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4"/>
  </p:notesMasterIdLst>
  <p:sldIdLst>
    <p:sldId id="572" r:id="rId2"/>
    <p:sldId id="592" r:id="rId3"/>
    <p:sldId id="468" r:id="rId4"/>
    <p:sldId id="604" r:id="rId5"/>
    <p:sldId id="605" r:id="rId6"/>
    <p:sldId id="537" r:id="rId7"/>
    <p:sldId id="606" r:id="rId8"/>
    <p:sldId id="494" r:id="rId9"/>
    <p:sldId id="593" r:id="rId10"/>
    <p:sldId id="594" r:id="rId11"/>
    <p:sldId id="595" r:id="rId12"/>
    <p:sldId id="596" r:id="rId13"/>
    <p:sldId id="520" r:id="rId14"/>
    <p:sldId id="598" r:id="rId15"/>
    <p:sldId id="597" r:id="rId16"/>
    <p:sldId id="600" r:id="rId17"/>
    <p:sldId id="602" r:id="rId18"/>
    <p:sldId id="568" r:id="rId19"/>
    <p:sldId id="607" r:id="rId20"/>
    <p:sldId id="265" r:id="rId21"/>
    <p:sldId id="544" r:id="rId22"/>
    <p:sldId id="513"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43ED59-20C7-4FDF-8DCA-8A14D1AA1C8C}" name="Microsoft Office User" initials="MOU" userId="Microsoft Office User" providerId="None"/>
  <p188:author id="{2DEB31F5-E611-76AB-EA2A-DBD389A3FF9C}" name="Morin, Thomas, Matthew" initials="MTM" userId="S::tommorin@bu.edu::53546125-1e55-4443-8a1c-c97378d8264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D1C1A"/>
    <a:srgbClr val="000000"/>
    <a:srgbClr val="F78585"/>
    <a:srgbClr val="6FF0FF"/>
    <a:srgbClr val="12F410"/>
    <a:srgbClr val="1655FC"/>
    <a:srgbClr val="37519E"/>
    <a:srgbClr val="69BB45"/>
    <a:srgbClr val="EE22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90"/>
    <p:restoredTop sz="95914"/>
  </p:normalViewPr>
  <p:slideViewPr>
    <p:cSldViewPr snapToGrid="0" snapToObjects="1">
      <p:cViewPr varScale="1">
        <p:scale>
          <a:sx n="116" d="100"/>
          <a:sy n="116" d="100"/>
        </p:scale>
        <p:origin x="752" y="184"/>
      </p:cViewPr>
      <p:guideLst/>
    </p:cSldViewPr>
  </p:slideViewPr>
  <p:outlineViewPr>
    <p:cViewPr>
      <p:scale>
        <a:sx n="33" d="100"/>
        <a:sy n="33" d="100"/>
      </p:scale>
      <p:origin x="0" y="-320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4B81D8-D8A6-2A42-AEFE-FB5375A3431F}" type="datetimeFigureOut">
              <a:rPr lang="en-US" smtClean="0"/>
              <a:t>8/12/23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4C1E72-974F-644D-A2C3-C49F4C7A4EFC}" type="slidenum">
              <a:rPr lang="en-US" smtClean="0"/>
              <a:t>‹#›</a:t>
            </a:fld>
            <a:endParaRPr lang="en-US"/>
          </a:p>
        </p:txBody>
      </p:sp>
    </p:spTree>
    <p:extLst>
      <p:ext uri="{BB962C8B-B14F-4D97-AF65-F5344CB8AC3E}">
        <p14:creationId xmlns:p14="http://schemas.microsoft.com/office/powerpoint/2010/main" val="668117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have an example of a context-dependent rule you might encounter if you’re parking your car in the US.</a:t>
            </a:r>
          </a:p>
          <a:p>
            <a:r>
              <a:rPr lang="en-US" dirty="0"/>
              <a:t>This sign on the left indicates that you cannot park your car in this zone. The signs on the right, which are real signs that you can find in Boston, show you just how complicated it can be when deciding whether or not it is ok to park your car. Depending on the context (the time of day, your residency status, etc.) your actions have to change in order to follow the rule.</a:t>
            </a:r>
          </a:p>
        </p:txBody>
      </p:sp>
      <p:sp>
        <p:nvSpPr>
          <p:cNvPr id="4" name="Slide Number Placeholder 3"/>
          <p:cNvSpPr>
            <a:spLocks noGrp="1"/>
          </p:cNvSpPr>
          <p:nvPr>
            <p:ph type="sldNum" sz="quarter" idx="5"/>
          </p:nvPr>
        </p:nvSpPr>
        <p:spPr/>
        <p:txBody>
          <a:bodyPr/>
          <a:lstStyle/>
          <a:p>
            <a:fld id="{F2E04970-18C1-734F-882E-2D7FB5173973}" type="slidenum">
              <a:rPr lang="en-US" smtClean="0"/>
              <a:t>2</a:t>
            </a:fld>
            <a:endParaRPr lang="en-US"/>
          </a:p>
        </p:txBody>
      </p:sp>
    </p:spTree>
    <p:extLst>
      <p:ext uri="{BB962C8B-B14F-4D97-AF65-F5344CB8AC3E}">
        <p14:creationId xmlns:p14="http://schemas.microsoft.com/office/powerpoint/2010/main" val="3361483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10</a:t>
            </a:fld>
            <a:endParaRPr lang="en-US"/>
          </a:p>
        </p:txBody>
      </p:sp>
    </p:spTree>
    <p:extLst>
      <p:ext uri="{BB962C8B-B14F-4D97-AF65-F5344CB8AC3E}">
        <p14:creationId xmlns:p14="http://schemas.microsoft.com/office/powerpoint/2010/main" val="978454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think that is confusing, you are not alone, as 30% of our subjects never performed above chance during the task. Here you can see subject performance across the 9 scanning runs. Blue dots show subjects that successfully learned the task, and red dots show subjects that were unsuccessful. You can see that for the successful participants, accuracy is generally increasing over time. Our main question is: what is different about the brain network dynamics between these successful and unsuccessful participants.</a:t>
            </a:r>
          </a:p>
        </p:txBody>
      </p:sp>
      <p:sp>
        <p:nvSpPr>
          <p:cNvPr id="4" name="Slide Number Placeholder 3"/>
          <p:cNvSpPr>
            <a:spLocks noGrp="1"/>
          </p:cNvSpPr>
          <p:nvPr>
            <p:ph type="sldNum" sz="quarter" idx="5"/>
          </p:nvPr>
        </p:nvSpPr>
        <p:spPr/>
        <p:txBody>
          <a:bodyPr/>
          <a:lstStyle/>
          <a:p>
            <a:fld id="{F2E04970-18C1-734F-882E-2D7FB5173973}" type="slidenum">
              <a:rPr lang="en-US" smtClean="0"/>
              <a:t>12</a:t>
            </a:fld>
            <a:endParaRPr lang="en-US"/>
          </a:p>
        </p:txBody>
      </p:sp>
    </p:spTree>
    <p:extLst>
      <p:ext uri="{BB962C8B-B14F-4D97-AF65-F5344CB8AC3E}">
        <p14:creationId xmlns:p14="http://schemas.microsoft.com/office/powerpoint/2010/main" val="820559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F5D65C-E8C7-EE4F-9105-617869A65875}" type="slidenum">
              <a:rPr lang="en-US" smtClean="0"/>
              <a:t>20</a:t>
            </a:fld>
            <a:endParaRPr lang="en-US"/>
          </a:p>
        </p:txBody>
      </p:sp>
    </p:spTree>
    <p:extLst>
      <p:ext uri="{BB962C8B-B14F-4D97-AF65-F5344CB8AC3E}">
        <p14:creationId xmlns:p14="http://schemas.microsoft.com/office/powerpoint/2010/main" val="3759757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F5D65C-E8C7-EE4F-9105-617869A65875}" type="slidenum">
              <a:rPr lang="en-US" smtClean="0"/>
              <a:t>21</a:t>
            </a:fld>
            <a:endParaRPr lang="en-US"/>
          </a:p>
        </p:txBody>
      </p:sp>
    </p:spTree>
    <p:extLst>
      <p:ext uri="{BB962C8B-B14F-4D97-AF65-F5344CB8AC3E}">
        <p14:creationId xmlns:p14="http://schemas.microsoft.com/office/powerpoint/2010/main" val="14751485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74C1E72-974F-644D-A2C3-C49F4C7A4EFC}" type="slidenum">
              <a:rPr lang="en-US" smtClean="0"/>
              <a:t>22</a:t>
            </a:fld>
            <a:endParaRPr lang="en-US"/>
          </a:p>
        </p:txBody>
      </p:sp>
    </p:spTree>
    <p:extLst>
      <p:ext uri="{BB962C8B-B14F-4D97-AF65-F5344CB8AC3E}">
        <p14:creationId xmlns:p14="http://schemas.microsoft.com/office/powerpoint/2010/main" val="3499544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A4BDA3A-6A5E-5441-BF6D-FB9984BF4101}" type="datetime1">
              <a:rPr lang="en-US" smtClean="0"/>
              <a:t>8/12/23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2737935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9477BC-F794-3743-91EE-D67D0A7519DE}" type="datetime1">
              <a:rPr lang="en-US" smtClean="0"/>
              <a:t>8/12/23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34049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318F16-AC6F-6346-AA0C-F2785475B385}" type="datetime1">
              <a:rPr lang="en-US" smtClean="0"/>
              <a:t>8/12/23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3260828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CCBB09-F9C2-9347-A3B5-365D2DB918BF}" type="datetime1">
              <a:rPr lang="en-US" smtClean="0"/>
              <a:t>8/12/23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1870322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F45BD6-23DF-C443-8226-60B0BFC3CEDE}" type="datetime1">
              <a:rPr lang="en-US" smtClean="0"/>
              <a:t>8/12/23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1985438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4117E71-11C2-3A4A-AAAD-A3E659D1C1A5}" type="datetime1">
              <a:rPr lang="en-US" smtClean="0"/>
              <a:t>8/12/23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903870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35071BD-4F18-2A43-9068-2A3F9886EE11}" type="datetime1">
              <a:rPr lang="en-US" smtClean="0"/>
              <a:t>8/12/23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3210107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6BAF55-6682-F443-8AB2-6CBAFC438767}" type="datetime1">
              <a:rPr lang="en-US" smtClean="0"/>
              <a:t>8/12/23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1747183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AE8F38-449F-7840-8841-39170EF1FCE4}" type="datetime1">
              <a:rPr lang="en-US" smtClean="0"/>
              <a:t>8/12/23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4105387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FBC1D32-5FA0-0141-BF2E-053BCB804676}" type="datetime1">
              <a:rPr lang="en-US" smtClean="0"/>
              <a:t>8/12/23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2287651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F481C50-D6B6-D54A-BF9C-638A80B24B4C}" type="datetime1">
              <a:rPr lang="en-US" smtClean="0"/>
              <a:t>8/12/23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552ADF-166F-AF40-B1A4-D35B819B761E}" type="slidenum">
              <a:rPr lang="en-US" smtClean="0"/>
              <a:t>‹#›</a:t>
            </a:fld>
            <a:endParaRPr lang="en-US"/>
          </a:p>
        </p:txBody>
      </p:sp>
    </p:spTree>
    <p:extLst>
      <p:ext uri="{BB962C8B-B14F-4D97-AF65-F5344CB8AC3E}">
        <p14:creationId xmlns:p14="http://schemas.microsoft.com/office/powerpoint/2010/main" val="557989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C325D5-0A85-A849-82DD-E9B1A6E98D34}" type="datetime1">
              <a:rPr lang="en-US" smtClean="0"/>
              <a:t>8/12/23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552ADF-166F-AF40-B1A4-D35B819B761E}" type="slidenum">
              <a:rPr lang="en-US" smtClean="0"/>
              <a:t>‹#›</a:t>
            </a:fld>
            <a:endParaRPr lang="en-US"/>
          </a:p>
        </p:txBody>
      </p:sp>
    </p:spTree>
    <p:extLst>
      <p:ext uri="{BB962C8B-B14F-4D97-AF65-F5344CB8AC3E}">
        <p14:creationId xmlns:p14="http://schemas.microsoft.com/office/powerpoint/2010/main" val="35532662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image" Target="../media/image30.png"/><Relationship Id="rId16" Type="http://schemas.openxmlformats.org/officeDocument/2006/relationships/image" Target="../media/image43.tiff"/><Relationship Id="rId1" Type="http://schemas.openxmlformats.org/officeDocument/2006/relationships/slideLayout" Target="../slideLayouts/slideLayout2.xml"/><Relationship Id="rId6" Type="http://schemas.openxmlformats.org/officeDocument/2006/relationships/image" Target="../media/image34.png"/><Relationship Id="rId11" Type="http://schemas.microsoft.com/office/2007/relationships/hdphoto" Target="../media/hdphoto1.wdp"/><Relationship Id="rId5" Type="http://schemas.openxmlformats.org/officeDocument/2006/relationships/image" Target="../media/image33.png"/><Relationship Id="rId15" Type="http://schemas.openxmlformats.org/officeDocument/2006/relationships/image" Target="../media/image42.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image" Target="../media/image45.png"/><Relationship Id="rId16"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image" Target="../media/image45.png"/><Relationship Id="rId16"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17.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71.jpeg"/><Relationship Id="rId13" Type="http://schemas.openxmlformats.org/officeDocument/2006/relationships/image" Target="../media/image76.jpeg"/><Relationship Id="rId18" Type="http://schemas.openxmlformats.org/officeDocument/2006/relationships/image" Target="../media/image81.jpeg"/><Relationship Id="rId3" Type="http://schemas.openxmlformats.org/officeDocument/2006/relationships/image" Target="../media/image66.jpeg"/><Relationship Id="rId21" Type="http://schemas.openxmlformats.org/officeDocument/2006/relationships/image" Target="../media/image84.tiff"/><Relationship Id="rId7" Type="http://schemas.openxmlformats.org/officeDocument/2006/relationships/image" Target="../media/image70.jpeg"/><Relationship Id="rId12" Type="http://schemas.openxmlformats.org/officeDocument/2006/relationships/image" Target="../media/image75.jpeg"/><Relationship Id="rId17" Type="http://schemas.openxmlformats.org/officeDocument/2006/relationships/image" Target="../media/image80.jpeg"/><Relationship Id="rId2" Type="http://schemas.openxmlformats.org/officeDocument/2006/relationships/image" Target="../media/image65.tiff"/><Relationship Id="rId16" Type="http://schemas.openxmlformats.org/officeDocument/2006/relationships/image" Target="../media/image79.jpeg"/><Relationship Id="rId20"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69.jpeg"/><Relationship Id="rId11" Type="http://schemas.openxmlformats.org/officeDocument/2006/relationships/image" Target="../media/image74.jpeg"/><Relationship Id="rId5" Type="http://schemas.openxmlformats.org/officeDocument/2006/relationships/image" Target="../media/image68.jpeg"/><Relationship Id="rId15" Type="http://schemas.openxmlformats.org/officeDocument/2006/relationships/image" Target="../media/image78.jpeg"/><Relationship Id="rId10" Type="http://schemas.openxmlformats.org/officeDocument/2006/relationships/image" Target="../media/image73.jpeg"/><Relationship Id="rId19" Type="http://schemas.openxmlformats.org/officeDocument/2006/relationships/image" Target="../media/image82.jpeg"/><Relationship Id="rId4" Type="http://schemas.openxmlformats.org/officeDocument/2006/relationships/image" Target="../media/image67.jpeg"/><Relationship Id="rId9" Type="http://schemas.openxmlformats.org/officeDocument/2006/relationships/image" Target="../media/image72.jpeg"/><Relationship Id="rId14" Type="http://schemas.openxmlformats.org/officeDocument/2006/relationships/image" Target="../media/image77.jpeg"/></Relationships>
</file>

<file path=ppt/slides/_rels/slide1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jpeg"/><Relationship Id="rId7" Type="http://schemas.openxmlformats.org/officeDocument/2006/relationships/image" Target="../media/image92.jpeg"/><Relationship Id="rId12" Type="http://schemas.openxmlformats.org/officeDocument/2006/relationships/image" Target="../media/image97.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1.tiff"/><Relationship Id="rId11" Type="http://schemas.openxmlformats.org/officeDocument/2006/relationships/image" Target="../media/image96.jpeg"/><Relationship Id="rId5" Type="http://schemas.openxmlformats.org/officeDocument/2006/relationships/image" Target="../media/image90.tiff"/><Relationship Id="rId10" Type="http://schemas.openxmlformats.org/officeDocument/2006/relationships/image" Target="../media/image95.jpeg"/><Relationship Id="rId4" Type="http://schemas.openxmlformats.org/officeDocument/2006/relationships/image" Target="../media/image89.tiff"/><Relationship Id="rId9" Type="http://schemas.openxmlformats.org/officeDocument/2006/relationships/image" Target="../media/image94.png"/></Relationships>
</file>

<file path=ppt/slides/_rels/slide21.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8.png"/><Relationship Id="rId7" Type="http://schemas.openxmlformats.org/officeDocument/2006/relationships/image" Target="../media/image100.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99.jpeg"/><Relationship Id="rId5" Type="http://schemas.openxmlformats.org/officeDocument/2006/relationships/image" Target="../media/image2.png"/><Relationship Id="rId4" Type="http://schemas.openxmlformats.org/officeDocument/2006/relationships/image" Target="../media/image1.jpeg"/><Relationship Id="rId9" Type="http://schemas.openxmlformats.org/officeDocument/2006/relationships/image" Target="../media/image102.jpeg"/></Relationships>
</file>

<file path=ppt/slides/_rels/slide22.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hyperlink" Target="http://www.tmmorin.com/"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hyperlink" Target="mailto:tommorin@brandeis.edu" TargetMode="External"/><Relationship Id="rId5" Type="http://schemas.openxmlformats.org/officeDocument/2006/relationships/hyperlink" Target="mailto:tmorin2@mgh.harvard.edu" TargetMode="Externa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7" Type="http://schemas.openxmlformats.org/officeDocument/2006/relationships/image" Target="../media/image11.png"/><Relationship Id="rId2" Type="http://schemas.openxmlformats.org/officeDocument/2006/relationships/image" Target="../media/image5.tiff"/><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1395B-3F7F-8541-B010-9A4FFFD9D3D0}"/>
              </a:ext>
            </a:extLst>
          </p:cNvPr>
          <p:cNvSpPr>
            <a:spLocks noGrp="1"/>
          </p:cNvSpPr>
          <p:nvPr>
            <p:ph type="ctrTitle"/>
          </p:nvPr>
        </p:nvSpPr>
        <p:spPr>
          <a:xfrm>
            <a:off x="685800" y="665163"/>
            <a:ext cx="7772400" cy="2133599"/>
          </a:xfrm>
        </p:spPr>
        <p:txBody>
          <a:bodyPr>
            <a:noAutofit/>
          </a:bodyPr>
          <a:lstStyle/>
          <a:p>
            <a:r>
              <a:rPr lang="en-US" sz="4000" dirty="0">
                <a:solidFill>
                  <a:schemeClr val="bg1"/>
                </a:solidFill>
                <a:latin typeface="Helvetica Neue Light" panose="02000403000000020004" pitchFamily="2" charset="0"/>
                <a:ea typeface="Helvetica Neue Light" panose="02000403000000020004" pitchFamily="2" charset="0"/>
              </a:rPr>
              <a:t>Functional Reconfiguration of Anterior Hippocampus During Context-Dependent Rule Learning</a:t>
            </a:r>
          </a:p>
        </p:txBody>
      </p:sp>
      <p:sp>
        <p:nvSpPr>
          <p:cNvPr id="3" name="Subtitle 2">
            <a:extLst>
              <a:ext uri="{FF2B5EF4-FFF2-40B4-BE49-F238E27FC236}">
                <a16:creationId xmlns:a16="http://schemas.microsoft.com/office/drawing/2014/main" id="{EAF39CB7-420A-B141-A479-99ADCF7D1F2F}"/>
              </a:ext>
            </a:extLst>
          </p:cNvPr>
          <p:cNvSpPr>
            <a:spLocks noGrp="1"/>
          </p:cNvSpPr>
          <p:nvPr>
            <p:ph type="subTitle" idx="1"/>
          </p:nvPr>
        </p:nvSpPr>
        <p:spPr>
          <a:xfrm>
            <a:off x="1143000" y="3144838"/>
            <a:ext cx="6858000" cy="1655762"/>
          </a:xfrm>
        </p:spPr>
        <p:txBody>
          <a:bodyPr>
            <a:normAutofit/>
          </a:bodyPr>
          <a:lstStyle/>
          <a:p>
            <a:r>
              <a:rPr lang="en-US" sz="3000" dirty="0">
                <a:solidFill>
                  <a:schemeClr val="bg1"/>
                </a:solidFill>
                <a:latin typeface="Helvetica Neue Light" panose="02000403000000020004" pitchFamily="2" charset="0"/>
                <a:ea typeface="Helvetica Neue Light" panose="02000403000000020004" pitchFamily="2" charset="0"/>
              </a:rPr>
              <a:t>Tom Morin</a:t>
            </a:r>
          </a:p>
          <a:p>
            <a:r>
              <a:rPr lang="en-US" dirty="0">
                <a:solidFill>
                  <a:schemeClr val="bg1"/>
                </a:solidFill>
                <a:latin typeface="Helvetica Neue Light" panose="02000403000000020004" pitchFamily="2" charset="0"/>
                <a:ea typeface="Helvetica Neue Light" panose="02000403000000020004" pitchFamily="2" charset="0"/>
              </a:rPr>
              <a:t>Brandeis Postdoc Symposium</a:t>
            </a:r>
          </a:p>
          <a:p>
            <a:r>
              <a:rPr lang="en-US" dirty="0">
                <a:solidFill>
                  <a:schemeClr val="bg1"/>
                </a:solidFill>
                <a:latin typeface="Helvetica Neue Light" panose="02000403000000020004" pitchFamily="2" charset="0"/>
                <a:ea typeface="Helvetica Neue Light" panose="02000403000000020004" pitchFamily="2" charset="0"/>
              </a:rPr>
              <a:t>June 7, 2023</a:t>
            </a:r>
          </a:p>
          <a:p>
            <a:endParaRPr lang="en-US" dirty="0">
              <a:solidFill>
                <a:schemeClr val="bg1"/>
              </a:solidFill>
              <a:latin typeface="Helvetica Neue Light" panose="02000403000000020004" pitchFamily="2" charset="0"/>
              <a:ea typeface="Helvetica Neue Light" panose="02000403000000020004" pitchFamily="2" charset="0"/>
            </a:endParaRPr>
          </a:p>
        </p:txBody>
      </p:sp>
      <p:pic>
        <p:nvPicPr>
          <p:cNvPr id="8" name="Picture 6" descr="Other Gift Ideas | Holiday Gift Guide | Alumni, Friends and Families |  Brandeis University">
            <a:extLst>
              <a:ext uri="{FF2B5EF4-FFF2-40B4-BE49-F238E27FC236}">
                <a16:creationId xmlns:a16="http://schemas.microsoft.com/office/drawing/2014/main" id="{D855ECE9-AED7-EB09-F7E5-BC363E6AF8E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864673" y="5532437"/>
            <a:ext cx="1187054" cy="1190818"/>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8E0391DB-A225-E5AC-5998-BD9A5817860D}"/>
              </a:ext>
            </a:extLst>
          </p:cNvPr>
          <p:cNvGrpSpPr/>
          <p:nvPr/>
        </p:nvGrpSpPr>
        <p:grpSpPr>
          <a:xfrm>
            <a:off x="0" y="5384070"/>
            <a:ext cx="3636922" cy="1473930"/>
            <a:chOff x="-22347" y="4723200"/>
            <a:chExt cx="5426859" cy="2199337"/>
          </a:xfrm>
        </p:grpSpPr>
        <p:sp>
          <p:nvSpPr>
            <p:cNvPr id="10" name="Rectangle 9">
              <a:extLst>
                <a:ext uri="{FF2B5EF4-FFF2-40B4-BE49-F238E27FC236}">
                  <a16:creationId xmlns:a16="http://schemas.microsoft.com/office/drawing/2014/main" id="{D71473F0-355F-ABCD-1EA7-3D523F4B5B8B}"/>
                </a:ext>
              </a:extLst>
            </p:cNvPr>
            <p:cNvSpPr/>
            <p:nvPr/>
          </p:nvSpPr>
          <p:spPr>
            <a:xfrm>
              <a:off x="122829" y="4924261"/>
              <a:ext cx="5281683" cy="17972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4">
              <a:extLst>
                <a:ext uri="{FF2B5EF4-FFF2-40B4-BE49-F238E27FC236}">
                  <a16:creationId xmlns:a16="http://schemas.microsoft.com/office/drawing/2014/main" id="{BC9B59D6-E121-95B2-C9CC-AD39D05778F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347" y="4723200"/>
              <a:ext cx="5404508" cy="219933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96306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5926B7A-A5CC-8A43-8A8B-1A735CB59CF0}"/>
              </a:ext>
            </a:extLst>
          </p:cNvPr>
          <p:cNvSpPr/>
          <p:nvPr/>
        </p:nvSpPr>
        <p:spPr>
          <a:xfrm>
            <a:off x="1402915" y="131524"/>
            <a:ext cx="6626268" cy="662626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5" name="Straight Connector 4">
            <a:extLst>
              <a:ext uri="{FF2B5EF4-FFF2-40B4-BE49-F238E27FC236}">
                <a16:creationId xmlns:a16="http://schemas.microsoft.com/office/drawing/2014/main" id="{E9774C31-4D74-C748-93D8-EECCD9927455}"/>
              </a:ext>
            </a:extLst>
          </p:cNvPr>
          <p:cNvCxnSpPr>
            <a:stCxn id="3" idx="0"/>
          </p:cNvCxnSpPr>
          <p:nvPr/>
        </p:nvCxnSpPr>
        <p:spPr>
          <a:xfrm>
            <a:off x="4716049" y="131524"/>
            <a:ext cx="0" cy="66262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A9DB08B-313B-B24E-A0CC-86B166081359}"/>
              </a:ext>
            </a:extLst>
          </p:cNvPr>
          <p:cNvCxnSpPr>
            <a:cxnSpLocks/>
            <a:stCxn id="3" idx="1"/>
            <a:endCxn id="3" idx="3"/>
          </p:cNvCxnSpPr>
          <p:nvPr/>
        </p:nvCxnSpPr>
        <p:spPr>
          <a:xfrm>
            <a:off x="1402915" y="3444658"/>
            <a:ext cx="66262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2" descr="https://lh4.googleusercontent.com/Jf33_9cl3dI73LxKzc1dFgBf4I4Ue7YkgrqAy7tLEhlEkI4jVc-A7kMOOByHA1KIGesTR5U0DkOs8UBsBp4Yq_3X8MRqrqpy4IUD5HVUbkfmAFZVekcu1O2ZQkURDejCLlviyeZfHYQ">
            <a:extLst>
              <a:ext uri="{FF2B5EF4-FFF2-40B4-BE49-F238E27FC236}">
                <a16:creationId xmlns:a16="http://schemas.microsoft.com/office/drawing/2014/main" id="{6AACAED9-C1E9-7845-9C05-BFBAC981AB0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337436" y="498150"/>
            <a:ext cx="2192055" cy="24277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lh4.googleusercontent.com/Jf33_9cl3dI73LxKzc1dFgBf4I4Ue7YkgrqAy7tLEhlEkI4jVc-A7kMOOByHA1KIGesTR5U0DkOs8UBsBp4Yq_3X8MRqrqpy4IUD5HVUbkfmAFZVekcu1O2ZQkURDejCLlviyeZfHYQ">
            <a:extLst>
              <a:ext uri="{FF2B5EF4-FFF2-40B4-BE49-F238E27FC236}">
                <a16:creationId xmlns:a16="http://schemas.microsoft.com/office/drawing/2014/main" id="{661F906D-A866-5A47-9F23-0FBBF54231A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834993" y="440230"/>
            <a:ext cx="2192055" cy="242776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6B9282D-C4A6-D04F-8883-1DC44660933A}"/>
              </a:ext>
            </a:extLst>
          </p:cNvPr>
          <p:cNvSpPr txBox="1"/>
          <p:nvPr/>
        </p:nvSpPr>
        <p:spPr>
          <a:xfrm>
            <a:off x="3926909" y="3110508"/>
            <a:ext cx="1578280" cy="646331"/>
          </a:xfrm>
          <a:prstGeom prst="rect">
            <a:avLst/>
          </a:prstGeom>
          <a:solidFill>
            <a:schemeClr val="bg1"/>
          </a:solidFill>
        </p:spPr>
        <p:txBody>
          <a:bodyPr wrap="square" rtlCol="0">
            <a:spAutoFit/>
          </a:bodyPr>
          <a:lstStyle/>
          <a:p>
            <a:pPr algn="ctr"/>
            <a:r>
              <a:rPr lang="en-US" sz="3600" dirty="0">
                <a:latin typeface="Arial" panose="020B0604020202020204" pitchFamily="34" charset="0"/>
                <a:cs typeface="Arial" panose="020B0604020202020204" pitchFamily="34" charset="0"/>
              </a:rPr>
              <a:t>Pair?</a:t>
            </a:r>
          </a:p>
        </p:txBody>
      </p:sp>
      <p:sp>
        <p:nvSpPr>
          <p:cNvPr id="16" name="TextBox 15">
            <a:extLst>
              <a:ext uri="{FF2B5EF4-FFF2-40B4-BE49-F238E27FC236}">
                <a16:creationId xmlns:a16="http://schemas.microsoft.com/office/drawing/2014/main" id="{7A4BCE5D-90C4-FB40-8607-459225496E11}"/>
              </a:ext>
            </a:extLst>
          </p:cNvPr>
          <p:cNvSpPr txBox="1"/>
          <p:nvPr/>
        </p:nvSpPr>
        <p:spPr>
          <a:xfrm>
            <a:off x="3867410" y="3086388"/>
            <a:ext cx="1697277" cy="646331"/>
          </a:xfrm>
          <a:prstGeom prst="rect">
            <a:avLst/>
          </a:prstGeom>
          <a:solidFill>
            <a:schemeClr val="bg1"/>
          </a:solidFill>
        </p:spPr>
        <p:txBody>
          <a:bodyPr wrap="square" rtlCol="0">
            <a:spAutoFit/>
          </a:bodyPr>
          <a:lstStyle/>
          <a:p>
            <a:pPr algn="ctr"/>
            <a:r>
              <a:rPr lang="en-US" sz="3600" dirty="0">
                <a:latin typeface="Arial" panose="020B0604020202020204" pitchFamily="34" charset="0"/>
                <a:cs typeface="Arial" panose="020B0604020202020204" pitchFamily="34" charset="0"/>
              </a:rPr>
              <a:t>Correct</a:t>
            </a:r>
          </a:p>
        </p:txBody>
      </p:sp>
      <p:sp>
        <p:nvSpPr>
          <p:cNvPr id="17" name="TextBox 16">
            <a:extLst>
              <a:ext uri="{FF2B5EF4-FFF2-40B4-BE49-F238E27FC236}">
                <a16:creationId xmlns:a16="http://schemas.microsoft.com/office/drawing/2014/main" id="{82C164ED-80DA-4344-BDC4-13E90ECCF3D3}"/>
              </a:ext>
            </a:extLst>
          </p:cNvPr>
          <p:cNvSpPr txBox="1"/>
          <p:nvPr/>
        </p:nvSpPr>
        <p:spPr>
          <a:xfrm>
            <a:off x="3724927" y="3086387"/>
            <a:ext cx="1982242" cy="646331"/>
          </a:xfrm>
          <a:prstGeom prst="rect">
            <a:avLst/>
          </a:prstGeom>
          <a:solidFill>
            <a:schemeClr val="bg1"/>
          </a:solidFill>
        </p:spPr>
        <p:txBody>
          <a:bodyPr wrap="square" rtlCol="0">
            <a:spAutoFit/>
          </a:bodyPr>
          <a:lstStyle/>
          <a:p>
            <a:pPr algn="ctr"/>
            <a:r>
              <a:rPr lang="en-US" sz="3600" dirty="0">
                <a:latin typeface="Arial" panose="020B0604020202020204" pitchFamily="34" charset="0"/>
                <a:cs typeface="Arial" panose="020B0604020202020204" pitchFamily="34" charset="0"/>
              </a:rPr>
              <a:t>Incorrect</a:t>
            </a:r>
          </a:p>
        </p:txBody>
      </p:sp>
      <p:sp>
        <p:nvSpPr>
          <p:cNvPr id="2" name="Slide Number Placeholder 1">
            <a:extLst>
              <a:ext uri="{FF2B5EF4-FFF2-40B4-BE49-F238E27FC236}">
                <a16:creationId xmlns:a16="http://schemas.microsoft.com/office/drawing/2014/main" id="{D9299E51-3648-6046-A181-953024B1DDAA}"/>
              </a:ext>
            </a:extLst>
          </p:cNvPr>
          <p:cNvSpPr>
            <a:spLocks noGrp="1"/>
          </p:cNvSpPr>
          <p:nvPr>
            <p:ph type="sldNum" sz="quarter" idx="12"/>
          </p:nvPr>
        </p:nvSpPr>
        <p:spPr/>
        <p:txBody>
          <a:bodyPr/>
          <a:lstStyle/>
          <a:p>
            <a:fld id="{E1552ADF-166F-AF40-B1A4-D35B819B761E}" type="slidenum">
              <a:rPr lang="en-US" smtClean="0"/>
              <a:t>10</a:t>
            </a:fld>
            <a:endParaRPr lang="en-US"/>
          </a:p>
        </p:txBody>
      </p:sp>
      <p:pic>
        <p:nvPicPr>
          <p:cNvPr id="18" name="Picture 2" descr="https://lh4.googleusercontent.com/Jf33_9cl3dI73LxKzc1dFgBf4I4Ue7YkgrqAy7tLEhlEkI4jVc-A7kMOOByHA1KIGesTR5U0DkOs8UBsBp4Yq_3X8MRqrqpy4IUD5HVUbkfmAFZVekcu1O2ZQkURDejCLlviyeZfHYQ">
            <a:extLst>
              <a:ext uri="{FF2B5EF4-FFF2-40B4-BE49-F238E27FC236}">
                <a16:creationId xmlns:a16="http://schemas.microsoft.com/office/drawing/2014/main" id="{07462546-9DFA-4D45-A61F-926E1C0257BA}"/>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344629" y="526831"/>
            <a:ext cx="2226641" cy="21360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s://lh4.googleusercontent.com/Jf33_9cl3dI73LxKzc1dFgBf4I4Ue7YkgrqAy7tLEhlEkI4jVc-A7kMOOByHA1KIGesTR5U0DkOs8UBsBp4Yq_3X8MRqrqpy4IUD5HVUbkfmAFZVekcu1O2ZQkURDejCLlviyeZfHYQ">
            <a:extLst>
              <a:ext uri="{FF2B5EF4-FFF2-40B4-BE49-F238E27FC236}">
                <a16:creationId xmlns:a16="http://schemas.microsoft.com/office/drawing/2014/main" id="{B043E84E-9DC0-354B-93B0-7B8930FB8A6B}"/>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800407" y="574210"/>
            <a:ext cx="2226641" cy="2136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217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3"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par>
                                <p:cTn id="43" presetID="1" presetClass="entr" presetSubtype="0" fill="hold" grpId="1"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2" nodeType="clickEffect">
                                  <p:stCondLst>
                                    <p:cond delay="0"/>
                                  </p:stCondLst>
                                  <p:childTnLst>
                                    <p:set>
                                      <p:cBhvr>
                                        <p:cTn id="48" dur="1" fill="hold">
                                          <p:stCondLst>
                                            <p:cond delay="0"/>
                                          </p:stCondLst>
                                        </p:cTn>
                                        <p:tgtEl>
                                          <p:spTgt spid="9"/>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9" grpId="2" animBg="1"/>
      <p:bldP spid="9" grpId="3" animBg="1"/>
      <p:bldP spid="16" grpId="0" animBg="1"/>
      <p:bldP spid="16" grpId="1" animBg="1"/>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3EA25-D133-144E-AA6D-62D4B2A47562}"/>
              </a:ext>
            </a:extLst>
          </p:cNvPr>
          <p:cNvSpPr>
            <a:spLocks noGrp="1"/>
          </p:cNvSpPr>
          <p:nvPr>
            <p:ph type="title"/>
          </p:nvPr>
        </p:nvSpPr>
        <p:spPr/>
        <p:txBody>
          <a:bodyPr/>
          <a:lstStyle/>
          <a:p>
            <a:r>
              <a:rPr lang="en-US" dirty="0"/>
              <a:t>Context Dependent Rule Learning Task – Underlying Rule Structure</a:t>
            </a:r>
          </a:p>
        </p:txBody>
      </p:sp>
      <p:sp>
        <p:nvSpPr>
          <p:cNvPr id="4" name="Slide Number Placeholder 3">
            <a:extLst>
              <a:ext uri="{FF2B5EF4-FFF2-40B4-BE49-F238E27FC236}">
                <a16:creationId xmlns:a16="http://schemas.microsoft.com/office/drawing/2014/main" id="{2C85FEAF-E2A9-284B-BE16-57723DED105E}"/>
              </a:ext>
            </a:extLst>
          </p:cNvPr>
          <p:cNvSpPr>
            <a:spLocks noGrp="1"/>
          </p:cNvSpPr>
          <p:nvPr>
            <p:ph type="sldNum" sz="quarter" idx="12"/>
          </p:nvPr>
        </p:nvSpPr>
        <p:spPr/>
        <p:txBody>
          <a:bodyPr/>
          <a:lstStyle/>
          <a:p>
            <a:fld id="{E1552ADF-166F-AF40-B1A4-D35B819B761E}" type="slidenum">
              <a:rPr lang="en-US" smtClean="0"/>
              <a:t>11</a:t>
            </a:fld>
            <a:endParaRPr lang="en-US"/>
          </a:p>
        </p:txBody>
      </p:sp>
      <p:pic>
        <p:nvPicPr>
          <p:cNvPr id="5" name="Picture 4">
            <a:extLst>
              <a:ext uri="{FF2B5EF4-FFF2-40B4-BE49-F238E27FC236}">
                <a16:creationId xmlns:a16="http://schemas.microsoft.com/office/drawing/2014/main" id="{AEABFC6C-0A75-7949-84C7-DA4CA378B7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8636" y="2565400"/>
            <a:ext cx="8077200" cy="2692400"/>
          </a:xfrm>
          <a:prstGeom prst="rect">
            <a:avLst/>
          </a:prstGeom>
        </p:spPr>
      </p:pic>
      <p:sp>
        <p:nvSpPr>
          <p:cNvPr id="6" name="Rectangle 5">
            <a:extLst>
              <a:ext uri="{FF2B5EF4-FFF2-40B4-BE49-F238E27FC236}">
                <a16:creationId xmlns:a16="http://schemas.microsoft.com/office/drawing/2014/main" id="{41A539E2-C9CA-2743-978C-09846A1907EC}"/>
              </a:ext>
            </a:extLst>
          </p:cNvPr>
          <p:cNvSpPr/>
          <p:nvPr/>
        </p:nvSpPr>
        <p:spPr>
          <a:xfrm>
            <a:off x="3914775" y="3500438"/>
            <a:ext cx="1628775" cy="1528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2E628E9-365F-F54C-A5DA-169C9311C092}"/>
              </a:ext>
            </a:extLst>
          </p:cNvPr>
          <p:cNvSpPr/>
          <p:nvPr/>
        </p:nvSpPr>
        <p:spPr>
          <a:xfrm>
            <a:off x="6672262" y="3500438"/>
            <a:ext cx="1628775" cy="1528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FE043D1-90E4-4546-B892-3D84E009A18B}"/>
              </a:ext>
            </a:extLst>
          </p:cNvPr>
          <p:cNvSpPr txBox="1"/>
          <p:nvPr/>
        </p:nvSpPr>
        <p:spPr>
          <a:xfrm>
            <a:off x="12700" y="6492874"/>
            <a:ext cx="1616661" cy="338554"/>
          </a:xfrm>
          <a:prstGeom prst="rect">
            <a:avLst/>
          </a:prstGeom>
          <a:noFill/>
        </p:spPr>
        <p:txBody>
          <a:bodyPr wrap="none" rtlCol="0">
            <a:spAutoFit/>
          </a:bodyPr>
          <a:lstStyle/>
          <a:p>
            <a:r>
              <a:rPr lang="en-US" sz="1600" dirty="0"/>
              <a:t>Morin et al. 2021</a:t>
            </a:r>
          </a:p>
        </p:txBody>
      </p:sp>
    </p:spTree>
    <p:extLst>
      <p:ext uri="{BB962C8B-B14F-4D97-AF65-F5344CB8AC3E}">
        <p14:creationId xmlns:p14="http://schemas.microsoft.com/office/powerpoint/2010/main" val="201411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2"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ppt_w*1.125000"/>
                                          </p:val>
                                        </p:tav>
                                      </p:tavLst>
                                    </p:anim>
                                    <p:animEffect transition="out" filter="wipe(right)">
                                      <p:cBhvr>
                                        <p:cTn id="7" dur="500"/>
                                        <p:tgtEl>
                                          <p:spTgt spid="6"/>
                                        </p:tgtEl>
                                      </p:cBhvr>
                                    </p:animEffect>
                                    <p:set>
                                      <p:cBhvr>
                                        <p:cTn id="8" dur="1" fill="hold">
                                          <p:stCondLst>
                                            <p:cond delay="499"/>
                                          </p:stCondLst>
                                        </p:cTn>
                                        <p:tgtEl>
                                          <p:spTgt spid="6"/>
                                        </p:tgtEl>
                                        <p:attrNameLst>
                                          <p:attrName>style.visibility</p:attrName>
                                        </p:attrNameLst>
                                      </p:cBhvr>
                                      <p:to>
                                        <p:strVal val="hidden"/>
                                      </p:to>
                                    </p:set>
                                  </p:childTnLst>
                                </p:cTn>
                              </p:par>
                              <p:par>
                                <p:cTn id="9" presetID="12" presetClass="exit" presetSubtype="2" fill="hold" grpId="0" nodeType="withEffect">
                                  <p:stCondLst>
                                    <p:cond delay="0"/>
                                  </p:stCondLst>
                                  <p:childTnLst>
                                    <p:anim calcmode="lin" valueType="num">
                                      <p:cBhvr additive="base">
                                        <p:cTn id="10" dur="500"/>
                                        <p:tgtEl>
                                          <p:spTgt spid="7"/>
                                        </p:tgtEl>
                                        <p:attrNameLst>
                                          <p:attrName>ppt_x</p:attrName>
                                        </p:attrNameLst>
                                      </p:cBhvr>
                                      <p:tavLst>
                                        <p:tav tm="0">
                                          <p:val>
                                            <p:strVal val="#ppt_x"/>
                                          </p:val>
                                        </p:tav>
                                        <p:tav tm="100000">
                                          <p:val>
                                            <p:strVal val="#ppt_x+#ppt_w*1.125000"/>
                                          </p:val>
                                        </p:tav>
                                      </p:tavLst>
                                    </p:anim>
                                    <p:animEffect transition="out" filter="wipe(right)">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9931D-1940-5B4D-A6BB-770BEFFBD0EA}"/>
              </a:ext>
            </a:extLst>
          </p:cNvPr>
          <p:cNvSpPr>
            <a:spLocks noGrp="1"/>
          </p:cNvSpPr>
          <p:nvPr>
            <p:ph type="title"/>
          </p:nvPr>
        </p:nvSpPr>
        <p:spPr/>
        <p:txBody>
          <a:bodyPr>
            <a:normAutofit/>
          </a:bodyPr>
          <a:lstStyle/>
          <a:p>
            <a:r>
              <a:rPr lang="en-US" sz="4000" dirty="0">
                <a:latin typeface="Helvetica Neue Light" panose="02000403000000020004" pitchFamily="2" charset="0"/>
                <a:ea typeface="Helvetica Neue Light" panose="02000403000000020004" pitchFamily="2" charset="0"/>
                <a:cs typeface="Helvetica Neue" panose="02000503000000020004" pitchFamily="2" charset="0"/>
              </a:rPr>
              <a:t>Learning Varies Across Subjects</a:t>
            </a:r>
          </a:p>
        </p:txBody>
      </p:sp>
      <p:pic>
        <p:nvPicPr>
          <p:cNvPr id="5" name="Picture 4">
            <a:extLst>
              <a:ext uri="{FF2B5EF4-FFF2-40B4-BE49-F238E27FC236}">
                <a16:creationId xmlns:a16="http://schemas.microsoft.com/office/drawing/2014/main" id="{0BD3DECE-2008-2540-B2C9-2E88A635436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800" y="2155385"/>
            <a:ext cx="8788400" cy="4419600"/>
          </a:xfrm>
          <a:prstGeom prst="rect">
            <a:avLst/>
          </a:prstGeom>
        </p:spPr>
      </p:pic>
      <p:sp>
        <p:nvSpPr>
          <p:cNvPr id="4" name="TextBox 3">
            <a:extLst>
              <a:ext uri="{FF2B5EF4-FFF2-40B4-BE49-F238E27FC236}">
                <a16:creationId xmlns:a16="http://schemas.microsoft.com/office/drawing/2014/main" id="{E6F5CE7E-F45A-E744-8D79-E798C8BCF04C}"/>
              </a:ext>
            </a:extLst>
          </p:cNvPr>
          <p:cNvSpPr txBox="1"/>
          <p:nvPr/>
        </p:nvSpPr>
        <p:spPr>
          <a:xfrm>
            <a:off x="0" y="6492874"/>
            <a:ext cx="1616661" cy="338554"/>
          </a:xfrm>
          <a:prstGeom prst="rect">
            <a:avLst/>
          </a:prstGeom>
          <a:noFill/>
        </p:spPr>
        <p:txBody>
          <a:bodyPr wrap="none" rtlCol="0">
            <a:spAutoFit/>
          </a:bodyPr>
          <a:lstStyle/>
          <a:p>
            <a:r>
              <a:rPr lang="en-US" sz="1600" dirty="0"/>
              <a:t>Morin et al. 2021</a:t>
            </a:r>
          </a:p>
        </p:txBody>
      </p:sp>
      <p:sp>
        <p:nvSpPr>
          <p:cNvPr id="3" name="Slide Number Placeholder 2">
            <a:extLst>
              <a:ext uri="{FF2B5EF4-FFF2-40B4-BE49-F238E27FC236}">
                <a16:creationId xmlns:a16="http://schemas.microsoft.com/office/drawing/2014/main" id="{E6420AAB-844C-FE4D-9CBB-147E19BEDA64}"/>
              </a:ext>
            </a:extLst>
          </p:cNvPr>
          <p:cNvSpPr>
            <a:spLocks noGrp="1"/>
          </p:cNvSpPr>
          <p:nvPr>
            <p:ph type="sldNum" sz="quarter" idx="12"/>
          </p:nvPr>
        </p:nvSpPr>
        <p:spPr/>
        <p:txBody>
          <a:bodyPr/>
          <a:lstStyle/>
          <a:p>
            <a:fld id="{E1552ADF-166F-AF40-B1A4-D35B819B761E}" type="slidenum">
              <a:rPr lang="en-US" smtClean="0"/>
              <a:t>12</a:t>
            </a:fld>
            <a:endParaRPr lang="en-US"/>
          </a:p>
        </p:txBody>
      </p:sp>
      <p:pic>
        <p:nvPicPr>
          <p:cNvPr id="7" name="Picture 6">
            <a:extLst>
              <a:ext uri="{FF2B5EF4-FFF2-40B4-BE49-F238E27FC236}">
                <a16:creationId xmlns:a16="http://schemas.microsoft.com/office/drawing/2014/main" id="{1F0C3E71-12FF-3E4B-856E-7A642E59F95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40351" y="5592000"/>
            <a:ext cx="2057400" cy="982985"/>
          </a:xfrm>
          <a:prstGeom prst="rect">
            <a:avLst/>
          </a:prstGeom>
        </p:spPr>
      </p:pic>
      <p:sp>
        <p:nvSpPr>
          <p:cNvPr id="8" name="Rectangle 7">
            <a:extLst>
              <a:ext uri="{FF2B5EF4-FFF2-40B4-BE49-F238E27FC236}">
                <a16:creationId xmlns:a16="http://schemas.microsoft.com/office/drawing/2014/main" id="{CF8C6809-0371-7A47-A930-97D743211517}"/>
              </a:ext>
            </a:extLst>
          </p:cNvPr>
          <p:cNvSpPr/>
          <p:nvPr/>
        </p:nvSpPr>
        <p:spPr>
          <a:xfrm>
            <a:off x="7531398" y="5624350"/>
            <a:ext cx="1087791" cy="7643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0612D91-E6E9-1E42-8DF4-A7329FE0C2A9}"/>
              </a:ext>
            </a:extLst>
          </p:cNvPr>
          <p:cNvSpPr txBox="1"/>
          <p:nvPr/>
        </p:nvSpPr>
        <p:spPr>
          <a:xfrm>
            <a:off x="7369958" y="5883560"/>
            <a:ext cx="689612" cy="307777"/>
          </a:xfrm>
          <a:prstGeom prst="rect">
            <a:avLst/>
          </a:prstGeom>
          <a:noFill/>
        </p:spPr>
        <p:txBody>
          <a:bodyPr wrap="none" rtlCol="0">
            <a:spAutoFit/>
          </a:bodyPr>
          <a:lstStyle/>
          <a:p>
            <a:r>
              <a:rPr lang="en-US" sz="1400" dirty="0">
                <a:solidFill>
                  <a:srgbClr val="02BFC4"/>
                </a:solidFill>
                <a:latin typeface="Helvetica Neue" panose="02000503000000020004" pitchFamily="2" charset="0"/>
                <a:ea typeface="Helvetica Neue" panose="02000503000000020004" pitchFamily="2" charset="0"/>
                <a:cs typeface="Helvetica Neue" panose="02000503000000020004" pitchFamily="2" charset="0"/>
              </a:rPr>
              <a:t>n = 19</a:t>
            </a:r>
          </a:p>
        </p:txBody>
      </p:sp>
      <p:sp>
        <p:nvSpPr>
          <p:cNvPr id="10" name="TextBox 9">
            <a:extLst>
              <a:ext uri="{FF2B5EF4-FFF2-40B4-BE49-F238E27FC236}">
                <a16:creationId xmlns:a16="http://schemas.microsoft.com/office/drawing/2014/main" id="{9237AE5E-C192-2649-A6D1-C458601555B5}"/>
              </a:ext>
            </a:extLst>
          </p:cNvPr>
          <p:cNvSpPr txBox="1"/>
          <p:nvPr/>
        </p:nvSpPr>
        <p:spPr>
          <a:xfrm>
            <a:off x="7506071" y="6091682"/>
            <a:ext cx="689612" cy="307777"/>
          </a:xfrm>
          <a:prstGeom prst="rect">
            <a:avLst/>
          </a:prstGeom>
          <a:noFill/>
        </p:spPr>
        <p:txBody>
          <a:bodyPr wrap="none" rtlCol="0">
            <a:spAutoFit/>
          </a:bodyPr>
          <a:lstStyle/>
          <a:p>
            <a:r>
              <a:rPr lang="en-US" sz="1400" dirty="0">
                <a:solidFill>
                  <a:srgbClr val="F9766D"/>
                </a:solidFill>
                <a:latin typeface="Helvetica Neue" panose="02000503000000020004" pitchFamily="2" charset="0"/>
                <a:ea typeface="Helvetica Neue" panose="02000503000000020004" pitchFamily="2" charset="0"/>
                <a:cs typeface="Helvetica Neue" panose="02000503000000020004" pitchFamily="2" charset="0"/>
              </a:rPr>
              <a:t>n = 10</a:t>
            </a:r>
          </a:p>
        </p:txBody>
      </p:sp>
    </p:spTree>
    <p:extLst>
      <p:ext uri="{BB962C8B-B14F-4D97-AF65-F5344CB8AC3E}">
        <p14:creationId xmlns:p14="http://schemas.microsoft.com/office/powerpoint/2010/main" val="3511361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8F7FDD-C97F-FF90-C074-8E3D0A42F0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52673" y="1690688"/>
            <a:ext cx="6238653" cy="4533421"/>
          </a:xfrm>
          <a:prstGeom prst="rect">
            <a:avLst/>
          </a:prstGeom>
        </p:spPr>
      </p:pic>
      <p:sp>
        <p:nvSpPr>
          <p:cNvPr id="2" name="Title 1">
            <a:extLst>
              <a:ext uri="{FF2B5EF4-FFF2-40B4-BE49-F238E27FC236}">
                <a16:creationId xmlns:a16="http://schemas.microsoft.com/office/drawing/2014/main" id="{3500B16B-3816-A14A-92FD-6A1602A3E109}"/>
              </a:ext>
            </a:extLst>
          </p:cNvPr>
          <p:cNvSpPr>
            <a:spLocks noGrp="1"/>
          </p:cNvSpPr>
          <p:nvPr>
            <p:ph type="title"/>
          </p:nvPr>
        </p:nvSpPr>
        <p:spPr/>
        <p:txBody>
          <a:bodyPr/>
          <a:lstStyle/>
          <a:p>
            <a:r>
              <a:rPr lang="en-US" dirty="0"/>
              <a:t>Hippocampal ROIs</a:t>
            </a:r>
          </a:p>
        </p:txBody>
      </p:sp>
      <p:sp>
        <p:nvSpPr>
          <p:cNvPr id="4" name="Slide Number Placeholder 3">
            <a:extLst>
              <a:ext uri="{FF2B5EF4-FFF2-40B4-BE49-F238E27FC236}">
                <a16:creationId xmlns:a16="http://schemas.microsoft.com/office/drawing/2014/main" id="{D17AD0CD-0A48-3540-9486-3C0B5C7C1738}"/>
              </a:ext>
            </a:extLst>
          </p:cNvPr>
          <p:cNvSpPr>
            <a:spLocks noGrp="1"/>
          </p:cNvSpPr>
          <p:nvPr>
            <p:ph type="sldNum" sz="quarter" idx="12"/>
          </p:nvPr>
        </p:nvSpPr>
        <p:spPr/>
        <p:txBody>
          <a:bodyPr/>
          <a:lstStyle/>
          <a:p>
            <a:fld id="{E1552ADF-166F-AF40-B1A4-D35B819B761E}" type="slidenum">
              <a:rPr lang="en-US" smtClean="0"/>
              <a:t>13</a:t>
            </a:fld>
            <a:endParaRPr lang="en-US"/>
          </a:p>
        </p:txBody>
      </p:sp>
      <p:sp>
        <p:nvSpPr>
          <p:cNvPr id="5" name="TextBox 4">
            <a:extLst>
              <a:ext uri="{FF2B5EF4-FFF2-40B4-BE49-F238E27FC236}">
                <a16:creationId xmlns:a16="http://schemas.microsoft.com/office/drawing/2014/main" id="{8D87BD07-F230-A045-A6B0-CEB5EA3F6CCA}"/>
              </a:ext>
            </a:extLst>
          </p:cNvPr>
          <p:cNvSpPr txBox="1"/>
          <p:nvPr/>
        </p:nvSpPr>
        <p:spPr>
          <a:xfrm>
            <a:off x="0" y="6356351"/>
            <a:ext cx="1317412" cy="369332"/>
          </a:xfrm>
          <a:prstGeom prst="rect">
            <a:avLst/>
          </a:prstGeom>
          <a:noFill/>
        </p:spPr>
        <p:txBody>
          <a:bodyPr wrap="none" rtlCol="0">
            <a:spAutoFit/>
          </a:bodyPr>
          <a:lstStyle/>
          <a:p>
            <a:r>
              <a:rPr lang="en-US" dirty="0"/>
              <a:t>Matt Dunne</a:t>
            </a:r>
          </a:p>
        </p:txBody>
      </p:sp>
      <p:pic>
        <p:nvPicPr>
          <p:cNvPr id="1026" name="Picture 2">
            <a:extLst>
              <a:ext uri="{FF2B5EF4-FFF2-40B4-BE49-F238E27FC236}">
                <a16:creationId xmlns:a16="http://schemas.microsoft.com/office/drawing/2014/main" id="{3A1ED54E-AAB9-8448-B799-EB83F2EC2D6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0238" y="5238102"/>
            <a:ext cx="1155092" cy="106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2383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B03647C-B839-D240-EC7E-F103788A8E5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32413" y="688884"/>
            <a:ext cx="2650255" cy="2241231"/>
          </a:xfrm>
          <a:prstGeom prst="rect">
            <a:avLst/>
          </a:prstGeom>
        </p:spPr>
      </p:pic>
      <p:sp>
        <p:nvSpPr>
          <p:cNvPr id="4" name="Slide Number Placeholder 3">
            <a:extLst>
              <a:ext uri="{FF2B5EF4-FFF2-40B4-BE49-F238E27FC236}">
                <a16:creationId xmlns:a16="http://schemas.microsoft.com/office/drawing/2014/main" id="{EB0DD96E-4F8C-2A15-8E4A-6FF676CAD607}"/>
              </a:ext>
            </a:extLst>
          </p:cNvPr>
          <p:cNvSpPr>
            <a:spLocks noGrp="1"/>
          </p:cNvSpPr>
          <p:nvPr>
            <p:ph type="sldNum" sz="quarter" idx="12"/>
          </p:nvPr>
        </p:nvSpPr>
        <p:spPr>
          <a:xfrm>
            <a:off x="6457949" y="6118719"/>
            <a:ext cx="2057400" cy="365125"/>
          </a:xfrm>
        </p:spPr>
        <p:txBody>
          <a:bodyPr/>
          <a:lstStyle/>
          <a:p>
            <a:fld id="{E1552ADF-166F-AF40-B1A4-D35B819B761E}" type="slidenum">
              <a:rPr lang="en-US" smtClean="0"/>
              <a:t>14</a:t>
            </a:fld>
            <a:endParaRPr lang="en-US"/>
          </a:p>
        </p:txBody>
      </p:sp>
      <p:sp>
        <p:nvSpPr>
          <p:cNvPr id="5" name="TextBox 4">
            <a:extLst>
              <a:ext uri="{FF2B5EF4-FFF2-40B4-BE49-F238E27FC236}">
                <a16:creationId xmlns:a16="http://schemas.microsoft.com/office/drawing/2014/main" id="{519BC4F7-782F-C339-8ECD-DA0F12DAC5BE}"/>
              </a:ext>
            </a:extLst>
          </p:cNvPr>
          <p:cNvSpPr txBox="1"/>
          <p:nvPr/>
        </p:nvSpPr>
        <p:spPr>
          <a:xfrm>
            <a:off x="280835" y="101248"/>
            <a:ext cx="2557751" cy="461665"/>
          </a:xfrm>
          <a:prstGeom prst="rect">
            <a:avLst/>
          </a:prstGeom>
          <a:noFill/>
        </p:spPr>
        <p:txBody>
          <a:bodyPr wrap="none" rtlCol="0">
            <a:spAutoFit/>
          </a:bodyPr>
          <a:lstStyle/>
          <a:p>
            <a:pPr algn="r"/>
            <a:r>
              <a:rPr lang="en-US" sz="2400" dirty="0">
                <a:solidFill>
                  <a:srgbClr val="FD1C1A"/>
                </a:solidFill>
              </a:rPr>
              <a:t>Hippocampal Head</a:t>
            </a:r>
          </a:p>
        </p:txBody>
      </p:sp>
      <p:sp>
        <p:nvSpPr>
          <p:cNvPr id="6" name="TextBox 5">
            <a:extLst>
              <a:ext uri="{FF2B5EF4-FFF2-40B4-BE49-F238E27FC236}">
                <a16:creationId xmlns:a16="http://schemas.microsoft.com/office/drawing/2014/main" id="{7C4DFEBB-289D-DC40-AA64-9165758B827F}"/>
              </a:ext>
            </a:extLst>
          </p:cNvPr>
          <p:cNvSpPr txBox="1"/>
          <p:nvPr/>
        </p:nvSpPr>
        <p:spPr>
          <a:xfrm>
            <a:off x="3218969" y="57511"/>
            <a:ext cx="2532103" cy="461665"/>
          </a:xfrm>
          <a:prstGeom prst="rect">
            <a:avLst/>
          </a:prstGeom>
          <a:noFill/>
        </p:spPr>
        <p:txBody>
          <a:bodyPr wrap="none" rtlCol="0">
            <a:spAutoFit/>
          </a:bodyPr>
          <a:lstStyle/>
          <a:p>
            <a:pPr algn="r"/>
            <a:r>
              <a:rPr lang="en-US" sz="2400" dirty="0">
                <a:solidFill>
                  <a:srgbClr val="12F410"/>
                </a:solidFill>
              </a:rPr>
              <a:t>Hippocampal Body</a:t>
            </a:r>
          </a:p>
        </p:txBody>
      </p:sp>
      <p:sp>
        <p:nvSpPr>
          <p:cNvPr id="7" name="TextBox 6">
            <a:extLst>
              <a:ext uri="{FF2B5EF4-FFF2-40B4-BE49-F238E27FC236}">
                <a16:creationId xmlns:a16="http://schemas.microsoft.com/office/drawing/2014/main" id="{3D67B517-382F-DB73-8536-998293DADFF3}"/>
              </a:ext>
            </a:extLst>
          </p:cNvPr>
          <p:cNvSpPr txBox="1"/>
          <p:nvPr/>
        </p:nvSpPr>
        <p:spPr>
          <a:xfrm>
            <a:off x="6233475" y="89859"/>
            <a:ext cx="2317302" cy="461665"/>
          </a:xfrm>
          <a:prstGeom prst="rect">
            <a:avLst/>
          </a:prstGeom>
          <a:noFill/>
        </p:spPr>
        <p:txBody>
          <a:bodyPr wrap="none" rtlCol="0">
            <a:spAutoFit/>
          </a:bodyPr>
          <a:lstStyle/>
          <a:p>
            <a:pPr algn="r"/>
            <a:r>
              <a:rPr lang="en-US" sz="2400" dirty="0">
                <a:solidFill>
                  <a:srgbClr val="1655FC"/>
                </a:solidFill>
              </a:rPr>
              <a:t>Hippocampal Tail</a:t>
            </a:r>
          </a:p>
        </p:txBody>
      </p:sp>
      <p:pic>
        <p:nvPicPr>
          <p:cNvPr id="12" name="Picture 11">
            <a:extLst>
              <a:ext uri="{FF2B5EF4-FFF2-40B4-BE49-F238E27FC236}">
                <a16:creationId xmlns:a16="http://schemas.microsoft.com/office/drawing/2014/main" id="{3AEDB08C-2F4B-36A7-C30B-ACDAFBFDA3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0111" y="649726"/>
            <a:ext cx="2742864" cy="2319546"/>
          </a:xfrm>
          <a:prstGeom prst="rect">
            <a:avLst/>
          </a:prstGeom>
        </p:spPr>
      </p:pic>
      <p:pic>
        <p:nvPicPr>
          <p:cNvPr id="13" name="Picture 12">
            <a:extLst>
              <a:ext uri="{FF2B5EF4-FFF2-40B4-BE49-F238E27FC236}">
                <a16:creationId xmlns:a16="http://schemas.microsoft.com/office/drawing/2014/main" id="{2A51BCA0-B297-491C-E640-9BF3EB04ED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0111" y="649726"/>
            <a:ext cx="2742864" cy="2319546"/>
          </a:xfrm>
          <a:prstGeom prst="rect">
            <a:avLst/>
          </a:prstGeom>
        </p:spPr>
      </p:pic>
      <p:pic>
        <p:nvPicPr>
          <p:cNvPr id="14" name="Picture 13">
            <a:extLst>
              <a:ext uri="{FF2B5EF4-FFF2-40B4-BE49-F238E27FC236}">
                <a16:creationId xmlns:a16="http://schemas.microsoft.com/office/drawing/2014/main" id="{1C020E18-D6F9-C51E-41B9-10127FDF065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32413" y="688884"/>
            <a:ext cx="2650255" cy="2241231"/>
          </a:xfrm>
          <a:prstGeom prst="rect">
            <a:avLst/>
          </a:prstGeom>
        </p:spPr>
      </p:pic>
      <p:pic>
        <p:nvPicPr>
          <p:cNvPr id="16" name="Picture 15">
            <a:extLst>
              <a:ext uri="{FF2B5EF4-FFF2-40B4-BE49-F238E27FC236}">
                <a16:creationId xmlns:a16="http://schemas.microsoft.com/office/drawing/2014/main" id="{99A01215-3E31-8687-9C80-85CB60ED760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92266" y="653123"/>
            <a:ext cx="2734829" cy="2312752"/>
          </a:xfrm>
          <a:prstGeom prst="rect">
            <a:avLst/>
          </a:prstGeom>
        </p:spPr>
      </p:pic>
      <p:pic>
        <p:nvPicPr>
          <p:cNvPr id="17" name="Picture 16">
            <a:extLst>
              <a:ext uri="{FF2B5EF4-FFF2-40B4-BE49-F238E27FC236}">
                <a16:creationId xmlns:a16="http://schemas.microsoft.com/office/drawing/2014/main" id="{C07B27C5-7507-543B-1C48-41FF06EB889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92266" y="653124"/>
            <a:ext cx="2734828" cy="2312750"/>
          </a:xfrm>
          <a:prstGeom prst="rect">
            <a:avLst/>
          </a:prstGeom>
        </p:spPr>
      </p:pic>
      <p:sp>
        <p:nvSpPr>
          <p:cNvPr id="20" name="TextBox 19">
            <a:extLst>
              <a:ext uri="{FF2B5EF4-FFF2-40B4-BE49-F238E27FC236}">
                <a16:creationId xmlns:a16="http://schemas.microsoft.com/office/drawing/2014/main" id="{FE68F003-E332-A016-274E-DBF47666EC10}"/>
              </a:ext>
            </a:extLst>
          </p:cNvPr>
          <p:cNvSpPr txBox="1"/>
          <p:nvPr/>
        </p:nvSpPr>
        <p:spPr>
          <a:xfrm>
            <a:off x="1190144" y="-433242"/>
            <a:ext cx="6763711" cy="369332"/>
          </a:xfrm>
          <a:prstGeom prst="rect">
            <a:avLst/>
          </a:prstGeom>
          <a:noFill/>
        </p:spPr>
        <p:txBody>
          <a:bodyPr wrap="none" rtlCol="0">
            <a:spAutoFit/>
          </a:bodyPr>
          <a:lstStyle/>
          <a:p>
            <a:r>
              <a:rPr lang="en-US" dirty="0"/>
              <a:t>Fc </a:t>
            </a:r>
            <a:r>
              <a:rPr lang="en-US" dirty="0">
                <a:sym typeface="Wingdings" pitchFamily="2" charset="2"/>
              </a:rPr>
              <a:t> Red map  normalize  subtract composites  convert to RGB</a:t>
            </a:r>
            <a:endParaRPr lang="en-US" dirty="0"/>
          </a:p>
        </p:txBody>
      </p:sp>
      <p:pic>
        <p:nvPicPr>
          <p:cNvPr id="22" name="Picture 21">
            <a:extLst>
              <a:ext uri="{FF2B5EF4-FFF2-40B4-BE49-F238E27FC236}">
                <a16:creationId xmlns:a16="http://schemas.microsoft.com/office/drawing/2014/main" id="{1BD584A8-3845-C4DD-B584-A16F4A269E1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186109" y="679974"/>
            <a:ext cx="2742862" cy="2319546"/>
          </a:xfrm>
          <a:prstGeom prst="rect">
            <a:avLst/>
          </a:prstGeom>
        </p:spPr>
      </p:pic>
      <p:pic>
        <p:nvPicPr>
          <p:cNvPr id="24" name="Picture 23">
            <a:extLst>
              <a:ext uri="{FF2B5EF4-FFF2-40B4-BE49-F238E27FC236}">
                <a16:creationId xmlns:a16="http://schemas.microsoft.com/office/drawing/2014/main" id="{D8223B06-3C89-BB09-1D57-28104EA6A75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87998" y="702276"/>
            <a:ext cx="2743365" cy="2319546"/>
          </a:xfrm>
          <a:prstGeom prst="rect">
            <a:avLst/>
          </a:prstGeom>
        </p:spPr>
      </p:pic>
      <p:pic>
        <p:nvPicPr>
          <p:cNvPr id="25" name="Picture 24">
            <a:extLst>
              <a:ext uri="{FF2B5EF4-FFF2-40B4-BE49-F238E27FC236}">
                <a16:creationId xmlns:a16="http://schemas.microsoft.com/office/drawing/2014/main" id="{9C7D0224-2FA3-01C1-3D05-161296138B02}"/>
              </a:ext>
            </a:extLst>
          </p:cNvPr>
          <p:cNvPicPr>
            <a:picLocks noChangeAspect="1"/>
          </p:cNvPicPr>
          <p:nvPr/>
        </p:nvPicPr>
        <p:blipFill>
          <a:blip r:embed="rId10" cstate="email">
            <a:extLst>
              <a:ext uri="{BEBA8EAE-BF5A-486C-A8C5-ECC9F3942E4B}">
                <a14:imgProps xmlns:a14="http://schemas.microsoft.com/office/drawing/2010/main">
                  <a14:imgLayer r:embed="rId11">
                    <a14:imgEffect>
                      <a14:backgroundRemoval t="10000" b="92099" l="9186" r="89875">
                        <a14:foregroundMark x1="11065" y1="55432" x2="20564" y2="72099"/>
                        <a14:foregroundMark x1="11482" y1="52346" x2="11065" y2="59630"/>
                        <a14:foregroundMark x1="21503" y1="73333" x2="21921" y2="73951"/>
                        <a14:foregroundMark x1="44990" y1="71852" x2="55219" y2="80247"/>
                        <a14:foregroundMark x1="56159" y1="80000" x2="50104" y2="76296"/>
                        <a14:foregroundMark x1="50626" y1="80741" x2="56785" y2="81481"/>
                        <a14:foregroundMark x1="48571" y1="78395" x2="50104" y2="80494"/>
                        <a14:foregroundMark x1="56159" y1="83827" x2="53027" y2="83951"/>
                        <a14:foregroundMark x1="59499" y1="88148" x2="71294" y2="88148"/>
                        <a14:foregroundMark x1="65762" y1="90494" x2="68580" y2="90000"/>
                        <a14:foregroundMark x1="62422" y1="91975" x2="62109" y2="92099"/>
                        <a14:foregroundMark x1="10806" y1="50986" x2="24948" y2="29383"/>
                        <a14:foregroundMark x1="24948" y1="29383" x2="28810" y2="27037"/>
                        <a14:backgroundMark x1="8142" y1="53704" x2="8351" y2="52593"/>
                        <a14:backgroundMark x1="8351" y1="50494" x2="7933" y2="55185"/>
                        <a14:backgroundMark x1="7933" y1="54444" x2="9708" y2="66543"/>
                        <a14:backgroundMark x1="7724" y1="48642" x2="8142" y2="49630"/>
                        <a14:backgroundMark x1="9186" y1="49753" x2="8768" y2="52593"/>
                        <a14:backgroundMark x1="46555" y1="78395" x2="46555" y2="78395"/>
                        <a14:backgroundMark x1="46347" y1="77531" x2="47495" y2="78642"/>
                        <a14:backgroundMark x1="46347" y1="77901" x2="47286" y2="78148"/>
                        <a14:backgroundMark x1="44781" y1="77037" x2="47077" y2="77037"/>
                        <a14:backgroundMark x1="44990" y1="75926" x2="47495" y2="77284"/>
                        <a14:backgroundMark x1="47495" y1="77037" x2="47495" y2="80000"/>
                      </a14:backgroundRemoval>
                    </a14:imgEffect>
                  </a14:imgLayer>
                </a14:imgProps>
              </a:ext>
              <a:ext uri="{28A0092B-C50C-407E-A947-70E740481C1C}">
                <a14:useLocalDpi xmlns:a14="http://schemas.microsoft.com/office/drawing/2010/main"/>
              </a:ext>
            </a:extLst>
          </a:blip>
          <a:stretch>
            <a:fillRect/>
          </a:stretch>
        </p:blipFill>
        <p:spPr>
          <a:xfrm>
            <a:off x="2407172" y="2857826"/>
            <a:ext cx="4376236" cy="3700157"/>
          </a:xfrm>
          <a:prstGeom prst="rect">
            <a:avLst/>
          </a:prstGeom>
        </p:spPr>
      </p:pic>
      <p:pic>
        <p:nvPicPr>
          <p:cNvPr id="26" name="Picture 25">
            <a:extLst>
              <a:ext uri="{FF2B5EF4-FFF2-40B4-BE49-F238E27FC236}">
                <a16:creationId xmlns:a16="http://schemas.microsoft.com/office/drawing/2014/main" id="{FB9A3ADE-69C3-5954-64F7-66BC11A6D74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393366" y="2816961"/>
            <a:ext cx="4438372" cy="3752695"/>
          </a:xfrm>
          <a:prstGeom prst="rect">
            <a:avLst/>
          </a:prstGeom>
        </p:spPr>
      </p:pic>
      <p:pic>
        <p:nvPicPr>
          <p:cNvPr id="27" name="Picture 26">
            <a:extLst>
              <a:ext uri="{FF2B5EF4-FFF2-40B4-BE49-F238E27FC236}">
                <a16:creationId xmlns:a16="http://schemas.microsoft.com/office/drawing/2014/main" id="{C59FC3EE-0255-FBD0-6C1D-68D4E5D7124D}"/>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393366" y="2816961"/>
            <a:ext cx="4438374" cy="3752695"/>
          </a:xfrm>
          <a:prstGeom prst="rect">
            <a:avLst/>
          </a:prstGeom>
        </p:spPr>
      </p:pic>
      <p:pic>
        <p:nvPicPr>
          <p:cNvPr id="28" name="Picture 27">
            <a:extLst>
              <a:ext uri="{FF2B5EF4-FFF2-40B4-BE49-F238E27FC236}">
                <a16:creationId xmlns:a16="http://schemas.microsoft.com/office/drawing/2014/main" id="{590CC1AB-54FC-60EC-A875-F50FE8B464A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393366" y="2816961"/>
            <a:ext cx="4438374" cy="3752695"/>
          </a:xfrm>
          <a:prstGeom prst="rect">
            <a:avLst/>
          </a:prstGeom>
        </p:spPr>
      </p:pic>
      <p:pic>
        <p:nvPicPr>
          <p:cNvPr id="29" name="Picture 28">
            <a:extLst>
              <a:ext uri="{FF2B5EF4-FFF2-40B4-BE49-F238E27FC236}">
                <a16:creationId xmlns:a16="http://schemas.microsoft.com/office/drawing/2014/main" id="{76CCFC7C-13CD-2416-59A1-AFAEAFDF55FA}"/>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393366" y="2816961"/>
            <a:ext cx="4438374" cy="3752695"/>
          </a:xfrm>
          <a:prstGeom prst="rect">
            <a:avLst/>
          </a:prstGeom>
        </p:spPr>
      </p:pic>
      <p:pic>
        <p:nvPicPr>
          <p:cNvPr id="31" name="Picture 30">
            <a:extLst>
              <a:ext uri="{FF2B5EF4-FFF2-40B4-BE49-F238E27FC236}">
                <a16:creationId xmlns:a16="http://schemas.microsoft.com/office/drawing/2014/main" id="{A20A1F14-7C34-FD75-B636-2CF6108FD120}"/>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2736252" y="3175553"/>
            <a:ext cx="4047156" cy="3308291"/>
          </a:xfrm>
          <a:prstGeom prst="rect">
            <a:avLst/>
          </a:prstGeom>
        </p:spPr>
      </p:pic>
      <p:pic>
        <p:nvPicPr>
          <p:cNvPr id="19" name="Picture 18">
            <a:extLst>
              <a:ext uri="{FF2B5EF4-FFF2-40B4-BE49-F238E27FC236}">
                <a16:creationId xmlns:a16="http://schemas.microsoft.com/office/drawing/2014/main" id="{8DC086C1-DD47-2E83-72B7-7F30FDBA9161}"/>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91202" y="648417"/>
            <a:ext cx="2922985" cy="2471868"/>
          </a:xfrm>
          <a:prstGeom prst="rect">
            <a:avLst/>
          </a:prstGeom>
        </p:spPr>
      </p:pic>
      <p:sp>
        <p:nvSpPr>
          <p:cNvPr id="33" name="TextBox 32">
            <a:extLst>
              <a:ext uri="{FF2B5EF4-FFF2-40B4-BE49-F238E27FC236}">
                <a16:creationId xmlns:a16="http://schemas.microsoft.com/office/drawing/2014/main" id="{ADC85755-CDC2-67E6-F047-B8BC8A149835}"/>
              </a:ext>
            </a:extLst>
          </p:cNvPr>
          <p:cNvSpPr txBox="1"/>
          <p:nvPr/>
        </p:nvSpPr>
        <p:spPr>
          <a:xfrm>
            <a:off x="9534293" y="162483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8456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21">
            <a:extLst>
              <a:ext uri="{FF2B5EF4-FFF2-40B4-BE49-F238E27FC236}">
                <a16:creationId xmlns:a16="http://schemas.microsoft.com/office/drawing/2014/main" id="{3308E849-0A80-33E2-302E-1AF7ABEEA5A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157805" y="905699"/>
            <a:ext cx="3289980" cy="2775028"/>
          </a:xfrm>
        </p:spPr>
      </p:pic>
      <p:sp>
        <p:nvSpPr>
          <p:cNvPr id="4" name="Slide Number Placeholder 3">
            <a:extLst>
              <a:ext uri="{FF2B5EF4-FFF2-40B4-BE49-F238E27FC236}">
                <a16:creationId xmlns:a16="http://schemas.microsoft.com/office/drawing/2014/main" id="{0972B17C-4811-5817-BFCC-F51D87976975}"/>
              </a:ext>
            </a:extLst>
          </p:cNvPr>
          <p:cNvSpPr>
            <a:spLocks noGrp="1"/>
          </p:cNvSpPr>
          <p:nvPr>
            <p:ph type="sldNum" sz="quarter" idx="12"/>
          </p:nvPr>
        </p:nvSpPr>
        <p:spPr>
          <a:xfrm>
            <a:off x="7356702" y="6515852"/>
            <a:ext cx="1158647" cy="205624"/>
          </a:xfrm>
        </p:spPr>
        <p:txBody>
          <a:bodyPr/>
          <a:lstStyle/>
          <a:p>
            <a:fld id="{E1552ADF-166F-AF40-B1A4-D35B819B761E}" type="slidenum">
              <a:rPr lang="en-US" smtClean="0"/>
              <a:t>15</a:t>
            </a:fld>
            <a:endParaRPr lang="en-US"/>
          </a:p>
        </p:txBody>
      </p:sp>
      <p:pic>
        <p:nvPicPr>
          <p:cNvPr id="24" name="Picture 23">
            <a:extLst>
              <a:ext uri="{FF2B5EF4-FFF2-40B4-BE49-F238E27FC236}">
                <a16:creationId xmlns:a16="http://schemas.microsoft.com/office/drawing/2014/main" id="{08018189-E1A0-E5CA-3953-842BAC6501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5369" y="3618905"/>
            <a:ext cx="3289980" cy="2775027"/>
          </a:xfrm>
          <a:prstGeom prst="rect">
            <a:avLst/>
          </a:prstGeom>
        </p:spPr>
      </p:pic>
      <p:pic>
        <p:nvPicPr>
          <p:cNvPr id="26" name="Picture 25">
            <a:extLst>
              <a:ext uri="{FF2B5EF4-FFF2-40B4-BE49-F238E27FC236}">
                <a16:creationId xmlns:a16="http://schemas.microsoft.com/office/drawing/2014/main" id="{0C52AFA6-A713-58F8-C9F3-5F13573734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25369" y="3618905"/>
            <a:ext cx="3289980" cy="2775027"/>
          </a:xfrm>
          <a:prstGeom prst="rect">
            <a:avLst/>
          </a:prstGeom>
        </p:spPr>
      </p:pic>
      <p:pic>
        <p:nvPicPr>
          <p:cNvPr id="28" name="Picture 27">
            <a:extLst>
              <a:ext uri="{FF2B5EF4-FFF2-40B4-BE49-F238E27FC236}">
                <a16:creationId xmlns:a16="http://schemas.microsoft.com/office/drawing/2014/main" id="{A43D288B-CCC7-D1E7-147E-C1319F4CAE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25369" y="3618905"/>
            <a:ext cx="3289980" cy="2775027"/>
          </a:xfrm>
          <a:prstGeom prst="rect">
            <a:avLst/>
          </a:prstGeom>
        </p:spPr>
      </p:pic>
      <p:pic>
        <p:nvPicPr>
          <p:cNvPr id="30" name="Picture 29">
            <a:extLst>
              <a:ext uri="{FF2B5EF4-FFF2-40B4-BE49-F238E27FC236}">
                <a16:creationId xmlns:a16="http://schemas.microsoft.com/office/drawing/2014/main" id="{C0970661-766F-7DEE-BA4E-DC23979CF48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25369" y="3618905"/>
            <a:ext cx="3289980" cy="2775027"/>
          </a:xfrm>
          <a:prstGeom prst="rect">
            <a:avLst/>
          </a:prstGeom>
        </p:spPr>
      </p:pic>
      <p:pic>
        <p:nvPicPr>
          <p:cNvPr id="32" name="Picture 31">
            <a:extLst>
              <a:ext uri="{FF2B5EF4-FFF2-40B4-BE49-F238E27FC236}">
                <a16:creationId xmlns:a16="http://schemas.microsoft.com/office/drawing/2014/main" id="{94049EBA-900A-16DF-3D47-45ABC776D69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25369" y="3618905"/>
            <a:ext cx="3289980" cy="2775027"/>
          </a:xfrm>
          <a:prstGeom prst="rect">
            <a:avLst/>
          </a:prstGeom>
        </p:spPr>
      </p:pic>
      <p:pic>
        <p:nvPicPr>
          <p:cNvPr id="34" name="Picture 33">
            <a:extLst>
              <a:ext uri="{FF2B5EF4-FFF2-40B4-BE49-F238E27FC236}">
                <a16:creationId xmlns:a16="http://schemas.microsoft.com/office/drawing/2014/main" id="{7EBE1598-12EF-7979-C226-472A7095F16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225369" y="3618905"/>
            <a:ext cx="3289980" cy="2775027"/>
          </a:xfrm>
          <a:prstGeom prst="rect">
            <a:avLst/>
          </a:prstGeom>
        </p:spPr>
      </p:pic>
      <p:pic>
        <p:nvPicPr>
          <p:cNvPr id="36" name="Picture 35">
            <a:extLst>
              <a:ext uri="{FF2B5EF4-FFF2-40B4-BE49-F238E27FC236}">
                <a16:creationId xmlns:a16="http://schemas.microsoft.com/office/drawing/2014/main" id="{997D5282-E6B8-1FDC-D5B8-70F93EDEA77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225369" y="3618905"/>
            <a:ext cx="3289980" cy="2775027"/>
          </a:xfrm>
          <a:prstGeom prst="rect">
            <a:avLst/>
          </a:prstGeom>
        </p:spPr>
      </p:pic>
      <p:pic>
        <p:nvPicPr>
          <p:cNvPr id="38" name="Picture 37">
            <a:extLst>
              <a:ext uri="{FF2B5EF4-FFF2-40B4-BE49-F238E27FC236}">
                <a16:creationId xmlns:a16="http://schemas.microsoft.com/office/drawing/2014/main" id="{E01F5AC7-7F17-83F9-9649-934907F27B2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225369" y="3618905"/>
            <a:ext cx="3289980" cy="2775027"/>
          </a:xfrm>
          <a:prstGeom prst="rect">
            <a:avLst/>
          </a:prstGeom>
        </p:spPr>
      </p:pic>
      <p:pic>
        <p:nvPicPr>
          <p:cNvPr id="40" name="Picture 39">
            <a:extLst>
              <a:ext uri="{FF2B5EF4-FFF2-40B4-BE49-F238E27FC236}">
                <a16:creationId xmlns:a16="http://schemas.microsoft.com/office/drawing/2014/main" id="{7329D1DF-DF47-98B2-38DE-EAE61B18358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90261" y="739803"/>
            <a:ext cx="3289980" cy="2775027"/>
          </a:xfrm>
          <a:prstGeom prst="rect">
            <a:avLst/>
          </a:prstGeom>
        </p:spPr>
      </p:pic>
      <p:pic>
        <p:nvPicPr>
          <p:cNvPr id="42" name="Picture 41">
            <a:extLst>
              <a:ext uri="{FF2B5EF4-FFF2-40B4-BE49-F238E27FC236}">
                <a16:creationId xmlns:a16="http://schemas.microsoft.com/office/drawing/2014/main" id="{694E8784-266E-390B-980E-4EB95899DFDC}"/>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941214" y="3618905"/>
            <a:ext cx="3289980" cy="2775027"/>
          </a:xfrm>
          <a:prstGeom prst="rect">
            <a:avLst/>
          </a:prstGeom>
        </p:spPr>
      </p:pic>
      <p:pic>
        <p:nvPicPr>
          <p:cNvPr id="44" name="Picture 43">
            <a:extLst>
              <a:ext uri="{FF2B5EF4-FFF2-40B4-BE49-F238E27FC236}">
                <a16:creationId xmlns:a16="http://schemas.microsoft.com/office/drawing/2014/main" id="{E2C5001C-FF29-1692-6CA6-FDD1D62B8D0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941214" y="3618905"/>
            <a:ext cx="3289980" cy="2775027"/>
          </a:xfrm>
          <a:prstGeom prst="rect">
            <a:avLst/>
          </a:prstGeom>
        </p:spPr>
      </p:pic>
      <p:pic>
        <p:nvPicPr>
          <p:cNvPr id="46" name="Picture 45">
            <a:extLst>
              <a:ext uri="{FF2B5EF4-FFF2-40B4-BE49-F238E27FC236}">
                <a16:creationId xmlns:a16="http://schemas.microsoft.com/office/drawing/2014/main" id="{22B80852-3880-F8CE-CAE8-159DD307F809}"/>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941214" y="3618905"/>
            <a:ext cx="3289980" cy="2775027"/>
          </a:xfrm>
          <a:prstGeom prst="rect">
            <a:avLst/>
          </a:prstGeom>
        </p:spPr>
      </p:pic>
      <p:pic>
        <p:nvPicPr>
          <p:cNvPr id="48" name="Picture 47">
            <a:extLst>
              <a:ext uri="{FF2B5EF4-FFF2-40B4-BE49-F238E27FC236}">
                <a16:creationId xmlns:a16="http://schemas.microsoft.com/office/drawing/2014/main" id="{B4886B1F-3332-BB5C-A89B-06C70AF171C4}"/>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941214" y="3618905"/>
            <a:ext cx="3289980" cy="2775027"/>
          </a:xfrm>
          <a:prstGeom prst="rect">
            <a:avLst/>
          </a:prstGeom>
        </p:spPr>
      </p:pic>
      <p:pic>
        <p:nvPicPr>
          <p:cNvPr id="50" name="Picture 49">
            <a:extLst>
              <a:ext uri="{FF2B5EF4-FFF2-40B4-BE49-F238E27FC236}">
                <a16:creationId xmlns:a16="http://schemas.microsoft.com/office/drawing/2014/main" id="{707E85DD-B5F0-8112-59EE-6BE62D55C341}"/>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941214" y="3618905"/>
            <a:ext cx="3289980" cy="2775027"/>
          </a:xfrm>
          <a:prstGeom prst="rect">
            <a:avLst/>
          </a:prstGeom>
        </p:spPr>
      </p:pic>
      <p:pic>
        <p:nvPicPr>
          <p:cNvPr id="52" name="Picture 51">
            <a:extLst>
              <a:ext uri="{FF2B5EF4-FFF2-40B4-BE49-F238E27FC236}">
                <a16:creationId xmlns:a16="http://schemas.microsoft.com/office/drawing/2014/main" id="{2F2F3662-9CB8-5EDC-F73E-92B747DFB772}"/>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941214" y="3618905"/>
            <a:ext cx="3289980" cy="2775027"/>
          </a:xfrm>
          <a:prstGeom prst="rect">
            <a:avLst/>
          </a:prstGeom>
        </p:spPr>
      </p:pic>
      <p:pic>
        <p:nvPicPr>
          <p:cNvPr id="54" name="Picture 53">
            <a:extLst>
              <a:ext uri="{FF2B5EF4-FFF2-40B4-BE49-F238E27FC236}">
                <a16:creationId xmlns:a16="http://schemas.microsoft.com/office/drawing/2014/main" id="{B9820716-FA4F-B4BA-B8DA-B413818DB899}"/>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941214" y="3618905"/>
            <a:ext cx="3289980" cy="2775027"/>
          </a:xfrm>
          <a:prstGeom prst="rect">
            <a:avLst/>
          </a:prstGeom>
        </p:spPr>
      </p:pic>
      <p:pic>
        <p:nvPicPr>
          <p:cNvPr id="56" name="Picture 55">
            <a:extLst>
              <a:ext uri="{FF2B5EF4-FFF2-40B4-BE49-F238E27FC236}">
                <a16:creationId xmlns:a16="http://schemas.microsoft.com/office/drawing/2014/main" id="{9B4E21CA-C496-F5D3-2B7E-4C2989B9FE58}"/>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941214" y="3618905"/>
            <a:ext cx="3289980" cy="2775027"/>
          </a:xfrm>
          <a:prstGeom prst="rect">
            <a:avLst/>
          </a:prstGeom>
        </p:spPr>
      </p:pic>
      <p:sp>
        <p:nvSpPr>
          <p:cNvPr id="60" name="TextBox 59">
            <a:extLst>
              <a:ext uri="{FF2B5EF4-FFF2-40B4-BE49-F238E27FC236}">
                <a16:creationId xmlns:a16="http://schemas.microsoft.com/office/drawing/2014/main" id="{DCBB45CF-E861-2ABF-095E-DE0EE1CD29C5}"/>
              </a:ext>
            </a:extLst>
          </p:cNvPr>
          <p:cNvSpPr txBox="1"/>
          <p:nvPr/>
        </p:nvSpPr>
        <p:spPr>
          <a:xfrm>
            <a:off x="68436" y="5285936"/>
            <a:ext cx="1968488" cy="369332"/>
          </a:xfrm>
          <a:prstGeom prst="rect">
            <a:avLst/>
          </a:prstGeom>
          <a:noFill/>
        </p:spPr>
        <p:txBody>
          <a:bodyPr wrap="none" rtlCol="0">
            <a:spAutoFit/>
          </a:bodyPr>
          <a:lstStyle/>
          <a:p>
            <a:pPr algn="r"/>
            <a:r>
              <a:rPr lang="en-US" dirty="0">
                <a:solidFill>
                  <a:srgbClr val="FD1C1A"/>
                </a:solidFill>
              </a:rPr>
              <a:t>Hippocampal Head</a:t>
            </a:r>
          </a:p>
        </p:txBody>
      </p:sp>
      <p:sp>
        <p:nvSpPr>
          <p:cNvPr id="61" name="TextBox 60">
            <a:extLst>
              <a:ext uri="{FF2B5EF4-FFF2-40B4-BE49-F238E27FC236}">
                <a16:creationId xmlns:a16="http://schemas.microsoft.com/office/drawing/2014/main" id="{B290CEDA-8DC2-7FA8-D228-520E71BE9A8C}"/>
              </a:ext>
            </a:extLst>
          </p:cNvPr>
          <p:cNvSpPr txBox="1"/>
          <p:nvPr/>
        </p:nvSpPr>
        <p:spPr>
          <a:xfrm>
            <a:off x="87672" y="5655268"/>
            <a:ext cx="1949252" cy="369332"/>
          </a:xfrm>
          <a:prstGeom prst="rect">
            <a:avLst/>
          </a:prstGeom>
          <a:noFill/>
        </p:spPr>
        <p:txBody>
          <a:bodyPr wrap="none" rtlCol="0">
            <a:spAutoFit/>
          </a:bodyPr>
          <a:lstStyle/>
          <a:p>
            <a:pPr algn="r"/>
            <a:r>
              <a:rPr lang="en-US" dirty="0">
                <a:solidFill>
                  <a:srgbClr val="12F410"/>
                </a:solidFill>
              </a:rPr>
              <a:t>Hippocampal Body</a:t>
            </a:r>
          </a:p>
        </p:txBody>
      </p:sp>
      <p:sp>
        <p:nvSpPr>
          <p:cNvPr id="62" name="TextBox 61">
            <a:extLst>
              <a:ext uri="{FF2B5EF4-FFF2-40B4-BE49-F238E27FC236}">
                <a16:creationId xmlns:a16="http://schemas.microsoft.com/office/drawing/2014/main" id="{513D9AE3-672B-BA83-0781-FEDC812131C4}"/>
              </a:ext>
            </a:extLst>
          </p:cNvPr>
          <p:cNvSpPr txBox="1"/>
          <p:nvPr/>
        </p:nvSpPr>
        <p:spPr>
          <a:xfrm>
            <a:off x="249960" y="6024600"/>
            <a:ext cx="1786964" cy="369332"/>
          </a:xfrm>
          <a:prstGeom prst="rect">
            <a:avLst/>
          </a:prstGeom>
          <a:noFill/>
        </p:spPr>
        <p:txBody>
          <a:bodyPr wrap="none" rtlCol="0">
            <a:spAutoFit/>
          </a:bodyPr>
          <a:lstStyle/>
          <a:p>
            <a:pPr algn="r"/>
            <a:r>
              <a:rPr lang="en-US" dirty="0">
                <a:solidFill>
                  <a:srgbClr val="1655FC"/>
                </a:solidFill>
              </a:rPr>
              <a:t>Hippocampal Tail</a:t>
            </a:r>
          </a:p>
        </p:txBody>
      </p:sp>
      <p:sp>
        <p:nvSpPr>
          <p:cNvPr id="64" name="Rectangle 63">
            <a:extLst>
              <a:ext uri="{FF2B5EF4-FFF2-40B4-BE49-F238E27FC236}">
                <a16:creationId xmlns:a16="http://schemas.microsoft.com/office/drawing/2014/main" id="{D8D233F7-DECA-5EEB-9A63-8EFF5F708C6E}"/>
              </a:ext>
            </a:extLst>
          </p:cNvPr>
          <p:cNvSpPr/>
          <p:nvPr/>
        </p:nvSpPr>
        <p:spPr>
          <a:xfrm>
            <a:off x="2125208" y="3846625"/>
            <a:ext cx="2800517" cy="2443231"/>
          </a:xfrm>
          <a:prstGeom prst="rect">
            <a:avLst/>
          </a:prstGeom>
          <a:noFill/>
          <a:ln w="76200">
            <a:solidFill>
              <a:srgbClr val="6FF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BBDC5B3B-7F51-9331-284C-5D4242CA9920}"/>
              </a:ext>
            </a:extLst>
          </p:cNvPr>
          <p:cNvSpPr/>
          <p:nvPr/>
        </p:nvSpPr>
        <p:spPr>
          <a:xfrm>
            <a:off x="5364235" y="1072524"/>
            <a:ext cx="2800517" cy="2443231"/>
          </a:xfrm>
          <a:prstGeom prst="rect">
            <a:avLst/>
          </a:prstGeom>
          <a:noFill/>
          <a:ln w="76200">
            <a:solidFill>
              <a:srgbClr val="F785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1A544E6-3C5F-1B23-421F-949674036176}"/>
              </a:ext>
            </a:extLst>
          </p:cNvPr>
          <p:cNvSpPr/>
          <p:nvPr/>
        </p:nvSpPr>
        <p:spPr>
          <a:xfrm>
            <a:off x="5364235" y="3846624"/>
            <a:ext cx="2800517" cy="2443231"/>
          </a:xfrm>
          <a:prstGeom prst="rect">
            <a:avLst/>
          </a:prstGeom>
          <a:noFill/>
          <a:ln w="76200">
            <a:solidFill>
              <a:srgbClr val="F785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E8C13F67-2354-5E28-2EA1-2F5849FC8F86}"/>
              </a:ext>
            </a:extLst>
          </p:cNvPr>
          <p:cNvSpPr txBox="1"/>
          <p:nvPr/>
        </p:nvSpPr>
        <p:spPr>
          <a:xfrm>
            <a:off x="2588644" y="136525"/>
            <a:ext cx="1921732" cy="830997"/>
          </a:xfrm>
          <a:prstGeom prst="rect">
            <a:avLst/>
          </a:prstGeom>
          <a:noFill/>
        </p:spPr>
        <p:txBody>
          <a:bodyPr wrap="square" rtlCol="0">
            <a:spAutoFit/>
          </a:bodyPr>
          <a:lstStyle/>
          <a:p>
            <a:pPr algn="ctr"/>
            <a:r>
              <a:rPr lang="en-US" sz="2400" dirty="0">
                <a:solidFill>
                  <a:srgbClr val="02BFC4"/>
                </a:solidFill>
              </a:rPr>
              <a:t>Successful</a:t>
            </a:r>
          </a:p>
          <a:p>
            <a:pPr algn="ctr"/>
            <a:r>
              <a:rPr lang="en-US" sz="2400" dirty="0">
                <a:solidFill>
                  <a:srgbClr val="02BFC4"/>
                </a:solidFill>
              </a:rPr>
              <a:t>Learners</a:t>
            </a:r>
          </a:p>
        </p:txBody>
      </p:sp>
      <p:sp>
        <p:nvSpPr>
          <p:cNvPr id="68" name="TextBox 67">
            <a:extLst>
              <a:ext uri="{FF2B5EF4-FFF2-40B4-BE49-F238E27FC236}">
                <a16:creationId xmlns:a16="http://schemas.microsoft.com/office/drawing/2014/main" id="{4B9978BC-F4F1-3B62-2EEB-7D4F1F08D1B2}"/>
              </a:ext>
            </a:extLst>
          </p:cNvPr>
          <p:cNvSpPr txBox="1"/>
          <p:nvPr/>
        </p:nvSpPr>
        <p:spPr>
          <a:xfrm>
            <a:off x="5803627" y="136524"/>
            <a:ext cx="1921732" cy="830997"/>
          </a:xfrm>
          <a:prstGeom prst="rect">
            <a:avLst/>
          </a:prstGeom>
          <a:noFill/>
        </p:spPr>
        <p:txBody>
          <a:bodyPr wrap="square" rtlCol="0">
            <a:spAutoFit/>
          </a:bodyPr>
          <a:lstStyle/>
          <a:p>
            <a:pPr algn="ctr"/>
            <a:r>
              <a:rPr lang="en-US" sz="2400" dirty="0">
                <a:solidFill>
                  <a:srgbClr val="F9766D"/>
                </a:solidFill>
              </a:rPr>
              <a:t>Unsuccessful Learners</a:t>
            </a:r>
          </a:p>
        </p:txBody>
      </p:sp>
      <p:sp>
        <p:nvSpPr>
          <p:cNvPr id="69" name="TextBox 68">
            <a:extLst>
              <a:ext uri="{FF2B5EF4-FFF2-40B4-BE49-F238E27FC236}">
                <a16:creationId xmlns:a16="http://schemas.microsoft.com/office/drawing/2014/main" id="{7B43F345-C2DD-67CB-7457-BD78408684A6}"/>
              </a:ext>
            </a:extLst>
          </p:cNvPr>
          <p:cNvSpPr txBox="1"/>
          <p:nvPr/>
        </p:nvSpPr>
        <p:spPr>
          <a:xfrm>
            <a:off x="2231680" y="1114651"/>
            <a:ext cx="494046" cy="369332"/>
          </a:xfrm>
          <a:prstGeom prst="rect">
            <a:avLst/>
          </a:prstGeom>
          <a:noFill/>
        </p:spPr>
        <p:txBody>
          <a:bodyPr wrap="none" rtlCol="0">
            <a:spAutoFit/>
          </a:bodyPr>
          <a:lstStyle/>
          <a:p>
            <a:r>
              <a:rPr lang="en-US" dirty="0"/>
              <a:t>t=1</a:t>
            </a:r>
          </a:p>
        </p:txBody>
      </p:sp>
      <p:sp>
        <p:nvSpPr>
          <p:cNvPr id="70" name="TextBox 69">
            <a:extLst>
              <a:ext uri="{FF2B5EF4-FFF2-40B4-BE49-F238E27FC236}">
                <a16:creationId xmlns:a16="http://schemas.microsoft.com/office/drawing/2014/main" id="{160860F3-4B06-28AE-A3A6-DAE47C1AAD5D}"/>
              </a:ext>
            </a:extLst>
          </p:cNvPr>
          <p:cNvSpPr txBox="1"/>
          <p:nvPr/>
        </p:nvSpPr>
        <p:spPr>
          <a:xfrm>
            <a:off x="5420125" y="1114651"/>
            <a:ext cx="494046" cy="369332"/>
          </a:xfrm>
          <a:prstGeom prst="rect">
            <a:avLst/>
          </a:prstGeom>
          <a:noFill/>
        </p:spPr>
        <p:txBody>
          <a:bodyPr wrap="none" rtlCol="0">
            <a:spAutoFit/>
          </a:bodyPr>
          <a:lstStyle/>
          <a:p>
            <a:r>
              <a:rPr lang="en-US" dirty="0"/>
              <a:t>t=1</a:t>
            </a:r>
          </a:p>
        </p:txBody>
      </p:sp>
      <p:sp>
        <p:nvSpPr>
          <p:cNvPr id="71" name="TextBox 70">
            <a:extLst>
              <a:ext uri="{FF2B5EF4-FFF2-40B4-BE49-F238E27FC236}">
                <a16:creationId xmlns:a16="http://schemas.microsoft.com/office/drawing/2014/main" id="{9733FE0B-63EF-E003-E05C-4FB61F4C47AB}"/>
              </a:ext>
            </a:extLst>
          </p:cNvPr>
          <p:cNvSpPr txBox="1"/>
          <p:nvPr/>
        </p:nvSpPr>
        <p:spPr>
          <a:xfrm>
            <a:off x="2231680" y="3933442"/>
            <a:ext cx="494046" cy="369332"/>
          </a:xfrm>
          <a:prstGeom prst="rect">
            <a:avLst/>
          </a:prstGeom>
          <a:solidFill>
            <a:schemeClr val="bg1"/>
          </a:solidFill>
        </p:spPr>
        <p:txBody>
          <a:bodyPr wrap="none" rtlCol="0">
            <a:spAutoFit/>
          </a:bodyPr>
          <a:lstStyle/>
          <a:p>
            <a:r>
              <a:rPr lang="en-US" dirty="0"/>
              <a:t>t=2</a:t>
            </a:r>
          </a:p>
        </p:txBody>
      </p:sp>
      <p:sp>
        <p:nvSpPr>
          <p:cNvPr id="72" name="TextBox 71">
            <a:extLst>
              <a:ext uri="{FF2B5EF4-FFF2-40B4-BE49-F238E27FC236}">
                <a16:creationId xmlns:a16="http://schemas.microsoft.com/office/drawing/2014/main" id="{8008B82C-BA2C-835E-4486-250369DA7241}"/>
              </a:ext>
            </a:extLst>
          </p:cNvPr>
          <p:cNvSpPr txBox="1"/>
          <p:nvPr/>
        </p:nvSpPr>
        <p:spPr>
          <a:xfrm>
            <a:off x="2231680" y="3933442"/>
            <a:ext cx="494046" cy="369332"/>
          </a:xfrm>
          <a:prstGeom prst="rect">
            <a:avLst/>
          </a:prstGeom>
          <a:solidFill>
            <a:schemeClr val="bg1"/>
          </a:solidFill>
        </p:spPr>
        <p:txBody>
          <a:bodyPr wrap="none" rtlCol="0">
            <a:spAutoFit/>
          </a:bodyPr>
          <a:lstStyle/>
          <a:p>
            <a:r>
              <a:rPr lang="en-US" dirty="0"/>
              <a:t>t=3</a:t>
            </a:r>
          </a:p>
        </p:txBody>
      </p:sp>
      <p:sp>
        <p:nvSpPr>
          <p:cNvPr id="73" name="TextBox 72">
            <a:extLst>
              <a:ext uri="{FF2B5EF4-FFF2-40B4-BE49-F238E27FC236}">
                <a16:creationId xmlns:a16="http://schemas.microsoft.com/office/drawing/2014/main" id="{34E1ABF2-7AEB-B154-363B-2AEB2FB9692A}"/>
              </a:ext>
            </a:extLst>
          </p:cNvPr>
          <p:cNvSpPr txBox="1"/>
          <p:nvPr/>
        </p:nvSpPr>
        <p:spPr>
          <a:xfrm>
            <a:off x="2231680" y="3933442"/>
            <a:ext cx="494046" cy="369332"/>
          </a:xfrm>
          <a:prstGeom prst="rect">
            <a:avLst/>
          </a:prstGeom>
          <a:solidFill>
            <a:schemeClr val="bg1"/>
          </a:solidFill>
        </p:spPr>
        <p:txBody>
          <a:bodyPr wrap="none" rtlCol="0">
            <a:spAutoFit/>
          </a:bodyPr>
          <a:lstStyle/>
          <a:p>
            <a:r>
              <a:rPr lang="en-US" dirty="0"/>
              <a:t>t=4</a:t>
            </a:r>
          </a:p>
        </p:txBody>
      </p:sp>
      <p:sp>
        <p:nvSpPr>
          <p:cNvPr id="74" name="TextBox 73">
            <a:extLst>
              <a:ext uri="{FF2B5EF4-FFF2-40B4-BE49-F238E27FC236}">
                <a16:creationId xmlns:a16="http://schemas.microsoft.com/office/drawing/2014/main" id="{69AC5C49-F930-79B0-7BF0-E56028F8FE50}"/>
              </a:ext>
            </a:extLst>
          </p:cNvPr>
          <p:cNvSpPr txBox="1"/>
          <p:nvPr/>
        </p:nvSpPr>
        <p:spPr>
          <a:xfrm>
            <a:off x="2231680" y="3933442"/>
            <a:ext cx="494046" cy="369332"/>
          </a:xfrm>
          <a:prstGeom prst="rect">
            <a:avLst/>
          </a:prstGeom>
          <a:solidFill>
            <a:schemeClr val="bg1"/>
          </a:solidFill>
        </p:spPr>
        <p:txBody>
          <a:bodyPr wrap="none" rtlCol="0">
            <a:spAutoFit/>
          </a:bodyPr>
          <a:lstStyle/>
          <a:p>
            <a:r>
              <a:rPr lang="en-US" dirty="0"/>
              <a:t>t=5</a:t>
            </a:r>
          </a:p>
        </p:txBody>
      </p:sp>
      <p:sp>
        <p:nvSpPr>
          <p:cNvPr id="75" name="TextBox 74">
            <a:extLst>
              <a:ext uri="{FF2B5EF4-FFF2-40B4-BE49-F238E27FC236}">
                <a16:creationId xmlns:a16="http://schemas.microsoft.com/office/drawing/2014/main" id="{70B0EEAC-8AEC-4D59-FBE3-AD1A3F8CB79D}"/>
              </a:ext>
            </a:extLst>
          </p:cNvPr>
          <p:cNvSpPr txBox="1"/>
          <p:nvPr/>
        </p:nvSpPr>
        <p:spPr>
          <a:xfrm>
            <a:off x="2231680" y="3933442"/>
            <a:ext cx="494046" cy="369332"/>
          </a:xfrm>
          <a:prstGeom prst="rect">
            <a:avLst/>
          </a:prstGeom>
          <a:solidFill>
            <a:schemeClr val="bg1"/>
          </a:solidFill>
        </p:spPr>
        <p:txBody>
          <a:bodyPr wrap="none" rtlCol="0">
            <a:spAutoFit/>
          </a:bodyPr>
          <a:lstStyle/>
          <a:p>
            <a:r>
              <a:rPr lang="en-US" dirty="0"/>
              <a:t>t=6</a:t>
            </a:r>
          </a:p>
        </p:txBody>
      </p:sp>
      <p:sp>
        <p:nvSpPr>
          <p:cNvPr id="76" name="TextBox 75">
            <a:extLst>
              <a:ext uri="{FF2B5EF4-FFF2-40B4-BE49-F238E27FC236}">
                <a16:creationId xmlns:a16="http://schemas.microsoft.com/office/drawing/2014/main" id="{31FDE5F6-5D90-39EA-C993-FDBE2B4E993F}"/>
              </a:ext>
            </a:extLst>
          </p:cNvPr>
          <p:cNvSpPr txBox="1"/>
          <p:nvPr/>
        </p:nvSpPr>
        <p:spPr>
          <a:xfrm>
            <a:off x="2231680" y="3933442"/>
            <a:ext cx="494046" cy="369332"/>
          </a:xfrm>
          <a:prstGeom prst="rect">
            <a:avLst/>
          </a:prstGeom>
          <a:solidFill>
            <a:schemeClr val="bg1"/>
          </a:solidFill>
        </p:spPr>
        <p:txBody>
          <a:bodyPr wrap="none" rtlCol="0">
            <a:spAutoFit/>
          </a:bodyPr>
          <a:lstStyle/>
          <a:p>
            <a:r>
              <a:rPr lang="en-US" dirty="0"/>
              <a:t>t=7</a:t>
            </a:r>
          </a:p>
        </p:txBody>
      </p:sp>
      <p:sp>
        <p:nvSpPr>
          <p:cNvPr id="77" name="TextBox 76">
            <a:extLst>
              <a:ext uri="{FF2B5EF4-FFF2-40B4-BE49-F238E27FC236}">
                <a16:creationId xmlns:a16="http://schemas.microsoft.com/office/drawing/2014/main" id="{965C6CF5-36F0-6012-9267-C9C9F5E2843D}"/>
              </a:ext>
            </a:extLst>
          </p:cNvPr>
          <p:cNvSpPr txBox="1"/>
          <p:nvPr/>
        </p:nvSpPr>
        <p:spPr>
          <a:xfrm>
            <a:off x="2231680" y="3933442"/>
            <a:ext cx="494046" cy="369332"/>
          </a:xfrm>
          <a:prstGeom prst="rect">
            <a:avLst/>
          </a:prstGeom>
          <a:solidFill>
            <a:schemeClr val="bg1"/>
          </a:solidFill>
        </p:spPr>
        <p:txBody>
          <a:bodyPr wrap="none" rtlCol="0">
            <a:spAutoFit/>
          </a:bodyPr>
          <a:lstStyle/>
          <a:p>
            <a:r>
              <a:rPr lang="en-US" dirty="0"/>
              <a:t>t=8</a:t>
            </a:r>
          </a:p>
        </p:txBody>
      </p:sp>
      <p:sp>
        <p:nvSpPr>
          <p:cNvPr id="78" name="TextBox 77">
            <a:extLst>
              <a:ext uri="{FF2B5EF4-FFF2-40B4-BE49-F238E27FC236}">
                <a16:creationId xmlns:a16="http://schemas.microsoft.com/office/drawing/2014/main" id="{E1748BDE-4DD1-BDEF-3F95-C848E3D51DFC}"/>
              </a:ext>
            </a:extLst>
          </p:cNvPr>
          <p:cNvSpPr txBox="1"/>
          <p:nvPr/>
        </p:nvSpPr>
        <p:spPr>
          <a:xfrm>
            <a:off x="2231680" y="3933442"/>
            <a:ext cx="494046" cy="369332"/>
          </a:xfrm>
          <a:prstGeom prst="rect">
            <a:avLst/>
          </a:prstGeom>
          <a:solidFill>
            <a:schemeClr val="bg1"/>
          </a:solidFill>
        </p:spPr>
        <p:txBody>
          <a:bodyPr wrap="none" rtlCol="0">
            <a:spAutoFit/>
          </a:bodyPr>
          <a:lstStyle/>
          <a:p>
            <a:r>
              <a:rPr lang="en-US" dirty="0"/>
              <a:t>t=9</a:t>
            </a:r>
          </a:p>
        </p:txBody>
      </p:sp>
      <p:sp>
        <p:nvSpPr>
          <p:cNvPr id="79" name="TextBox 78">
            <a:extLst>
              <a:ext uri="{FF2B5EF4-FFF2-40B4-BE49-F238E27FC236}">
                <a16:creationId xmlns:a16="http://schemas.microsoft.com/office/drawing/2014/main" id="{69BAEEC2-2DF6-F79F-C523-86312FE8690A}"/>
              </a:ext>
            </a:extLst>
          </p:cNvPr>
          <p:cNvSpPr txBox="1"/>
          <p:nvPr/>
        </p:nvSpPr>
        <p:spPr>
          <a:xfrm>
            <a:off x="5420125" y="3933442"/>
            <a:ext cx="494046" cy="369332"/>
          </a:xfrm>
          <a:prstGeom prst="rect">
            <a:avLst/>
          </a:prstGeom>
          <a:solidFill>
            <a:schemeClr val="bg1"/>
          </a:solidFill>
        </p:spPr>
        <p:txBody>
          <a:bodyPr wrap="none" rtlCol="0">
            <a:spAutoFit/>
          </a:bodyPr>
          <a:lstStyle/>
          <a:p>
            <a:r>
              <a:rPr lang="en-US" dirty="0"/>
              <a:t>t=2</a:t>
            </a:r>
          </a:p>
        </p:txBody>
      </p:sp>
      <p:sp>
        <p:nvSpPr>
          <p:cNvPr id="80" name="TextBox 79">
            <a:extLst>
              <a:ext uri="{FF2B5EF4-FFF2-40B4-BE49-F238E27FC236}">
                <a16:creationId xmlns:a16="http://schemas.microsoft.com/office/drawing/2014/main" id="{ADA0F3D6-D2CC-229D-CE51-BE5043CB0843}"/>
              </a:ext>
            </a:extLst>
          </p:cNvPr>
          <p:cNvSpPr txBox="1"/>
          <p:nvPr/>
        </p:nvSpPr>
        <p:spPr>
          <a:xfrm>
            <a:off x="5420125" y="3933442"/>
            <a:ext cx="494046" cy="369332"/>
          </a:xfrm>
          <a:prstGeom prst="rect">
            <a:avLst/>
          </a:prstGeom>
          <a:solidFill>
            <a:schemeClr val="bg1"/>
          </a:solidFill>
        </p:spPr>
        <p:txBody>
          <a:bodyPr wrap="none" rtlCol="0">
            <a:spAutoFit/>
          </a:bodyPr>
          <a:lstStyle/>
          <a:p>
            <a:r>
              <a:rPr lang="en-US" dirty="0"/>
              <a:t>t=3</a:t>
            </a:r>
          </a:p>
        </p:txBody>
      </p:sp>
      <p:sp>
        <p:nvSpPr>
          <p:cNvPr id="81" name="TextBox 80">
            <a:extLst>
              <a:ext uri="{FF2B5EF4-FFF2-40B4-BE49-F238E27FC236}">
                <a16:creationId xmlns:a16="http://schemas.microsoft.com/office/drawing/2014/main" id="{3D5B02F1-0B16-93E8-E50F-A23F8E809FB6}"/>
              </a:ext>
            </a:extLst>
          </p:cNvPr>
          <p:cNvSpPr txBox="1"/>
          <p:nvPr/>
        </p:nvSpPr>
        <p:spPr>
          <a:xfrm>
            <a:off x="5420125" y="3933442"/>
            <a:ext cx="494046" cy="369332"/>
          </a:xfrm>
          <a:prstGeom prst="rect">
            <a:avLst/>
          </a:prstGeom>
          <a:solidFill>
            <a:schemeClr val="bg1"/>
          </a:solidFill>
        </p:spPr>
        <p:txBody>
          <a:bodyPr wrap="none" rtlCol="0">
            <a:spAutoFit/>
          </a:bodyPr>
          <a:lstStyle/>
          <a:p>
            <a:r>
              <a:rPr lang="en-US" dirty="0"/>
              <a:t>t=4</a:t>
            </a:r>
          </a:p>
        </p:txBody>
      </p:sp>
      <p:sp>
        <p:nvSpPr>
          <p:cNvPr id="82" name="TextBox 81">
            <a:extLst>
              <a:ext uri="{FF2B5EF4-FFF2-40B4-BE49-F238E27FC236}">
                <a16:creationId xmlns:a16="http://schemas.microsoft.com/office/drawing/2014/main" id="{60BC9C21-1079-3167-F4DD-3D9D5BB8A39D}"/>
              </a:ext>
            </a:extLst>
          </p:cNvPr>
          <p:cNvSpPr txBox="1"/>
          <p:nvPr/>
        </p:nvSpPr>
        <p:spPr>
          <a:xfrm>
            <a:off x="5420125" y="3933442"/>
            <a:ext cx="494046" cy="369332"/>
          </a:xfrm>
          <a:prstGeom prst="rect">
            <a:avLst/>
          </a:prstGeom>
          <a:solidFill>
            <a:schemeClr val="bg1"/>
          </a:solidFill>
        </p:spPr>
        <p:txBody>
          <a:bodyPr wrap="none" rtlCol="0">
            <a:spAutoFit/>
          </a:bodyPr>
          <a:lstStyle/>
          <a:p>
            <a:r>
              <a:rPr lang="en-US" dirty="0"/>
              <a:t>t=5</a:t>
            </a:r>
          </a:p>
        </p:txBody>
      </p:sp>
      <p:sp>
        <p:nvSpPr>
          <p:cNvPr id="83" name="TextBox 82">
            <a:extLst>
              <a:ext uri="{FF2B5EF4-FFF2-40B4-BE49-F238E27FC236}">
                <a16:creationId xmlns:a16="http://schemas.microsoft.com/office/drawing/2014/main" id="{5C031BEA-AF91-6F20-BD02-417B9DE9A794}"/>
              </a:ext>
            </a:extLst>
          </p:cNvPr>
          <p:cNvSpPr txBox="1"/>
          <p:nvPr/>
        </p:nvSpPr>
        <p:spPr>
          <a:xfrm>
            <a:off x="5420125" y="3933442"/>
            <a:ext cx="494046" cy="369332"/>
          </a:xfrm>
          <a:prstGeom prst="rect">
            <a:avLst/>
          </a:prstGeom>
          <a:solidFill>
            <a:schemeClr val="bg1"/>
          </a:solidFill>
        </p:spPr>
        <p:txBody>
          <a:bodyPr wrap="none" rtlCol="0">
            <a:spAutoFit/>
          </a:bodyPr>
          <a:lstStyle/>
          <a:p>
            <a:r>
              <a:rPr lang="en-US" dirty="0"/>
              <a:t>t=6</a:t>
            </a:r>
          </a:p>
        </p:txBody>
      </p:sp>
      <p:sp>
        <p:nvSpPr>
          <p:cNvPr id="84" name="TextBox 83">
            <a:extLst>
              <a:ext uri="{FF2B5EF4-FFF2-40B4-BE49-F238E27FC236}">
                <a16:creationId xmlns:a16="http://schemas.microsoft.com/office/drawing/2014/main" id="{63FEA061-3B07-E66C-7FA8-D72287F04258}"/>
              </a:ext>
            </a:extLst>
          </p:cNvPr>
          <p:cNvSpPr txBox="1"/>
          <p:nvPr/>
        </p:nvSpPr>
        <p:spPr>
          <a:xfrm>
            <a:off x="5420125" y="3933442"/>
            <a:ext cx="494046" cy="369332"/>
          </a:xfrm>
          <a:prstGeom prst="rect">
            <a:avLst/>
          </a:prstGeom>
          <a:solidFill>
            <a:schemeClr val="bg1"/>
          </a:solidFill>
        </p:spPr>
        <p:txBody>
          <a:bodyPr wrap="none" rtlCol="0">
            <a:spAutoFit/>
          </a:bodyPr>
          <a:lstStyle/>
          <a:p>
            <a:r>
              <a:rPr lang="en-US" dirty="0"/>
              <a:t>t=7</a:t>
            </a:r>
          </a:p>
        </p:txBody>
      </p:sp>
      <p:sp>
        <p:nvSpPr>
          <p:cNvPr id="85" name="TextBox 84">
            <a:extLst>
              <a:ext uri="{FF2B5EF4-FFF2-40B4-BE49-F238E27FC236}">
                <a16:creationId xmlns:a16="http://schemas.microsoft.com/office/drawing/2014/main" id="{50970A8C-2F14-AFD5-3F8A-1CEBEA341BEB}"/>
              </a:ext>
            </a:extLst>
          </p:cNvPr>
          <p:cNvSpPr txBox="1"/>
          <p:nvPr/>
        </p:nvSpPr>
        <p:spPr>
          <a:xfrm>
            <a:off x="5420125" y="3933442"/>
            <a:ext cx="494046" cy="369332"/>
          </a:xfrm>
          <a:prstGeom prst="rect">
            <a:avLst/>
          </a:prstGeom>
          <a:solidFill>
            <a:schemeClr val="bg1"/>
          </a:solidFill>
        </p:spPr>
        <p:txBody>
          <a:bodyPr wrap="none" rtlCol="0">
            <a:spAutoFit/>
          </a:bodyPr>
          <a:lstStyle/>
          <a:p>
            <a:r>
              <a:rPr lang="en-US" dirty="0"/>
              <a:t>t=8</a:t>
            </a:r>
          </a:p>
        </p:txBody>
      </p:sp>
      <p:sp>
        <p:nvSpPr>
          <p:cNvPr id="86" name="TextBox 85">
            <a:extLst>
              <a:ext uri="{FF2B5EF4-FFF2-40B4-BE49-F238E27FC236}">
                <a16:creationId xmlns:a16="http://schemas.microsoft.com/office/drawing/2014/main" id="{88AFF815-33F5-8B0A-7EFB-D9E981434FCC}"/>
              </a:ext>
            </a:extLst>
          </p:cNvPr>
          <p:cNvSpPr txBox="1"/>
          <p:nvPr/>
        </p:nvSpPr>
        <p:spPr>
          <a:xfrm>
            <a:off x="5420125" y="3933442"/>
            <a:ext cx="494046" cy="369332"/>
          </a:xfrm>
          <a:prstGeom prst="rect">
            <a:avLst/>
          </a:prstGeom>
          <a:solidFill>
            <a:schemeClr val="bg1"/>
          </a:solidFill>
        </p:spPr>
        <p:txBody>
          <a:bodyPr wrap="none" rtlCol="0">
            <a:spAutoFit/>
          </a:bodyPr>
          <a:lstStyle/>
          <a:p>
            <a:r>
              <a:rPr lang="en-US" dirty="0"/>
              <a:t>t=9</a:t>
            </a:r>
          </a:p>
        </p:txBody>
      </p:sp>
      <p:sp>
        <p:nvSpPr>
          <p:cNvPr id="63" name="Rectangle 62">
            <a:extLst>
              <a:ext uri="{FF2B5EF4-FFF2-40B4-BE49-F238E27FC236}">
                <a16:creationId xmlns:a16="http://schemas.microsoft.com/office/drawing/2014/main" id="{B83CECA8-8741-E4C6-B858-408700D0FEB8}"/>
              </a:ext>
            </a:extLst>
          </p:cNvPr>
          <p:cNvSpPr/>
          <p:nvPr/>
        </p:nvSpPr>
        <p:spPr>
          <a:xfrm>
            <a:off x="2119383" y="1071598"/>
            <a:ext cx="2800517" cy="2443231"/>
          </a:xfrm>
          <a:prstGeom prst="rect">
            <a:avLst/>
          </a:prstGeom>
          <a:noFill/>
          <a:ln w="76200">
            <a:solidFill>
              <a:srgbClr val="6FF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977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5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6"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21">
            <a:extLst>
              <a:ext uri="{FF2B5EF4-FFF2-40B4-BE49-F238E27FC236}">
                <a16:creationId xmlns:a16="http://schemas.microsoft.com/office/drawing/2014/main" id="{3308E849-0A80-33E2-302E-1AF7ABEEA5A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5157805" y="905699"/>
            <a:ext cx="3289980" cy="2775028"/>
          </a:xfrm>
        </p:spPr>
      </p:pic>
      <p:sp>
        <p:nvSpPr>
          <p:cNvPr id="4" name="Slide Number Placeholder 3">
            <a:extLst>
              <a:ext uri="{FF2B5EF4-FFF2-40B4-BE49-F238E27FC236}">
                <a16:creationId xmlns:a16="http://schemas.microsoft.com/office/drawing/2014/main" id="{0972B17C-4811-5817-BFCC-F51D87976975}"/>
              </a:ext>
            </a:extLst>
          </p:cNvPr>
          <p:cNvSpPr>
            <a:spLocks noGrp="1"/>
          </p:cNvSpPr>
          <p:nvPr>
            <p:ph type="sldNum" sz="quarter" idx="12"/>
          </p:nvPr>
        </p:nvSpPr>
        <p:spPr>
          <a:xfrm>
            <a:off x="7356702" y="6515852"/>
            <a:ext cx="1158647" cy="205624"/>
          </a:xfrm>
        </p:spPr>
        <p:txBody>
          <a:bodyPr/>
          <a:lstStyle/>
          <a:p>
            <a:fld id="{E1552ADF-166F-AF40-B1A4-D35B819B761E}" type="slidenum">
              <a:rPr lang="en-US" smtClean="0"/>
              <a:t>16</a:t>
            </a:fld>
            <a:endParaRPr lang="en-US"/>
          </a:p>
        </p:txBody>
      </p:sp>
      <p:pic>
        <p:nvPicPr>
          <p:cNvPr id="24" name="Picture 23">
            <a:extLst>
              <a:ext uri="{FF2B5EF4-FFF2-40B4-BE49-F238E27FC236}">
                <a16:creationId xmlns:a16="http://schemas.microsoft.com/office/drawing/2014/main" id="{08018189-E1A0-E5CA-3953-842BAC6501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5369" y="3618905"/>
            <a:ext cx="3289980" cy="2775027"/>
          </a:xfrm>
          <a:prstGeom prst="rect">
            <a:avLst/>
          </a:prstGeom>
        </p:spPr>
      </p:pic>
      <p:pic>
        <p:nvPicPr>
          <p:cNvPr id="26" name="Picture 25">
            <a:extLst>
              <a:ext uri="{FF2B5EF4-FFF2-40B4-BE49-F238E27FC236}">
                <a16:creationId xmlns:a16="http://schemas.microsoft.com/office/drawing/2014/main" id="{0C52AFA6-A713-58F8-C9F3-5F13573734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225369" y="3618905"/>
            <a:ext cx="3289980" cy="2775027"/>
          </a:xfrm>
          <a:prstGeom prst="rect">
            <a:avLst/>
          </a:prstGeom>
        </p:spPr>
      </p:pic>
      <p:pic>
        <p:nvPicPr>
          <p:cNvPr id="28" name="Picture 27">
            <a:extLst>
              <a:ext uri="{FF2B5EF4-FFF2-40B4-BE49-F238E27FC236}">
                <a16:creationId xmlns:a16="http://schemas.microsoft.com/office/drawing/2014/main" id="{A43D288B-CCC7-D1E7-147E-C1319F4CAE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25369" y="3618905"/>
            <a:ext cx="3289980" cy="2775027"/>
          </a:xfrm>
          <a:prstGeom prst="rect">
            <a:avLst/>
          </a:prstGeom>
        </p:spPr>
      </p:pic>
      <p:pic>
        <p:nvPicPr>
          <p:cNvPr id="30" name="Picture 29">
            <a:extLst>
              <a:ext uri="{FF2B5EF4-FFF2-40B4-BE49-F238E27FC236}">
                <a16:creationId xmlns:a16="http://schemas.microsoft.com/office/drawing/2014/main" id="{C0970661-766F-7DEE-BA4E-DC23979CF48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25369" y="3618905"/>
            <a:ext cx="3289980" cy="2775027"/>
          </a:xfrm>
          <a:prstGeom prst="rect">
            <a:avLst/>
          </a:prstGeom>
        </p:spPr>
      </p:pic>
      <p:pic>
        <p:nvPicPr>
          <p:cNvPr id="32" name="Picture 31">
            <a:extLst>
              <a:ext uri="{FF2B5EF4-FFF2-40B4-BE49-F238E27FC236}">
                <a16:creationId xmlns:a16="http://schemas.microsoft.com/office/drawing/2014/main" id="{94049EBA-900A-16DF-3D47-45ABC776D69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25369" y="3618905"/>
            <a:ext cx="3289980" cy="2775027"/>
          </a:xfrm>
          <a:prstGeom prst="rect">
            <a:avLst/>
          </a:prstGeom>
        </p:spPr>
      </p:pic>
      <p:pic>
        <p:nvPicPr>
          <p:cNvPr id="34" name="Picture 33">
            <a:extLst>
              <a:ext uri="{FF2B5EF4-FFF2-40B4-BE49-F238E27FC236}">
                <a16:creationId xmlns:a16="http://schemas.microsoft.com/office/drawing/2014/main" id="{7EBE1598-12EF-7979-C226-472A7095F16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225369" y="3618905"/>
            <a:ext cx="3289980" cy="2775027"/>
          </a:xfrm>
          <a:prstGeom prst="rect">
            <a:avLst/>
          </a:prstGeom>
        </p:spPr>
      </p:pic>
      <p:pic>
        <p:nvPicPr>
          <p:cNvPr id="36" name="Picture 35">
            <a:extLst>
              <a:ext uri="{FF2B5EF4-FFF2-40B4-BE49-F238E27FC236}">
                <a16:creationId xmlns:a16="http://schemas.microsoft.com/office/drawing/2014/main" id="{997D5282-E6B8-1FDC-D5B8-70F93EDEA77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225369" y="3618905"/>
            <a:ext cx="3289980" cy="2775027"/>
          </a:xfrm>
          <a:prstGeom prst="rect">
            <a:avLst/>
          </a:prstGeom>
        </p:spPr>
      </p:pic>
      <p:pic>
        <p:nvPicPr>
          <p:cNvPr id="38" name="Picture 37">
            <a:extLst>
              <a:ext uri="{FF2B5EF4-FFF2-40B4-BE49-F238E27FC236}">
                <a16:creationId xmlns:a16="http://schemas.microsoft.com/office/drawing/2014/main" id="{E01F5AC7-7F17-83F9-9649-934907F27B28}"/>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225369" y="3618905"/>
            <a:ext cx="3289980" cy="2775027"/>
          </a:xfrm>
          <a:prstGeom prst="rect">
            <a:avLst/>
          </a:prstGeom>
        </p:spPr>
      </p:pic>
      <p:pic>
        <p:nvPicPr>
          <p:cNvPr id="40" name="Picture 39">
            <a:extLst>
              <a:ext uri="{FF2B5EF4-FFF2-40B4-BE49-F238E27FC236}">
                <a16:creationId xmlns:a16="http://schemas.microsoft.com/office/drawing/2014/main" id="{7329D1DF-DF47-98B2-38DE-EAE61B18358E}"/>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890261" y="739803"/>
            <a:ext cx="3289980" cy="2775027"/>
          </a:xfrm>
          <a:prstGeom prst="rect">
            <a:avLst/>
          </a:prstGeom>
        </p:spPr>
      </p:pic>
      <p:pic>
        <p:nvPicPr>
          <p:cNvPr id="42" name="Picture 41">
            <a:extLst>
              <a:ext uri="{FF2B5EF4-FFF2-40B4-BE49-F238E27FC236}">
                <a16:creationId xmlns:a16="http://schemas.microsoft.com/office/drawing/2014/main" id="{694E8784-266E-390B-980E-4EB95899DFDC}"/>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941214" y="3618905"/>
            <a:ext cx="3289980" cy="2775027"/>
          </a:xfrm>
          <a:prstGeom prst="rect">
            <a:avLst/>
          </a:prstGeom>
        </p:spPr>
      </p:pic>
      <p:pic>
        <p:nvPicPr>
          <p:cNvPr id="44" name="Picture 43">
            <a:extLst>
              <a:ext uri="{FF2B5EF4-FFF2-40B4-BE49-F238E27FC236}">
                <a16:creationId xmlns:a16="http://schemas.microsoft.com/office/drawing/2014/main" id="{E2C5001C-FF29-1692-6CA6-FDD1D62B8D0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941214" y="3618905"/>
            <a:ext cx="3289980" cy="2775027"/>
          </a:xfrm>
          <a:prstGeom prst="rect">
            <a:avLst/>
          </a:prstGeom>
        </p:spPr>
      </p:pic>
      <p:pic>
        <p:nvPicPr>
          <p:cNvPr id="46" name="Picture 45">
            <a:extLst>
              <a:ext uri="{FF2B5EF4-FFF2-40B4-BE49-F238E27FC236}">
                <a16:creationId xmlns:a16="http://schemas.microsoft.com/office/drawing/2014/main" id="{22B80852-3880-F8CE-CAE8-159DD307F809}"/>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941214" y="3618905"/>
            <a:ext cx="3289980" cy="2775027"/>
          </a:xfrm>
          <a:prstGeom prst="rect">
            <a:avLst/>
          </a:prstGeom>
        </p:spPr>
      </p:pic>
      <p:pic>
        <p:nvPicPr>
          <p:cNvPr id="48" name="Picture 47">
            <a:extLst>
              <a:ext uri="{FF2B5EF4-FFF2-40B4-BE49-F238E27FC236}">
                <a16:creationId xmlns:a16="http://schemas.microsoft.com/office/drawing/2014/main" id="{B4886B1F-3332-BB5C-A89B-06C70AF171C4}"/>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941214" y="3618905"/>
            <a:ext cx="3289980" cy="2775027"/>
          </a:xfrm>
          <a:prstGeom prst="rect">
            <a:avLst/>
          </a:prstGeom>
        </p:spPr>
      </p:pic>
      <p:pic>
        <p:nvPicPr>
          <p:cNvPr id="50" name="Picture 49">
            <a:extLst>
              <a:ext uri="{FF2B5EF4-FFF2-40B4-BE49-F238E27FC236}">
                <a16:creationId xmlns:a16="http://schemas.microsoft.com/office/drawing/2014/main" id="{707E85DD-B5F0-8112-59EE-6BE62D55C341}"/>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941214" y="3618905"/>
            <a:ext cx="3289980" cy="2775027"/>
          </a:xfrm>
          <a:prstGeom prst="rect">
            <a:avLst/>
          </a:prstGeom>
        </p:spPr>
      </p:pic>
      <p:pic>
        <p:nvPicPr>
          <p:cNvPr id="52" name="Picture 51">
            <a:extLst>
              <a:ext uri="{FF2B5EF4-FFF2-40B4-BE49-F238E27FC236}">
                <a16:creationId xmlns:a16="http://schemas.microsoft.com/office/drawing/2014/main" id="{2F2F3662-9CB8-5EDC-F73E-92B747DFB772}"/>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941214" y="3618905"/>
            <a:ext cx="3289980" cy="2775027"/>
          </a:xfrm>
          <a:prstGeom prst="rect">
            <a:avLst/>
          </a:prstGeom>
        </p:spPr>
      </p:pic>
      <p:pic>
        <p:nvPicPr>
          <p:cNvPr id="54" name="Picture 53">
            <a:extLst>
              <a:ext uri="{FF2B5EF4-FFF2-40B4-BE49-F238E27FC236}">
                <a16:creationId xmlns:a16="http://schemas.microsoft.com/office/drawing/2014/main" id="{B9820716-FA4F-B4BA-B8DA-B413818DB899}"/>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941214" y="3618905"/>
            <a:ext cx="3289980" cy="2775027"/>
          </a:xfrm>
          <a:prstGeom prst="rect">
            <a:avLst/>
          </a:prstGeom>
        </p:spPr>
      </p:pic>
      <p:pic>
        <p:nvPicPr>
          <p:cNvPr id="56" name="Picture 55">
            <a:extLst>
              <a:ext uri="{FF2B5EF4-FFF2-40B4-BE49-F238E27FC236}">
                <a16:creationId xmlns:a16="http://schemas.microsoft.com/office/drawing/2014/main" id="{9B4E21CA-C496-F5D3-2B7E-4C2989B9FE58}"/>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1941214" y="3618905"/>
            <a:ext cx="3289980" cy="2775027"/>
          </a:xfrm>
          <a:prstGeom prst="rect">
            <a:avLst/>
          </a:prstGeom>
        </p:spPr>
      </p:pic>
      <p:sp>
        <p:nvSpPr>
          <p:cNvPr id="60" name="TextBox 59">
            <a:extLst>
              <a:ext uri="{FF2B5EF4-FFF2-40B4-BE49-F238E27FC236}">
                <a16:creationId xmlns:a16="http://schemas.microsoft.com/office/drawing/2014/main" id="{DCBB45CF-E861-2ABF-095E-DE0EE1CD29C5}"/>
              </a:ext>
            </a:extLst>
          </p:cNvPr>
          <p:cNvSpPr txBox="1"/>
          <p:nvPr/>
        </p:nvSpPr>
        <p:spPr>
          <a:xfrm>
            <a:off x="68436" y="5285936"/>
            <a:ext cx="1968488" cy="369332"/>
          </a:xfrm>
          <a:prstGeom prst="rect">
            <a:avLst/>
          </a:prstGeom>
          <a:noFill/>
        </p:spPr>
        <p:txBody>
          <a:bodyPr wrap="none" rtlCol="0">
            <a:spAutoFit/>
          </a:bodyPr>
          <a:lstStyle/>
          <a:p>
            <a:pPr algn="r"/>
            <a:r>
              <a:rPr lang="en-US" dirty="0">
                <a:solidFill>
                  <a:srgbClr val="FD1C1A"/>
                </a:solidFill>
              </a:rPr>
              <a:t>Hippocampal Head</a:t>
            </a:r>
          </a:p>
        </p:txBody>
      </p:sp>
      <p:sp>
        <p:nvSpPr>
          <p:cNvPr id="61" name="TextBox 60">
            <a:extLst>
              <a:ext uri="{FF2B5EF4-FFF2-40B4-BE49-F238E27FC236}">
                <a16:creationId xmlns:a16="http://schemas.microsoft.com/office/drawing/2014/main" id="{B290CEDA-8DC2-7FA8-D228-520E71BE9A8C}"/>
              </a:ext>
            </a:extLst>
          </p:cNvPr>
          <p:cNvSpPr txBox="1"/>
          <p:nvPr/>
        </p:nvSpPr>
        <p:spPr>
          <a:xfrm>
            <a:off x="87672" y="5655268"/>
            <a:ext cx="1949252" cy="369332"/>
          </a:xfrm>
          <a:prstGeom prst="rect">
            <a:avLst/>
          </a:prstGeom>
          <a:noFill/>
        </p:spPr>
        <p:txBody>
          <a:bodyPr wrap="none" rtlCol="0">
            <a:spAutoFit/>
          </a:bodyPr>
          <a:lstStyle/>
          <a:p>
            <a:pPr algn="r"/>
            <a:r>
              <a:rPr lang="en-US" dirty="0">
                <a:solidFill>
                  <a:srgbClr val="12F410"/>
                </a:solidFill>
              </a:rPr>
              <a:t>Hippocampal Body</a:t>
            </a:r>
          </a:p>
        </p:txBody>
      </p:sp>
      <p:sp>
        <p:nvSpPr>
          <p:cNvPr id="62" name="TextBox 61">
            <a:extLst>
              <a:ext uri="{FF2B5EF4-FFF2-40B4-BE49-F238E27FC236}">
                <a16:creationId xmlns:a16="http://schemas.microsoft.com/office/drawing/2014/main" id="{513D9AE3-672B-BA83-0781-FEDC812131C4}"/>
              </a:ext>
            </a:extLst>
          </p:cNvPr>
          <p:cNvSpPr txBox="1"/>
          <p:nvPr/>
        </p:nvSpPr>
        <p:spPr>
          <a:xfrm>
            <a:off x="249960" y="6024600"/>
            <a:ext cx="1786964" cy="369332"/>
          </a:xfrm>
          <a:prstGeom prst="rect">
            <a:avLst/>
          </a:prstGeom>
          <a:noFill/>
        </p:spPr>
        <p:txBody>
          <a:bodyPr wrap="none" rtlCol="0">
            <a:spAutoFit/>
          </a:bodyPr>
          <a:lstStyle/>
          <a:p>
            <a:pPr algn="r"/>
            <a:r>
              <a:rPr lang="en-US" dirty="0">
                <a:solidFill>
                  <a:srgbClr val="1655FC"/>
                </a:solidFill>
              </a:rPr>
              <a:t>Hippocampal Tail</a:t>
            </a:r>
          </a:p>
        </p:txBody>
      </p:sp>
      <p:sp>
        <p:nvSpPr>
          <p:cNvPr id="64" name="Rectangle 63">
            <a:extLst>
              <a:ext uri="{FF2B5EF4-FFF2-40B4-BE49-F238E27FC236}">
                <a16:creationId xmlns:a16="http://schemas.microsoft.com/office/drawing/2014/main" id="{D8D233F7-DECA-5EEB-9A63-8EFF5F708C6E}"/>
              </a:ext>
            </a:extLst>
          </p:cNvPr>
          <p:cNvSpPr/>
          <p:nvPr/>
        </p:nvSpPr>
        <p:spPr>
          <a:xfrm>
            <a:off x="2125208" y="3846625"/>
            <a:ext cx="2800517" cy="2443231"/>
          </a:xfrm>
          <a:prstGeom prst="rect">
            <a:avLst/>
          </a:prstGeom>
          <a:noFill/>
          <a:ln w="76200">
            <a:solidFill>
              <a:srgbClr val="6FF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BBDC5B3B-7F51-9331-284C-5D4242CA9920}"/>
              </a:ext>
            </a:extLst>
          </p:cNvPr>
          <p:cNvSpPr/>
          <p:nvPr/>
        </p:nvSpPr>
        <p:spPr>
          <a:xfrm>
            <a:off x="5364235" y="1072524"/>
            <a:ext cx="2800517" cy="2443231"/>
          </a:xfrm>
          <a:prstGeom prst="rect">
            <a:avLst/>
          </a:prstGeom>
          <a:noFill/>
          <a:ln w="76200">
            <a:solidFill>
              <a:srgbClr val="F785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91A544E6-3C5F-1B23-421F-949674036176}"/>
              </a:ext>
            </a:extLst>
          </p:cNvPr>
          <p:cNvSpPr/>
          <p:nvPr/>
        </p:nvSpPr>
        <p:spPr>
          <a:xfrm>
            <a:off x="5364235" y="3846624"/>
            <a:ext cx="2800517" cy="2443231"/>
          </a:xfrm>
          <a:prstGeom prst="rect">
            <a:avLst/>
          </a:prstGeom>
          <a:noFill/>
          <a:ln w="76200">
            <a:solidFill>
              <a:srgbClr val="F785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E8C13F67-2354-5E28-2EA1-2F5849FC8F86}"/>
              </a:ext>
            </a:extLst>
          </p:cNvPr>
          <p:cNvSpPr txBox="1"/>
          <p:nvPr/>
        </p:nvSpPr>
        <p:spPr>
          <a:xfrm>
            <a:off x="2588644" y="136525"/>
            <a:ext cx="1921732" cy="830997"/>
          </a:xfrm>
          <a:prstGeom prst="rect">
            <a:avLst/>
          </a:prstGeom>
          <a:noFill/>
        </p:spPr>
        <p:txBody>
          <a:bodyPr wrap="square" rtlCol="0">
            <a:spAutoFit/>
          </a:bodyPr>
          <a:lstStyle/>
          <a:p>
            <a:pPr algn="ctr"/>
            <a:r>
              <a:rPr lang="en-US" sz="2400" dirty="0">
                <a:solidFill>
                  <a:srgbClr val="02BFC4"/>
                </a:solidFill>
              </a:rPr>
              <a:t>Successful</a:t>
            </a:r>
          </a:p>
          <a:p>
            <a:pPr algn="ctr"/>
            <a:r>
              <a:rPr lang="en-US" sz="2400" dirty="0">
                <a:solidFill>
                  <a:srgbClr val="02BFC4"/>
                </a:solidFill>
              </a:rPr>
              <a:t>Learners</a:t>
            </a:r>
          </a:p>
        </p:txBody>
      </p:sp>
      <p:sp>
        <p:nvSpPr>
          <p:cNvPr id="68" name="TextBox 67">
            <a:extLst>
              <a:ext uri="{FF2B5EF4-FFF2-40B4-BE49-F238E27FC236}">
                <a16:creationId xmlns:a16="http://schemas.microsoft.com/office/drawing/2014/main" id="{4B9978BC-F4F1-3B62-2EEB-7D4F1F08D1B2}"/>
              </a:ext>
            </a:extLst>
          </p:cNvPr>
          <p:cNvSpPr txBox="1"/>
          <p:nvPr/>
        </p:nvSpPr>
        <p:spPr>
          <a:xfrm>
            <a:off x="5803627" y="136524"/>
            <a:ext cx="1921732" cy="830997"/>
          </a:xfrm>
          <a:prstGeom prst="rect">
            <a:avLst/>
          </a:prstGeom>
          <a:noFill/>
        </p:spPr>
        <p:txBody>
          <a:bodyPr wrap="square" rtlCol="0">
            <a:spAutoFit/>
          </a:bodyPr>
          <a:lstStyle/>
          <a:p>
            <a:pPr algn="ctr"/>
            <a:r>
              <a:rPr lang="en-US" sz="2400" dirty="0">
                <a:solidFill>
                  <a:srgbClr val="F9766D"/>
                </a:solidFill>
              </a:rPr>
              <a:t>Unsuccessful Learners</a:t>
            </a:r>
          </a:p>
        </p:txBody>
      </p:sp>
      <p:sp>
        <p:nvSpPr>
          <p:cNvPr id="69" name="TextBox 68">
            <a:extLst>
              <a:ext uri="{FF2B5EF4-FFF2-40B4-BE49-F238E27FC236}">
                <a16:creationId xmlns:a16="http://schemas.microsoft.com/office/drawing/2014/main" id="{7B43F345-C2DD-67CB-7457-BD78408684A6}"/>
              </a:ext>
            </a:extLst>
          </p:cNvPr>
          <p:cNvSpPr txBox="1"/>
          <p:nvPr/>
        </p:nvSpPr>
        <p:spPr>
          <a:xfrm>
            <a:off x="2231680" y="1114651"/>
            <a:ext cx="494046" cy="369332"/>
          </a:xfrm>
          <a:prstGeom prst="rect">
            <a:avLst/>
          </a:prstGeom>
          <a:noFill/>
        </p:spPr>
        <p:txBody>
          <a:bodyPr wrap="none" rtlCol="0">
            <a:spAutoFit/>
          </a:bodyPr>
          <a:lstStyle/>
          <a:p>
            <a:r>
              <a:rPr lang="en-US" dirty="0"/>
              <a:t>t=1</a:t>
            </a:r>
          </a:p>
        </p:txBody>
      </p:sp>
      <p:sp>
        <p:nvSpPr>
          <p:cNvPr id="70" name="TextBox 69">
            <a:extLst>
              <a:ext uri="{FF2B5EF4-FFF2-40B4-BE49-F238E27FC236}">
                <a16:creationId xmlns:a16="http://schemas.microsoft.com/office/drawing/2014/main" id="{160860F3-4B06-28AE-A3A6-DAE47C1AAD5D}"/>
              </a:ext>
            </a:extLst>
          </p:cNvPr>
          <p:cNvSpPr txBox="1"/>
          <p:nvPr/>
        </p:nvSpPr>
        <p:spPr>
          <a:xfrm>
            <a:off x="5420125" y="1114651"/>
            <a:ext cx="494046" cy="369332"/>
          </a:xfrm>
          <a:prstGeom prst="rect">
            <a:avLst/>
          </a:prstGeom>
          <a:noFill/>
        </p:spPr>
        <p:txBody>
          <a:bodyPr wrap="none" rtlCol="0">
            <a:spAutoFit/>
          </a:bodyPr>
          <a:lstStyle/>
          <a:p>
            <a:r>
              <a:rPr lang="en-US" dirty="0"/>
              <a:t>t=1</a:t>
            </a:r>
          </a:p>
        </p:txBody>
      </p:sp>
      <p:sp>
        <p:nvSpPr>
          <p:cNvPr id="71" name="TextBox 70">
            <a:extLst>
              <a:ext uri="{FF2B5EF4-FFF2-40B4-BE49-F238E27FC236}">
                <a16:creationId xmlns:a16="http://schemas.microsoft.com/office/drawing/2014/main" id="{9733FE0B-63EF-E003-E05C-4FB61F4C47AB}"/>
              </a:ext>
            </a:extLst>
          </p:cNvPr>
          <p:cNvSpPr txBox="1"/>
          <p:nvPr/>
        </p:nvSpPr>
        <p:spPr>
          <a:xfrm>
            <a:off x="2231680" y="3933442"/>
            <a:ext cx="494046" cy="369332"/>
          </a:xfrm>
          <a:prstGeom prst="rect">
            <a:avLst/>
          </a:prstGeom>
          <a:solidFill>
            <a:schemeClr val="bg1"/>
          </a:solidFill>
        </p:spPr>
        <p:txBody>
          <a:bodyPr wrap="none" rtlCol="0">
            <a:spAutoFit/>
          </a:bodyPr>
          <a:lstStyle/>
          <a:p>
            <a:r>
              <a:rPr lang="en-US" dirty="0"/>
              <a:t>t=2</a:t>
            </a:r>
          </a:p>
        </p:txBody>
      </p:sp>
      <p:sp>
        <p:nvSpPr>
          <p:cNvPr id="72" name="TextBox 71">
            <a:extLst>
              <a:ext uri="{FF2B5EF4-FFF2-40B4-BE49-F238E27FC236}">
                <a16:creationId xmlns:a16="http://schemas.microsoft.com/office/drawing/2014/main" id="{8008B82C-BA2C-835E-4486-250369DA7241}"/>
              </a:ext>
            </a:extLst>
          </p:cNvPr>
          <p:cNvSpPr txBox="1"/>
          <p:nvPr/>
        </p:nvSpPr>
        <p:spPr>
          <a:xfrm>
            <a:off x="2231680" y="3933442"/>
            <a:ext cx="494046" cy="369332"/>
          </a:xfrm>
          <a:prstGeom prst="rect">
            <a:avLst/>
          </a:prstGeom>
          <a:solidFill>
            <a:schemeClr val="bg1"/>
          </a:solidFill>
        </p:spPr>
        <p:txBody>
          <a:bodyPr wrap="none" rtlCol="0">
            <a:spAutoFit/>
          </a:bodyPr>
          <a:lstStyle/>
          <a:p>
            <a:r>
              <a:rPr lang="en-US" dirty="0"/>
              <a:t>t=3</a:t>
            </a:r>
          </a:p>
        </p:txBody>
      </p:sp>
      <p:sp>
        <p:nvSpPr>
          <p:cNvPr id="73" name="TextBox 72">
            <a:extLst>
              <a:ext uri="{FF2B5EF4-FFF2-40B4-BE49-F238E27FC236}">
                <a16:creationId xmlns:a16="http://schemas.microsoft.com/office/drawing/2014/main" id="{34E1ABF2-7AEB-B154-363B-2AEB2FB9692A}"/>
              </a:ext>
            </a:extLst>
          </p:cNvPr>
          <p:cNvSpPr txBox="1"/>
          <p:nvPr/>
        </p:nvSpPr>
        <p:spPr>
          <a:xfrm>
            <a:off x="2231680" y="3933442"/>
            <a:ext cx="494046" cy="369332"/>
          </a:xfrm>
          <a:prstGeom prst="rect">
            <a:avLst/>
          </a:prstGeom>
          <a:solidFill>
            <a:schemeClr val="bg1"/>
          </a:solidFill>
        </p:spPr>
        <p:txBody>
          <a:bodyPr wrap="none" rtlCol="0">
            <a:spAutoFit/>
          </a:bodyPr>
          <a:lstStyle/>
          <a:p>
            <a:r>
              <a:rPr lang="en-US" dirty="0"/>
              <a:t>t=4</a:t>
            </a:r>
          </a:p>
        </p:txBody>
      </p:sp>
      <p:sp>
        <p:nvSpPr>
          <p:cNvPr id="74" name="TextBox 73">
            <a:extLst>
              <a:ext uri="{FF2B5EF4-FFF2-40B4-BE49-F238E27FC236}">
                <a16:creationId xmlns:a16="http://schemas.microsoft.com/office/drawing/2014/main" id="{69AC5C49-F930-79B0-7BF0-E56028F8FE50}"/>
              </a:ext>
            </a:extLst>
          </p:cNvPr>
          <p:cNvSpPr txBox="1"/>
          <p:nvPr/>
        </p:nvSpPr>
        <p:spPr>
          <a:xfrm>
            <a:off x="2231680" y="3933442"/>
            <a:ext cx="494046" cy="369332"/>
          </a:xfrm>
          <a:prstGeom prst="rect">
            <a:avLst/>
          </a:prstGeom>
          <a:solidFill>
            <a:schemeClr val="bg1"/>
          </a:solidFill>
        </p:spPr>
        <p:txBody>
          <a:bodyPr wrap="none" rtlCol="0">
            <a:spAutoFit/>
          </a:bodyPr>
          <a:lstStyle/>
          <a:p>
            <a:r>
              <a:rPr lang="en-US" dirty="0"/>
              <a:t>t=5</a:t>
            </a:r>
          </a:p>
        </p:txBody>
      </p:sp>
      <p:sp>
        <p:nvSpPr>
          <p:cNvPr id="75" name="TextBox 74">
            <a:extLst>
              <a:ext uri="{FF2B5EF4-FFF2-40B4-BE49-F238E27FC236}">
                <a16:creationId xmlns:a16="http://schemas.microsoft.com/office/drawing/2014/main" id="{70B0EEAC-8AEC-4D59-FBE3-AD1A3F8CB79D}"/>
              </a:ext>
            </a:extLst>
          </p:cNvPr>
          <p:cNvSpPr txBox="1"/>
          <p:nvPr/>
        </p:nvSpPr>
        <p:spPr>
          <a:xfrm>
            <a:off x="2231680" y="3933442"/>
            <a:ext cx="494046" cy="369332"/>
          </a:xfrm>
          <a:prstGeom prst="rect">
            <a:avLst/>
          </a:prstGeom>
          <a:solidFill>
            <a:schemeClr val="bg1"/>
          </a:solidFill>
        </p:spPr>
        <p:txBody>
          <a:bodyPr wrap="none" rtlCol="0">
            <a:spAutoFit/>
          </a:bodyPr>
          <a:lstStyle/>
          <a:p>
            <a:r>
              <a:rPr lang="en-US" dirty="0"/>
              <a:t>t=6</a:t>
            </a:r>
          </a:p>
        </p:txBody>
      </p:sp>
      <p:sp>
        <p:nvSpPr>
          <p:cNvPr id="76" name="TextBox 75">
            <a:extLst>
              <a:ext uri="{FF2B5EF4-FFF2-40B4-BE49-F238E27FC236}">
                <a16:creationId xmlns:a16="http://schemas.microsoft.com/office/drawing/2014/main" id="{31FDE5F6-5D90-39EA-C993-FDBE2B4E993F}"/>
              </a:ext>
            </a:extLst>
          </p:cNvPr>
          <p:cNvSpPr txBox="1"/>
          <p:nvPr/>
        </p:nvSpPr>
        <p:spPr>
          <a:xfrm>
            <a:off x="2231680" y="3933442"/>
            <a:ext cx="494046" cy="369332"/>
          </a:xfrm>
          <a:prstGeom prst="rect">
            <a:avLst/>
          </a:prstGeom>
          <a:solidFill>
            <a:schemeClr val="bg1"/>
          </a:solidFill>
        </p:spPr>
        <p:txBody>
          <a:bodyPr wrap="none" rtlCol="0">
            <a:spAutoFit/>
          </a:bodyPr>
          <a:lstStyle/>
          <a:p>
            <a:r>
              <a:rPr lang="en-US" dirty="0"/>
              <a:t>t=7</a:t>
            </a:r>
          </a:p>
        </p:txBody>
      </p:sp>
      <p:sp>
        <p:nvSpPr>
          <p:cNvPr id="77" name="TextBox 76">
            <a:extLst>
              <a:ext uri="{FF2B5EF4-FFF2-40B4-BE49-F238E27FC236}">
                <a16:creationId xmlns:a16="http://schemas.microsoft.com/office/drawing/2014/main" id="{965C6CF5-36F0-6012-9267-C9C9F5E2843D}"/>
              </a:ext>
            </a:extLst>
          </p:cNvPr>
          <p:cNvSpPr txBox="1"/>
          <p:nvPr/>
        </p:nvSpPr>
        <p:spPr>
          <a:xfrm>
            <a:off x="2231680" y="3933442"/>
            <a:ext cx="494046" cy="369332"/>
          </a:xfrm>
          <a:prstGeom prst="rect">
            <a:avLst/>
          </a:prstGeom>
          <a:solidFill>
            <a:schemeClr val="bg1"/>
          </a:solidFill>
        </p:spPr>
        <p:txBody>
          <a:bodyPr wrap="none" rtlCol="0">
            <a:spAutoFit/>
          </a:bodyPr>
          <a:lstStyle/>
          <a:p>
            <a:r>
              <a:rPr lang="en-US" dirty="0"/>
              <a:t>t=8</a:t>
            </a:r>
          </a:p>
        </p:txBody>
      </p:sp>
      <p:sp>
        <p:nvSpPr>
          <p:cNvPr id="78" name="TextBox 77">
            <a:extLst>
              <a:ext uri="{FF2B5EF4-FFF2-40B4-BE49-F238E27FC236}">
                <a16:creationId xmlns:a16="http://schemas.microsoft.com/office/drawing/2014/main" id="{E1748BDE-4DD1-BDEF-3F95-C848E3D51DFC}"/>
              </a:ext>
            </a:extLst>
          </p:cNvPr>
          <p:cNvSpPr txBox="1"/>
          <p:nvPr/>
        </p:nvSpPr>
        <p:spPr>
          <a:xfrm>
            <a:off x="2231680" y="3933442"/>
            <a:ext cx="494046" cy="369332"/>
          </a:xfrm>
          <a:prstGeom prst="rect">
            <a:avLst/>
          </a:prstGeom>
          <a:solidFill>
            <a:schemeClr val="bg1"/>
          </a:solidFill>
        </p:spPr>
        <p:txBody>
          <a:bodyPr wrap="none" rtlCol="0">
            <a:spAutoFit/>
          </a:bodyPr>
          <a:lstStyle/>
          <a:p>
            <a:r>
              <a:rPr lang="en-US" dirty="0"/>
              <a:t>t=9</a:t>
            </a:r>
          </a:p>
        </p:txBody>
      </p:sp>
      <p:sp>
        <p:nvSpPr>
          <p:cNvPr id="79" name="TextBox 78">
            <a:extLst>
              <a:ext uri="{FF2B5EF4-FFF2-40B4-BE49-F238E27FC236}">
                <a16:creationId xmlns:a16="http://schemas.microsoft.com/office/drawing/2014/main" id="{69BAEEC2-2DF6-F79F-C523-86312FE8690A}"/>
              </a:ext>
            </a:extLst>
          </p:cNvPr>
          <p:cNvSpPr txBox="1"/>
          <p:nvPr/>
        </p:nvSpPr>
        <p:spPr>
          <a:xfrm>
            <a:off x="5420125" y="3933442"/>
            <a:ext cx="494046" cy="369332"/>
          </a:xfrm>
          <a:prstGeom prst="rect">
            <a:avLst/>
          </a:prstGeom>
          <a:solidFill>
            <a:schemeClr val="bg1"/>
          </a:solidFill>
        </p:spPr>
        <p:txBody>
          <a:bodyPr wrap="none" rtlCol="0">
            <a:spAutoFit/>
          </a:bodyPr>
          <a:lstStyle/>
          <a:p>
            <a:r>
              <a:rPr lang="en-US" dirty="0"/>
              <a:t>t=2</a:t>
            </a:r>
          </a:p>
        </p:txBody>
      </p:sp>
      <p:sp>
        <p:nvSpPr>
          <p:cNvPr id="80" name="TextBox 79">
            <a:extLst>
              <a:ext uri="{FF2B5EF4-FFF2-40B4-BE49-F238E27FC236}">
                <a16:creationId xmlns:a16="http://schemas.microsoft.com/office/drawing/2014/main" id="{ADA0F3D6-D2CC-229D-CE51-BE5043CB0843}"/>
              </a:ext>
            </a:extLst>
          </p:cNvPr>
          <p:cNvSpPr txBox="1"/>
          <p:nvPr/>
        </p:nvSpPr>
        <p:spPr>
          <a:xfrm>
            <a:off x="5420125" y="3933442"/>
            <a:ext cx="494046" cy="369332"/>
          </a:xfrm>
          <a:prstGeom prst="rect">
            <a:avLst/>
          </a:prstGeom>
          <a:solidFill>
            <a:schemeClr val="bg1"/>
          </a:solidFill>
        </p:spPr>
        <p:txBody>
          <a:bodyPr wrap="none" rtlCol="0">
            <a:spAutoFit/>
          </a:bodyPr>
          <a:lstStyle/>
          <a:p>
            <a:r>
              <a:rPr lang="en-US" dirty="0"/>
              <a:t>t=3</a:t>
            </a:r>
          </a:p>
        </p:txBody>
      </p:sp>
      <p:sp>
        <p:nvSpPr>
          <p:cNvPr id="81" name="TextBox 80">
            <a:extLst>
              <a:ext uri="{FF2B5EF4-FFF2-40B4-BE49-F238E27FC236}">
                <a16:creationId xmlns:a16="http://schemas.microsoft.com/office/drawing/2014/main" id="{3D5B02F1-0B16-93E8-E50F-A23F8E809FB6}"/>
              </a:ext>
            </a:extLst>
          </p:cNvPr>
          <p:cNvSpPr txBox="1"/>
          <p:nvPr/>
        </p:nvSpPr>
        <p:spPr>
          <a:xfrm>
            <a:off x="5420125" y="3933442"/>
            <a:ext cx="494046" cy="369332"/>
          </a:xfrm>
          <a:prstGeom prst="rect">
            <a:avLst/>
          </a:prstGeom>
          <a:solidFill>
            <a:schemeClr val="bg1"/>
          </a:solidFill>
        </p:spPr>
        <p:txBody>
          <a:bodyPr wrap="none" rtlCol="0">
            <a:spAutoFit/>
          </a:bodyPr>
          <a:lstStyle/>
          <a:p>
            <a:r>
              <a:rPr lang="en-US" dirty="0"/>
              <a:t>t=4</a:t>
            </a:r>
          </a:p>
        </p:txBody>
      </p:sp>
      <p:sp>
        <p:nvSpPr>
          <p:cNvPr id="82" name="TextBox 81">
            <a:extLst>
              <a:ext uri="{FF2B5EF4-FFF2-40B4-BE49-F238E27FC236}">
                <a16:creationId xmlns:a16="http://schemas.microsoft.com/office/drawing/2014/main" id="{60BC9C21-1079-3167-F4DD-3D9D5BB8A39D}"/>
              </a:ext>
            </a:extLst>
          </p:cNvPr>
          <p:cNvSpPr txBox="1"/>
          <p:nvPr/>
        </p:nvSpPr>
        <p:spPr>
          <a:xfrm>
            <a:off x="5420125" y="3933442"/>
            <a:ext cx="494046" cy="369332"/>
          </a:xfrm>
          <a:prstGeom prst="rect">
            <a:avLst/>
          </a:prstGeom>
          <a:solidFill>
            <a:schemeClr val="bg1"/>
          </a:solidFill>
        </p:spPr>
        <p:txBody>
          <a:bodyPr wrap="none" rtlCol="0">
            <a:spAutoFit/>
          </a:bodyPr>
          <a:lstStyle/>
          <a:p>
            <a:r>
              <a:rPr lang="en-US" dirty="0"/>
              <a:t>t=5</a:t>
            </a:r>
          </a:p>
        </p:txBody>
      </p:sp>
      <p:sp>
        <p:nvSpPr>
          <p:cNvPr id="83" name="TextBox 82">
            <a:extLst>
              <a:ext uri="{FF2B5EF4-FFF2-40B4-BE49-F238E27FC236}">
                <a16:creationId xmlns:a16="http://schemas.microsoft.com/office/drawing/2014/main" id="{5C031BEA-AF91-6F20-BD02-417B9DE9A794}"/>
              </a:ext>
            </a:extLst>
          </p:cNvPr>
          <p:cNvSpPr txBox="1"/>
          <p:nvPr/>
        </p:nvSpPr>
        <p:spPr>
          <a:xfrm>
            <a:off x="5420125" y="3933442"/>
            <a:ext cx="494046" cy="369332"/>
          </a:xfrm>
          <a:prstGeom prst="rect">
            <a:avLst/>
          </a:prstGeom>
          <a:solidFill>
            <a:schemeClr val="bg1"/>
          </a:solidFill>
        </p:spPr>
        <p:txBody>
          <a:bodyPr wrap="none" rtlCol="0">
            <a:spAutoFit/>
          </a:bodyPr>
          <a:lstStyle/>
          <a:p>
            <a:r>
              <a:rPr lang="en-US" dirty="0"/>
              <a:t>t=6</a:t>
            </a:r>
          </a:p>
        </p:txBody>
      </p:sp>
      <p:sp>
        <p:nvSpPr>
          <p:cNvPr id="84" name="TextBox 83">
            <a:extLst>
              <a:ext uri="{FF2B5EF4-FFF2-40B4-BE49-F238E27FC236}">
                <a16:creationId xmlns:a16="http://schemas.microsoft.com/office/drawing/2014/main" id="{63FEA061-3B07-E66C-7FA8-D72287F04258}"/>
              </a:ext>
            </a:extLst>
          </p:cNvPr>
          <p:cNvSpPr txBox="1"/>
          <p:nvPr/>
        </p:nvSpPr>
        <p:spPr>
          <a:xfrm>
            <a:off x="5420125" y="3933442"/>
            <a:ext cx="494046" cy="369332"/>
          </a:xfrm>
          <a:prstGeom prst="rect">
            <a:avLst/>
          </a:prstGeom>
          <a:solidFill>
            <a:schemeClr val="bg1"/>
          </a:solidFill>
        </p:spPr>
        <p:txBody>
          <a:bodyPr wrap="none" rtlCol="0">
            <a:spAutoFit/>
          </a:bodyPr>
          <a:lstStyle/>
          <a:p>
            <a:r>
              <a:rPr lang="en-US" dirty="0"/>
              <a:t>t=7</a:t>
            </a:r>
          </a:p>
        </p:txBody>
      </p:sp>
      <p:sp>
        <p:nvSpPr>
          <p:cNvPr id="85" name="TextBox 84">
            <a:extLst>
              <a:ext uri="{FF2B5EF4-FFF2-40B4-BE49-F238E27FC236}">
                <a16:creationId xmlns:a16="http://schemas.microsoft.com/office/drawing/2014/main" id="{50970A8C-2F14-AFD5-3F8A-1CEBEA341BEB}"/>
              </a:ext>
            </a:extLst>
          </p:cNvPr>
          <p:cNvSpPr txBox="1"/>
          <p:nvPr/>
        </p:nvSpPr>
        <p:spPr>
          <a:xfrm>
            <a:off x="5420125" y="3933442"/>
            <a:ext cx="494046" cy="369332"/>
          </a:xfrm>
          <a:prstGeom prst="rect">
            <a:avLst/>
          </a:prstGeom>
          <a:solidFill>
            <a:schemeClr val="bg1"/>
          </a:solidFill>
        </p:spPr>
        <p:txBody>
          <a:bodyPr wrap="none" rtlCol="0">
            <a:spAutoFit/>
          </a:bodyPr>
          <a:lstStyle/>
          <a:p>
            <a:r>
              <a:rPr lang="en-US" dirty="0"/>
              <a:t>t=8</a:t>
            </a:r>
          </a:p>
        </p:txBody>
      </p:sp>
      <p:sp>
        <p:nvSpPr>
          <p:cNvPr id="86" name="TextBox 85">
            <a:extLst>
              <a:ext uri="{FF2B5EF4-FFF2-40B4-BE49-F238E27FC236}">
                <a16:creationId xmlns:a16="http://schemas.microsoft.com/office/drawing/2014/main" id="{88AFF815-33F5-8B0A-7EFB-D9E981434FCC}"/>
              </a:ext>
            </a:extLst>
          </p:cNvPr>
          <p:cNvSpPr txBox="1"/>
          <p:nvPr/>
        </p:nvSpPr>
        <p:spPr>
          <a:xfrm>
            <a:off x="5420125" y="3933442"/>
            <a:ext cx="494046" cy="369332"/>
          </a:xfrm>
          <a:prstGeom prst="rect">
            <a:avLst/>
          </a:prstGeom>
          <a:solidFill>
            <a:schemeClr val="bg1"/>
          </a:solidFill>
        </p:spPr>
        <p:txBody>
          <a:bodyPr wrap="none" rtlCol="0">
            <a:spAutoFit/>
          </a:bodyPr>
          <a:lstStyle/>
          <a:p>
            <a:r>
              <a:rPr lang="en-US" dirty="0"/>
              <a:t>t=9</a:t>
            </a:r>
          </a:p>
        </p:txBody>
      </p:sp>
      <p:sp>
        <p:nvSpPr>
          <p:cNvPr id="94" name="Freeform 93">
            <a:extLst>
              <a:ext uri="{FF2B5EF4-FFF2-40B4-BE49-F238E27FC236}">
                <a16:creationId xmlns:a16="http://schemas.microsoft.com/office/drawing/2014/main" id="{8611FBEF-E244-DB2E-80D3-20D30D9CB0C9}"/>
              </a:ext>
            </a:extLst>
          </p:cNvPr>
          <p:cNvSpPr/>
          <p:nvPr/>
        </p:nvSpPr>
        <p:spPr>
          <a:xfrm>
            <a:off x="2932771" y="3925229"/>
            <a:ext cx="1906858" cy="2319454"/>
          </a:xfrm>
          <a:custGeom>
            <a:avLst/>
            <a:gdLst>
              <a:gd name="connsiteX0" fmla="*/ 0 w 1906858"/>
              <a:gd name="connsiteY0" fmla="*/ 1193181 h 2319454"/>
              <a:gd name="connsiteX1" fmla="*/ 55756 w 1906858"/>
              <a:gd name="connsiteY1" fmla="*/ 1371600 h 2319454"/>
              <a:gd name="connsiteX2" fmla="*/ 267629 w 1906858"/>
              <a:gd name="connsiteY2" fmla="*/ 1605776 h 2319454"/>
              <a:gd name="connsiteX3" fmla="*/ 267629 w 1906858"/>
              <a:gd name="connsiteY3" fmla="*/ 2286000 h 2319454"/>
              <a:gd name="connsiteX4" fmla="*/ 1906858 w 1906858"/>
              <a:gd name="connsiteY4" fmla="*/ 2319454 h 2319454"/>
              <a:gd name="connsiteX5" fmla="*/ 1884556 w 1906858"/>
              <a:gd name="connsiteY5" fmla="*/ 0 h 2319454"/>
              <a:gd name="connsiteX6" fmla="*/ 512956 w 1906858"/>
              <a:gd name="connsiteY6" fmla="*/ 0 h 2319454"/>
              <a:gd name="connsiteX7" fmla="*/ 412595 w 1906858"/>
              <a:gd name="connsiteY7" fmla="*/ 947854 h 2319454"/>
              <a:gd name="connsiteX8" fmla="*/ 0 w 1906858"/>
              <a:gd name="connsiteY8" fmla="*/ 1193181 h 231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6858" h="2319454">
                <a:moveTo>
                  <a:pt x="0" y="1193181"/>
                </a:moveTo>
                <a:lnTo>
                  <a:pt x="55756" y="1371600"/>
                </a:lnTo>
                <a:lnTo>
                  <a:pt x="267629" y="1605776"/>
                </a:lnTo>
                <a:lnTo>
                  <a:pt x="267629" y="2286000"/>
                </a:lnTo>
                <a:lnTo>
                  <a:pt x="1906858" y="2319454"/>
                </a:lnTo>
                <a:lnTo>
                  <a:pt x="1884556" y="0"/>
                </a:lnTo>
                <a:lnTo>
                  <a:pt x="512956" y="0"/>
                </a:lnTo>
                <a:lnTo>
                  <a:pt x="412595" y="947854"/>
                </a:lnTo>
                <a:lnTo>
                  <a:pt x="0" y="1193181"/>
                </a:lnTo>
                <a:close/>
              </a:path>
            </a:pathLst>
          </a:custGeom>
          <a:solidFill>
            <a:srgbClr val="FFFFFF">
              <a:alpha val="7451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a:extLst>
              <a:ext uri="{FF2B5EF4-FFF2-40B4-BE49-F238E27FC236}">
                <a16:creationId xmlns:a16="http://schemas.microsoft.com/office/drawing/2014/main" id="{44A5DF13-D0E5-3FEA-E645-1AFAF7C4929D}"/>
              </a:ext>
            </a:extLst>
          </p:cNvPr>
          <p:cNvSpPr/>
          <p:nvPr/>
        </p:nvSpPr>
        <p:spPr>
          <a:xfrm>
            <a:off x="2207941" y="4103649"/>
            <a:ext cx="1204332" cy="1672683"/>
          </a:xfrm>
          <a:custGeom>
            <a:avLst/>
            <a:gdLst>
              <a:gd name="connsiteX0" fmla="*/ 1204332 w 1204332"/>
              <a:gd name="connsiteY0" fmla="*/ 0 h 1672683"/>
              <a:gd name="connsiteX1" fmla="*/ 1115122 w 1204332"/>
              <a:gd name="connsiteY1" fmla="*/ 769434 h 1672683"/>
              <a:gd name="connsiteX2" fmla="*/ 713679 w 1204332"/>
              <a:gd name="connsiteY2" fmla="*/ 1025912 h 1672683"/>
              <a:gd name="connsiteX3" fmla="*/ 1025913 w 1204332"/>
              <a:gd name="connsiteY3" fmla="*/ 1438507 h 1672683"/>
              <a:gd name="connsiteX4" fmla="*/ 992459 w 1204332"/>
              <a:gd name="connsiteY4" fmla="*/ 1583473 h 1672683"/>
              <a:gd name="connsiteX5" fmla="*/ 780586 w 1204332"/>
              <a:gd name="connsiteY5" fmla="*/ 1672683 h 1672683"/>
              <a:gd name="connsiteX6" fmla="*/ 278781 w 1204332"/>
              <a:gd name="connsiteY6" fmla="*/ 1661531 h 1672683"/>
              <a:gd name="connsiteX7" fmla="*/ 55757 w 1204332"/>
              <a:gd name="connsiteY7" fmla="*/ 1438507 h 1672683"/>
              <a:gd name="connsiteX8" fmla="*/ 0 w 1204332"/>
              <a:gd name="connsiteY8" fmla="*/ 1159727 h 1672683"/>
              <a:gd name="connsiteX9" fmla="*/ 78059 w 1204332"/>
              <a:gd name="connsiteY9" fmla="*/ 735980 h 1672683"/>
              <a:gd name="connsiteX10" fmla="*/ 267630 w 1204332"/>
              <a:gd name="connsiteY10" fmla="*/ 457200 h 1672683"/>
              <a:gd name="connsiteX11" fmla="*/ 591015 w 1204332"/>
              <a:gd name="connsiteY11" fmla="*/ 189571 h 1672683"/>
              <a:gd name="connsiteX12" fmla="*/ 992459 w 1204332"/>
              <a:gd name="connsiteY12" fmla="*/ 11151 h 1672683"/>
              <a:gd name="connsiteX13" fmla="*/ 1204332 w 1204332"/>
              <a:gd name="connsiteY13" fmla="*/ 0 h 167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4332" h="1672683">
                <a:moveTo>
                  <a:pt x="1204332" y="0"/>
                </a:moveTo>
                <a:lnTo>
                  <a:pt x="1115122" y="769434"/>
                </a:lnTo>
                <a:lnTo>
                  <a:pt x="713679" y="1025912"/>
                </a:lnTo>
                <a:lnTo>
                  <a:pt x="1025913" y="1438507"/>
                </a:lnTo>
                <a:lnTo>
                  <a:pt x="992459" y="1583473"/>
                </a:lnTo>
                <a:lnTo>
                  <a:pt x="780586" y="1672683"/>
                </a:lnTo>
                <a:lnTo>
                  <a:pt x="278781" y="1661531"/>
                </a:lnTo>
                <a:lnTo>
                  <a:pt x="55757" y="1438507"/>
                </a:lnTo>
                <a:lnTo>
                  <a:pt x="0" y="1159727"/>
                </a:lnTo>
                <a:lnTo>
                  <a:pt x="78059" y="735980"/>
                </a:lnTo>
                <a:lnTo>
                  <a:pt x="267630" y="457200"/>
                </a:lnTo>
                <a:lnTo>
                  <a:pt x="591015" y="189571"/>
                </a:lnTo>
                <a:lnTo>
                  <a:pt x="992459" y="11151"/>
                </a:lnTo>
                <a:lnTo>
                  <a:pt x="1204332" y="0"/>
                </a:lnTo>
                <a:close/>
              </a:path>
            </a:pathLst>
          </a:cu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95">
            <a:extLst>
              <a:ext uri="{FF2B5EF4-FFF2-40B4-BE49-F238E27FC236}">
                <a16:creationId xmlns:a16="http://schemas.microsoft.com/office/drawing/2014/main" id="{1A451AF1-4599-283C-7293-A90D07116CE8}"/>
              </a:ext>
            </a:extLst>
          </p:cNvPr>
          <p:cNvSpPr/>
          <p:nvPr/>
        </p:nvSpPr>
        <p:spPr>
          <a:xfrm>
            <a:off x="6248475" y="3909507"/>
            <a:ext cx="1906858" cy="2319454"/>
          </a:xfrm>
          <a:custGeom>
            <a:avLst/>
            <a:gdLst>
              <a:gd name="connsiteX0" fmla="*/ 0 w 1906858"/>
              <a:gd name="connsiteY0" fmla="*/ 1193181 h 2319454"/>
              <a:gd name="connsiteX1" fmla="*/ 55756 w 1906858"/>
              <a:gd name="connsiteY1" fmla="*/ 1371600 h 2319454"/>
              <a:gd name="connsiteX2" fmla="*/ 267629 w 1906858"/>
              <a:gd name="connsiteY2" fmla="*/ 1605776 h 2319454"/>
              <a:gd name="connsiteX3" fmla="*/ 267629 w 1906858"/>
              <a:gd name="connsiteY3" fmla="*/ 2286000 h 2319454"/>
              <a:gd name="connsiteX4" fmla="*/ 1906858 w 1906858"/>
              <a:gd name="connsiteY4" fmla="*/ 2319454 h 2319454"/>
              <a:gd name="connsiteX5" fmla="*/ 1884556 w 1906858"/>
              <a:gd name="connsiteY5" fmla="*/ 0 h 2319454"/>
              <a:gd name="connsiteX6" fmla="*/ 512956 w 1906858"/>
              <a:gd name="connsiteY6" fmla="*/ 0 h 2319454"/>
              <a:gd name="connsiteX7" fmla="*/ 412595 w 1906858"/>
              <a:gd name="connsiteY7" fmla="*/ 947854 h 2319454"/>
              <a:gd name="connsiteX8" fmla="*/ 0 w 1906858"/>
              <a:gd name="connsiteY8" fmla="*/ 1193181 h 231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6858" h="2319454">
                <a:moveTo>
                  <a:pt x="0" y="1193181"/>
                </a:moveTo>
                <a:lnTo>
                  <a:pt x="55756" y="1371600"/>
                </a:lnTo>
                <a:lnTo>
                  <a:pt x="267629" y="1605776"/>
                </a:lnTo>
                <a:lnTo>
                  <a:pt x="267629" y="2286000"/>
                </a:lnTo>
                <a:lnTo>
                  <a:pt x="1906858" y="2319454"/>
                </a:lnTo>
                <a:lnTo>
                  <a:pt x="1884556" y="0"/>
                </a:lnTo>
                <a:lnTo>
                  <a:pt x="512956" y="0"/>
                </a:lnTo>
                <a:lnTo>
                  <a:pt x="412595" y="947854"/>
                </a:lnTo>
                <a:lnTo>
                  <a:pt x="0" y="1193181"/>
                </a:lnTo>
                <a:close/>
              </a:path>
            </a:pathLst>
          </a:custGeom>
          <a:solidFill>
            <a:srgbClr val="FFFFFF">
              <a:alpha val="7451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Freeform 96">
            <a:extLst>
              <a:ext uri="{FF2B5EF4-FFF2-40B4-BE49-F238E27FC236}">
                <a16:creationId xmlns:a16="http://schemas.microsoft.com/office/drawing/2014/main" id="{EC7A9D67-3136-1F22-5F9B-4B2F49DEAC7D}"/>
              </a:ext>
            </a:extLst>
          </p:cNvPr>
          <p:cNvSpPr/>
          <p:nvPr/>
        </p:nvSpPr>
        <p:spPr>
          <a:xfrm>
            <a:off x="5523645" y="4087927"/>
            <a:ext cx="1204332" cy="1672683"/>
          </a:xfrm>
          <a:custGeom>
            <a:avLst/>
            <a:gdLst>
              <a:gd name="connsiteX0" fmla="*/ 1204332 w 1204332"/>
              <a:gd name="connsiteY0" fmla="*/ 0 h 1672683"/>
              <a:gd name="connsiteX1" fmla="*/ 1115122 w 1204332"/>
              <a:gd name="connsiteY1" fmla="*/ 769434 h 1672683"/>
              <a:gd name="connsiteX2" fmla="*/ 713679 w 1204332"/>
              <a:gd name="connsiteY2" fmla="*/ 1025912 h 1672683"/>
              <a:gd name="connsiteX3" fmla="*/ 1025913 w 1204332"/>
              <a:gd name="connsiteY3" fmla="*/ 1438507 h 1672683"/>
              <a:gd name="connsiteX4" fmla="*/ 992459 w 1204332"/>
              <a:gd name="connsiteY4" fmla="*/ 1583473 h 1672683"/>
              <a:gd name="connsiteX5" fmla="*/ 780586 w 1204332"/>
              <a:gd name="connsiteY5" fmla="*/ 1672683 h 1672683"/>
              <a:gd name="connsiteX6" fmla="*/ 278781 w 1204332"/>
              <a:gd name="connsiteY6" fmla="*/ 1661531 h 1672683"/>
              <a:gd name="connsiteX7" fmla="*/ 55757 w 1204332"/>
              <a:gd name="connsiteY7" fmla="*/ 1438507 h 1672683"/>
              <a:gd name="connsiteX8" fmla="*/ 0 w 1204332"/>
              <a:gd name="connsiteY8" fmla="*/ 1159727 h 1672683"/>
              <a:gd name="connsiteX9" fmla="*/ 78059 w 1204332"/>
              <a:gd name="connsiteY9" fmla="*/ 735980 h 1672683"/>
              <a:gd name="connsiteX10" fmla="*/ 267630 w 1204332"/>
              <a:gd name="connsiteY10" fmla="*/ 457200 h 1672683"/>
              <a:gd name="connsiteX11" fmla="*/ 591015 w 1204332"/>
              <a:gd name="connsiteY11" fmla="*/ 189571 h 1672683"/>
              <a:gd name="connsiteX12" fmla="*/ 992459 w 1204332"/>
              <a:gd name="connsiteY12" fmla="*/ 11151 h 1672683"/>
              <a:gd name="connsiteX13" fmla="*/ 1204332 w 1204332"/>
              <a:gd name="connsiteY13" fmla="*/ 0 h 167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4332" h="1672683">
                <a:moveTo>
                  <a:pt x="1204332" y="0"/>
                </a:moveTo>
                <a:lnTo>
                  <a:pt x="1115122" y="769434"/>
                </a:lnTo>
                <a:lnTo>
                  <a:pt x="713679" y="1025912"/>
                </a:lnTo>
                <a:lnTo>
                  <a:pt x="1025913" y="1438507"/>
                </a:lnTo>
                <a:lnTo>
                  <a:pt x="992459" y="1583473"/>
                </a:lnTo>
                <a:lnTo>
                  <a:pt x="780586" y="1672683"/>
                </a:lnTo>
                <a:lnTo>
                  <a:pt x="278781" y="1661531"/>
                </a:lnTo>
                <a:lnTo>
                  <a:pt x="55757" y="1438507"/>
                </a:lnTo>
                <a:lnTo>
                  <a:pt x="0" y="1159727"/>
                </a:lnTo>
                <a:lnTo>
                  <a:pt x="78059" y="735980"/>
                </a:lnTo>
                <a:lnTo>
                  <a:pt x="267630" y="457200"/>
                </a:lnTo>
                <a:lnTo>
                  <a:pt x="591015" y="189571"/>
                </a:lnTo>
                <a:lnTo>
                  <a:pt x="992459" y="11151"/>
                </a:lnTo>
                <a:lnTo>
                  <a:pt x="1204332" y="0"/>
                </a:lnTo>
                <a:close/>
              </a:path>
            </a:pathLst>
          </a:cu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a:extLst>
              <a:ext uri="{FF2B5EF4-FFF2-40B4-BE49-F238E27FC236}">
                <a16:creationId xmlns:a16="http://schemas.microsoft.com/office/drawing/2014/main" id="{CD9367D1-0993-7588-4D48-73E793AE1A17}"/>
              </a:ext>
            </a:extLst>
          </p:cNvPr>
          <p:cNvSpPr/>
          <p:nvPr/>
        </p:nvSpPr>
        <p:spPr>
          <a:xfrm>
            <a:off x="2889395" y="1025443"/>
            <a:ext cx="1906858" cy="2319454"/>
          </a:xfrm>
          <a:custGeom>
            <a:avLst/>
            <a:gdLst>
              <a:gd name="connsiteX0" fmla="*/ 0 w 1906858"/>
              <a:gd name="connsiteY0" fmla="*/ 1193181 h 2319454"/>
              <a:gd name="connsiteX1" fmla="*/ 55756 w 1906858"/>
              <a:gd name="connsiteY1" fmla="*/ 1371600 h 2319454"/>
              <a:gd name="connsiteX2" fmla="*/ 267629 w 1906858"/>
              <a:gd name="connsiteY2" fmla="*/ 1605776 h 2319454"/>
              <a:gd name="connsiteX3" fmla="*/ 267629 w 1906858"/>
              <a:gd name="connsiteY3" fmla="*/ 2286000 h 2319454"/>
              <a:gd name="connsiteX4" fmla="*/ 1906858 w 1906858"/>
              <a:gd name="connsiteY4" fmla="*/ 2319454 h 2319454"/>
              <a:gd name="connsiteX5" fmla="*/ 1884556 w 1906858"/>
              <a:gd name="connsiteY5" fmla="*/ 0 h 2319454"/>
              <a:gd name="connsiteX6" fmla="*/ 512956 w 1906858"/>
              <a:gd name="connsiteY6" fmla="*/ 0 h 2319454"/>
              <a:gd name="connsiteX7" fmla="*/ 412595 w 1906858"/>
              <a:gd name="connsiteY7" fmla="*/ 947854 h 2319454"/>
              <a:gd name="connsiteX8" fmla="*/ 0 w 1906858"/>
              <a:gd name="connsiteY8" fmla="*/ 1193181 h 231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6858" h="2319454">
                <a:moveTo>
                  <a:pt x="0" y="1193181"/>
                </a:moveTo>
                <a:lnTo>
                  <a:pt x="55756" y="1371600"/>
                </a:lnTo>
                <a:lnTo>
                  <a:pt x="267629" y="1605776"/>
                </a:lnTo>
                <a:lnTo>
                  <a:pt x="267629" y="2286000"/>
                </a:lnTo>
                <a:lnTo>
                  <a:pt x="1906858" y="2319454"/>
                </a:lnTo>
                <a:lnTo>
                  <a:pt x="1884556" y="0"/>
                </a:lnTo>
                <a:lnTo>
                  <a:pt x="512956" y="0"/>
                </a:lnTo>
                <a:lnTo>
                  <a:pt x="412595" y="947854"/>
                </a:lnTo>
                <a:lnTo>
                  <a:pt x="0" y="1193181"/>
                </a:lnTo>
                <a:close/>
              </a:path>
            </a:pathLst>
          </a:custGeom>
          <a:solidFill>
            <a:srgbClr val="FFFFFF">
              <a:alpha val="7451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a:extLst>
              <a:ext uri="{FF2B5EF4-FFF2-40B4-BE49-F238E27FC236}">
                <a16:creationId xmlns:a16="http://schemas.microsoft.com/office/drawing/2014/main" id="{F15F0F76-A06D-53F2-0F60-2C81A53C2748}"/>
              </a:ext>
            </a:extLst>
          </p:cNvPr>
          <p:cNvSpPr/>
          <p:nvPr/>
        </p:nvSpPr>
        <p:spPr>
          <a:xfrm>
            <a:off x="2164565" y="1203863"/>
            <a:ext cx="1204332" cy="1672683"/>
          </a:xfrm>
          <a:custGeom>
            <a:avLst/>
            <a:gdLst>
              <a:gd name="connsiteX0" fmla="*/ 1204332 w 1204332"/>
              <a:gd name="connsiteY0" fmla="*/ 0 h 1672683"/>
              <a:gd name="connsiteX1" fmla="*/ 1115122 w 1204332"/>
              <a:gd name="connsiteY1" fmla="*/ 769434 h 1672683"/>
              <a:gd name="connsiteX2" fmla="*/ 713679 w 1204332"/>
              <a:gd name="connsiteY2" fmla="*/ 1025912 h 1672683"/>
              <a:gd name="connsiteX3" fmla="*/ 1025913 w 1204332"/>
              <a:gd name="connsiteY3" fmla="*/ 1438507 h 1672683"/>
              <a:gd name="connsiteX4" fmla="*/ 992459 w 1204332"/>
              <a:gd name="connsiteY4" fmla="*/ 1583473 h 1672683"/>
              <a:gd name="connsiteX5" fmla="*/ 780586 w 1204332"/>
              <a:gd name="connsiteY5" fmla="*/ 1672683 h 1672683"/>
              <a:gd name="connsiteX6" fmla="*/ 278781 w 1204332"/>
              <a:gd name="connsiteY6" fmla="*/ 1661531 h 1672683"/>
              <a:gd name="connsiteX7" fmla="*/ 55757 w 1204332"/>
              <a:gd name="connsiteY7" fmla="*/ 1438507 h 1672683"/>
              <a:gd name="connsiteX8" fmla="*/ 0 w 1204332"/>
              <a:gd name="connsiteY8" fmla="*/ 1159727 h 1672683"/>
              <a:gd name="connsiteX9" fmla="*/ 78059 w 1204332"/>
              <a:gd name="connsiteY9" fmla="*/ 735980 h 1672683"/>
              <a:gd name="connsiteX10" fmla="*/ 267630 w 1204332"/>
              <a:gd name="connsiteY10" fmla="*/ 457200 h 1672683"/>
              <a:gd name="connsiteX11" fmla="*/ 591015 w 1204332"/>
              <a:gd name="connsiteY11" fmla="*/ 189571 h 1672683"/>
              <a:gd name="connsiteX12" fmla="*/ 992459 w 1204332"/>
              <a:gd name="connsiteY12" fmla="*/ 11151 h 1672683"/>
              <a:gd name="connsiteX13" fmla="*/ 1204332 w 1204332"/>
              <a:gd name="connsiteY13" fmla="*/ 0 h 167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4332" h="1672683">
                <a:moveTo>
                  <a:pt x="1204332" y="0"/>
                </a:moveTo>
                <a:lnTo>
                  <a:pt x="1115122" y="769434"/>
                </a:lnTo>
                <a:lnTo>
                  <a:pt x="713679" y="1025912"/>
                </a:lnTo>
                <a:lnTo>
                  <a:pt x="1025913" y="1438507"/>
                </a:lnTo>
                <a:lnTo>
                  <a:pt x="992459" y="1583473"/>
                </a:lnTo>
                <a:lnTo>
                  <a:pt x="780586" y="1672683"/>
                </a:lnTo>
                <a:lnTo>
                  <a:pt x="278781" y="1661531"/>
                </a:lnTo>
                <a:lnTo>
                  <a:pt x="55757" y="1438507"/>
                </a:lnTo>
                <a:lnTo>
                  <a:pt x="0" y="1159727"/>
                </a:lnTo>
                <a:lnTo>
                  <a:pt x="78059" y="735980"/>
                </a:lnTo>
                <a:lnTo>
                  <a:pt x="267630" y="457200"/>
                </a:lnTo>
                <a:lnTo>
                  <a:pt x="591015" y="189571"/>
                </a:lnTo>
                <a:lnTo>
                  <a:pt x="992459" y="11151"/>
                </a:lnTo>
                <a:lnTo>
                  <a:pt x="1204332" y="0"/>
                </a:lnTo>
                <a:close/>
              </a:path>
            </a:pathLst>
          </a:cu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B83CECA8-8741-E4C6-B858-408700D0FEB8}"/>
              </a:ext>
            </a:extLst>
          </p:cNvPr>
          <p:cNvSpPr/>
          <p:nvPr/>
        </p:nvSpPr>
        <p:spPr>
          <a:xfrm>
            <a:off x="2119383" y="1071598"/>
            <a:ext cx="2800517" cy="2443231"/>
          </a:xfrm>
          <a:prstGeom prst="rect">
            <a:avLst/>
          </a:prstGeom>
          <a:noFill/>
          <a:ln w="76200">
            <a:solidFill>
              <a:srgbClr val="6FF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a:extLst>
              <a:ext uri="{FF2B5EF4-FFF2-40B4-BE49-F238E27FC236}">
                <a16:creationId xmlns:a16="http://schemas.microsoft.com/office/drawing/2014/main" id="{08100340-0D89-7B8C-3B94-87F383C57485}"/>
              </a:ext>
            </a:extLst>
          </p:cNvPr>
          <p:cNvSpPr/>
          <p:nvPr/>
        </p:nvSpPr>
        <p:spPr>
          <a:xfrm>
            <a:off x="6171945" y="1185196"/>
            <a:ext cx="1906858" cy="2319454"/>
          </a:xfrm>
          <a:custGeom>
            <a:avLst/>
            <a:gdLst>
              <a:gd name="connsiteX0" fmla="*/ 0 w 1906858"/>
              <a:gd name="connsiteY0" fmla="*/ 1193181 h 2319454"/>
              <a:gd name="connsiteX1" fmla="*/ 55756 w 1906858"/>
              <a:gd name="connsiteY1" fmla="*/ 1371600 h 2319454"/>
              <a:gd name="connsiteX2" fmla="*/ 267629 w 1906858"/>
              <a:gd name="connsiteY2" fmla="*/ 1605776 h 2319454"/>
              <a:gd name="connsiteX3" fmla="*/ 267629 w 1906858"/>
              <a:gd name="connsiteY3" fmla="*/ 2286000 h 2319454"/>
              <a:gd name="connsiteX4" fmla="*/ 1906858 w 1906858"/>
              <a:gd name="connsiteY4" fmla="*/ 2319454 h 2319454"/>
              <a:gd name="connsiteX5" fmla="*/ 1884556 w 1906858"/>
              <a:gd name="connsiteY5" fmla="*/ 0 h 2319454"/>
              <a:gd name="connsiteX6" fmla="*/ 512956 w 1906858"/>
              <a:gd name="connsiteY6" fmla="*/ 0 h 2319454"/>
              <a:gd name="connsiteX7" fmla="*/ 412595 w 1906858"/>
              <a:gd name="connsiteY7" fmla="*/ 947854 h 2319454"/>
              <a:gd name="connsiteX8" fmla="*/ 0 w 1906858"/>
              <a:gd name="connsiteY8" fmla="*/ 1193181 h 231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6858" h="2319454">
                <a:moveTo>
                  <a:pt x="0" y="1193181"/>
                </a:moveTo>
                <a:lnTo>
                  <a:pt x="55756" y="1371600"/>
                </a:lnTo>
                <a:lnTo>
                  <a:pt x="267629" y="1605776"/>
                </a:lnTo>
                <a:lnTo>
                  <a:pt x="267629" y="2286000"/>
                </a:lnTo>
                <a:lnTo>
                  <a:pt x="1906858" y="2319454"/>
                </a:lnTo>
                <a:lnTo>
                  <a:pt x="1884556" y="0"/>
                </a:lnTo>
                <a:lnTo>
                  <a:pt x="512956" y="0"/>
                </a:lnTo>
                <a:lnTo>
                  <a:pt x="412595" y="947854"/>
                </a:lnTo>
                <a:lnTo>
                  <a:pt x="0" y="1193181"/>
                </a:lnTo>
                <a:close/>
              </a:path>
            </a:pathLst>
          </a:custGeom>
          <a:solidFill>
            <a:srgbClr val="FFFFFF">
              <a:alpha val="7451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a:extLst>
              <a:ext uri="{FF2B5EF4-FFF2-40B4-BE49-F238E27FC236}">
                <a16:creationId xmlns:a16="http://schemas.microsoft.com/office/drawing/2014/main" id="{AB442EEF-D669-C54B-0A61-3A233A2DEDA4}"/>
              </a:ext>
            </a:extLst>
          </p:cNvPr>
          <p:cNvSpPr/>
          <p:nvPr/>
        </p:nvSpPr>
        <p:spPr>
          <a:xfrm>
            <a:off x="5447115" y="1363616"/>
            <a:ext cx="1204332" cy="1672683"/>
          </a:xfrm>
          <a:custGeom>
            <a:avLst/>
            <a:gdLst>
              <a:gd name="connsiteX0" fmla="*/ 1204332 w 1204332"/>
              <a:gd name="connsiteY0" fmla="*/ 0 h 1672683"/>
              <a:gd name="connsiteX1" fmla="*/ 1115122 w 1204332"/>
              <a:gd name="connsiteY1" fmla="*/ 769434 h 1672683"/>
              <a:gd name="connsiteX2" fmla="*/ 713679 w 1204332"/>
              <a:gd name="connsiteY2" fmla="*/ 1025912 h 1672683"/>
              <a:gd name="connsiteX3" fmla="*/ 1025913 w 1204332"/>
              <a:gd name="connsiteY3" fmla="*/ 1438507 h 1672683"/>
              <a:gd name="connsiteX4" fmla="*/ 992459 w 1204332"/>
              <a:gd name="connsiteY4" fmla="*/ 1583473 h 1672683"/>
              <a:gd name="connsiteX5" fmla="*/ 780586 w 1204332"/>
              <a:gd name="connsiteY5" fmla="*/ 1672683 h 1672683"/>
              <a:gd name="connsiteX6" fmla="*/ 278781 w 1204332"/>
              <a:gd name="connsiteY6" fmla="*/ 1661531 h 1672683"/>
              <a:gd name="connsiteX7" fmla="*/ 55757 w 1204332"/>
              <a:gd name="connsiteY7" fmla="*/ 1438507 h 1672683"/>
              <a:gd name="connsiteX8" fmla="*/ 0 w 1204332"/>
              <a:gd name="connsiteY8" fmla="*/ 1159727 h 1672683"/>
              <a:gd name="connsiteX9" fmla="*/ 78059 w 1204332"/>
              <a:gd name="connsiteY9" fmla="*/ 735980 h 1672683"/>
              <a:gd name="connsiteX10" fmla="*/ 267630 w 1204332"/>
              <a:gd name="connsiteY10" fmla="*/ 457200 h 1672683"/>
              <a:gd name="connsiteX11" fmla="*/ 591015 w 1204332"/>
              <a:gd name="connsiteY11" fmla="*/ 189571 h 1672683"/>
              <a:gd name="connsiteX12" fmla="*/ 992459 w 1204332"/>
              <a:gd name="connsiteY12" fmla="*/ 11151 h 1672683"/>
              <a:gd name="connsiteX13" fmla="*/ 1204332 w 1204332"/>
              <a:gd name="connsiteY13" fmla="*/ 0 h 167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4332" h="1672683">
                <a:moveTo>
                  <a:pt x="1204332" y="0"/>
                </a:moveTo>
                <a:lnTo>
                  <a:pt x="1115122" y="769434"/>
                </a:lnTo>
                <a:lnTo>
                  <a:pt x="713679" y="1025912"/>
                </a:lnTo>
                <a:lnTo>
                  <a:pt x="1025913" y="1438507"/>
                </a:lnTo>
                <a:lnTo>
                  <a:pt x="992459" y="1583473"/>
                </a:lnTo>
                <a:lnTo>
                  <a:pt x="780586" y="1672683"/>
                </a:lnTo>
                <a:lnTo>
                  <a:pt x="278781" y="1661531"/>
                </a:lnTo>
                <a:lnTo>
                  <a:pt x="55757" y="1438507"/>
                </a:lnTo>
                <a:lnTo>
                  <a:pt x="0" y="1159727"/>
                </a:lnTo>
                <a:lnTo>
                  <a:pt x="78059" y="735980"/>
                </a:lnTo>
                <a:lnTo>
                  <a:pt x="267630" y="457200"/>
                </a:lnTo>
                <a:lnTo>
                  <a:pt x="591015" y="189571"/>
                </a:lnTo>
                <a:lnTo>
                  <a:pt x="992459" y="11151"/>
                </a:lnTo>
                <a:lnTo>
                  <a:pt x="1204332" y="0"/>
                </a:lnTo>
                <a:close/>
              </a:path>
            </a:pathLst>
          </a:cu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785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5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8"/>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6"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D69E5-1286-1B21-A657-179200081904}"/>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0BE9998E-63D3-94E8-D3A6-0E46D959FD97}"/>
              </a:ext>
            </a:extLst>
          </p:cNvPr>
          <p:cNvSpPr>
            <a:spLocks noGrp="1"/>
          </p:cNvSpPr>
          <p:nvPr>
            <p:ph idx="1"/>
          </p:nvPr>
        </p:nvSpPr>
        <p:spPr>
          <a:xfrm>
            <a:off x="628651" y="1825625"/>
            <a:ext cx="5693322" cy="4351338"/>
          </a:xfrm>
        </p:spPr>
        <p:txBody>
          <a:bodyPr>
            <a:normAutofit/>
          </a:bodyPr>
          <a:lstStyle/>
          <a:p>
            <a:r>
              <a:rPr lang="en-US" dirty="0"/>
              <a:t>The hippocampus and prefrontal cortex exhibit gradient-like organization.</a:t>
            </a:r>
          </a:p>
          <a:p>
            <a:pPr marL="0" indent="0">
              <a:buNone/>
            </a:pPr>
            <a:endParaRPr lang="en-US" dirty="0"/>
          </a:p>
          <a:p>
            <a:r>
              <a:rPr lang="en-US" dirty="0"/>
              <a:t>During successful context-dependent rule learning, anterior portions of the hippocampal and prefrontal gradients exhibit enhanced synchrony.</a:t>
            </a:r>
          </a:p>
        </p:txBody>
      </p:sp>
      <p:sp>
        <p:nvSpPr>
          <p:cNvPr id="4" name="Slide Number Placeholder 3">
            <a:extLst>
              <a:ext uri="{FF2B5EF4-FFF2-40B4-BE49-F238E27FC236}">
                <a16:creationId xmlns:a16="http://schemas.microsoft.com/office/drawing/2014/main" id="{D228A531-9C39-D05F-F60E-6BFC29F99399}"/>
              </a:ext>
            </a:extLst>
          </p:cNvPr>
          <p:cNvSpPr>
            <a:spLocks noGrp="1"/>
          </p:cNvSpPr>
          <p:nvPr>
            <p:ph type="sldNum" sz="quarter" idx="12"/>
          </p:nvPr>
        </p:nvSpPr>
        <p:spPr/>
        <p:txBody>
          <a:bodyPr/>
          <a:lstStyle/>
          <a:p>
            <a:fld id="{E1552ADF-166F-AF40-B1A4-D35B819B761E}" type="slidenum">
              <a:rPr lang="en-US" smtClean="0"/>
              <a:t>17</a:t>
            </a:fld>
            <a:endParaRPr lang="en-US"/>
          </a:p>
        </p:txBody>
      </p:sp>
      <p:pic>
        <p:nvPicPr>
          <p:cNvPr id="5" name="Picture 4">
            <a:extLst>
              <a:ext uri="{FF2B5EF4-FFF2-40B4-BE49-F238E27FC236}">
                <a16:creationId xmlns:a16="http://schemas.microsoft.com/office/drawing/2014/main" id="{39EF67E8-1256-EA99-6A09-E01270596C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86597" y="3153103"/>
            <a:ext cx="2800105" cy="2361828"/>
          </a:xfrm>
          <a:prstGeom prst="rect">
            <a:avLst/>
          </a:prstGeom>
        </p:spPr>
      </p:pic>
      <p:pic>
        <p:nvPicPr>
          <p:cNvPr id="6" name="Picture 5">
            <a:extLst>
              <a:ext uri="{FF2B5EF4-FFF2-40B4-BE49-F238E27FC236}">
                <a16:creationId xmlns:a16="http://schemas.microsoft.com/office/drawing/2014/main" id="{E92CE6A0-0C58-89BB-896F-E69C0C4B450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6457950" y="1384093"/>
            <a:ext cx="2108084" cy="1855179"/>
          </a:xfrm>
          <a:prstGeom prst="rect">
            <a:avLst/>
          </a:prstGeom>
        </p:spPr>
      </p:pic>
      <p:cxnSp>
        <p:nvCxnSpPr>
          <p:cNvPr id="8" name="Straight Arrow Connector 7">
            <a:extLst>
              <a:ext uri="{FF2B5EF4-FFF2-40B4-BE49-F238E27FC236}">
                <a16:creationId xmlns:a16="http://schemas.microsoft.com/office/drawing/2014/main" id="{F109F83D-017F-2B0B-2DA4-ED1E8251D292}"/>
              </a:ext>
            </a:extLst>
          </p:cNvPr>
          <p:cNvCxnSpPr>
            <a:cxnSpLocks/>
          </p:cNvCxnSpPr>
          <p:nvPr/>
        </p:nvCxnSpPr>
        <p:spPr>
          <a:xfrm flipH="1">
            <a:off x="6826469" y="2709656"/>
            <a:ext cx="660180" cy="1857094"/>
          </a:xfrm>
          <a:prstGeom prst="straightConnector1">
            <a:avLst/>
          </a:prstGeom>
          <a:ln w="38100">
            <a:solidFill>
              <a:srgbClr val="FD1C1A"/>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809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Content Placeholder 5">
            <a:extLst>
              <a:ext uri="{FF2B5EF4-FFF2-40B4-BE49-F238E27FC236}">
                <a16:creationId xmlns:a16="http://schemas.microsoft.com/office/drawing/2014/main" id="{A95124D2-C870-A249-ABCA-F9B153F2650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28652" y="1943100"/>
            <a:ext cx="2057399" cy="4812606"/>
          </a:xfrm>
          <a:prstGeom prst="rect">
            <a:avLst/>
          </a:prstGeom>
        </p:spPr>
      </p:pic>
      <p:sp>
        <p:nvSpPr>
          <p:cNvPr id="2" name="Title 1">
            <a:extLst>
              <a:ext uri="{FF2B5EF4-FFF2-40B4-BE49-F238E27FC236}">
                <a16:creationId xmlns:a16="http://schemas.microsoft.com/office/drawing/2014/main" id="{94ADA155-4553-E740-93E9-45C4EB8351CB}"/>
              </a:ext>
            </a:extLst>
          </p:cNvPr>
          <p:cNvSpPr>
            <a:spLocks noGrp="1"/>
          </p:cNvSpPr>
          <p:nvPr>
            <p:ph type="title"/>
          </p:nvPr>
        </p:nvSpPr>
        <p:spPr/>
        <p:txBody>
          <a:bodyPr>
            <a:normAutofit/>
          </a:bodyPr>
          <a:lstStyle/>
          <a:p>
            <a:r>
              <a:rPr lang="en-US" dirty="0"/>
              <a:t>Hippocampal Head Functional Connectivity with the </a:t>
            </a:r>
            <a:r>
              <a:rPr lang="en-US" b="1" u="sng" dirty="0"/>
              <a:t>Caudate</a:t>
            </a:r>
          </a:p>
        </p:txBody>
      </p:sp>
      <p:sp>
        <p:nvSpPr>
          <p:cNvPr id="4" name="Slide Number Placeholder 3">
            <a:extLst>
              <a:ext uri="{FF2B5EF4-FFF2-40B4-BE49-F238E27FC236}">
                <a16:creationId xmlns:a16="http://schemas.microsoft.com/office/drawing/2014/main" id="{AF0A9C5A-52AF-A844-A5BD-1AA55B9462DA}"/>
              </a:ext>
            </a:extLst>
          </p:cNvPr>
          <p:cNvSpPr>
            <a:spLocks noGrp="1"/>
          </p:cNvSpPr>
          <p:nvPr>
            <p:ph type="sldNum" sz="quarter" idx="12"/>
          </p:nvPr>
        </p:nvSpPr>
        <p:spPr/>
        <p:txBody>
          <a:bodyPr/>
          <a:lstStyle/>
          <a:p>
            <a:fld id="{E1552ADF-166F-AF40-B1A4-D35B819B761E}" type="slidenum">
              <a:rPr lang="en-US" smtClean="0"/>
              <a:t>18</a:t>
            </a:fld>
            <a:endParaRPr lang="en-US"/>
          </a:p>
        </p:txBody>
      </p:sp>
      <p:sp>
        <p:nvSpPr>
          <p:cNvPr id="6" name="TextBox 5">
            <a:extLst>
              <a:ext uri="{FF2B5EF4-FFF2-40B4-BE49-F238E27FC236}">
                <a16:creationId xmlns:a16="http://schemas.microsoft.com/office/drawing/2014/main" id="{BF4671ED-A023-3543-AA49-28F312C128D3}"/>
              </a:ext>
            </a:extLst>
          </p:cNvPr>
          <p:cNvSpPr txBox="1"/>
          <p:nvPr/>
        </p:nvSpPr>
        <p:spPr>
          <a:xfrm rot="16200000">
            <a:off x="-870062" y="4213801"/>
            <a:ext cx="2628092" cy="369332"/>
          </a:xfrm>
          <a:prstGeom prst="rect">
            <a:avLst/>
          </a:prstGeom>
          <a:noFill/>
        </p:spPr>
        <p:txBody>
          <a:bodyPr wrap="none" rtlCol="0">
            <a:spAutoFit/>
          </a:bodyPr>
          <a:lstStyle/>
          <a:p>
            <a:r>
              <a:rPr lang="en-US" dirty="0"/>
              <a:t>Beta Series Correlation (Z)</a:t>
            </a:r>
          </a:p>
        </p:txBody>
      </p:sp>
      <p:sp>
        <p:nvSpPr>
          <p:cNvPr id="7" name="Rectangle 6">
            <a:extLst>
              <a:ext uri="{FF2B5EF4-FFF2-40B4-BE49-F238E27FC236}">
                <a16:creationId xmlns:a16="http://schemas.microsoft.com/office/drawing/2014/main" id="{24B4C7BF-4256-3A43-8694-F2E87D085B39}"/>
              </a:ext>
            </a:extLst>
          </p:cNvPr>
          <p:cNvSpPr/>
          <p:nvPr/>
        </p:nvSpPr>
        <p:spPr>
          <a:xfrm>
            <a:off x="937756" y="3196531"/>
            <a:ext cx="228103" cy="2770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3C19793-D245-404F-9861-5CCFD0FA903A}"/>
              </a:ext>
            </a:extLst>
          </p:cNvPr>
          <p:cNvSpPr/>
          <p:nvPr/>
        </p:nvSpPr>
        <p:spPr>
          <a:xfrm>
            <a:off x="1165859" y="3196531"/>
            <a:ext cx="228104" cy="2770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F7F7DA-9D12-6C46-A296-4AE422B7B308}"/>
              </a:ext>
            </a:extLst>
          </p:cNvPr>
          <p:cNvSpPr/>
          <p:nvPr/>
        </p:nvSpPr>
        <p:spPr>
          <a:xfrm>
            <a:off x="1393963" y="3196531"/>
            <a:ext cx="197291" cy="2770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947A4D-9035-0B4F-B289-6EDDBC2C9992}"/>
              </a:ext>
            </a:extLst>
          </p:cNvPr>
          <p:cNvSpPr/>
          <p:nvPr/>
        </p:nvSpPr>
        <p:spPr>
          <a:xfrm>
            <a:off x="1591254" y="3196531"/>
            <a:ext cx="197291" cy="2770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4E33CA9-0908-9E4D-860A-25FB10742B2C}"/>
              </a:ext>
            </a:extLst>
          </p:cNvPr>
          <p:cNvSpPr/>
          <p:nvPr/>
        </p:nvSpPr>
        <p:spPr>
          <a:xfrm>
            <a:off x="1788545" y="3196531"/>
            <a:ext cx="225620" cy="2770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EBDA4E-EE9E-0246-B2BF-725523CC4F0B}"/>
              </a:ext>
            </a:extLst>
          </p:cNvPr>
          <p:cNvSpPr/>
          <p:nvPr/>
        </p:nvSpPr>
        <p:spPr>
          <a:xfrm>
            <a:off x="2014165" y="3196531"/>
            <a:ext cx="197291" cy="2770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2DF5A71-685B-9D42-9724-D449D73F6C99}"/>
              </a:ext>
            </a:extLst>
          </p:cNvPr>
          <p:cNvSpPr/>
          <p:nvPr/>
        </p:nvSpPr>
        <p:spPr>
          <a:xfrm>
            <a:off x="2214939" y="3196531"/>
            <a:ext cx="222137" cy="2770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3E5AC2-7891-DC4B-A6E9-E90909B1F7FB}"/>
              </a:ext>
            </a:extLst>
          </p:cNvPr>
          <p:cNvSpPr/>
          <p:nvPr/>
        </p:nvSpPr>
        <p:spPr>
          <a:xfrm>
            <a:off x="2437076" y="3196531"/>
            <a:ext cx="222137" cy="2770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0B6B5DE-73D6-8F4F-9167-2D8BB718AFD7}"/>
              </a:ext>
            </a:extLst>
          </p:cNvPr>
          <p:cNvSpPr/>
          <p:nvPr/>
        </p:nvSpPr>
        <p:spPr>
          <a:xfrm>
            <a:off x="1102760" y="2870385"/>
            <a:ext cx="413359" cy="275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484E1817-4B9E-D740-8B08-DF0E4E4B6E93}"/>
              </a:ext>
            </a:extLst>
          </p:cNvPr>
          <p:cNvSpPr txBox="1"/>
          <p:nvPr/>
        </p:nvSpPr>
        <p:spPr>
          <a:xfrm>
            <a:off x="3246976" y="2307067"/>
            <a:ext cx="1921732" cy="830997"/>
          </a:xfrm>
          <a:prstGeom prst="rect">
            <a:avLst/>
          </a:prstGeom>
          <a:noFill/>
        </p:spPr>
        <p:txBody>
          <a:bodyPr wrap="square" rtlCol="0">
            <a:spAutoFit/>
          </a:bodyPr>
          <a:lstStyle/>
          <a:p>
            <a:pPr algn="ctr"/>
            <a:r>
              <a:rPr lang="en-US" sz="2400" dirty="0">
                <a:solidFill>
                  <a:srgbClr val="02BFC4"/>
                </a:solidFill>
              </a:rPr>
              <a:t>Successful</a:t>
            </a:r>
          </a:p>
          <a:p>
            <a:pPr algn="ctr"/>
            <a:r>
              <a:rPr lang="en-US" sz="2400" dirty="0">
                <a:solidFill>
                  <a:srgbClr val="02BFC4"/>
                </a:solidFill>
              </a:rPr>
              <a:t>Learners</a:t>
            </a:r>
          </a:p>
        </p:txBody>
      </p:sp>
      <p:sp>
        <p:nvSpPr>
          <p:cNvPr id="35" name="TextBox 34">
            <a:extLst>
              <a:ext uri="{FF2B5EF4-FFF2-40B4-BE49-F238E27FC236}">
                <a16:creationId xmlns:a16="http://schemas.microsoft.com/office/drawing/2014/main" id="{8871DDC7-ECE8-EA45-827B-28714B972672}"/>
              </a:ext>
            </a:extLst>
          </p:cNvPr>
          <p:cNvSpPr txBox="1"/>
          <p:nvPr/>
        </p:nvSpPr>
        <p:spPr>
          <a:xfrm>
            <a:off x="5965843" y="2305236"/>
            <a:ext cx="1921732" cy="830997"/>
          </a:xfrm>
          <a:prstGeom prst="rect">
            <a:avLst/>
          </a:prstGeom>
          <a:noFill/>
        </p:spPr>
        <p:txBody>
          <a:bodyPr wrap="square" rtlCol="0">
            <a:spAutoFit/>
          </a:bodyPr>
          <a:lstStyle/>
          <a:p>
            <a:pPr algn="ctr"/>
            <a:r>
              <a:rPr lang="en-US" sz="2400" dirty="0">
                <a:solidFill>
                  <a:srgbClr val="F9766D"/>
                </a:solidFill>
              </a:rPr>
              <a:t>Unsuccessful Learners</a:t>
            </a:r>
          </a:p>
        </p:txBody>
      </p:sp>
      <p:sp>
        <p:nvSpPr>
          <p:cNvPr id="36" name="TextBox 35">
            <a:extLst>
              <a:ext uri="{FF2B5EF4-FFF2-40B4-BE49-F238E27FC236}">
                <a16:creationId xmlns:a16="http://schemas.microsoft.com/office/drawing/2014/main" id="{9CEC2424-6BEC-DF46-ACA6-BAC4B2C6066F}"/>
              </a:ext>
            </a:extLst>
          </p:cNvPr>
          <p:cNvSpPr txBox="1"/>
          <p:nvPr/>
        </p:nvSpPr>
        <p:spPr>
          <a:xfrm>
            <a:off x="1393963" y="6446292"/>
            <a:ext cx="649537" cy="369332"/>
          </a:xfrm>
          <a:prstGeom prst="rect">
            <a:avLst/>
          </a:prstGeom>
          <a:noFill/>
        </p:spPr>
        <p:txBody>
          <a:bodyPr wrap="none" rtlCol="0">
            <a:spAutoFit/>
          </a:bodyPr>
          <a:lstStyle/>
          <a:p>
            <a:pPr algn="ctr"/>
            <a:r>
              <a:rPr lang="en-US" dirty="0"/>
              <a:t>Time</a:t>
            </a:r>
          </a:p>
        </p:txBody>
      </p:sp>
      <p:sp>
        <p:nvSpPr>
          <p:cNvPr id="38" name="Rectangle 37">
            <a:extLst>
              <a:ext uri="{FF2B5EF4-FFF2-40B4-BE49-F238E27FC236}">
                <a16:creationId xmlns:a16="http://schemas.microsoft.com/office/drawing/2014/main" id="{89204333-DEA1-7847-BC56-4AE9B7CA8E2E}"/>
              </a:ext>
            </a:extLst>
          </p:cNvPr>
          <p:cNvSpPr/>
          <p:nvPr/>
        </p:nvSpPr>
        <p:spPr>
          <a:xfrm>
            <a:off x="1395624" y="2083618"/>
            <a:ext cx="645160" cy="3260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159213F8-A10F-B74B-9B14-48950C969D35}"/>
              </a:ext>
            </a:extLst>
          </p:cNvPr>
          <p:cNvCxnSpPr>
            <a:cxnSpLocks/>
          </p:cNvCxnSpPr>
          <p:nvPr/>
        </p:nvCxnSpPr>
        <p:spPr>
          <a:xfrm>
            <a:off x="2077044" y="2066649"/>
            <a:ext cx="6088081" cy="247465"/>
          </a:xfrm>
          <a:prstGeom prst="line">
            <a:avLst/>
          </a:prstGeom>
          <a:ln w="12700">
            <a:solidFill>
              <a:schemeClr val="tx1"/>
            </a:solidFill>
            <a:prstDash val="sysDash"/>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8001A73B-4930-854F-A6D6-CB245141F1AD}"/>
              </a:ext>
            </a:extLst>
          </p:cNvPr>
          <p:cNvCxnSpPr>
            <a:cxnSpLocks/>
          </p:cNvCxnSpPr>
          <p:nvPr/>
        </p:nvCxnSpPr>
        <p:spPr>
          <a:xfrm>
            <a:off x="2077044" y="2393002"/>
            <a:ext cx="760875" cy="615169"/>
          </a:xfrm>
          <a:prstGeom prst="line">
            <a:avLst/>
          </a:prstGeom>
          <a:ln w="12700">
            <a:solidFill>
              <a:schemeClr val="tx1"/>
            </a:solidFill>
            <a:prstDash val="sysDash"/>
          </a:ln>
        </p:spPr>
        <p:style>
          <a:lnRef idx="1">
            <a:schemeClr val="dk1"/>
          </a:lnRef>
          <a:fillRef idx="0">
            <a:schemeClr val="dk1"/>
          </a:fillRef>
          <a:effectRef idx="0">
            <a:schemeClr val="dk1"/>
          </a:effectRef>
          <a:fontRef idx="minor">
            <a:schemeClr val="tx1"/>
          </a:fontRef>
        </p:style>
      </p:cxnSp>
      <p:pic>
        <p:nvPicPr>
          <p:cNvPr id="48" name="Picture 47">
            <a:extLst>
              <a:ext uri="{FF2B5EF4-FFF2-40B4-BE49-F238E27FC236}">
                <a16:creationId xmlns:a16="http://schemas.microsoft.com/office/drawing/2014/main" id="{B9CB6EB0-AF8E-4344-B992-F13050EF6B7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88294" y="3213564"/>
            <a:ext cx="2476831" cy="1112880"/>
          </a:xfrm>
          <a:prstGeom prst="rect">
            <a:avLst/>
          </a:prstGeom>
          <a:ln w="76200">
            <a:solidFill>
              <a:srgbClr val="F9766D"/>
            </a:solidFill>
          </a:ln>
        </p:spPr>
      </p:pic>
      <p:pic>
        <p:nvPicPr>
          <p:cNvPr id="49" name="Picture 48">
            <a:extLst>
              <a:ext uri="{FF2B5EF4-FFF2-40B4-BE49-F238E27FC236}">
                <a16:creationId xmlns:a16="http://schemas.microsoft.com/office/drawing/2014/main" id="{0E011EB2-6C1A-3747-B8FC-104BBF2CDB5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88294" y="4654408"/>
            <a:ext cx="2476831" cy="1112880"/>
          </a:xfrm>
          <a:prstGeom prst="rect">
            <a:avLst/>
          </a:prstGeom>
          <a:ln w="76200">
            <a:solidFill>
              <a:srgbClr val="F9766D"/>
            </a:solidFill>
          </a:ln>
        </p:spPr>
      </p:pic>
      <p:pic>
        <p:nvPicPr>
          <p:cNvPr id="50" name="Picture 49">
            <a:extLst>
              <a:ext uri="{FF2B5EF4-FFF2-40B4-BE49-F238E27FC236}">
                <a16:creationId xmlns:a16="http://schemas.microsoft.com/office/drawing/2014/main" id="{9ED41743-794E-784E-AF4C-9DA412A12EA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688294" y="4654408"/>
            <a:ext cx="2476831" cy="1112880"/>
          </a:xfrm>
          <a:prstGeom prst="rect">
            <a:avLst/>
          </a:prstGeom>
          <a:ln w="76200">
            <a:solidFill>
              <a:srgbClr val="F9766D"/>
            </a:solidFill>
          </a:ln>
        </p:spPr>
      </p:pic>
      <p:pic>
        <p:nvPicPr>
          <p:cNvPr id="51" name="Picture 50">
            <a:extLst>
              <a:ext uri="{FF2B5EF4-FFF2-40B4-BE49-F238E27FC236}">
                <a16:creationId xmlns:a16="http://schemas.microsoft.com/office/drawing/2014/main" id="{BFDDEFF0-0A14-BF4D-9447-DBFA411208A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688294" y="4654408"/>
            <a:ext cx="2476831" cy="1112880"/>
          </a:xfrm>
          <a:prstGeom prst="rect">
            <a:avLst/>
          </a:prstGeom>
          <a:ln w="76200">
            <a:solidFill>
              <a:srgbClr val="F9766D"/>
            </a:solidFill>
          </a:ln>
        </p:spPr>
      </p:pic>
      <p:pic>
        <p:nvPicPr>
          <p:cNvPr id="52" name="Picture 51">
            <a:extLst>
              <a:ext uri="{FF2B5EF4-FFF2-40B4-BE49-F238E27FC236}">
                <a16:creationId xmlns:a16="http://schemas.microsoft.com/office/drawing/2014/main" id="{CEF16AB6-BD12-BB4E-91F5-58FF8BB02EC6}"/>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688294" y="4654408"/>
            <a:ext cx="2476831" cy="1112880"/>
          </a:xfrm>
          <a:prstGeom prst="rect">
            <a:avLst/>
          </a:prstGeom>
          <a:ln w="76200">
            <a:solidFill>
              <a:srgbClr val="F9766D"/>
            </a:solidFill>
          </a:ln>
        </p:spPr>
      </p:pic>
      <p:pic>
        <p:nvPicPr>
          <p:cNvPr id="53" name="Picture 52">
            <a:extLst>
              <a:ext uri="{FF2B5EF4-FFF2-40B4-BE49-F238E27FC236}">
                <a16:creationId xmlns:a16="http://schemas.microsoft.com/office/drawing/2014/main" id="{87DAC00A-43B5-794B-B414-AF8472653DD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688294" y="4654408"/>
            <a:ext cx="2476831" cy="1112880"/>
          </a:xfrm>
          <a:prstGeom prst="rect">
            <a:avLst/>
          </a:prstGeom>
          <a:ln w="76200">
            <a:solidFill>
              <a:srgbClr val="F9766D"/>
            </a:solidFill>
          </a:ln>
        </p:spPr>
      </p:pic>
      <p:pic>
        <p:nvPicPr>
          <p:cNvPr id="54" name="Picture 53">
            <a:extLst>
              <a:ext uri="{FF2B5EF4-FFF2-40B4-BE49-F238E27FC236}">
                <a16:creationId xmlns:a16="http://schemas.microsoft.com/office/drawing/2014/main" id="{E1BF915F-50A5-1645-9382-C8D53F1D8E86}"/>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688294" y="4654408"/>
            <a:ext cx="2476831" cy="1112880"/>
          </a:xfrm>
          <a:prstGeom prst="rect">
            <a:avLst/>
          </a:prstGeom>
          <a:ln w="76200">
            <a:solidFill>
              <a:srgbClr val="F9766D"/>
            </a:solidFill>
          </a:ln>
        </p:spPr>
      </p:pic>
      <p:pic>
        <p:nvPicPr>
          <p:cNvPr id="55" name="Picture 54">
            <a:extLst>
              <a:ext uri="{FF2B5EF4-FFF2-40B4-BE49-F238E27FC236}">
                <a16:creationId xmlns:a16="http://schemas.microsoft.com/office/drawing/2014/main" id="{460CF9C0-3BBA-8942-9D67-3F06A7AEBAA5}"/>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5688294" y="4654408"/>
            <a:ext cx="2476831" cy="1112880"/>
          </a:xfrm>
          <a:prstGeom prst="rect">
            <a:avLst/>
          </a:prstGeom>
          <a:ln w="76200">
            <a:solidFill>
              <a:srgbClr val="F9766D"/>
            </a:solidFill>
          </a:ln>
        </p:spPr>
      </p:pic>
      <p:pic>
        <p:nvPicPr>
          <p:cNvPr id="56" name="Picture 55">
            <a:extLst>
              <a:ext uri="{FF2B5EF4-FFF2-40B4-BE49-F238E27FC236}">
                <a16:creationId xmlns:a16="http://schemas.microsoft.com/office/drawing/2014/main" id="{53C9E4A7-E142-514D-9085-62565A9EABAE}"/>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5688294" y="4654408"/>
            <a:ext cx="2476831" cy="1112880"/>
          </a:xfrm>
          <a:prstGeom prst="rect">
            <a:avLst/>
          </a:prstGeom>
          <a:ln w="76200">
            <a:solidFill>
              <a:srgbClr val="F9766D"/>
            </a:solidFill>
          </a:ln>
        </p:spPr>
      </p:pic>
      <p:pic>
        <p:nvPicPr>
          <p:cNvPr id="57" name="Picture 56">
            <a:extLst>
              <a:ext uri="{FF2B5EF4-FFF2-40B4-BE49-F238E27FC236}">
                <a16:creationId xmlns:a16="http://schemas.microsoft.com/office/drawing/2014/main" id="{F123E511-2211-C84C-9208-83130F641FC8}"/>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2969427" y="3213564"/>
            <a:ext cx="2476831" cy="1112880"/>
          </a:xfrm>
          <a:prstGeom prst="rect">
            <a:avLst/>
          </a:prstGeom>
          <a:ln w="76200">
            <a:solidFill>
              <a:srgbClr val="02BFC4"/>
            </a:solidFill>
          </a:ln>
        </p:spPr>
      </p:pic>
      <p:pic>
        <p:nvPicPr>
          <p:cNvPr id="58" name="Picture 57">
            <a:extLst>
              <a:ext uri="{FF2B5EF4-FFF2-40B4-BE49-F238E27FC236}">
                <a16:creationId xmlns:a16="http://schemas.microsoft.com/office/drawing/2014/main" id="{B1F88278-F0F3-8A4E-8203-2A446EA00121}"/>
              </a:ext>
            </a:extLst>
          </p:cNvPr>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2969427" y="4651211"/>
            <a:ext cx="2476831" cy="1112880"/>
          </a:xfrm>
          <a:prstGeom prst="rect">
            <a:avLst/>
          </a:prstGeom>
          <a:ln w="76200">
            <a:solidFill>
              <a:srgbClr val="02BFC4"/>
            </a:solidFill>
          </a:ln>
        </p:spPr>
      </p:pic>
      <p:pic>
        <p:nvPicPr>
          <p:cNvPr id="59" name="Picture 58">
            <a:extLst>
              <a:ext uri="{FF2B5EF4-FFF2-40B4-BE49-F238E27FC236}">
                <a16:creationId xmlns:a16="http://schemas.microsoft.com/office/drawing/2014/main" id="{0E4F0EA9-92BB-334C-93EF-C48832F2D189}"/>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2969427" y="4651211"/>
            <a:ext cx="2476831" cy="1112880"/>
          </a:xfrm>
          <a:prstGeom prst="rect">
            <a:avLst/>
          </a:prstGeom>
          <a:ln w="76200">
            <a:solidFill>
              <a:srgbClr val="02BFC4"/>
            </a:solidFill>
          </a:ln>
        </p:spPr>
      </p:pic>
      <p:pic>
        <p:nvPicPr>
          <p:cNvPr id="60" name="Picture 59">
            <a:extLst>
              <a:ext uri="{FF2B5EF4-FFF2-40B4-BE49-F238E27FC236}">
                <a16:creationId xmlns:a16="http://schemas.microsoft.com/office/drawing/2014/main" id="{DFA59934-8A2D-C241-B1D0-174510FBD06E}"/>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2969427" y="4651211"/>
            <a:ext cx="2476831" cy="1112880"/>
          </a:xfrm>
          <a:prstGeom prst="rect">
            <a:avLst/>
          </a:prstGeom>
          <a:ln w="76200">
            <a:solidFill>
              <a:srgbClr val="02BFC4"/>
            </a:solidFill>
          </a:ln>
        </p:spPr>
      </p:pic>
      <p:pic>
        <p:nvPicPr>
          <p:cNvPr id="61" name="Picture 60">
            <a:extLst>
              <a:ext uri="{FF2B5EF4-FFF2-40B4-BE49-F238E27FC236}">
                <a16:creationId xmlns:a16="http://schemas.microsoft.com/office/drawing/2014/main" id="{95BBB06D-E9F5-2E43-97B3-84764B707479}"/>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2969427" y="4651211"/>
            <a:ext cx="2476831" cy="1112880"/>
          </a:xfrm>
          <a:prstGeom prst="rect">
            <a:avLst/>
          </a:prstGeom>
          <a:ln w="76200">
            <a:solidFill>
              <a:srgbClr val="02BFC4"/>
            </a:solidFill>
          </a:ln>
        </p:spPr>
      </p:pic>
      <p:pic>
        <p:nvPicPr>
          <p:cNvPr id="62" name="Picture 61">
            <a:extLst>
              <a:ext uri="{FF2B5EF4-FFF2-40B4-BE49-F238E27FC236}">
                <a16:creationId xmlns:a16="http://schemas.microsoft.com/office/drawing/2014/main" id="{099113F2-7EEB-A849-BED0-B1A22CB393EC}"/>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2969427" y="4651211"/>
            <a:ext cx="2476831" cy="1112880"/>
          </a:xfrm>
          <a:prstGeom prst="rect">
            <a:avLst/>
          </a:prstGeom>
          <a:ln w="76200">
            <a:solidFill>
              <a:srgbClr val="02BFC4"/>
            </a:solidFill>
          </a:ln>
        </p:spPr>
      </p:pic>
      <p:pic>
        <p:nvPicPr>
          <p:cNvPr id="63" name="Picture 62">
            <a:extLst>
              <a:ext uri="{FF2B5EF4-FFF2-40B4-BE49-F238E27FC236}">
                <a16:creationId xmlns:a16="http://schemas.microsoft.com/office/drawing/2014/main" id="{C2E51A90-D647-5243-8669-C358046D8FFE}"/>
              </a:ext>
            </a:extLst>
          </p:cNvPr>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2969427" y="4651211"/>
            <a:ext cx="2476831" cy="1112880"/>
          </a:xfrm>
          <a:prstGeom prst="rect">
            <a:avLst/>
          </a:prstGeom>
          <a:ln w="76200">
            <a:solidFill>
              <a:srgbClr val="02BFC4"/>
            </a:solidFill>
          </a:ln>
        </p:spPr>
      </p:pic>
      <p:pic>
        <p:nvPicPr>
          <p:cNvPr id="64" name="Picture 63">
            <a:extLst>
              <a:ext uri="{FF2B5EF4-FFF2-40B4-BE49-F238E27FC236}">
                <a16:creationId xmlns:a16="http://schemas.microsoft.com/office/drawing/2014/main" id="{FE48D1A3-D1B0-E444-A505-82DC2521D3E7}"/>
              </a:ext>
            </a:extLst>
          </p:cNvPr>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2969427" y="4651211"/>
            <a:ext cx="2476831" cy="1112880"/>
          </a:xfrm>
          <a:prstGeom prst="rect">
            <a:avLst/>
          </a:prstGeom>
          <a:ln w="76200">
            <a:solidFill>
              <a:srgbClr val="02BFC4"/>
            </a:solidFill>
          </a:ln>
        </p:spPr>
      </p:pic>
      <p:pic>
        <p:nvPicPr>
          <p:cNvPr id="65" name="Picture 64">
            <a:extLst>
              <a:ext uri="{FF2B5EF4-FFF2-40B4-BE49-F238E27FC236}">
                <a16:creationId xmlns:a16="http://schemas.microsoft.com/office/drawing/2014/main" id="{54686C9B-5D8B-EB48-9B9B-8B2A6071696E}"/>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2969427" y="4651211"/>
            <a:ext cx="2476831" cy="1112880"/>
          </a:xfrm>
          <a:prstGeom prst="rect">
            <a:avLst/>
          </a:prstGeom>
          <a:ln w="76200">
            <a:solidFill>
              <a:srgbClr val="02BFC4"/>
            </a:solidFill>
          </a:ln>
        </p:spPr>
      </p:pic>
      <p:sp>
        <p:nvSpPr>
          <p:cNvPr id="68" name="TextBox 67">
            <a:extLst>
              <a:ext uri="{FF2B5EF4-FFF2-40B4-BE49-F238E27FC236}">
                <a16:creationId xmlns:a16="http://schemas.microsoft.com/office/drawing/2014/main" id="{9518444C-E2B1-6848-90C1-2C8220CAC78B}"/>
              </a:ext>
            </a:extLst>
          </p:cNvPr>
          <p:cNvSpPr txBox="1"/>
          <p:nvPr/>
        </p:nvSpPr>
        <p:spPr>
          <a:xfrm>
            <a:off x="2941957" y="3177140"/>
            <a:ext cx="494046" cy="369332"/>
          </a:xfrm>
          <a:prstGeom prst="rect">
            <a:avLst/>
          </a:prstGeom>
          <a:noFill/>
        </p:spPr>
        <p:txBody>
          <a:bodyPr wrap="none" rtlCol="0">
            <a:spAutoFit/>
          </a:bodyPr>
          <a:lstStyle/>
          <a:p>
            <a:r>
              <a:rPr lang="en-US" dirty="0"/>
              <a:t>t=1</a:t>
            </a:r>
          </a:p>
        </p:txBody>
      </p:sp>
      <p:sp>
        <p:nvSpPr>
          <p:cNvPr id="69" name="TextBox 68">
            <a:extLst>
              <a:ext uri="{FF2B5EF4-FFF2-40B4-BE49-F238E27FC236}">
                <a16:creationId xmlns:a16="http://schemas.microsoft.com/office/drawing/2014/main" id="{DC05B977-DDAC-6E49-BD75-F9C96EB2D270}"/>
              </a:ext>
            </a:extLst>
          </p:cNvPr>
          <p:cNvSpPr txBox="1"/>
          <p:nvPr/>
        </p:nvSpPr>
        <p:spPr>
          <a:xfrm>
            <a:off x="5650194" y="3177140"/>
            <a:ext cx="494046" cy="369332"/>
          </a:xfrm>
          <a:prstGeom prst="rect">
            <a:avLst/>
          </a:prstGeom>
          <a:noFill/>
        </p:spPr>
        <p:txBody>
          <a:bodyPr wrap="none" rtlCol="0">
            <a:spAutoFit/>
          </a:bodyPr>
          <a:lstStyle/>
          <a:p>
            <a:r>
              <a:rPr lang="en-US" dirty="0"/>
              <a:t>t=1</a:t>
            </a:r>
          </a:p>
        </p:txBody>
      </p:sp>
      <p:pic>
        <p:nvPicPr>
          <p:cNvPr id="42" name="Content Placeholder 5">
            <a:extLst>
              <a:ext uri="{FF2B5EF4-FFF2-40B4-BE49-F238E27FC236}">
                <a16:creationId xmlns:a16="http://schemas.microsoft.com/office/drawing/2014/main" id="{2A34821D-4916-CA49-9F33-1654E172753C}"/>
              </a:ext>
            </a:extLst>
          </p:cNvPr>
          <p:cNvPicPr>
            <a:picLocks noChangeAspect="1"/>
          </p:cNvPicPr>
          <p:nvPr/>
        </p:nvPicPr>
        <p:blipFill rotWithShape="1">
          <a:blip r:embed="rId21" cstate="email">
            <a:extLst>
              <a:ext uri="{28A0092B-C50C-407E-A947-70E740481C1C}">
                <a14:useLocalDpi xmlns:a14="http://schemas.microsoft.com/office/drawing/2010/main"/>
              </a:ext>
            </a:extLst>
          </a:blip>
          <a:srcRect r="-3881"/>
          <a:stretch/>
        </p:blipFill>
        <p:spPr>
          <a:xfrm>
            <a:off x="8358431" y="3370652"/>
            <a:ext cx="712340" cy="2157914"/>
          </a:xfrm>
          <a:prstGeom prst="rect">
            <a:avLst/>
          </a:prstGeom>
        </p:spPr>
      </p:pic>
      <p:sp>
        <p:nvSpPr>
          <p:cNvPr id="43" name="TextBox 42">
            <a:extLst>
              <a:ext uri="{FF2B5EF4-FFF2-40B4-BE49-F238E27FC236}">
                <a16:creationId xmlns:a16="http://schemas.microsoft.com/office/drawing/2014/main" id="{82F54B79-7C7A-AD40-AF42-1B341D96F474}"/>
              </a:ext>
            </a:extLst>
          </p:cNvPr>
          <p:cNvSpPr txBox="1"/>
          <p:nvPr/>
        </p:nvSpPr>
        <p:spPr>
          <a:xfrm>
            <a:off x="2941957" y="4651211"/>
            <a:ext cx="494046" cy="369332"/>
          </a:xfrm>
          <a:prstGeom prst="rect">
            <a:avLst/>
          </a:prstGeom>
          <a:noFill/>
        </p:spPr>
        <p:txBody>
          <a:bodyPr wrap="none" rtlCol="0">
            <a:spAutoFit/>
          </a:bodyPr>
          <a:lstStyle/>
          <a:p>
            <a:r>
              <a:rPr lang="en-US" dirty="0"/>
              <a:t>t=2</a:t>
            </a:r>
          </a:p>
        </p:txBody>
      </p:sp>
      <p:sp>
        <p:nvSpPr>
          <p:cNvPr id="44" name="TextBox 43">
            <a:extLst>
              <a:ext uri="{FF2B5EF4-FFF2-40B4-BE49-F238E27FC236}">
                <a16:creationId xmlns:a16="http://schemas.microsoft.com/office/drawing/2014/main" id="{C487FE03-3B4E-3349-BDCD-186CC2161489}"/>
              </a:ext>
            </a:extLst>
          </p:cNvPr>
          <p:cNvSpPr txBox="1"/>
          <p:nvPr/>
        </p:nvSpPr>
        <p:spPr>
          <a:xfrm>
            <a:off x="2941957" y="4651211"/>
            <a:ext cx="494046" cy="369332"/>
          </a:xfrm>
          <a:prstGeom prst="rect">
            <a:avLst/>
          </a:prstGeom>
          <a:noFill/>
        </p:spPr>
        <p:txBody>
          <a:bodyPr wrap="none" rtlCol="0">
            <a:spAutoFit/>
          </a:bodyPr>
          <a:lstStyle/>
          <a:p>
            <a:r>
              <a:rPr lang="en-US" dirty="0"/>
              <a:t>t=3</a:t>
            </a:r>
          </a:p>
        </p:txBody>
      </p:sp>
      <p:sp>
        <p:nvSpPr>
          <p:cNvPr id="45" name="TextBox 44">
            <a:extLst>
              <a:ext uri="{FF2B5EF4-FFF2-40B4-BE49-F238E27FC236}">
                <a16:creationId xmlns:a16="http://schemas.microsoft.com/office/drawing/2014/main" id="{44FEF124-295C-DD4C-987D-7D73DEB6C940}"/>
              </a:ext>
            </a:extLst>
          </p:cNvPr>
          <p:cNvSpPr txBox="1"/>
          <p:nvPr/>
        </p:nvSpPr>
        <p:spPr>
          <a:xfrm>
            <a:off x="2941957" y="4651211"/>
            <a:ext cx="494046" cy="369332"/>
          </a:xfrm>
          <a:prstGeom prst="rect">
            <a:avLst/>
          </a:prstGeom>
          <a:noFill/>
        </p:spPr>
        <p:txBody>
          <a:bodyPr wrap="square" rtlCol="0">
            <a:spAutoFit/>
          </a:bodyPr>
          <a:lstStyle/>
          <a:p>
            <a:r>
              <a:rPr lang="en-US" dirty="0"/>
              <a:t>t=4</a:t>
            </a:r>
          </a:p>
        </p:txBody>
      </p:sp>
      <p:sp>
        <p:nvSpPr>
          <p:cNvPr id="47" name="TextBox 46">
            <a:extLst>
              <a:ext uri="{FF2B5EF4-FFF2-40B4-BE49-F238E27FC236}">
                <a16:creationId xmlns:a16="http://schemas.microsoft.com/office/drawing/2014/main" id="{798744D2-7176-FE4B-89E8-82DFF8A23269}"/>
              </a:ext>
            </a:extLst>
          </p:cNvPr>
          <p:cNvSpPr txBox="1"/>
          <p:nvPr/>
        </p:nvSpPr>
        <p:spPr>
          <a:xfrm>
            <a:off x="2941957" y="4651211"/>
            <a:ext cx="494046" cy="369332"/>
          </a:xfrm>
          <a:prstGeom prst="rect">
            <a:avLst/>
          </a:prstGeom>
          <a:noFill/>
        </p:spPr>
        <p:txBody>
          <a:bodyPr wrap="square" rtlCol="0">
            <a:spAutoFit/>
          </a:bodyPr>
          <a:lstStyle/>
          <a:p>
            <a:r>
              <a:rPr lang="en-US" dirty="0"/>
              <a:t>t=5</a:t>
            </a:r>
          </a:p>
        </p:txBody>
      </p:sp>
      <p:sp>
        <p:nvSpPr>
          <p:cNvPr id="66" name="TextBox 65">
            <a:extLst>
              <a:ext uri="{FF2B5EF4-FFF2-40B4-BE49-F238E27FC236}">
                <a16:creationId xmlns:a16="http://schemas.microsoft.com/office/drawing/2014/main" id="{EED9CA24-3F96-394F-8C83-153C26173472}"/>
              </a:ext>
            </a:extLst>
          </p:cNvPr>
          <p:cNvSpPr txBox="1"/>
          <p:nvPr/>
        </p:nvSpPr>
        <p:spPr>
          <a:xfrm>
            <a:off x="2941957" y="4651211"/>
            <a:ext cx="494046" cy="369332"/>
          </a:xfrm>
          <a:prstGeom prst="rect">
            <a:avLst/>
          </a:prstGeom>
          <a:noFill/>
        </p:spPr>
        <p:txBody>
          <a:bodyPr wrap="square" rtlCol="0">
            <a:spAutoFit/>
          </a:bodyPr>
          <a:lstStyle/>
          <a:p>
            <a:r>
              <a:rPr lang="en-US" dirty="0"/>
              <a:t>t=6</a:t>
            </a:r>
          </a:p>
        </p:txBody>
      </p:sp>
      <p:sp>
        <p:nvSpPr>
          <p:cNvPr id="67" name="TextBox 66">
            <a:extLst>
              <a:ext uri="{FF2B5EF4-FFF2-40B4-BE49-F238E27FC236}">
                <a16:creationId xmlns:a16="http://schemas.microsoft.com/office/drawing/2014/main" id="{0A3B76BD-D5E5-FC4E-BFAB-CF258ACCAADB}"/>
              </a:ext>
            </a:extLst>
          </p:cNvPr>
          <p:cNvSpPr txBox="1"/>
          <p:nvPr/>
        </p:nvSpPr>
        <p:spPr>
          <a:xfrm>
            <a:off x="2941957" y="4651211"/>
            <a:ext cx="494046" cy="369332"/>
          </a:xfrm>
          <a:prstGeom prst="rect">
            <a:avLst/>
          </a:prstGeom>
          <a:noFill/>
        </p:spPr>
        <p:txBody>
          <a:bodyPr wrap="square" rtlCol="0">
            <a:spAutoFit/>
          </a:bodyPr>
          <a:lstStyle/>
          <a:p>
            <a:r>
              <a:rPr lang="en-US" dirty="0"/>
              <a:t>t=7</a:t>
            </a:r>
          </a:p>
        </p:txBody>
      </p:sp>
      <p:sp>
        <p:nvSpPr>
          <p:cNvPr id="70" name="TextBox 69">
            <a:extLst>
              <a:ext uri="{FF2B5EF4-FFF2-40B4-BE49-F238E27FC236}">
                <a16:creationId xmlns:a16="http://schemas.microsoft.com/office/drawing/2014/main" id="{B7B6AD41-3C6E-D947-921F-0D624259E4E0}"/>
              </a:ext>
            </a:extLst>
          </p:cNvPr>
          <p:cNvSpPr txBox="1"/>
          <p:nvPr/>
        </p:nvSpPr>
        <p:spPr>
          <a:xfrm>
            <a:off x="2941957" y="4651211"/>
            <a:ext cx="494046" cy="369332"/>
          </a:xfrm>
          <a:prstGeom prst="rect">
            <a:avLst/>
          </a:prstGeom>
          <a:noFill/>
        </p:spPr>
        <p:txBody>
          <a:bodyPr wrap="square" rtlCol="0">
            <a:spAutoFit/>
          </a:bodyPr>
          <a:lstStyle/>
          <a:p>
            <a:r>
              <a:rPr lang="en-US" dirty="0"/>
              <a:t>t=8</a:t>
            </a:r>
          </a:p>
        </p:txBody>
      </p:sp>
      <p:sp>
        <p:nvSpPr>
          <p:cNvPr id="71" name="TextBox 70">
            <a:extLst>
              <a:ext uri="{FF2B5EF4-FFF2-40B4-BE49-F238E27FC236}">
                <a16:creationId xmlns:a16="http://schemas.microsoft.com/office/drawing/2014/main" id="{19DDDC66-1661-8042-B942-558918E568D1}"/>
              </a:ext>
            </a:extLst>
          </p:cNvPr>
          <p:cNvSpPr txBox="1"/>
          <p:nvPr/>
        </p:nvSpPr>
        <p:spPr>
          <a:xfrm>
            <a:off x="2941957" y="4651211"/>
            <a:ext cx="494046" cy="369332"/>
          </a:xfrm>
          <a:prstGeom prst="rect">
            <a:avLst/>
          </a:prstGeom>
          <a:noFill/>
        </p:spPr>
        <p:txBody>
          <a:bodyPr wrap="square" rtlCol="0">
            <a:spAutoFit/>
          </a:bodyPr>
          <a:lstStyle/>
          <a:p>
            <a:r>
              <a:rPr lang="en-US" dirty="0"/>
              <a:t>t=9</a:t>
            </a:r>
          </a:p>
        </p:txBody>
      </p:sp>
      <p:sp>
        <p:nvSpPr>
          <p:cNvPr id="72" name="TextBox 71">
            <a:extLst>
              <a:ext uri="{FF2B5EF4-FFF2-40B4-BE49-F238E27FC236}">
                <a16:creationId xmlns:a16="http://schemas.microsoft.com/office/drawing/2014/main" id="{E36FDE6E-4360-F14E-BCBE-81A3D18C764A}"/>
              </a:ext>
            </a:extLst>
          </p:cNvPr>
          <p:cNvSpPr txBox="1"/>
          <p:nvPr/>
        </p:nvSpPr>
        <p:spPr>
          <a:xfrm>
            <a:off x="5650194" y="4623518"/>
            <a:ext cx="494046" cy="369332"/>
          </a:xfrm>
          <a:prstGeom prst="rect">
            <a:avLst/>
          </a:prstGeom>
          <a:noFill/>
        </p:spPr>
        <p:txBody>
          <a:bodyPr wrap="none" rtlCol="0">
            <a:spAutoFit/>
          </a:bodyPr>
          <a:lstStyle/>
          <a:p>
            <a:r>
              <a:rPr lang="en-US" dirty="0"/>
              <a:t>t=2</a:t>
            </a:r>
          </a:p>
        </p:txBody>
      </p:sp>
      <p:sp>
        <p:nvSpPr>
          <p:cNvPr id="73" name="TextBox 72">
            <a:extLst>
              <a:ext uri="{FF2B5EF4-FFF2-40B4-BE49-F238E27FC236}">
                <a16:creationId xmlns:a16="http://schemas.microsoft.com/office/drawing/2014/main" id="{2F5594C7-B529-D042-B2F0-2416A2C516CE}"/>
              </a:ext>
            </a:extLst>
          </p:cNvPr>
          <p:cNvSpPr txBox="1"/>
          <p:nvPr/>
        </p:nvSpPr>
        <p:spPr>
          <a:xfrm>
            <a:off x="5650194" y="4623518"/>
            <a:ext cx="494046" cy="369332"/>
          </a:xfrm>
          <a:prstGeom prst="rect">
            <a:avLst/>
          </a:prstGeom>
          <a:noFill/>
        </p:spPr>
        <p:txBody>
          <a:bodyPr wrap="none" rtlCol="0">
            <a:spAutoFit/>
          </a:bodyPr>
          <a:lstStyle/>
          <a:p>
            <a:r>
              <a:rPr lang="en-US" dirty="0"/>
              <a:t>t=3</a:t>
            </a:r>
          </a:p>
        </p:txBody>
      </p:sp>
      <p:sp>
        <p:nvSpPr>
          <p:cNvPr id="74" name="TextBox 73">
            <a:extLst>
              <a:ext uri="{FF2B5EF4-FFF2-40B4-BE49-F238E27FC236}">
                <a16:creationId xmlns:a16="http://schemas.microsoft.com/office/drawing/2014/main" id="{13C7EC92-46B6-7941-89DA-A3927E6C40D5}"/>
              </a:ext>
            </a:extLst>
          </p:cNvPr>
          <p:cNvSpPr txBox="1"/>
          <p:nvPr/>
        </p:nvSpPr>
        <p:spPr>
          <a:xfrm>
            <a:off x="5650194" y="4623518"/>
            <a:ext cx="494046" cy="369332"/>
          </a:xfrm>
          <a:prstGeom prst="rect">
            <a:avLst/>
          </a:prstGeom>
          <a:noFill/>
        </p:spPr>
        <p:txBody>
          <a:bodyPr wrap="square" rtlCol="0">
            <a:spAutoFit/>
          </a:bodyPr>
          <a:lstStyle/>
          <a:p>
            <a:r>
              <a:rPr lang="en-US" dirty="0"/>
              <a:t>t=4</a:t>
            </a:r>
          </a:p>
        </p:txBody>
      </p:sp>
      <p:sp>
        <p:nvSpPr>
          <p:cNvPr id="75" name="TextBox 74">
            <a:extLst>
              <a:ext uri="{FF2B5EF4-FFF2-40B4-BE49-F238E27FC236}">
                <a16:creationId xmlns:a16="http://schemas.microsoft.com/office/drawing/2014/main" id="{E330ED39-A5A7-104C-A559-4ACEE2CFD357}"/>
              </a:ext>
            </a:extLst>
          </p:cNvPr>
          <p:cNvSpPr txBox="1"/>
          <p:nvPr/>
        </p:nvSpPr>
        <p:spPr>
          <a:xfrm>
            <a:off x="5650194" y="4623518"/>
            <a:ext cx="494046" cy="369332"/>
          </a:xfrm>
          <a:prstGeom prst="rect">
            <a:avLst/>
          </a:prstGeom>
          <a:noFill/>
        </p:spPr>
        <p:txBody>
          <a:bodyPr wrap="square" rtlCol="0">
            <a:spAutoFit/>
          </a:bodyPr>
          <a:lstStyle/>
          <a:p>
            <a:r>
              <a:rPr lang="en-US" dirty="0"/>
              <a:t>t=5</a:t>
            </a:r>
          </a:p>
        </p:txBody>
      </p:sp>
      <p:sp>
        <p:nvSpPr>
          <p:cNvPr id="76" name="TextBox 75">
            <a:extLst>
              <a:ext uri="{FF2B5EF4-FFF2-40B4-BE49-F238E27FC236}">
                <a16:creationId xmlns:a16="http://schemas.microsoft.com/office/drawing/2014/main" id="{3DC16845-721E-F043-8F7B-37DE02B2DB61}"/>
              </a:ext>
            </a:extLst>
          </p:cNvPr>
          <p:cNvSpPr txBox="1"/>
          <p:nvPr/>
        </p:nvSpPr>
        <p:spPr>
          <a:xfrm>
            <a:off x="5650194" y="4623518"/>
            <a:ext cx="494046" cy="369332"/>
          </a:xfrm>
          <a:prstGeom prst="rect">
            <a:avLst/>
          </a:prstGeom>
          <a:noFill/>
        </p:spPr>
        <p:txBody>
          <a:bodyPr wrap="square" rtlCol="0">
            <a:spAutoFit/>
          </a:bodyPr>
          <a:lstStyle/>
          <a:p>
            <a:r>
              <a:rPr lang="en-US" dirty="0"/>
              <a:t>t=6</a:t>
            </a:r>
          </a:p>
        </p:txBody>
      </p:sp>
      <p:sp>
        <p:nvSpPr>
          <p:cNvPr id="77" name="TextBox 76">
            <a:extLst>
              <a:ext uri="{FF2B5EF4-FFF2-40B4-BE49-F238E27FC236}">
                <a16:creationId xmlns:a16="http://schemas.microsoft.com/office/drawing/2014/main" id="{0E3BE81F-8A4B-2C42-9DF5-A9273DAC6963}"/>
              </a:ext>
            </a:extLst>
          </p:cNvPr>
          <p:cNvSpPr txBox="1"/>
          <p:nvPr/>
        </p:nvSpPr>
        <p:spPr>
          <a:xfrm>
            <a:off x="5650194" y="4623518"/>
            <a:ext cx="494046" cy="369332"/>
          </a:xfrm>
          <a:prstGeom prst="rect">
            <a:avLst/>
          </a:prstGeom>
          <a:noFill/>
        </p:spPr>
        <p:txBody>
          <a:bodyPr wrap="square" rtlCol="0">
            <a:spAutoFit/>
          </a:bodyPr>
          <a:lstStyle/>
          <a:p>
            <a:r>
              <a:rPr lang="en-US" dirty="0"/>
              <a:t>t=7</a:t>
            </a:r>
          </a:p>
        </p:txBody>
      </p:sp>
      <p:sp>
        <p:nvSpPr>
          <p:cNvPr id="78" name="TextBox 77">
            <a:extLst>
              <a:ext uri="{FF2B5EF4-FFF2-40B4-BE49-F238E27FC236}">
                <a16:creationId xmlns:a16="http://schemas.microsoft.com/office/drawing/2014/main" id="{9D7D9681-FBE4-2140-BD2A-B6CC433DFE5D}"/>
              </a:ext>
            </a:extLst>
          </p:cNvPr>
          <p:cNvSpPr txBox="1"/>
          <p:nvPr/>
        </p:nvSpPr>
        <p:spPr>
          <a:xfrm>
            <a:off x="5650194" y="4623518"/>
            <a:ext cx="494046" cy="369332"/>
          </a:xfrm>
          <a:prstGeom prst="rect">
            <a:avLst/>
          </a:prstGeom>
          <a:noFill/>
        </p:spPr>
        <p:txBody>
          <a:bodyPr wrap="square" rtlCol="0">
            <a:spAutoFit/>
          </a:bodyPr>
          <a:lstStyle/>
          <a:p>
            <a:r>
              <a:rPr lang="en-US" dirty="0"/>
              <a:t>t=8</a:t>
            </a:r>
          </a:p>
        </p:txBody>
      </p:sp>
      <p:sp>
        <p:nvSpPr>
          <p:cNvPr id="79" name="TextBox 78">
            <a:extLst>
              <a:ext uri="{FF2B5EF4-FFF2-40B4-BE49-F238E27FC236}">
                <a16:creationId xmlns:a16="http://schemas.microsoft.com/office/drawing/2014/main" id="{4F0E3025-0232-E046-9FD0-435DD8AF3FFA}"/>
              </a:ext>
            </a:extLst>
          </p:cNvPr>
          <p:cNvSpPr txBox="1"/>
          <p:nvPr/>
        </p:nvSpPr>
        <p:spPr>
          <a:xfrm>
            <a:off x="5650194" y="4623518"/>
            <a:ext cx="494046" cy="369332"/>
          </a:xfrm>
          <a:prstGeom prst="rect">
            <a:avLst/>
          </a:prstGeom>
          <a:noFill/>
        </p:spPr>
        <p:txBody>
          <a:bodyPr wrap="square" rtlCol="0">
            <a:spAutoFit/>
          </a:bodyPr>
          <a:lstStyle/>
          <a:p>
            <a:r>
              <a:rPr lang="en-US" dirty="0"/>
              <a:t>t=9</a:t>
            </a:r>
          </a:p>
        </p:txBody>
      </p:sp>
    </p:spTree>
    <p:extLst>
      <p:ext uri="{BB962C8B-B14F-4D97-AF65-F5344CB8AC3E}">
        <p14:creationId xmlns:p14="http://schemas.microsoft.com/office/powerpoint/2010/main" val="25010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grpId="0" nodeType="clickEffect">
                                  <p:stCondLst>
                                    <p:cond delay="0"/>
                                  </p:stCondLst>
                                  <p:childTnLst>
                                    <p:animEffect transition="out" filter="wipe(left)">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3"/>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7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xit" presetSubtype="8" fill="hold" grpId="0" nodeType="clickEffect">
                                  <p:stCondLst>
                                    <p:cond delay="0"/>
                                  </p:stCondLst>
                                  <p:childTnLst>
                                    <p:animEffect transition="out" filter="wipe(left)">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43"/>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72"/>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xit" presetSubtype="8" fill="hold" grpId="0" nodeType="clickEffect">
                                  <p:stCondLst>
                                    <p:cond delay="0"/>
                                  </p:stCondLst>
                                  <p:childTnLst>
                                    <p:animEffect transition="out" filter="wipe(left)">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1"/>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60"/>
                                        </p:tgtEl>
                                        <p:attrNameLst>
                                          <p:attrName>style.visibility</p:attrName>
                                        </p:attrNameLst>
                                      </p:cBhvr>
                                      <p:to>
                                        <p:strVal val="visible"/>
                                      </p:to>
                                    </p:set>
                                  </p:childTnLst>
                                </p:cTn>
                              </p:par>
                              <p:par>
                                <p:cTn id="48" presetID="1" presetClass="exit" presetSubtype="0" fill="hold" grpId="1" nodeType="withEffect">
                                  <p:stCondLst>
                                    <p:cond delay="0"/>
                                  </p:stCondLst>
                                  <p:childTnLst>
                                    <p:set>
                                      <p:cBhvr>
                                        <p:cTn id="49" dur="1" fill="hold">
                                          <p:stCondLst>
                                            <p:cond delay="0"/>
                                          </p:stCondLst>
                                        </p:cTn>
                                        <p:tgtEl>
                                          <p:spTgt spid="44"/>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73"/>
                                        </p:tgtEl>
                                        <p:attrNameLst>
                                          <p:attrName>style.visibility</p:attrName>
                                        </p:attrNameLst>
                                      </p:cBhvr>
                                      <p:to>
                                        <p:strVal val="hidden"/>
                                      </p:to>
                                    </p:set>
                                  </p:childTnLst>
                                </p:cTn>
                              </p:par>
                              <p:par>
                                <p:cTn id="52" presetID="1" presetClass="entr" presetSubtype="0"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7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2" presetClass="exit" presetSubtype="8" fill="hold" grpId="0" nodeType="clickEffect">
                                  <p:stCondLst>
                                    <p:cond delay="0"/>
                                  </p:stCondLst>
                                  <p:childTnLst>
                                    <p:animEffect transition="out" filter="wipe(left)">
                                      <p:cBhvr>
                                        <p:cTn id="59" dur="500"/>
                                        <p:tgtEl>
                                          <p:spTgt spid="10"/>
                                        </p:tgtEl>
                                      </p:cBhvr>
                                    </p:animEffect>
                                    <p:set>
                                      <p:cBhvr>
                                        <p:cTn id="60" dur="1" fill="hold">
                                          <p:stCondLst>
                                            <p:cond delay="499"/>
                                          </p:stCondLst>
                                        </p:cTn>
                                        <p:tgtEl>
                                          <p:spTgt spid="10"/>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1"/>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45"/>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74"/>
                                        </p:tgtEl>
                                        <p:attrNameLst>
                                          <p:attrName>style.visibility</p:attrName>
                                        </p:attrNameLst>
                                      </p:cBhvr>
                                      <p:to>
                                        <p:strVal val="hidden"/>
                                      </p:to>
                                    </p:set>
                                  </p:childTnLst>
                                </p:cTn>
                              </p:par>
                              <p:par>
                                <p:cTn id="69" presetID="1" presetClass="entr" presetSubtype="0" fill="hold" grpId="0" nodeType="with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2" presetClass="exit" presetSubtype="8" fill="hold" grpId="0" nodeType="clickEffect">
                                  <p:stCondLst>
                                    <p:cond delay="0"/>
                                  </p:stCondLst>
                                  <p:childTnLst>
                                    <p:animEffect transition="out" filter="wipe(left)">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47"/>
                                        </p:tgtEl>
                                        <p:attrNameLst>
                                          <p:attrName>style.visibility</p:attrName>
                                        </p:attrNameLst>
                                      </p:cBhvr>
                                      <p:to>
                                        <p:strVal val="hidden"/>
                                      </p:to>
                                    </p:set>
                                  </p:childTnLst>
                                </p:cTn>
                              </p:par>
                              <p:par>
                                <p:cTn id="80" presetID="1" presetClass="exit" presetSubtype="0" fill="hold" grpId="1" nodeType="withEffect">
                                  <p:stCondLst>
                                    <p:cond delay="0"/>
                                  </p:stCondLst>
                                  <p:childTnLst>
                                    <p:set>
                                      <p:cBhvr>
                                        <p:cTn id="81" dur="1" fill="hold">
                                          <p:stCondLst>
                                            <p:cond delay="0"/>
                                          </p:stCondLst>
                                        </p:cTn>
                                        <p:tgtEl>
                                          <p:spTgt spid="75"/>
                                        </p:tgtEl>
                                        <p:attrNameLst>
                                          <p:attrName>style.visibility</p:attrName>
                                        </p:attrNameLst>
                                      </p:cBhvr>
                                      <p:to>
                                        <p:strVal val="hidden"/>
                                      </p:to>
                                    </p:set>
                                  </p:childTnLst>
                                </p:cTn>
                              </p:par>
                              <p:par>
                                <p:cTn id="82" presetID="1" presetClass="entr" presetSubtype="0" fill="hold" grpId="0" nodeType="with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76"/>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53"/>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62"/>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22" presetClass="exit" presetSubtype="8" fill="hold" grpId="0" nodeType="clickEffect">
                                  <p:stCondLst>
                                    <p:cond delay="0"/>
                                  </p:stCondLst>
                                  <p:childTnLst>
                                    <p:animEffect transition="out" filter="wipe(left)">
                                      <p:cBhvr>
                                        <p:cTn id="93" dur="500"/>
                                        <p:tgtEl>
                                          <p:spTgt spid="12"/>
                                        </p:tgtEl>
                                      </p:cBhvr>
                                    </p:animEffect>
                                    <p:set>
                                      <p:cBhvr>
                                        <p:cTn id="94" dur="1" fill="hold">
                                          <p:stCondLst>
                                            <p:cond delay="499"/>
                                          </p:stCondLst>
                                        </p:cTn>
                                        <p:tgtEl>
                                          <p:spTgt spid="12"/>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66"/>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76"/>
                                        </p:tgtEl>
                                        <p:attrNameLst>
                                          <p:attrName>style.visibility</p:attrName>
                                        </p:attrNameLst>
                                      </p:cBhvr>
                                      <p:to>
                                        <p:strVal val="hidden"/>
                                      </p:to>
                                    </p:set>
                                  </p:childTnLst>
                                </p:cTn>
                              </p:par>
                              <p:par>
                                <p:cTn id="99" presetID="1" presetClass="entr" presetSubtype="0" fill="hold" grpId="0" nodeType="withEffect">
                                  <p:stCondLst>
                                    <p:cond delay="0"/>
                                  </p:stCondLst>
                                  <p:childTnLst>
                                    <p:set>
                                      <p:cBhvr>
                                        <p:cTn id="100" dur="1" fill="hold">
                                          <p:stCondLst>
                                            <p:cond delay="0"/>
                                          </p:stCondLst>
                                        </p:cTn>
                                        <p:tgtEl>
                                          <p:spTgt spid="67"/>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77"/>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54"/>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6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22" presetClass="exit" presetSubtype="8" fill="hold" grpId="0" nodeType="clickEffect">
                                  <p:stCondLst>
                                    <p:cond delay="0"/>
                                  </p:stCondLst>
                                  <p:childTnLst>
                                    <p:animEffect transition="out" filter="wipe(left)">
                                      <p:cBhvr>
                                        <p:cTn id="110" dur="500"/>
                                        <p:tgtEl>
                                          <p:spTgt spid="13"/>
                                        </p:tgtEl>
                                      </p:cBhvr>
                                    </p:animEffect>
                                    <p:set>
                                      <p:cBhvr>
                                        <p:cTn id="111" dur="1" fill="hold">
                                          <p:stCondLst>
                                            <p:cond delay="499"/>
                                          </p:stCondLst>
                                        </p:cTn>
                                        <p:tgtEl>
                                          <p:spTgt spid="13"/>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67"/>
                                        </p:tgtEl>
                                        <p:attrNameLst>
                                          <p:attrName>style.visibility</p:attrName>
                                        </p:attrNameLst>
                                      </p:cBhvr>
                                      <p:to>
                                        <p:strVal val="hidden"/>
                                      </p:to>
                                    </p:set>
                                  </p:childTnLst>
                                </p:cTn>
                              </p:par>
                              <p:par>
                                <p:cTn id="114" presetID="1" presetClass="exit" presetSubtype="0" fill="hold" grpId="1" nodeType="withEffect">
                                  <p:stCondLst>
                                    <p:cond delay="0"/>
                                  </p:stCondLst>
                                  <p:childTnLst>
                                    <p:set>
                                      <p:cBhvr>
                                        <p:cTn id="115" dur="1" fill="hold">
                                          <p:stCondLst>
                                            <p:cond delay="0"/>
                                          </p:stCondLst>
                                        </p:cTn>
                                        <p:tgtEl>
                                          <p:spTgt spid="77"/>
                                        </p:tgtEl>
                                        <p:attrNameLst>
                                          <p:attrName>style.visibility</p:attrName>
                                        </p:attrNameLst>
                                      </p:cBhvr>
                                      <p:to>
                                        <p:strVal val="hidden"/>
                                      </p:to>
                                    </p:set>
                                  </p:childTnLst>
                                </p:cTn>
                              </p:par>
                              <p:par>
                                <p:cTn id="116" presetID="1" presetClass="entr" presetSubtype="0" fill="hold" grpId="0" nodeType="withEffect">
                                  <p:stCondLst>
                                    <p:cond delay="0"/>
                                  </p:stCondLst>
                                  <p:childTnLst>
                                    <p:set>
                                      <p:cBhvr>
                                        <p:cTn id="117" dur="1" fill="hold">
                                          <p:stCondLst>
                                            <p:cond delay="0"/>
                                          </p:stCondLst>
                                        </p:cTn>
                                        <p:tgtEl>
                                          <p:spTgt spid="70"/>
                                        </p:tgtEl>
                                        <p:attrNameLst>
                                          <p:attrName>style.visibility</p:attrName>
                                        </p:attrNameLst>
                                      </p:cBhvr>
                                      <p:to>
                                        <p:strVal val="visible"/>
                                      </p:to>
                                    </p:set>
                                  </p:childTnLst>
                                </p:cTn>
                              </p:par>
                              <p:par>
                                <p:cTn id="118" presetID="1" presetClass="entr" presetSubtype="0" fill="hold" grpId="0" nodeType="withEffect">
                                  <p:stCondLst>
                                    <p:cond delay="0"/>
                                  </p:stCondLst>
                                  <p:childTnLst>
                                    <p:set>
                                      <p:cBhvr>
                                        <p:cTn id="119" dur="1" fill="hold">
                                          <p:stCondLst>
                                            <p:cond delay="0"/>
                                          </p:stCondLst>
                                        </p:cTn>
                                        <p:tgtEl>
                                          <p:spTgt spid="78"/>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55"/>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64"/>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22" presetClass="exit" presetSubtype="8" fill="hold" grpId="0" nodeType="clickEffect">
                                  <p:stCondLst>
                                    <p:cond delay="0"/>
                                  </p:stCondLst>
                                  <p:childTnLst>
                                    <p:animEffect transition="out" filter="wipe(left)">
                                      <p:cBhvr>
                                        <p:cTn id="127" dur="500"/>
                                        <p:tgtEl>
                                          <p:spTgt spid="14"/>
                                        </p:tgtEl>
                                      </p:cBhvr>
                                    </p:animEffect>
                                    <p:set>
                                      <p:cBhvr>
                                        <p:cTn id="128" dur="1" fill="hold">
                                          <p:stCondLst>
                                            <p:cond delay="499"/>
                                          </p:stCondLst>
                                        </p:cTn>
                                        <p:tgtEl>
                                          <p:spTgt spid="14"/>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70"/>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78"/>
                                        </p:tgtEl>
                                        <p:attrNameLst>
                                          <p:attrName>style.visibility</p:attrName>
                                        </p:attrNameLst>
                                      </p:cBhvr>
                                      <p:to>
                                        <p:strVal val="hidden"/>
                                      </p:to>
                                    </p:set>
                                  </p:childTnLst>
                                </p:cTn>
                              </p:par>
                              <p:par>
                                <p:cTn id="133" presetID="1" presetClass="entr" presetSubtype="0" fill="hold" grpId="0" nodeType="withEffect">
                                  <p:stCondLst>
                                    <p:cond delay="0"/>
                                  </p:stCondLst>
                                  <p:childTnLst>
                                    <p:set>
                                      <p:cBhvr>
                                        <p:cTn id="134" dur="1" fill="hold">
                                          <p:stCondLst>
                                            <p:cond delay="0"/>
                                          </p:stCondLst>
                                        </p:cTn>
                                        <p:tgtEl>
                                          <p:spTgt spid="71"/>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79"/>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56"/>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43" grpId="0"/>
      <p:bldP spid="43" grpId="1"/>
      <p:bldP spid="44" grpId="0"/>
      <p:bldP spid="44" grpId="1"/>
      <p:bldP spid="45" grpId="0"/>
      <p:bldP spid="45" grpId="1"/>
      <p:bldP spid="47" grpId="0"/>
      <p:bldP spid="47" grpId="1"/>
      <p:bldP spid="66" grpId="0"/>
      <p:bldP spid="66" grpId="1"/>
      <p:bldP spid="67" grpId="0"/>
      <p:bldP spid="67" grpId="1"/>
      <p:bldP spid="70" grpId="0"/>
      <p:bldP spid="70" grpId="1"/>
      <p:bldP spid="71" grpId="0"/>
      <p:bldP spid="72" grpId="0"/>
      <p:bldP spid="72" grpId="1"/>
      <p:bldP spid="73" grpId="0"/>
      <p:bldP spid="73" grpId="1"/>
      <p:bldP spid="74" grpId="0"/>
      <p:bldP spid="74" grpId="1"/>
      <p:bldP spid="75" grpId="0"/>
      <p:bldP spid="75" grpId="1"/>
      <p:bldP spid="76" grpId="0"/>
      <p:bldP spid="76" grpId="1"/>
      <p:bldP spid="77" grpId="0"/>
      <p:bldP spid="77" grpId="1"/>
      <p:bldP spid="78" grpId="0"/>
      <p:bldP spid="78" grpId="1"/>
      <p:bldP spid="7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F32B2-FDF9-88DA-AC88-E8052327D1BC}"/>
              </a:ext>
            </a:extLst>
          </p:cNvPr>
          <p:cNvSpPr>
            <a:spLocks noGrp="1"/>
          </p:cNvSpPr>
          <p:nvPr>
            <p:ph type="title"/>
          </p:nvPr>
        </p:nvSpPr>
        <p:spPr/>
        <p:txBody>
          <a:bodyPr/>
          <a:lstStyle/>
          <a:p>
            <a:r>
              <a:rPr lang="en-US" dirty="0"/>
              <a:t>Future Directions</a:t>
            </a:r>
          </a:p>
        </p:txBody>
      </p:sp>
      <p:sp>
        <p:nvSpPr>
          <p:cNvPr id="3" name="Content Placeholder 2">
            <a:extLst>
              <a:ext uri="{FF2B5EF4-FFF2-40B4-BE49-F238E27FC236}">
                <a16:creationId xmlns:a16="http://schemas.microsoft.com/office/drawing/2014/main" id="{A5038672-3229-7A1A-4190-E73E451193DD}"/>
              </a:ext>
            </a:extLst>
          </p:cNvPr>
          <p:cNvSpPr>
            <a:spLocks noGrp="1"/>
          </p:cNvSpPr>
          <p:nvPr>
            <p:ph idx="1"/>
          </p:nvPr>
        </p:nvSpPr>
        <p:spPr>
          <a:xfrm>
            <a:off x="462122" y="1726919"/>
            <a:ext cx="3368899" cy="1743428"/>
          </a:xfrm>
        </p:spPr>
        <p:txBody>
          <a:bodyPr/>
          <a:lstStyle/>
          <a:p>
            <a:pPr marL="0" indent="0">
              <a:buNone/>
            </a:pPr>
            <a:r>
              <a:rPr lang="en-US" dirty="0"/>
              <a:t>Are dopamine levels related to functional connectivity dynamics?</a:t>
            </a:r>
          </a:p>
        </p:txBody>
      </p:sp>
      <p:sp>
        <p:nvSpPr>
          <p:cNvPr id="4" name="Slide Number Placeholder 3">
            <a:extLst>
              <a:ext uri="{FF2B5EF4-FFF2-40B4-BE49-F238E27FC236}">
                <a16:creationId xmlns:a16="http://schemas.microsoft.com/office/drawing/2014/main" id="{2BC724CF-6B13-FCE7-9090-F993164C91A4}"/>
              </a:ext>
            </a:extLst>
          </p:cNvPr>
          <p:cNvSpPr>
            <a:spLocks noGrp="1"/>
          </p:cNvSpPr>
          <p:nvPr>
            <p:ph type="sldNum" sz="quarter" idx="12"/>
          </p:nvPr>
        </p:nvSpPr>
        <p:spPr/>
        <p:txBody>
          <a:bodyPr/>
          <a:lstStyle/>
          <a:p>
            <a:fld id="{E1552ADF-166F-AF40-B1A4-D35B819B761E}" type="slidenum">
              <a:rPr lang="en-US" smtClean="0"/>
              <a:t>19</a:t>
            </a:fld>
            <a:endParaRPr lang="en-US"/>
          </a:p>
        </p:txBody>
      </p:sp>
      <p:pic>
        <p:nvPicPr>
          <p:cNvPr id="11" name="Picture 10">
            <a:extLst>
              <a:ext uri="{FF2B5EF4-FFF2-40B4-BE49-F238E27FC236}">
                <a16:creationId xmlns:a16="http://schemas.microsoft.com/office/drawing/2014/main" id="{B4937B6C-9D90-F34C-46C6-A260E96F141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87565" y="3936996"/>
            <a:ext cx="1758589" cy="1743428"/>
          </a:xfrm>
          <a:prstGeom prst="rect">
            <a:avLst/>
          </a:prstGeom>
        </p:spPr>
      </p:pic>
      <p:grpSp>
        <p:nvGrpSpPr>
          <p:cNvPr id="20" name="Group 19">
            <a:extLst>
              <a:ext uri="{FF2B5EF4-FFF2-40B4-BE49-F238E27FC236}">
                <a16:creationId xmlns:a16="http://schemas.microsoft.com/office/drawing/2014/main" id="{810E95C7-6893-6429-EBC8-08510A0A41F4}"/>
              </a:ext>
            </a:extLst>
          </p:cNvPr>
          <p:cNvGrpSpPr/>
          <p:nvPr/>
        </p:nvGrpSpPr>
        <p:grpSpPr>
          <a:xfrm>
            <a:off x="4293304" y="1795007"/>
            <a:ext cx="4564717" cy="3974517"/>
            <a:chOff x="4293304" y="1795007"/>
            <a:chExt cx="4564717" cy="3974517"/>
          </a:xfrm>
        </p:grpSpPr>
        <p:grpSp>
          <p:nvGrpSpPr>
            <p:cNvPr id="17" name="Group 16">
              <a:extLst>
                <a:ext uri="{FF2B5EF4-FFF2-40B4-BE49-F238E27FC236}">
                  <a16:creationId xmlns:a16="http://schemas.microsoft.com/office/drawing/2014/main" id="{F9EB28A5-36B3-2D77-A1BA-558F1A638C61}"/>
                </a:ext>
              </a:extLst>
            </p:cNvPr>
            <p:cNvGrpSpPr/>
            <p:nvPr/>
          </p:nvGrpSpPr>
          <p:grpSpPr>
            <a:xfrm>
              <a:off x="4293304" y="1795007"/>
              <a:ext cx="4564717" cy="3974517"/>
              <a:chOff x="4293304" y="1795007"/>
              <a:chExt cx="4564717" cy="3974517"/>
            </a:xfrm>
          </p:grpSpPr>
          <p:grpSp>
            <p:nvGrpSpPr>
              <p:cNvPr id="8" name="Group 7">
                <a:extLst>
                  <a:ext uri="{FF2B5EF4-FFF2-40B4-BE49-F238E27FC236}">
                    <a16:creationId xmlns:a16="http://schemas.microsoft.com/office/drawing/2014/main" id="{859C5420-3C72-CEC4-B733-916EFF97B3ED}"/>
                  </a:ext>
                </a:extLst>
              </p:cNvPr>
              <p:cNvGrpSpPr/>
              <p:nvPr/>
            </p:nvGrpSpPr>
            <p:grpSpPr>
              <a:xfrm>
                <a:off x="4293304" y="2044805"/>
                <a:ext cx="4564717" cy="3724719"/>
                <a:chOff x="4380507" y="808087"/>
                <a:chExt cx="4564717" cy="3724719"/>
              </a:xfrm>
            </p:grpSpPr>
            <p:pic>
              <p:nvPicPr>
                <p:cNvPr id="5" name="Picture 4">
                  <a:extLst>
                    <a:ext uri="{FF2B5EF4-FFF2-40B4-BE49-F238E27FC236}">
                      <a16:creationId xmlns:a16="http://schemas.microsoft.com/office/drawing/2014/main" id="{D543AE7C-4340-522C-1BD3-3F0DFD7AABE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61155" y="1261242"/>
                  <a:ext cx="4054195" cy="3092176"/>
                </a:xfrm>
                <a:prstGeom prst="rect">
                  <a:avLst/>
                </a:prstGeom>
              </p:spPr>
            </p:pic>
            <p:sp>
              <p:nvSpPr>
                <p:cNvPr id="6" name="TextBox 5">
                  <a:extLst>
                    <a:ext uri="{FF2B5EF4-FFF2-40B4-BE49-F238E27FC236}">
                      <a16:creationId xmlns:a16="http://schemas.microsoft.com/office/drawing/2014/main" id="{048F82B3-47AB-2763-A0F3-CFFD0E9D96EA}"/>
                    </a:ext>
                  </a:extLst>
                </p:cNvPr>
                <p:cNvSpPr txBox="1"/>
                <p:nvPr/>
              </p:nvSpPr>
              <p:spPr>
                <a:xfrm>
                  <a:off x="4763502" y="3886475"/>
                  <a:ext cx="4181722" cy="646331"/>
                </a:xfrm>
                <a:prstGeom prst="rect">
                  <a:avLst/>
                </a:prstGeom>
                <a:solidFill>
                  <a:srgbClr val="FFFFFF"/>
                </a:solidFill>
              </p:spPr>
              <p:txBody>
                <a:bodyPr wrap="none" rtlCol="0">
                  <a:spAutoFit/>
                </a:bodyPr>
                <a:lstStyle/>
                <a:p>
                  <a:pPr algn="ctr"/>
                  <a:r>
                    <a:rPr lang="en-US" dirty="0"/>
                    <a:t>STRIATAL DOPAMINE SYNTHESIS CAPACIITY</a:t>
                  </a:r>
                </a:p>
                <a:p>
                  <a:pPr algn="ctr"/>
                  <a:r>
                    <a:rPr lang="en-US" dirty="0"/>
                    <a:t>(VST [</a:t>
                  </a:r>
                  <a:r>
                    <a:rPr lang="en-US" baseline="30000" dirty="0"/>
                    <a:t>18</a:t>
                  </a:r>
                  <a:r>
                    <a:rPr lang="en-US" dirty="0"/>
                    <a:t>F]FMT K</a:t>
                  </a:r>
                  <a:r>
                    <a:rPr lang="en-US" baseline="-25000" dirty="0"/>
                    <a:t>i</a:t>
                  </a:r>
                  <a:r>
                    <a:rPr lang="en-US" dirty="0"/>
                    <a:t>)</a:t>
                  </a:r>
                  <a:endParaRPr lang="en-US" baseline="-25000" dirty="0"/>
                </a:p>
              </p:txBody>
            </p:sp>
            <p:sp>
              <p:nvSpPr>
                <p:cNvPr id="7" name="TextBox 6">
                  <a:extLst>
                    <a:ext uri="{FF2B5EF4-FFF2-40B4-BE49-F238E27FC236}">
                      <a16:creationId xmlns:a16="http://schemas.microsoft.com/office/drawing/2014/main" id="{F109011F-8DCA-ABD1-B604-AEFF9FDF2CC4}"/>
                    </a:ext>
                  </a:extLst>
                </p:cNvPr>
                <p:cNvSpPr txBox="1"/>
                <p:nvPr/>
              </p:nvSpPr>
              <p:spPr>
                <a:xfrm rot="16200000">
                  <a:off x="3249204" y="1939390"/>
                  <a:ext cx="2908938" cy="646331"/>
                </a:xfrm>
                <a:prstGeom prst="rect">
                  <a:avLst/>
                </a:prstGeom>
                <a:solidFill>
                  <a:srgbClr val="FFFFFF"/>
                </a:solidFill>
              </p:spPr>
              <p:txBody>
                <a:bodyPr wrap="none" rtlCol="0">
                  <a:spAutoFit/>
                </a:bodyPr>
                <a:lstStyle/>
                <a:p>
                  <a:pPr algn="ctr"/>
                  <a:r>
                    <a:rPr lang="en-US" dirty="0"/>
                    <a:t>HIPPOCAMPAL-STRIATAL</a:t>
                  </a:r>
                </a:p>
                <a:p>
                  <a:pPr algn="ctr"/>
                  <a:r>
                    <a:rPr lang="en-US" dirty="0"/>
                    <a:t> FUNCTIONAL CONNECTIVITY</a:t>
                  </a:r>
                </a:p>
              </p:txBody>
            </p:sp>
          </p:grpSp>
          <p:sp>
            <p:nvSpPr>
              <p:cNvPr id="9" name="TextBox 8">
                <a:extLst>
                  <a:ext uri="{FF2B5EF4-FFF2-40B4-BE49-F238E27FC236}">
                    <a16:creationId xmlns:a16="http://schemas.microsoft.com/office/drawing/2014/main" id="{EDE02048-E32E-830F-9104-A7D10D4C5FAE}"/>
                  </a:ext>
                </a:extLst>
              </p:cNvPr>
              <p:cNvSpPr txBox="1"/>
              <p:nvPr/>
            </p:nvSpPr>
            <p:spPr>
              <a:xfrm>
                <a:off x="5472547" y="1795007"/>
                <a:ext cx="2798202" cy="461665"/>
              </a:xfrm>
              <a:prstGeom prst="rect">
                <a:avLst/>
              </a:prstGeom>
              <a:noFill/>
            </p:spPr>
            <p:txBody>
              <a:bodyPr wrap="none" rtlCol="0">
                <a:spAutoFit/>
              </a:bodyPr>
              <a:lstStyle/>
              <a:p>
                <a:r>
                  <a:rPr lang="en-US" sz="2400" dirty="0"/>
                  <a:t>Preliminary Findings:</a:t>
                </a:r>
              </a:p>
            </p:txBody>
          </p:sp>
        </p:grpSp>
        <p:sp>
          <p:nvSpPr>
            <p:cNvPr id="12" name="TextBox 11">
              <a:extLst>
                <a:ext uri="{FF2B5EF4-FFF2-40B4-BE49-F238E27FC236}">
                  <a16:creationId xmlns:a16="http://schemas.microsoft.com/office/drawing/2014/main" id="{EF8AF769-B92C-16A1-C29D-6A2A56D2D3C9}"/>
                </a:ext>
              </a:extLst>
            </p:cNvPr>
            <p:cNvSpPr txBox="1"/>
            <p:nvPr/>
          </p:nvSpPr>
          <p:spPr>
            <a:xfrm>
              <a:off x="6314416" y="2398921"/>
              <a:ext cx="1757212" cy="369332"/>
            </a:xfrm>
            <a:prstGeom prst="rect">
              <a:avLst/>
            </a:prstGeom>
            <a:noFill/>
          </p:spPr>
          <p:txBody>
            <a:bodyPr wrap="none" rtlCol="0">
              <a:spAutoFit/>
            </a:bodyPr>
            <a:lstStyle/>
            <a:p>
              <a:r>
                <a:rPr lang="en-US" dirty="0"/>
                <a:t>r = 0.34, p &lt; 0.05</a:t>
              </a:r>
            </a:p>
          </p:txBody>
        </p:sp>
      </p:grpSp>
      <p:pic>
        <p:nvPicPr>
          <p:cNvPr id="14" name="Picture 13">
            <a:extLst>
              <a:ext uri="{FF2B5EF4-FFF2-40B4-BE49-F238E27FC236}">
                <a16:creationId xmlns:a16="http://schemas.microsoft.com/office/drawing/2014/main" id="{B13BF068-2321-2948-305B-D5D70059A8A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37792" y="3940837"/>
            <a:ext cx="1245476" cy="1743428"/>
          </a:xfrm>
          <a:prstGeom prst="rect">
            <a:avLst/>
          </a:prstGeom>
        </p:spPr>
      </p:pic>
      <p:sp>
        <p:nvSpPr>
          <p:cNvPr id="15" name="TextBox 14">
            <a:extLst>
              <a:ext uri="{FF2B5EF4-FFF2-40B4-BE49-F238E27FC236}">
                <a16:creationId xmlns:a16="http://schemas.microsoft.com/office/drawing/2014/main" id="{2BAAF972-8F18-7D80-88D6-85CFE5BE21BD}"/>
              </a:ext>
            </a:extLst>
          </p:cNvPr>
          <p:cNvSpPr txBox="1"/>
          <p:nvPr/>
        </p:nvSpPr>
        <p:spPr>
          <a:xfrm>
            <a:off x="149461" y="5680424"/>
            <a:ext cx="1818126" cy="646331"/>
          </a:xfrm>
          <a:prstGeom prst="rect">
            <a:avLst/>
          </a:prstGeom>
          <a:noFill/>
        </p:spPr>
        <p:txBody>
          <a:bodyPr wrap="none" rtlCol="0">
            <a:spAutoFit/>
          </a:bodyPr>
          <a:lstStyle/>
          <a:p>
            <a:pPr algn="ctr"/>
            <a:r>
              <a:rPr lang="en-US" dirty="0"/>
              <a:t>Dopamine-PET</a:t>
            </a:r>
          </a:p>
          <a:p>
            <a:pPr algn="ctr"/>
            <a:r>
              <a:rPr lang="en-US" dirty="0"/>
              <a:t>([</a:t>
            </a:r>
            <a:r>
              <a:rPr lang="en-US" baseline="30000" dirty="0"/>
              <a:t>11</a:t>
            </a:r>
            <a:r>
              <a:rPr lang="en-US" dirty="0"/>
              <a:t>C]-Raclopride)</a:t>
            </a:r>
          </a:p>
        </p:txBody>
      </p:sp>
      <p:sp>
        <p:nvSpPr>
          <p:cNvPr id="16" name="TextBox 15">
            <a:extLst>
              <a:ext uri="{FF2B5EF4-FFF2-40B4-BE49-F238E27FC236}">
                <a16:creationId xmlns:a16="http://schemas.microsoft.com/office/drawing/2014/main" id="{BB2D4781-5ED9-FA16-3986-EE9E5E1AF3C1}"/>
              </a:ext>
            </a:extLst>
          </p:cNvPr>
          <p:cNvSpPr txBox="1"/>
          <p:nvPr/>
        </p:nvSpPr>
        <p:spPr>
          <a:xfrm>
            <a:off x="1848404" y="5662335"/>
            <a:ext cx="2444900" cy="923330"/>
          </a:xfrm>
          <a:prstGeom prst="rect">
            <a:avLst/>
          </a:prstGeom>
          <a:noFill/>
        </p:spPr>
        <p:txBody>
          <a:bodyPr wrap="none" rtlCol="0">
            <a:spAutoFit/>
          </a:bodyPr>
          <a:lstStyle/>
          <a:p>
            <a:pPr algn="ctr"/>
            <a:r>
              <a:rPr lang="en-US" dirty="0"/>
              <a:t>Hippocampal-Striatal </a:t>
            </a:r>
          </a:p>
          <a:p>
            <a:pPr algn="ctr"/>
            <a:r>
              <a:rPr lang="en-US" dirty="0"/>
              <a:t>Functional Connectivity </a:t>
            </a:r>
          </a:p>
          <a:p>
            <a:pPr algn="ctr"/>
            <a:r>
              <a:rPr lang="en-US" dirty="0"/>
              <a:t>(Task fMRI)</a:t>
            </a:r>
          </a:p>
        </p:txBody>
      </p:sp>
    </p:spTree>
    <p:extLst>
      <p:ext uri="{BB962C8B-B14F-4D97-AF65-F5344CB8AC3E}">
        <p14:creationId xmlns:p14="http://schemas.microsoft.com/office/powerpoint/2010/main" val="228983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60B45-0AB2-ED4C-BFF3-ACDA7E50B505}"/>
              </a:ext>
            </a:extLst>
          </p:cNvPr>
          <p:cNvSpPr>
            <a:spLocks noGrp="1"/>
          </p:cNvSpPr>
          <p:nvPr>
            <p:ph type="title"/>
          </p:nvPr>
        </p:nvSpPr>
        <p:spPr/>
        <p:txBody>
          <a:bodyPr/>
          <a:lstStyle/>
          <a:p>
            <a:r>
              <a:rPr lang="en-US" dirty="0">
                <a:latin typeface="Helvetica Neue Light" panose="02000403000000020004" pitchFamily="2" charset="0"/>
                <a:ea typeface="Helvetica Neue Light" panose="02000403000000020004" pitchFamily="2" charset="0"/>
              </a:rPr>
              <a:t>Context Dependent Rules</a:t>
            </a:r>
          </a:p>
        </p:txBody>
      </p:sp>
      <p:pic>
        <p:nvPicPr>
          <p:cNvPr id="5" name="Picture 4">
            <a:extLst>
              <a:ext uri="{FF2B5EF4-FFF2-40B4-BE49-F238E27FC236}">
                <a16:creationId xmlns:a16="http://schemas.microsoft.com/office/drawing/2014/main" id="{9B7EB55F-9E74-1A47-9AF4-DFCC62325A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1554165"/>
            <a:ext cx="2725038" cy="4673015"/>
          </a:xfrm>
          <a:prstGeom prst="rect">
            <a:avLst/>
          </a:prstGeom>
        </p:spPr>
      </p:pic>
      <p:pic>
        <p:nvPicPr>
          <p:cNvPr id="6" name="Picture 5">
            <a:extLst>
              <a:ext uri="{FF2B5EF4-FFF2-40B4-BE49-F238E27FC236}">
                <a16:creationId xmlns:a16="http://schemas.microsoft.com/office/drawing/2014/main" id="{FCB15D60-077A-7843-B080-05C9E31C5E0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0228" y="1828800"/>
            <a:ext cx="3761772" cy="3761772"/>
          </a:xfrm>
          <a:prstGeom prst="rect">
            <a:avLst/>
          </a:prstGeom>
        </p:spPr>
      </p:pic>
      <p:sp>
        <p:nvSpPr>
          <p:cNvPr id="3" name="Slide Number Placeholder 2">
            <a:extLst>
              <a:ext uri="{FF2B5EF4-FFF2-40B4-BE49-F238E27FC236}">
                <a16:creationId xmlns:a16="http://schemas.microsoft.com/office/drawing/2014/main" id="{C3EEAF9E-6C54-EB47-B08B-751BCD7AB1CB}"/>
              </a:ext>
            </a:extLst>
          </p:cNvPr>
          <p:cNvSpPr>
            <a:spLocks noGrp="1"/>
          </p:cNvSpPr>
          <p:nvPr>
            <p:ph type="sldNum" sz="quarter" idx="12"/>
          </p:nvPr>
        </p:nvSpPr>
        <p:spPr/>
        <p:txBody>
          <a:bodyPr/>
          <a:lstStyle/>
          <a:p>
            <a:fld id="{E1552ADF-166F-AF40-B1A4-D35B819B761E}" type="slidenum">
              <a:rPr lang="en-US" smtClean="0"/>
              <a:t>2</a:t>
            </a:fld>
            <a:endParaRPr lang="en-US"/>
          </a:p>
        </p:txBody>
      </p:sp>
    </p:spTree>
    <p:extLst>
      <p:ext uri="{BB962C8B-B14F-4D97-AF65-F5344CB8AC3E}">
        <p14:creationId xmlns:p14="http://schemas.microsoft.com/office/powerpoint/2010/main" val="311558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6BD82-2256-4A4D-9B23-AF6D20B556D5}"/>
              </a:ext>
            </a:extLst>
          </p:cNvPr>
          <p:cNvSpPr>
            <a:spLocks noGrp="1"/>
          </p:cNvSpPr>
          <p:nvPr>
            <p:ph type="title"/>
          </p:nvPr>
        </p:nvSpPr>
        <p:spPr>
          <a:xfrm>
            <a:off x="381192" y="365126"/>
            <a:ext cx="8134158" cy="1325563"/>
          </a:xfrm>
        </p:spPr>
        <p:txBody>
          <a:bodyPr>
            <a:normAutofit/>
          </a:bodyPr>
          <a:lstStyle/>
          <a:p>
            <a:r>
              <a:rPr lang="en-US" sz="3600" dirty="0">
                <a:solidFill>
                  <a:schemeClr val="bg1"/>
                </a:solidFill>
                <a:latin typeface="Helvetica Neue Light" panose="02000403000000020004" pitchFamily="2" charset="0"/>
                <a:ea typeface="Helvetica Neue Light" panose="02000403000000020004" pitchFamily="2" charset="0"/>
              </a:rPr>
              <a:t>Acknowledgements</a:t>
            </a:r>
          </a:p>
        </p:txBody>
      </p:sp>
      <p:sp>
        <p:nvSpPr>
          <p:cNvPr id="3" name="Slide Number Placeholder 2">
            <a:extLst>
              <a:ext uri="{FF2B5EF4-FFF2-40B4-BE49-F238E27FC236}">
                <a16:creationId xmlns:a16="http://schemas.microsoft.com/office/drawing/2014/main" id="{DFC91A76-513F-CC41-8232-D7EDFF402973}"/>
              </a:ext>
            </a:extLst>
          </p:cNvPr>
          <p:cNvSpPr>
            <a:spLocks noGrp="1"/>
          </p:cNvSpPr>
          <p:nvPr>
            <p:ph type="sldNum" sz="quarter" idx="12"/>
          </p:nvPr>
        </p:nvSpPr>
        <p:spPr/>
        <p:txBody>
          <a:bodyPr/>
          <a:lstStyle/>
          <a:p>
            <a:fld id="{DCD0C57A-A379-694B-9C21-16F74B6E68BA}" type="slidenum">
              <a:rPr lang="en-US" smtClean="0"/>
              <a:t>20</a:t>
            </a:fld>
            <a:endParaRPr lang="en-US"/>
          </a:p>
        </p:txBody>
      </p:sp>
      <p:pic>
        <p:nvPicPr>
          <p:cNvPr id="4" name="Picture 3">
            <a:extLst>
              <a:ext uri="{FF2B5EF4-FFF2-40B4-BE49-F238E27FC236}">
                <a16:creationId xmlns:a16="http://schemas.microsoft.com/office/drawing/2014/main" id="{7DB03D63-2368-3942-9C21-F6B5315F29F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9479" y="1617865"/>
            <a:ext cx="2436158" cy="1806641"/>
          </a:xfrm>
          <a:prstGeom prst="rect">
            <a:avLst/>
          </a:prstGeom>
        </p:spPr>
      </p:pic>
      <p:pic>
        <p:nvPicPr>
          <p:cNvPr id="5" name="Picture 4">
            <a:extLst>
              <a:ext uri="{FF2B5EF4-FFF2-40B4-BE49-F238E27FC236}">
                <a16:creationId xmlns:a16="http://schemas.microsoft.com/office/drawing/2014/main" id="{5B8CA988-3186-8B44-B84E-708433E719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9186" y="5394351"/>
            <a:ext cx="2386524" cy="1079529"/>
          </a:xfrm>
          <a:prstGeom prst="rect">
            <a:avLst/>
          </a:prstGeom>
        </p:spPr>
      </p:pic>
      <p:pic>
        <p:nvPicPr>
          <p:cNvPr id="7" name="Picture 6">
            <a:extLst>
              <a:ext uri="{FF2B5EF4-FFF2-40B4-BE49-F238E27FC236}">
                <a16:creationId xmlns:a16="http://schemas.microsoft.com/office/drawing/2014/main" id="{62E9A86D-14A7-8B4C-A197-E2BD1CDE484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59835" y="4842030"/>
            <a:ext cx="2254742" cy="1028112"/>
          </a:xfrm>
          <a:prstGeom prst="rect">
            <a:avLst/>
          </a:prstGeom>
        </p:spPr>
      </p:pic>
      <p:pic>
        <p:nvPicPr>
          <p:cNvPr id="8" name="Picture 7">
            <a:extLst>
              <a:ext uri="{FF2B5EF4-FFF2-40B4-BE49-F238E27FC236}">
                <a16:creationId xmlns:a16="http://schemas.microsoft.com/office/drawing/2014/main" id="{EF300565-4F6F-754D-87D4-E61D18CE6D9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78612" y="4837689"/>
            <a:ext cx="1027085" cy="1032453"/>
          </a:xfrm>
          <a:prstGeom prst="rect">
            <a:avLst/>
          </a:prstGeom>
        </p:spPr>
      </p:pic>
      <p:sp>
        <p:nvSpPr>
          <p:cNvPr id="9" name="Rectangle 8">
            <a:extLst>
              <a:ext uri="{FF2B5EF4-FFF2-40B4-BE49-F238E27FC236}">
                <a16:creationId xmlns:a16="http://schemas.microsoft.com/office/drawing/2014/main" id="{DEF90AD9-2B7C-B244-A231-A5384D757DA2}"/>
              </a:ext>
            </a:extLst>
          </p:cNvPr>
          <p:cNvSpPr/>
          <p:nvPr/>
        </p:nvSpPr>
        <p:spPr>
          <a:xfrm>
            <a:off x="5268203" y="5932617"/>
            <a:ext cx="2965877" cy="553998"/>
          </a:xfrm>
          <a:prstGeom prst="rect">
            <a:avLst/>
          </a:prstGeom>
        </p:spPr>
        <p:txBody>
          <a:bodyPr wrap="none">
            <a:spAutoFit/>
          </a:bodyPr>
          <a:lstStyle/>
          <a:p>
            <a:r>
              <a:rPr lang="en-US" sz="1000" dirty="0">
                <a:solidFill>
                  <a:schemeClr val="bg1"/>
                </a:solidFill>
                <a:effectLst/>
              </a:rPr>
              <a:t>NSF Major Research Instrumentation Award 1625552</a:t>
            </a:r>
          </a:p>
          <a:p>
            <a:r>
              <a:rPr lang="en-US" sz="1000" dirty="0">
                <a:solidFill>
                  <a:schemeClr val="bg1"/>
                </a:solidFill>
              </a:rPr>
              <a:t>ONR MURI Award N00014-16-1-2832</a:t>
            </a:r>
          </a:p>
          <a:p>
            <a:r>
              <a:rPr lang="en-US" sz="1000" dirty="0">
                <a:solidFill>
                  <a:schemeClr val="bg1"/>
                </a:solidFill>
                <a:effectLst/>
              </a:rPr>
              <a:t>ONR DURIP Award </a:t>
            </a:r>
            <a:r>
              <a:rPr lang="en-US" sz="1000" dirty="0">
                <a:solidFill>
                  <a:schemeClr val="bg1"/>
                </a:solidFill>
              </a:rPr>
              <a:t>N00014-17-1-2304</a:t>
            </a:r>
            <a:endParaRPr lang="en-US" sz="1000" dirty="0">
              <a:solidFill>
                <a:schemeClr val="bg1"/>
              </a:solidFill>
              <a:effectLst/>
            </a:endParaRPr>
          </a:p>
        </p:txBody>
      </p:sp>
      <p:sp>
        <p:nvSpPr>
          <p:cNvPr id="10" name="TextBox 9">
            <a:extLst>
              <a:ext uri="{FF2B5EF4-FFF2-40B4-BE49-F238E27FC236}">
                <a16:creationId xmlns:a16="http://schemas.microsoft.com/office/drawing/2014/main" id="{1E8F0405-09CD-374F-BA8A-5F54EA72C7C5}"/>
              </a:ext>
            </a:extLst>
          </p:cNvPr>
          <p:cNvSpPr txBox="1"/>
          <p:nvPr/>
        </p:nvSpPr>
        <p:spPr>
          <a:xfrm>
            <a:off x="5074086" y="4506897"/>
            <a:ext cx="1036138" cy="276999"/>
          </a:xfrm>
          <a:prstGeom prst="rect">
            <a:avLst/>
          </a:prstGeom>
          <a:noFill/>
        </p:spPr>
        <p:txBody>
          <a:bodyPr wrap="square" rtlCol="0">
            <a:spAutoFit/>
          </a:bodyPr>
          <a:lstStyle/>
          <a:p>
            <a:r>
              <a:rPr lang="en-US" sz="1200" u="sng" dirty="0">
                <a:solidFill>
                  <a:schemeClr val="bg1"/>
                </a:solidFill>
              </a:rPr>
              <a:t>Funding</a:t>
            </a:r>
          </a:p>
        </p:txBody>
      </p:sp>
      <p:sp>
        <p:nvSpPr>
          <p:cNvPr id="12" name="TextBox 11">
            <a:extLst>
              <a:ext uri="{FF2B5EF4-FFF2-40B4-BE49-F238E27FC236}">
                <a16:creationId xmlns:a16="http://schemas.microsoft.com/office/drawing/2014/main" id="{509321DE-9667-2E45-B4D1-D55AEEAF34A6}"/>
              </a:ext>
            </a:extLst>
          </p:cNvPr>
          <p:cNvSpPr txBox="1"/>
          <p:nvPr/>
        </p:nvSpPr>
        <p:spPr>
          <a:xfrm>
            <a:off x="4955632" y="1862163"/>
            <a:ext cx="2158773" cy="2308324"/>
          </a:xfrm>
          <a:prstGeom prst="rect">
            <a:avLst/>
          </a:prstGeom>
          <a:noFill/>
        </p:spPr>
        <p:txBody>
          <a:bodyPr wrap="square" rtlCol="0">
            <a:spAutoFit/>
          </a:bodyPr>
          <a:lstStyle/>
          <a:p>
            <a:r>
              <a:rPr lang="en-US" sz="1200" u="sng" dirty="0">
                <a:solidFill>
                  <a:schemeClr val="bg1"/>
                </a:solidFill>
              </a:rPr>
              <a:t>Stern Lab</a:t>
            </a:r>
          </a:p>
          <a:p>
            <a:r>
              <a:rPr lang="en-US" sz="1200" b="1" dirty="0">
                <a:solidFill>
                  <a:schemeClr val="bg1"/>
                </a:solidFill>
              </a:rPr>
              <a:t>Chantal Stern</a:t>
            </a:r>
          </a:p>
          <a:p>
            <a:r>
              <a:rPr lang="en-US" sz="1200" dirty="0">
                <a:solidFill>
                  <a:schemeClr val="bg1"/>
                </a:solidFill>
              </a:rPr>
              <a:t>Matt Dunne</a:t>
            </a:r>
          </a:p>
          <a:p>
            <a:r>
              <a:rPr lang="en-US" sz="1200" dirty="0" err="1">
                <a:solidFill>
                  <a:schemeClr val="bg1"/>
                </a:solidFill>
              </a:rPr>
              <a:t>Stamati</a:t>
            </a:r>
            <a:r>
              <a:rPr lang="en-US" sz="1200" dirty="0">
                <a:solidFill>
                  <a:schemeClr val="bg1"/>
                </a:solidFill>
              </a:rPr>
              <a:t> </a:t>
            </a:r>
            <a:r>
              <a:rPr lang="en-US" sz="1200" dirty="0" err="1">
                <a:solidFill>
                  <a:schemeClr val="bg1"/>
                </a:solidFill>
              </a:rPr>
              <a:t>Liapis</a:t>
            </a:r>
            <a:endParaRPr lang="en-US" sz="1200" dirty="0">
              <a:solidFill>
                <a:schemeClr val="bg1"/>
              </a:solidFill>
            </a:endParaRPr>
          </a:p>
          <a:p>
            <a:r>
              <a:rPr lang="en-US" sz="1200" dirty="0">
                <a:solidFill>
                  <a:schemeClr val="bg1"/>
                </a:solidFill>
              </a:rPr>
              <a:t>Kylie Moore</a:t>
            </a:r>
          </a:p>
          <a:p>
            <a:r>
              <a:rPr lang="en-US" sz="1200" dirty="0">
                <a:solidFill>
                  <a:schemeClr val="bg1"/>
                </a:solidFill>
              </a:rPr>
              <a:t>Caroline Ahn</a:t>
            </a:r>
          </a:p>
          <a:p>
            <a:r>
              <a:rPr lang="en-US" sz="1200" dirty="0">
                <a:solidFill>
                  <a:schemeClr val="bg1"/>
                </a:solidFill>
              </a:rPr>
              <a:t>Kylie </a:t>
            </a:r>
            <a:r>
              <a:rPr lang="en-US" sz="1200" dirty="0" err="1">
                <a:solidFill>
                  <a:schemeClr val="bg1"/>
                </a:solidFill>
              </a:rPr>
              <a:t>Isenburg</a:t>
            </a:r>
            <a:endParaRPr lang="en-US" sz="1200" dirty="0">
              <a:solidFill>
                <a:schemeClr val="bg1"/>
              </a:solidFill>
            </a:endParaRPr>
          </a:p>
          <a:p>
            <a:endParaRPr lang="en-US" sz="1200" dirty="0">
              <a:solidFill>
                <a:schemeClr val="bg1"/>
              </a:solidFill>
            </a:endParaRPr>
          </a:p>
          <a:p>
            <a:r>
              <a:rPr lang="en-US" sz="1200" u="sng" dirty="0">
                <a:solidFill>
                  <a:schemeClr val="bg1"/>
                </a:solidFill>
              </a:rPr>
              <a:t>Cognitive Neuroimaging Center</a:t>
            </a:r>
          </a:p>
          <a:p>
            <a:r>
              <a:rPr lang="en-US" sz="1200" dirty="0">
                <a:solidFill>
                  <a:schemeClr val="bg1"/>
                </a:solidFill>
              </a:rPr>
              <a:t>Stephanie </a:t>
            </a:r>
            <a:r>
              <a:rPr lang="en-US" sz="1200" dirty="0" err="1">
                <a:solidFill>
                  <a:schemeClr val="bg1"/>
                </a:solidFill>
              </a:rPr>
              <a:t>McMaines</a:t>
            </a:r>
            <a:endParaRPr lang="en-US" sz="1200" dirty="0">
              <a:solidFill>
                <a:schemeClr val="bg1"/>
              </a:solidFill>
            </a:endParaRPr>
          </a:p>
          <a:p>
            <a:r>
              <a:rPr lang="en-US" sz="1200" dirty="0">
                <a:solidFill>
                  <a:schemeClr val="bg1"/>
                </a:solidFill>
              </a:rPr>
              <a:t>Shruthi Chakrapani</a:t>
            </a:r>
          </a:p>
          <a:p>
            <a:endParaRPr lang="en-US" sz="1200" dirty="0">
              <a:solidFill>
                <a:schemeClr val="bg1"/>
              </a:solidFill>
            </a:endParaRPr>
          </a:p>
        </p:txBody>
      </p:sp>
      <p:sp>
        <p:nvSpPr>
          <p:cNvPr id="6" name="Rectangle 5">
            <a:extLst>
              <a:ext uri="{FF2B5EF4-FFF2-40B4-BE49-F238E27FC236}">
                <a16:creationId xmlns:a16="http://schemas.microsoft.com/office/drawing/2014/main" id="{276D3B89-714F-9043-B8C5-C4959203C933}"/>
              </a:ext>
            </a:extLst>
          </p:cNvPr>
          <p:cNvSpPr/>
          <p:nvPr/>
        </p:nvSpPr>
        <p:spPr>
          <a:xfrm>
            <a:off x="7129073" y="1143350"/>
            <a:ext cx="1784408" cy="2862322"/>
          </a:xfrm>
          <a:prstGeom prst="rect">
            <a:avLst/>
          </a:prstGeom>
        </p:spPr>
        <p:txBody>
          <a:bodyPr wrap="square">
            <a:spAutoFit/>
          </a:bodyPr>
          <a:lstStyle/>
          <a:p>
            <a:r>
              <a:rPr lang="en-US" sz="1200" u="sng" dirty="0">
                <a:solidFill>
                  <a:schemeClr val="bg1"/>
                </a:solidFill>
              </a:rPr>
              <a:t>Collaborators</a:t>
            </a:r>
          </a:p>
          <a:p>
            <a:r>
              <a:rPr lang="en-US" sz="1200" b="1" dirty="0">
                <a:solidFill>
                  <a:schemeClr val="bg1"/>
                </a:solidFill>
              </a:rPr>
              <a:t>Allen Chang</a:t>
            </a:r>
          </a:p>
          <a:p>
            <a:r>
              <a:rPr lang="en-US" sz="1200" b="1" dirty="0" err="1">
                <a:solidFill>
                  <a:schemeClr val="bg1"/>
                </a:solidFill>
              </a:rPr>
              <a:t>Weida</a:t>
            </a:r>
            <a:r>
              <a:rPr lang="en-US" sz="1200" b="1" dirty="0">
                <a:solidFill>
                  <a:schemeClr val="bg1"/>
                </a:solidFill>
              </a:rPr>
              <a:t> Ma</a:t>
            </a:r>
          </a:p>
          <a:p>
            <a:r>
              <a:rPr lang="en-US" sz="1200" b="1" dirty="0">
                <a:solidFill>
                  <a:schemeClr val="bg1"/>
                </a:solidFill>
              </a:rPr>
              <a:t>Joe McGuire</a:t>
            </a:r>
          </a:p>
          <a:p>
            <a:endParaRPr lang="en-US" sz="1200" b="1" dirty="0">
              <a:solidFill>
                <a:schemeClr val="bg1"/>
              </a:solidFill>
            </a:endParaRPr>
          </a:p>
          <a:p>
            <a:r>
              <a:rPr lang="en-US" sz="1200" u="sng" dirty="0">
                <a:solidFill>
                  <a:schemeClr val="bg1"/>
                </a:solidFill>
              </a:rPr>
              <a:t>Dissertation Advisory Committee</a:t>
            </a:r>
          </a:p>
          <a:p>
            <a:r>
              <a:rPr lang="en-US" sz="1200" dirty="0">
                <a:solidFill>
                  <a:schemeClr val="bg1"/>
                </a:solidFill>
              </a:rPr>
              <a:t>Chantal Stern</a:t>
            </a:r>
          </a:p>
          <a:p>
            <a:r>
              <a:rPr lang="en-US" sz="1200" dirty="0">
                <a:solidFill>
                  <a:schemeClr val="bg1"/>
                </a:solidFill>
              </a:rPr>
              <a:t>Joe McGuire</a:t>
            </a:r>
          </a:p>
          <a:p>
            <a:r>
              <a:rPr lang="en-US" sz="1200" dirty="0">
                <a:solidFill>
                  <a:schemeClr val="bg1"/>
                </a:solidFill>
              </a:rPr>
              <a:t>David </a:t>
            </a:r>
            <a:r>
              <a:rPr lang="en-US" sz="1200" dirty="0" err="1">
                <a:solidFill>
                  <a:schemeClr val="bg1"/>
                </a:solidFill>
              </a:rPr>
              <a:t>Badre</a:t>
            </a:r>
            <a:endParaRPr lang="en-US" sz="1200" dirty="0">
              <a:solidFill>
                <a:schemeClr val="bg1"/>
              </a:solidFill>
            </a:endParaRPr>
          </a:p>
          <a:p>
            <a:r>
              <a:rPr lang="en-US" sz="1200" dirty="0">
                <a:solidFill>
                  <a:schemeClr val="bg1"/>
                </a:solidFill>
              </a:rPr>
              <a:t>Mike </a:t>
            </a:r>
            <a:r>
              <a:rPr lang="en-US" sz="1200" dirty="0" err="1">
                <a:solidFill>
                  <a:schemeClr val="bg1"/>
                </a:solidFill>
              </a:rPr>
              <a:t>Hasselmo</a:t>
            </a:r>
            <a:endParaRPr lang="en-US" sz="1200" dirty="0">
              <a:solidFill>
                <a:schemeClr val="bg1"/>
              </a:solidFill>
            </a:endParaRPr>
          </a:p>
          <a:p>
            <a:endParaRPr lang="en-US" sz="1200" dirty="0">
              <a:solidFill>
                <a:schemeClr val="bg1"/>
              </a:solidFill>
            </a:endParaRPr>
          </a:p>
          <a:p>
            <a:r>
              <a:rPr lang="en-US" sz="1200" u="sng" dirty="0">
                <a:solidFill>
                  <a:schemeClr val="bg1"/>
                </a:solidFill>
              </a:rPr>
              <a:t>GPN Admin</a:t>
            </a:r>
          </a:p>
          <a:p>
            <a:r>
              <a:rPr lang="en-US" sz="1200" dirty="0">
                <a:solidFill>
                  <a:schemeClr val="bg1"/>
                </a:solidFill>
              </a:rPr>
              <a:t>Shelley </a:t>
            </a:r>
            <a:r>
              <a:rPr lang="en-US" sz="1200" dirty="0" err="1">
                <a:solidFill>
                  <a:schemeClr val="bg1"/>
                </a:solidFill>
              </a:rPr>
              <a:t>Russek</a:t>
            </a:r>
            <a:endParaRPr lang="en-US" sz="1200" dirty="0">
              <a:solidFill>
                <a:schemeClr val="bg1"/>
              </a:solidFill>
            </a:endParaRPr>
          </a:p>
          <a:p>
            <a:r>
              <a:rPr lang="en-US" sz="1200" dirty="0">
                <a:solidFill>
                  <a:schemeClr val="bg1"/>
                </a:solidFill>
              </a:rPr>
              <a:t>Sandi Grasso</a:t>
            </a:r>
          </a:p>
        </p:txBody>
      </p:sp>
      <p:pic>
        <p:nvPicPr>
          <p:cNvPr id="15" name="Picture 14">
            <a:extLst>
              <a:ext uri="{FF2B5EF4-FFF2-40B4-BE49-F238E27FC236}">
                <a16:creationId xmlns:a16="http://schemas.microsoft.com/office/drawing/2014/main" id="{6783CD81-C925-4E40-B937-EE702A9A2D90}"/>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5400000">
            <a:off x="2577965" y="1770764"/>
            <a:ext cx="2059425" cy="1847034"/>
          </a:xfrm>
          <a:prstGeom prst="rect">
            <a:avLst/>
          </a:prstGeom>
        </p:spPr>
      </p:pic>
      <p:grpSp>
        <p:nvGrpSpPr>
          <p:cNvPr id="21" name="Group 20">
            <a:extLst>
              <a:ext uri="{FF2B5EF4-FFF2-40B4-BE49-F238E27FC236}">
                <a16:creationId xmlns:a16="http://schemas.microsoft.com/office/drawing/2014/main" id="{7C9ADDAE-D711-F943-930F-A30A2D6F370B}"/>
              </a:ext>
            </a:extLst>
          </p:cNvPr>
          <p:cNvGrpSpPr/>
          <p:nvPr/>
        </p:nvGrpSpPr>
        <p:grpSpPr>
          <a:xfrm>
            <a:off x="369186" y="3321517"/>
            <a:ext cx="2818788" cy="1584776"/>
            <a:chOff x="381192" y="3517554"/>
            <a:chExt cx="2679511" cy="1506472"/>
          </a:xfrm>
        </p:grpSpPr>
        <p:pic>
          <p:nvPicPr>
            <p:cNvPr id="13" name="Picture 12">
              <a:extLst>
                <a:ext uri="{FF2B5EF4-FFF2-40B4-BE49-F238E27FC236}">
                  <a16:creationId xmlns:a16="http://schemas.microsoft.com/office/drawing/2014/main" id="{EA1CA4AE-5CA5-1D49-954D-F6FC44CD7A7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6200000">
              <a:off x="967712" y="2931034"/>
              <a:ext cx="1506472" cy="2679511"/>
            </a:xfrm>
            <a:prstGeom prst="rect">
              <a:avLst/>
            </a:prstGeom>
          </p:spPr>
        </p:pic>
        <p:pic>
          <p:nvPicPr>
            <p:cNvPr id="16" name="Picture 15">
              <a:extLst>
                <a:ext uri="{FF2B5EF4-FFF2-40B4-BE49-F238E27FC236}">
                  <a16:creationId xmlns:a16="http://schemas.microsoft.com/office/drawing/2014/main" id="{DDD2051E-1CD7-5546-9603-9707A27C7C0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16200000">
              <a:off x="607007" y="3461805"/>
              <a:ext cx="691248" cy="925295"/>
            </a:xfrm>
            <a:prstGeom prst="rect">
              <a:avLst/>
            </a:prstGeom>
          </p:spPr>
        </p:pic>
      </p:grpSp>
      <p:pic>
        <p:nvPicPr>
          <p:cNvPr id="20" name="Picture 19">
            <a:extLst>
              <a:ext uri="{FF2B5EF4-FFF2-40B4-BE49-F238E27FC236}">
                <a16:creationId xmlns:a16="http://schemas.microsoft.com/office/drawing/2014/main" id="{F219B769-301F-AE45-827C-C9D14A5E2E89}"/>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642317" y="3154123"/>
            <a:ext cx="1935070" cy="1791778"/>
          </a:xfrm>
          <a:prstGeom prst="rect">
            <a:avLst/>
          </a:prstGeom>
        </p:spPr>
      </p:pic>
      <p:pic>
        <p:nvPicPr>
          <p:cNvPr id="11" name="Picture 10">
            <a:extLst>
              <a:ext uri="{FF2B5EF4-FFF2-40B4-BE49-F238E27FC236}">
                <a16:creationId xmlns:a16="http://schemas.microsoft.com/office/drawing/2014/main" id="{0D3042D2-E2E3-7144-9C2E-B7376EC5CEE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070050" y="840329"/>
            <a:ext cx="821841" cy="825629"/>
          </a:xfrm>
          <a:prstGeom prst="rect">
            <a:avLst/>
          </a:prstGeom>
        </p:spPr>
      </p:pic>
      <p:pic>
        <p:nvPicPr>
          <p:cNvPr id="14" name="Picture 13">
            <a:extLst>
              <a:ext uri="{FF2B5EF4-FFF2-40B4-BE49-F238E27FC236}">
                <a16:creationId xmlns:a16="http://schemas.microsoft.com/office/drawing/2014/main" id="{01FA8224-571D-5B4F-9E39-2250ADBAC3F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994162" y="844455"/>
            <a:ext cx="838706" cy="838706"/>
          </a:xfrm>
          <a:prstGeom prst="rect">
            <a:avLst/>
          </a:prstGeom>
        </p:spPr>
      </p:pic>
    </p:spTree>
    <p:extLst>
      <p:ext uri="{BB962C8B-B14F-4D97-AF65-F5344CB8AC3E}">
        <p14:creationId xmlns:p14="http://schemas.microsoft.com/office/powerpoint/2010/main" val="3740345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6BD82-2256-4A4D-9B23-AF6D20B556D5}"/>
              </a:ext>
            </a:extLst>
          </p:cNvPr>
          <p:cNvSpPr>
            <a:spLocks noGrp="1"/>
          </p:cNvSpPr>
          <p:nvPr>
            <p:ph type="title"/>
          </p:nvPr>
        </p:nvSpPr>
        <p:spPr>
          <a:xfrm>
            <a:off x="381192" y="365126"/>
            <a:ext cx="8134158" cy="1325563"/>
          </a:xfrm>
        </p:spPr>
        <p:txBody>
          <a:bodyPr>
            <a:normAutofit/>
          </a:bodyPr>
          <a:lstStyle/>
          <a:p>
            <a:r>
              <a:rPr lang="en-US" sz="3600" dirty="0">
                <a:solidFill>
                  <a:schemeClr val="bg1"/>
                </a:solidFill>
                <a:latin typeface="Helvetica Neue Light" panose="02000403000000020004" pitchFamily="2" charset="0"/>
                <a:ea typeface="Helvetica Neue Light" panose="02000403000000020004" pitchFamily="2" charset="0"/>
              </a:rPr>
              <a:t>Acknowledgements</a:t>
            </a:r>
          </a:p>
        </p:txBody>
      </p:sp>
      <p:sp>
        <p:nvSpPr>
          <p:cNvPr id="3" name="Slide Number Placeholder 2">
            <a:extLst>
              <a:ext uri="{FF2B5EF4-FFF2-40B4-BE49-F238E27FC236}">
                <a16:creationId xmlns:a16="http://schemas.microsoft.com/office/drawing/2014/main" id="{DFC91A76-513F-CC41-8232-D7EDFF402973}"/>
              </a:ext>
            </a:extLst>
          </p:cNvPr>
          <p:cNvSpPr>
            <a:spLocks noGrp="1"/>
          </p:cNvSpPr>
          <p:nvPr>
            <p:ph type="sldNum" sz="quarter" idx="12"/>
          </p:nvPr>
        </p:nvSpPr>
        <p:spPr/>
        <p:txBody>
          <a:bodyPr/>
          <a:lstStyle/>
          <a:p>
            <a:fld id="{DCD0C57A-A379-694B-9C21-16F74B6E68BA}" type="slidenum">
              <a:rPr lang="en-US" smtClean="0"/>
              <a:t>21</a:t>
            </a:fld>
            <a:endParaRPr lang="en-US" dirty="0"/>
          </a:p>
        </p:txBody>
      </p:sp>
      <p:sp>
        <p:nvSpPr>
          <p:cNvPr id="10" name="TextBox 9">
            <a:extLst>
              <a:ext uri="{FF2B5EF4-FFF2-40B4-BE49-F238E27FC236}">
                <a16:creationId xmlns:a16="http://schemas.microsoft.com/office/drawing/2014/main" id="{1E8F0405-09CD-374F-BA8A-5F54EA72C7C5}"/>
              </a:ext>
            </a:extLst>
          </p:cNvPr>
          <p:cNvSpPr txBox="1"/>
          <p:nvPr/>
        </p:nvSpPr>
        <p:spPr>
          <a:xfrm>
            <a:off x="6455458" y="4519246"/>
            <a:ext cx="1538975" cy="307777"/>
          </a:xfrm>
          <a:prstGeom prst="rect">
            <a:avLst/>
          </a:prstGeom>
          <a:noFill/>
        </p:spPr>
        <p:txBody>
          <a:bodyPr wrap="square" rtlCol="0">
            <a:spAutoFit/>
          </a:bodyPr>
          <a:lstStyle/>
          <a:p>
            <a:r>
              <a:rPr lang="en-US" sz="1400" u="sng" dirty="0">
                <a:solidFill>
                  <a:schemeClr val="bg1"/>
                </a:solidFill>
              </a:rPr>
              <a:t>Funding</a:t>
            </a:r>
          </a:p>
        </p:txBody>
      </p:sp>
      <p:sp>
        <p:nvSpPr>
          <p:cNvPr id="12" name="TextBox 11">
            <a:extLst>
              <a:ext uri="{FF2B5EF4-FFF2-40B4-BE49-F238E27FC236}">
                <a16:creationId xmlns:a16="http://schemas.microsoft.com/office/drawing/2014/main" id="{509321DE-9667-2E45-B4D1-D55AEEAF34A6}"/>
              </a:ext>
            </a:extLst>
          </p:cNvPr>
          <p:cNvSpPr txBox="1"/>
          <p:nvPr/>
        </p:nvSpPr>
        <p:spPr>
          <a:xfrm>
            <a:off x="6460846" y="1362638"/>
            <a:ext cx="2158773" cy="3108543"/>
          </a:xfrm>
          <a:prstGeom prst="rect">
            <a:avLst/>
          </a:prstGeom>
          <a:noFill/>
        </p:spPr>
        <p:txBody>
          <a:bodyPr wrap="square" rtlCol="0">
            <a:spAutoFit/>
          </a:bodyPr>
          <a:lstStyle/>
          <a:p>
            <a:r>
              <a:rPr lang="en-US" sz="1400" u="sng" dirty="0">
                <a:solidFill>
                  <a:schemeClr val="bg1"/>
                </a:solidFill>
              </a:rPr>
              <a:t>Brandeis </a:t>
            </a:r>
            <a:r>
              <a:rPr lang="en-US" sz="1400" u="sng" dirty="0" err="1">
                <a:solidFill>
                  <a:schemeClr val="bg1"/>
                </a:solidFill>
              </a:rPr>
              <a:t>Universty</a:t>
            </a:r>
            <a:endParaRPr lang="en-US" sz="1400" u="sng" dirty="0">
              <a:solidFill>
                <a:schemeClr val="bg1"/>
              </a:solidFill>
            </a:endParaRPr>
          </a:p>
          <a:p>
            <a:r>
              <a:rPr lang="en-US" sz="1400" u="sng" dirty="0">
                <a:solidFill>
                  <a:schemeClr val="bg1"/>
                </a:solidFill>
              </a:rPr>
              <a:t>Berry Lab:</a:t>
            </a:r>
          </a:p>
          <a:p>
            <a:r>
              <a:rPr lang="en-US" sz="1400" dirty="0">
                <a:solidFill>
                  <a:schemeClr val="bg1"/>
                </a:solidFill>
              </a:rPr>
              <a:t>Anne Berry</a:t>
            </a:r>
          </a:p>
          <a:p>
            <a:r>
              <a:rPr lang="en-US" sz="1400" dirty="0">
                <a:solidFill>
                  <a:schemeClr val="bg1"/>
                </a:solidFill>
              </a:rPr>
              <a:t>Katherine O’Malley</a:t>
            </a:r>
          </a:p>
          <a:p>
            <a:r>
              <a:rPr lang="en-US" sz="1400" dirty="0">
                <a:solidFill>
                  <a:schemeClr val="bg1"/>
                </a:solidFill>
              </a:rPr>
              <a:t>Jordyn Cowan</a:t>
            </a:r>
          </a:p>
          <a:p>
            <a:r>
              <a:rPr lang="en-US" sz="1400" dirty="0">
                <a:solidFill>
                  <a:schemeClr val="bg1"/>
                </a:solidFill>
              </a:rPr>
              <a:t>Alex </a:t>
            </a:r>
            <a:r>
              <a:rPr lang="en-US" sz="1400" dirty="0" err="1">
                <a:solidFill>
                  <a:schemeClr val="bg1"/>
                </a:solidFill>
              </a:rPr>
              <a:t>Adornato</a:t>
            </a:r>
            <a:endParaRPr lang="en-US" sz="1400" dirty="0">
              <a:solidFill>
                <a:schemeClr val="bg1"/>
              </a:solidFill>
            </a:endParaRPr>
          </a:p>
          <a:p>
            <a:r>
              <a:rPr lang="en-US" sz="1400" dirty="0">
                <a:solidFill>
                  <a:schemeClr val="bg1"/>
                </a:solidFill>
              </a:rPr>
              <a:t>Hsiang-Yu Chen</a:t>
            </a:r>
          </a:p>
          <a:p>
            <a:r>
              <a:rPr lang="en-US" sz="1400" dirty="0">
                <a:solidFill>
                  <a:schemeClr val="bg1"/>
                </a:solidFill>
              </a:rPr>
              <a:t>Jenny Crawford</a:t>
            </a:r>
          </a:p>
          <a:p>
            <a:r>
              <a:rPr lang="en-US" sz="1400" dirty="0">
                <a:solidFill>
                  <a:schemeClr val="bg1"/>
                </a:solidFill>
              </a:rPr>
              <a:t>Jourdan Parent</a:t>
            </a:r>
          </a:p>
          <a:p>
            <a:r>
              <a:rPr lang="en-US" sz="1400" dirty="0">
                <a:solidFill>
                  <a:schemeClr val="bg1"/>
                </a:solidFill>
              </a:rPr>
              <a:t>Claire Ciampa</a:t>
            </a:r>
          </a:p>
          <a:p>
            <a:r>
              <a:rPr lang="en-US" sz="1400" dirty="0">
                <a:solidFill>
                  <a:schemeClr val="bg1"/>
                </a:solidFill>
              </a:rPr>
              <a:t>Teodora Markova</a:t>
            </a:r>
          </a:p>
          <a:p>
            <a:r>
              <a:rPr lang="en-US" sz="1400" dirty="0">
                <a:solidFill>
                  <a:schemeClr val="bg1"/>
                </a:solidFill>
              </a:rPr>
              <a:t>Bailey Gold</a:t>
            </a:r>
          </a:p>
          <a:p>
            <a:r>
              <a:rPr lang="en-US" sz="1400" dirty="0">
                <a:solidFill>
                  <a:schemeClr val="bg1"/>
                </a:solidFill>
              </a:rPr>
              <a:t>Maya </a:t>
            </a:r>
            <a:r>
              <a:rPr lang="en-US" sz="1400" dirty="0" err="1">
                <a:solidFill>
                  <a:schemeClr val="bg1"/>
                </a:solidFill>
              </a:rPr>
              <a:t>Stiefel</a:t>
            </a:r>
            <a:endParaRPr lang="en-US" sz="1400" dirty="0">
              <a:solidFill>
                <a:schemeClr val="bg1"/>
              </a:solidFill>
            </a:endParaRPr>
          </a:p>
          <a:p>
            <a:r>
              <a:rPr lang="en-US" sz="1400" dirty="0">
                <a:solidFill>
                  <a:schemeClr val="bg1"/>
                </a:solidFill>
              </a:rPr>
              <a:t>Arielle Schutt</a:t>
            </a:r>
          </a:p>
        </p:txBody>
      </p:sp>
      <p:sp>
        <p:nvSpPr>
          <p:cNvPr id="6" name="Rectangle 5">
            <a:extLst>
              <a:ext uri="{FF2B5EF4-FFF2-40B4-BE49-F238E27FC236}">
                <a16:creationId xmlns:a16="http://schemas.microsoft.com/office/drawing/2014/main" id="{276D3B89-714F-9043-B8C5-C4959203C933}"/>
              </a:ext>
            </a:extLst>
          </p:cNvPr>
          <p:cNvSpPr/>
          <p:nvPr/>
        </p:nvSpPr>
        <p:spPr>
          <a:xfrm>
            <a:off x="4053545" y="1321740"/>
            <a:ext cx="2158773" cy="3754874"/>
          </a:xfrm>
          <a:prstGeom prst="rect">
            <a:avLst/>
          </a:prstGeom>
        </p:spPr>
        <p:txBody>
          <a:bodyPr wrap="square">
            <a:spAutoFit/>
          </a:bodyPr>
          <a:lstStyle/>
          <a:p>
            <a:r>
              <a:rPr lang="en-US" sz="1400" u="sng" dirty="0">
                <a:solidFill>
                  <a:schemeClr val="bg1"/>
                </a:solidFill>
              </a:rPr>
              <a:t>MGH Martinos Center</a:t>
            </a:r>
          </a:p>
          <a:p>
            <a:r>
              <a:rPr lang="en-US" sz="1400" u="sng" dirty="0">
                <a:solidFill>
                  <a:schemeClr val="bg1"/>
                </a:solidFill>
              </a:rPr>
              <a:t>Chemical Neuroscience:</a:t>
            </a:r>
          </a:p>
          <a:p>
            <a:r>
              <a:rPr lang="en-US" sz="1400" dirty="0">
                <a:solidFill>
                  <a:schemeClr val="bg1"/>
                </a:solidFill>
              </a:rPr>
              <a:t>Jacob Hooker</a:t>
            </a:r>
          </a:p>
          <a:p>
            <a:r>
              <a:rPr lang="en-US" sz="1400" dirty="0">
                <a:solidFill>
                  <a:schemeClr val="bg1"/>
                </a:solidFill>
              </a:rPr>
              <a:t>Krista </a:t>
            </a:r>
            <a:r>
              <a:rPr lang="en-US" sz="1400" dirty="0" err="1">
                <a:solidFill>
                  <a:schemeClr val="bg1"/>
                </a:solidFill>
              </a:rPr>
              <a:t>Fariel</a:t>
            </a:r>
            <a:endParaRPr lang="en-US" sz="1400" dirty="0">
              <a:solidFill>
                <a:schemeClr val="bg1"/>
              </a:solidFill>
            </a:endParaRPr>
          </a:p>
          <a:p>
            <a:r>
              <a:rPr lang="en-US" sz="1400" dirty="0">
                <a:solidFill>
                  <a:schemeClr val="bg1"/>
                </a:solidFill>
              </a:rPr>
              <a:t>Nicole </a:t>
            </a:r>
            <a:r>
              <a:rPr lang="en-US" sz="1400" dirty="0" err="1">
                <a:solidFill>
                  <a:schemeClr val="bg1"/>
                </a:solidFill>
              </a:rPr>
              <a:t>Zürcher</a:t>
            </a:r>
            <a:endParaRPr lang="en-US" sz="1400" dirty="0">
              <a:solidFill>
                <a:schemeClr val="bg1"/>
              </a:solidFill>
            </a:endParaRPr>
          </a:p>
          <a:p>
            <a:r>
              <a:rPr lang="en-US" sz="1400" dirty="0">
                <a:solidFill>
                  <a:schemeClr val="bg1"/>
                </a:solidFill>
              </a:rPr>
              <a:t>Changning Wang</a:t>
            </a:r>
          </a:p>
          <a:p>
            <a:r>
              <a:rPr lang="en-US" sz="1400" dirty="0">
                <a:solidFill>
                  <a:schemeClr val="bg1"/>
                </a:solidFill>
              </a:rPr>
              <a:t>Hsiao-Ying (Monica) Wey</a:t>
            </a:r>
          </a:p>
          <a:p>
            <a:r>
              <a:rPr lang="en-US" sz="1400" dirty="0">
                <a:solidFill>
                  <a:schemeClr val="bg1"/>
                </a:solidFill>
              </a:rPr>
              <a:t>Michael </a:t>
            </a:r>
            <a:r>
              <a:rPr lang="en-US" sz="1400" dirty="0" err="1">
                <a:solidFill>
                  <a:schemeClr val="bg1"/>
                </a:solidFill>
              </a:rPr>
              <a:t>Placzek</a:t>
            </a:r>
            <a:endParaRPr lang="en-US" sz="1400" dirty="0">
              <a:solidFill>
                <a:schemeClr val="bg1"/>
              </a:solidFill>
            </a:endParaRPr>
          </a:p>
          <a:p>
            <a:r>
              <a:rPr lang="en-US" sz="1400" dirty="0" err="1">
                <a:solidFill>
                  <a:schemeClr val="bg1"/>
                </a:solidFill>
              </a:rPr>
              <a:t>Chieh-En</a:t>
            </a:r>
            <a:r>
              <a:rPr lang="en-US" sz="1400" dirty="0">
                <a:solidFill>
                  <a:schemeClr val="bg1"/>
                </a:solidFill>
              </a:rPr>
              <a:t> (Jane) Tseng</a:t>
            </a:r>
          </a:p>
          <a:p>
            <a:r>
              <a:rPr lang="en-US" sz="1400" dirty="0">
                <a:solidFill>
                  <a:schemeClr val="bg1"/>
                </a:solidFill>
              </a:rPr>
              <a:t>Chi-Hyeon </a:t>
            </a:r>
            <a:r>
              <a:rPr lang="en-US" sz="1400" dirty="0" err="1">
                <a:solidFill>
                  <a:schemeClr val="bg1"/>
                </a:solidFill>
              </a:rPr>
              <a:t>Yoo</a:t>
            </a:r>
            <a:endParaRPr lang="en-US" sz="1400" dirty="0">
              <a:solidFill>
                <a:schemeClr val="bg1"/>
              </a:solidFill>
            </a:endParaRPr>
          </a:p>
          <a:p>
            <a:r>
              <a:rPr lang="en-US" sz="1400" dirty="0">
                <a:solidFill>
                  <a:schemeClr val="bg1"/>
                </a:solidFill>
              </a:rPr>
              <a:t>Mary </a:t>
            </a:r>
            <a:r>
              <a:rPr lang="en-US" sz="1400" dirty="0" err="1">
                <a:solidFill>
                  <a:schemeClr val="bg1"/>
                </a:solidFill>
              </a:rPr>
              <a:t>Catanese</a:t>
            </a:r>
            <a:endParaRPr lang="en-US" sz="1400" dirty="0">
              <a:solidFill>
                <a:schemeClr val="bg1"/>
              </a:solidFill>
            </a:endParaRPr>
          </a:p>
          <a:p>
            <a:r>
              <a:rPr lang="en-US" sz="1400" dirty="0">
                <a:solidFill>
                  <a:schemeClr val="bg1"/>
                </a:solidFill>
              </a:rPr>
              <a:t>Peter Schaffer</a:t>
            </a:r>
          </a:p>
          <a:p>
            <a:r>
              <a:rPr lang="en-US" sz="1400" dirty="0">
                <a:solidFill>
                  <a:schemeClr val="bg1"/>
                </a:solidFill>
              </a:rPr>
              <a:t>Emma Johnston</a:t>
            </a:r>
          </a:p>
          <a:p>
            <a:r>
              <a:rPr lang="en-US" sz="1400" dirty="0">
                <a:solidFill>
                  <a:schemeClr val="bg1"/>
                </a:solidFill>
              </a:rPr>
              <a:t>Camila Canales</a:t>
            </a:r>
          </a:p>
          <a:p>
            <a:endParaRPr lang="en-US" sz="1400" dirty="0">
              <a:solidFill>
                <a:schemeClr val="bg1"/>
              </a:solidFill>
            </a:endParaRPr>
          </a:p>
          <a:p>
            <a:r>
              <a:rPr lang="en-US" sz="1400" dirty="0">
                <a:solidFill>
                  <a:schemeClr val="bg1"/>
                </a:solidFill>
              </a:rPr>
              <a:t>Donna Crowe</a:t>
            </a:r>
          </a:p>
          <a:p>
            <a:r>
              <a:rPr lang="en-US" sz="1400" dirty="0">
                <a:solidFill>
                  <a:schemeClr val="bg1"/>
                </a:solidFill>
              </a:rPr>
              <a:t>Mike Vest</a:t>
            </a:r>
          </a:p>
        </p:txBody>
      </p:sp>
      <p:pic>
        <p:nvPicPr>
          <p:cNvPr id="1028" name="Picture 4" descr="National Institute on Aging">
            <a:extLst>
              <a:ext uri="{FF2B5EF4-FFF2-40B4-BE49-F238E27FC236}">
                <a16:creationId xmlns:a16="http://schemas.microsoft.com/office/drawing/2014/main" id="{0B45067B-40C7-79BA-CCED-105D480ED88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60163" y="4875089"/>
            <a:ext cx="1322345" cy="13223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ther Gift Ideas | Holiday Gift Guide | Alumni, Friends and Families |  Brandeis University">
            <a:extLst>
              <a:ext uri="{FF2B5EF4-FFF2-40B4-BE49-F238E27FC236}">
                <a16:creationId xmlns:a16="http://schemas.microsoft.com/office/drawing/2014/main" id="{1857625E-1AE3-56AB-62D9-D5C2ACC81208}"/>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055418" y="5224981"/>
            <a:ext cx="1187054" cy="1190818"/>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9ACB79FE-E0E2-D90B-842C-8233D2B8AE31}"/>
              </a:ext>
            </a:extLst>
          </p:cNvPr>
          <p:cNvGrpSpPr/>
          <p:nvPr/>
        </p:nvGrpSpPr>
        <p:grpSpPr>
          <a:xfrm>
            <a:off x="188462" y="5076614"/>
            <a:ext cx="3636922" cy="1473930"/>
            <a:chOff x="-22347" y="4723200"/>
            <a:chExt cx="5426859" cy="2199337"/>
          </a:xfrm>
        </p:grpSpPr>
        <p:sp>
          <p:nvSpPr>
            <p:cNvPr id="18" name="Rectangle 17">
              <a:extLst>
                <a:ext uri="{FF2B5EF4-FFF2-40B4-BE49-F238E27FC236}">
                  <a16:creationId xmlns:a16="http://schemas.microsoft.com/office/drawing/2014/main" id="{8063769F-B4B6-2757-4C77-34E05565A675}"/>
                </a:ext>
              </a:extLst>
            </p:cNvPr>
            <p:cNvSpPr/>
            <p:nvPr/>
          </p:nvSpPr>
          <p:spPr>
            <a:xfrm>
              <a:off x="122829" y="4924261"/>
              <a:ext cx="5281683" cy="17972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8" name="Picture 14">
              <a:extLst>
                <a:ext uri="{FF2B5EF4-FFF2-40B4-BE49-F238E27FC236}">
                  <a16:creationId xmlns:a16="http://schemas.microsoft.com/office/drawing/2014/main" id="{91A7C761-C3D6-9ABB-9D32-0E6720F70F0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347" y="4723200"/>
              <a:ext cx="5404508" cy="219933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4F003CB3-8BA8-9626-59A7-C4590DABF679}"/>
              </a:ext>
            </a:extLst>
          </p:cNvPr>
          <p:cNvSpPr txBox="1"/>
          <p:nvPr/>
        </p:nvSpPr>
        <p:spPr>
          <a:xfrm>
            <a:off x="6486257" y="6211979"/>
            <a:ext cx="1270156" cy="307777"/>
          </a:xfrm>
          <a:prstGeom prst="rect">
            <a:avLst/>
          </a:prstGeom>
          <a:noFill/>
        </p:spPr>
        <p:txBody>
          <a:bodyPr wrap="none" rtlCol="0">
            <a:spAutoFit/>
          </a:bodyPr>
          <a:lstStyle/>
          <a:p>
            <a:r>
              <a:rPr lang="en-US" sz="1400" dirty="0">
                <a:solidFill>
                  <a:schemeClr val="bg1"/>
                </a:solidFill>
              </a:rPr>
              <a:t>R01 AG074330</a:t>
            </a:r>
          </a:p>
        </p:txBody>
      </p:sp>
      <p:pic>
        <p:nvPicPr>
          <p:cNvPr id="2050" name="Picture 2" descr="Anne Berry | Brandeis University">
            <a:extLst>
              <a:ext uri="{FF2B5EF4-FFF2-40B4-BE49-F238E27FC236}">
                <a16:creationId xmlns:a16="http://schemas.microsoft.com/office/drawing/2014/main" id="{2BE4E955-8453-DE64-6D87-6C48FCFBB207}"/>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85795" y="1690689"/>
            <a:ext cx="1416383" cy="14163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52" name="Picture 4" descr="Jacob Hooker - Wikipedia">
            <a:extLst>
              <a:ext uri="{FF2B5EF4-FFF2-40B4-BE49-F238E27FC236}">
                <a16:creationId xmlns:a16="http://schemas.microsoft.com/office/drawing/2014/main" id="{7322D564-5628-6AC0-3415-47EE1813CC05}"/>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280820" y="1771676"/>
            <a:ext cx="1434499" cy="13581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B910804-DDAA-2BEA-DCB2-951C2A4133F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375905" y="3521697"/>
            <a:ext cx="1434500" cy="1473930"/>
          </a:xfrm>
          <a:prstGeom prst="rect">
            <a:avLst/>
          </a:prstGeom>
        </p:spPr>
      </p:pic>
      <p:pic>
        <p:nvPicPr>
          <p:cNvPr id="5" name="Picture 4">
            <a:extLst>
              <a:ext uri="{FF2B5EF4-FFF2-40B4-BE49-F238E27FC236}">
                <a16:creationId xmlns:a16="http://schemas.microsoft.com/office/drawing/2014/main" id="{8F51C0CA-BAAA-FEB0-3385-36DCA628816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5467" y="3521696"/>
            <a:ext cx="1965239" cy="1473930"/>
          </a:xfrm>
          <a:prstGeom prst="rect">
            <a:avLst/>
          </a:prstGeom>
        </p:spPr>
      </p:pic>
    </p:spTree>
    <p:extLst>
      <p:ext uri="{BB962C8B-B14F-4D97-AF65-F5344CB8AC3E}">
        <p14:creationId xmlns:p14="http://schemas.microsoft.com/office/powerpoint/2010/main" val="3858572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C2048-54F1-BF41-874A-BFEFFCA18926}"/>
              </a:ext>
            </a:extLst>
          </p:cNvPr>
          <p:cNvSpPr>
            <a:spLocks noGrp="1"/>
          </p:cNvSpPr>
          <p:nvPr>
            <p:ph type="title"/>
          </p:nvPr>
        </p:nvSpPr>
        <p:spPr>
          <a:xfrm>
            <a:off x="1867173" y="1438171"/>
            <a:ext cx="3040524" cy="1325563"/>
          </a:xfrm>
        </p:spPr>
        <p:txBody>
          <a:bodyPr/>
          <a:lstStyle/>
          <a:p>
            <a:r>
              <a:rPr lang="en-US" b="1" dirty="0">
                <a:solidFill>
                  <a:schemeClr val="bg1"/>
                </a:solidFill>
              </a:rPr>
              <a:t>Questions?</a:t>
            </a:r>
          </a:p>
        </p:txBody>
      </p:sp>
      <p:sp>
        <p:nvSpPr>
          <p:cNvPr id="3" name="Slide Number Placeholder 2">
            <a:extLst>
              <a:ext uri="{FF2B5EF4-FFF2-40B4-BE49-F238E27FC236}">
                <a16:creationId xmlns:a16="http://schemas.microsoft.com/office/drawing/2014/main" id="{4A87FEB9-B08D-FA47-BA34-F3B7A2ADD32B}"/>
              </a:ext>
            </a:extLst>
          </p:cNvPr>
          <p:cNvSpPr>
            <a:spLocks noGrp="1"/>
          </p:cNvSpPr>
          <p:nvPr>
            <p:ph type="sldNum" sz="quarter" idx="12"/>
          </p:nvPr>
        </p:nvSpPr>
        <p:spPr/>
        <p:txBody>
          <a:bodyPr/>
          <a:lstStyle/>
          <a:p>
            <a:fld id="{E1552ADF-166F-AF40-B1A4-D35B819B761E}" type="slidenum">
              <a:rPr lang="en-US" smtClean="0"/>
              <a:t>22</a:t>
            </a:fld>
            <a:endParaRPr lang="en-US"/>
          </a:p>
        </p:txBody>
      </p:sp>
      <p:pic>
        <p:nvPicPr>
          <p:cNvPr id="5" name="Picture 4">
            <a:extLst>
              <a:ext uri="{FF2B5EF4-FFF2-40B4-BE49-F238E27FC236}">
                <a16:creationId xmlns:a16="http://schemas.microsoft.com/office/drawing/2014/main" id="{C7AC5EFE-DBD6-1049-9679-DE953EA6DD57}"/>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4296" b="98454" l="876" r="94746">
                        <a14:foregroundMark x1="30123" y1="91065" x2="26095" y2="83505"/>
                        <a14:foregroundMark x1="26095" y1="83505" x2="8932" y2="69588"/>
                        <a14:foregroundMark x1="8932" y1="69588" x2="12960" y2="61340"/>
                        <a14:foregroundMark x1="12960" y1="61340" x2="13310" y2="52062"/>
                        <a14:foregroundMark x1="13310" y1="52062" x2="14186" y2="49485"/>
                        <a14:foregroundMark x1="12609" y1="86426" x2="18039" y2="95361"/>
                        <a14:foregroundMark x1="18039" y1="95361" x2="51664" y2="99141"/>
                        <a14:foregroundMark x1="51664" y1="99141" x2="59545" y2="98797"/>
                        <a14:foregroundMark x1="59545" y1="98797" x2="68651" y2="93814"/>
                        <a14:foregroundMark x1="68651" y1="93814" x2="72329" y2="94502"/>
                        <a14:foregroundMark x1="14186" y1="95361" x2="26095" y2="99141"/>
                        <a14:foregroundMark x1="26095" y1="99141" x2="74081" y2="96220"/>
                        <a14:foregroundMark x1="74081" y1="96220" x2="68827" y2="98969"/>
                        <a14:foregroundMark x1="89492" y1="59278" x2="93345" y2="50687"/>
                        <a14:foregroundMark x1="93345" y1="50687" x2="92995" y2="34536"/>
                        <a14:foregroundMark x1="92995" y1="34536" x2="87566" y2="17010"/>
                        <a14:foregroundMark x1="87566" y1="17010" x2="82137" y2="11856"/>
                        <a14:foregroundMark x1="82137" y1="11856" x2="45359" y2="8591"/>
                        <a14:foregroundMark x1="45359" y1="8591" x2="36252" y2="9966"/>
                        <a14:foregroundMark x1="36252" y1="9966" x2="29072" y2="14261"/>
                        <a14:foregroundMark x1="39580" y1="6529" x2="55517" y2="4124"/>
                        <a14:foregroundMark x1="55517" y1="4124" x2="70753" y2="4296"/>
                        <a14:foregroundMark x1="70753" y1="4296" x2="73555" y2="5498"/>
                        <a14:foregroundMark x1="92294" y1="29897" x2="95096" y2="45189"/>
                        <a14:foregroundMark x1="95096" y1="45189" x2="94921" y2="49485"/>
                        <a14:foregroundMark x1="5079" y1="62027" x2="4028" y2="69072"/>
                        <a14:foregroundMark x1="4028" y1="69072" x2="6480" y2="70447"/>
                        <a14:foregroundMark x1="1676" y1="64261" x2="2977" y2="62027"/>
                        <a14:foregroundMark x1="876" y1="65636" x2="1676" y2="64261"/>
                        <a14:backgroundMark x1="0" y1="63918" x2="1226" y2="62371"/>
                        <a14:backgroundMark x1="175" y1="64261" x2="175" y2="64261"/>
                      </a14:backgroundRemoval>
                    </a14:imgEffect>
                  </a14:imgLayer>
                </a14:imgProps>
              </a:ext>
              <a:ext uri="{28A0092B-C50C-407E-A947-70E740481C1C}">
                <a14:useLocalDpi xmlns:a14="http://schemas.microsoft.com/office/drawing/2010/main"/>
              </a:ext>
            </a:extLst>
          </a:blip>
          <a:stretch>
            <a:fillRect/>
          </a:stretch>
        </p:blipFill>
        <p:spPr>
          <a:xfrm rot="566067">
            <a:off x="4403228" y="3252634"/>
            <a:ext cx="3764487" cy="3837008"/>
          </a:xfrm>
          <a:prstGeom prst="rect">
            <a:avLst/>
          </a:prstGeom>
        </p:spPr>
      </p:pic>
      <p:sp>
        <p:nvSpPr>
          <p:cNvPr id="6" name="Cloud Callout 5">
            <a:extLst>
              <a:ext uri="{FF2B5EF4-FFF2-40B4-BE49-F238E27FC236}">
                <a16:creationId xmlns:a16="http://schemas.microsoft.com/office/drawing/2014/main" id="{66B607AD-6AD2-384F-B035-FC4F77F5AB0C}"/>
              </a:ext>
            </a:extLst>
          </p:cNvPr>
          <p:cNvSpPr/>
          <p:nvPr/>
        </p:nvSpPr>
        <p:spPr>
          <a:xfrm>
            <a:off x="1342695" y="972422"/>
            <a:ext cx="3923817" cy="2257063"/>
          </a:xfrm>
          <a:prstGeom prst="cloudCallout">
            <a:avLst>
              <a:gd name="adj1" fmla="val 41999"/>
              <a:gd name="adj2" fmla="val 75320"/>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13CCBAA-A1AF-CB7E-DDA7-8978D631B157}"/>
              </a:ext>
            </a:extLst>
          </p:cNvPr>
          <p:cNvSpPr txBox="1"/>
          <p:nvPr/>
        </p:nvSpPr>
        <p:spPr>
          <a:xfrm>
            <a:off x="234461" y="5442853"/>
            <a:ext cx="3615670" cy="1200329"/>
          </a:xfrm>
          <a:prstGeom prst="rect">
            <a:avLst/>
          </a:prstGeom>
          <a:noFill/>
        </p:spPr>
        <p:txBody>
          <a:bodyPr wrap="none" rtlCol="0">
            <a:spAutoFit/>
          </a:bodyPr>
          <a:lstStyle/>
          <a:p>
            <a:r>
              <a:rPr lang="en-US" sz="2400" dirty="0">
                <a:solidFill>
                  <a:schemeClr val="bg1"/>
                </a:solidFill>
                <a:hlinkClick r:id="rId5">
                  <a:extLst>
                    <a:ext uri="{A12FA001-AC4F-418D-AE19-62706E023703}">
                      <ahyp:hlinkClr xmlns:ahyp="http://schemas.microsoft.com/office/drawing/2018/hyperlinkcolor" val="tx"/>
                    </a:ext>
                  </a:extLst>
                </a:hlinkClick>
              </a:rPr>
              <a:t>tmorin2@mgh.harvard.edu</a:t>
            </a:r>
            <a:endParaRPr lang="en-US" sz="2400" dirty="0">
              <a:solidFill>
                <a:schemeClr val="bg1"/>
              </a:solidFill>
            </a:endParaRPr>
          </a:p>
          <a:p>
            <a:r>
              <a:rPr lang="en-US" sz="2400" dirty="0">
                <a:solidFill>
                  <a:schemeClr val="bg1"/>
                </a:solidFill>
                <a:hlinkClick r:id="rId6">
                  <a:extLst>
                    <a:ext uri="{A12FA001-AC4F-418D-AE19-62706E023703}">
                      <ahyp:hlinkClr xmlns:ahyp="http://schemas.microsoft.com/office/drawing/2018/hyperlinkcolor" val="tx"/>
                    </a:ext>
                  </a:extLst>
                </a:hlinkClick>
              </a:rPr>
              <a:t>tommorin@brandeis.edu</a:t>
            </a:r>
            <a:endParaRPr lang="en-US" sz="2400" dirty="0">
              <a:solidFill>
                <a:schemeClr val="bg1"/>
              </a:solidFill>
            </a:endParaRPr>
          </a:p>
          <a:p>
            <a:r>
              <a:rPr lang="en-US" sz="2400" dirty="0">
                <a:solidFill>
                  <a:schemeClr val="bg1"/>
                </a:solidFill>
                <a:hlinkClick r:id="rId7">
                  <a:extLst>
                    <a:ext uri="{A12FA001-AC4F-418D-AE19-62706E023703}">
                      <ahyp:hlinkClr xmlns:ahyp="http://schemas.microsoft.com/office/drawing/2018/hyperlinkcolor" val="tx"/>
                    </a:ext>
                  </a:extLst>
                </a:hlinkClick>
              </a:rPr>
              <a:t>www.tmmorin.com</a:t>
            </a:r>
            <a:r>
              <a:rPr lang="en-US" sz="2400" dirty="0">
                <a:solidFill>
                  <a:schemeClr val="bg1"/>
                </a:solidFill>
              </a:rPr>
              <a:t> </a:t>
            </a:r>
          </a:p>
        </p:txBody>
      </p:sp>
    </p:spTree>
    <p:extLst>
      <p:ext uri="{BB962C8B-B14F-4D97-AF65-F5344CB8AC3E}">
        <p14:creationId xmlns:p14="http://schemas.microsoft.com/office/powerpoint/2010/main" val="236294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500"/>
                            </p:stCondLst>
                            <p:childTnLst>
                              <p:par>
                                <p:cTn id="13" presetID="9"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C37DA-20C5-DE48-8E56-BAC9A7F4A3BB}"/>
              </a:ext>
            </a:extLst>
          </p:cNvPr>
          <p:cNvSpPr>
            <a:spLocks noGrp="1"/>
          </p:cNvSpPr>
          <p:nvPr>
            <p:ph type="title"/>
          </p:nvPr>
        </p:nvSpPr>
        <p:spPr/>
        <p:txBody>
          <a:bodyPr>
            <a:normAutofit/>
          </a:bodyPr>
          <a:lstStyle/>
          <a:p>
            <a:r>
              <a:rPr lang="en-US" sz="3600" dirty="0"/>
              <a:t>Context-Dependent Rule Task in Rodents</a:t>
            </a:r>
          </a:p>
        </p:txBody>
      </p:sp>
      <p:sp>
        <p:nvSpPr>
          <p:cNvPr id="4" name="Slide Number Placeholder 3">
            <a:extLst>
              <a:ext uri="{FF2B5EF4-FFF2-40B4-BE49-F238E27FC236}">
                <a16:creationId xmlns:a16="http://schemas.microsoft.com/office/drawing/2014/main" id="{072C66D0-DF25-164E-9635-C70A8FF11091}"/>
              </a:ext>
            </a:extLst>
          </p:cNvPr>
          <p:cNvSpPr>
            <a:spLocks noGrp="1"/>
          </p:cNvSpPr>
          <p:nvPr>
            <p:ph type="sldNum" sz="quarter" idx="12"/>
          </p:nvPr>
        </p:nvSpPr>
        <p:spPr/>
        <p:txBody>
          <a:bodyPr/>
          <a:lstStyle/>
          <a:p>
            <a:fld id="{E1552ADF-166F-AF40-B1A4-D35B819B761E}" type="slidenum">
              <a:rPr lang="en-US" smtClean="0"/>
              <a:t>3</a:t>
            </a:fld>
            <a:endParaRPr lang="en-US"/>
          </a:p>
        </p:txBody>
      </p:sp>
      <p:pic>
        <p:nvPicPr>
          <p:cNvPr id="5" name="Picture 4">
            <a:extLst>
              <a:ext uri="{FF2B5EF4-FFF2-40B4-BE49-F238E27FC236}">
                <a16:creationId xmlns:a16="http://schemas.microsoft.com/office/drawing/2014/main" id="{65037651-97D0-2844-BC40-BEEFE13D0F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0766" y="1690689"/>
            <a:ext cx="3543300" cy="4329604"/>
          </a:xfrm>
          <a:prstGeom prst="rect">
            <a:avLst/>
          </a:prstGeom>
        </p:spPr>
      </p:pic>
      <p:sp>
        <p:nvSpPr>
          <p:cNvPr id="6" name="TextBox 5">
            <a:extLst>
              <a:ext uri="{FF2B5EF4-FFF2-40B4-BE49-F238E27FC236}">
                <a16:creationId xmlns:a16="http://schemas.microsoft.com/office/drawing/2014/main" id="{FE1704F2-4499-4E4F-97C2-2AC241DC2D10}"/>
              </a:ext>
            </a:extLst>
          </p:cNvPr>
          <p:cNvSpPr txBox="1"/>
          <p:nvPr/>
        </p:nvSpPr>
        <p:spPr>
          <a:xfrm>
            <a:off x="1609699" y="6032282"/>
            <a:ext cx="2134367" cy="338554"/>
          </a:xfrm>
          <a:prstGeom prst="rect">
            <a:avLst/>
          </a:prstGeom>
          <a:noFill/>
        </p:spPr>
        <p:txBody>
          <a:bodyPr wrap="none" rtlCol="0">
            <a:spAutoFit/>
          </a:bodyPr>
          <a:lstStyle/>
          <a:p>
            <a:r>
              <a:rPr lang="en-US" sz="1600" dirty="0" err="1"/>
              <a:t>Komorowski</a:t>
            </a:r>
            <a:r>
              <a:rPr lang="en-US" sz="1600" dirty="0"/>
              <a:t> et al. 2009</a:t>
            </a:r>
          </a:p>
        </p:txBody>
      </p:sp>
      <p:pic>
        <p:nvPicPr>
          <p:cNvPr id="9" name="Picture 8">
            <a:extLst>
              <a:ext uri="{FF2B5EF4-FFF2-40B4-BE49-F238E27FC236}">
                <a16:creationId xmlns:a16="http://schemas.microsoft.com/office/drawing/2014/main" id="{C114EE35-1F26-4844-94E2-D064189CCBC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0766" y="1690689"/>
            <a:ext cx="3543300" cy="2044804"/>
          </a:xfrm>
          <a:prstGeom prst="rect">
            <a:avLst/>
          </a:prstGeom>
        </p:spPr>
      </p:pic>
      <p:sp>
        <p:nvSpPr>
          <p:cNvPr id="12" name="TextBox 11">
            <a:extLst>
              <a:ext uri="{FF2B5EF4-FFF2-40B4-BE49-F238E27FC236}">
                <a16:creationId xmlns:a16="http://schemas.microsoft.com/office/drawing/2014/main" id="{97A43E1F-9FE2-8986-9292-ED2A4BEEC77F}"/>
              </a:ext>
            </a:extLst>
          </p:cNvPr>
          <p:cNvSpPr txBox="1"/>
          <p:nvPr/>
        </p:nvSpPr>
        <p:spPr>
          <a:xfrm>
            <a:off x="4608938" y="4057549"/>
            <a:ext cx="3698023" cy="1569660"/>
          </a:xfrm>
          <a:prstGeom prst="rect">
            <a:avLst/>
          </a:prstGeom>
          <a:noFill/>
        </p:spPr>
        <p:txBody>
          <a:bodyPr wrap="square" rtlCol="0">
            <a:spAutoFit/>
          </a:bodyPr>
          <a:lstStyle/>
          <a:p>
            <a:r>
              <a:rPr lang="en-US" sz="2400" dirty="0"/>
              <a:t>Individual hippocampal neurons develop responses to specific item-place pairs (</a:t>
            </a:r>
            <a:r>
              <a:rPr lang="en-US" sz="2400" dirty="0" err="1"/>
              <a:t>Komorowski</a:t>
            </a:r>
            <a:r>
              <a:rPr lang="en-US" sz="2400" dirty="0"/>
              <a:t> et al. 2009)</a:t>
            </a:r>
          </a:p>
        </p:txBody>
      </p:sp>
      <p:pic>
        <p:nvPicPr>
          <p:cNvPr id="3" name="Picture 2">
            <a:extLst>
              <a:ext uri="{FF2B5EF4-FFF2-40B4-BE49-F238E27FC236}">
                <a16:creationId xmlns:a16="http://schemas.microsoft.com/office/drawing/2014/main" id="{379FA0CE-3551-EFF6-37C5-248DDE9AC128}"/>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119658" y="1690689"/>
            <a:ext cx="4758410" cy="1960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88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C37DA-20C5-DE48-8E56-BAC9A7F4A3BB}"/>
              </a:ext>
            </a:extLst>
          </p:cNvPr>
          <p:cNvSpPr>
            <a:spLocks noGrp="1"/>
          </p:cNvSpPr>
          <p:nvPr>
            <p:ph type="title"/>
          </p:nvPr>
        </p:nvSpPr>
        <p:spPr/>
        <p:txBody>
          <a:bodyPr>
            <a:normAutofit/>
          </a:bodyPr>
          <a:lstStyle/>
          <a:p>
            <a:r>
              <a:rPr lang="en-US" sz="3600" dirty="0"/>
              <a:t>Context-Dependent Rule Task in Rodents</a:t>
            </a:r>
          </a:p>
        </p:txBody>
      </p:sp>
      <p:sp>
        <p:nvSpPr>
          <p:cNvPr id="4" name="Slide Number Placeholder 3">
            <a:extLst>
              <a:ext uri="{FF2B5EF4-FFF2-40B4-BE49-F238E27FC236}">
                <a16:creationId xmlns:a16="http://schemas.microsoft.com/office/drawing/2014/main" id="{072C66D0-DF25-164E-9635-C70A8FF11091}"/>
              </a:ext>
            </a:extLst>
          </p:cNvPr>
          <p:cNvSpPr>
            <a:spLocks noGrp="1"/>
          </p:cNvSpPr>
          <p:nvPr>
            <p:ph type="sldNum" sz="quarter" idx="12"/>
          </p:nvPr>
        </p:nvSpPr>
        <p:spPr/>
        <p:txBody>
          <a:bodyPr/>
          <a:lstStyle/>
          <a:p>
            <a:fld id="{E1552ADF-166F-AF40-B1A4-D35B819B761E}" type="slidenum">
              <a:rPr lang="en-US" smtClean="0"/>
              <a:t>4</a:t>
            </a:fld>
            <a:endParaRPr lang="en-US"/>
          </a:p>
        </p:txBody>
      </p:sp>
      <p:pic>
        <p:nvPicPr>
          <p:cNvPr id="5" name="Picture 4">
            <a:extLst>
              <a:ext uri="{FF2B5EF4-FFF2-40B4-BE49-F238E27FC236}">
                <a16:creationId xmlns:a16="http://schemas.microsoft.com/office/drawing/2014/main" id="{65037651-97D0-2844-BC40-BEEFE13D0F4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5933" y="1690689"/>
            <a:ext cx="3543300" cy="4329604"/>
          </a:xfrm>
          <a:prstGeom prst="rect">
            <a:avLst/>
          </a:prstGeom>
        </p:spPr>
      </p:pic>
      <p:sp>
        <p:nvSpPr>
          <p:cNvPr id="6" name="TextBox 5">
            <a:extLst>
              <a:ext uri="{FF2B5EF4-FFF2-40B4-BE49-F238E27FC236}">
                <a16:creationId xmlns:a16="http://schemas.microsoft.com/office/drawing/2014/main" id="{FE1704F2-4499-4E4F-97C2-2AC241DC2D10}"/>
              </a:ext>
            </a:extLst>
          </p:cNvPr>
          <p:cNvSpPr txBox="1"/>
          <p:nvPr/>
        </p:nvSpPr>
        <p:spPr>
          <a:xfrm>
            <a:off x="1674866" y="6032282"/>
            <a:ext cx="2134367" cy="338554"/>
          </a:xfrm>
          <a:prstGeom prst="rect">
            <a:avLst/>
          </a:prstGeom>
          <a:noFill/>
        </p:spPr>
        <p:txBody>
          <a:bodyPr wrap="none" rtlCol="0">
            <a:spAutoFit/>
          </a:bodyPr>
          <a:lstStyle/>
          <a:p>
            <a:r>
              <a:rPr lang="en-US" sz="1600" dirty="0" err="1"/>
              <a:t>Komorowski</a:t>
            </a:r>
            <a:r>
              <a:rPr lang="en-US" sz="1600" dirty="0"/>
              <a:t> et al. 2009</a:t>
            </a:r>
          </a:p>
        </p:txBody>
      </p:sp>
      <p:pic>
        <p:nvPicPr>
          <p:cNvPr id="9" name="Picture 8">
            <a:extLst>
              <a:ext uri="{FF2B5EF4-FFF2-40B4-BE49-F238E27FC236}">
                <a16:creationId xmlns:a16="http://schemas.microsoft.com/office/drawing/2014/main" id="{C114EE35-1F26-4844-94E2-D064189CCBC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5933" y="1690689"/>
            <a:ext cx="3543300" cy="2044804"/>
          </a:xfrm>
          <a:prstGeom prst="rect">
            <a:avLst/>
          </a:prstGeom>
        </p:spPr>
      </p:pic>
      <p:sp>
        <p:nvSpPr>
          <p:cNvPr id="14" name="TextBox 13">
            <a:extLst>
              <a:ext uri="{FF2B5EF4-FFF2-40B4-BE49-F238E27FC236}">
                <a16:creationId xmlns:a16="http://schemas.microsoft.com/office/drawing/2014/main" id="{BCD7DB8D-019B-C944-9AA0-D2A947D217D8}"/>
              </a:ext>
            </a:extLst>
          </p:cNvPr>
          <p:cNvSpPr txBox="1"/>
          <p:nvPr/>
        </p:nvSpPr>
        <p:spPr>
          <a:xfrm>
            <a:off x="-1863066" y="6352144"/>
            <a:ext cx="1923925" cy="369332"/>
          </a:xfrm>
          <a:prstGeom prst="rect">
            <a:avLst/>
          </a:prstGeom>
          <a:noFill/>
        </p:spPr>
        <p:txBody>
          <a:bodyPr wrap="none" rtlCol="0">
            <a:spAutoFit/>
          </a:bodyPr>
          <a:lstStyle/>
          <a:p>
            <a:r>
              <a:rPr lang="en-US" dirty="0" err="1"/>
              <a:t>Eichenbaum</a:t>
            </a:r>
            <a:r>
              <a:rPr lang="en-US" dirty="0"/>
              <a:t>, 2016</a:t>
            </a:r>
          </a:p>
        </p:txBody>
      </p:sp>
      <p:pic>
        <p:nvPicPr>
          <p:cNvPr id="2050" name="Picture 2" descr="Figure 5">
            <a:extLst>
              <a:ext uri="{FF2B5EF4-FFF2-40B4-BE49-F238E27FC236}">
                <a16:creationId xmlns:a16="http://schemas.microsoft.com/office/drawing/2014/main" id="{61D8801D-3F6F-DBC9-E1AC-B4CB9D899F7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171950" y="1749062"/>
            <a:ext cx="4320450" cy="25830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91AC90A-F9D5-4316-7A1D-0FDEF3777DC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61259" y="1350367"/>
            <a:ext cx="783771" cy="680644"/>
          </a:xfrm>
          <a:prstGeom prst="rect">
            <a:avLst/>
          </a:prstGeom>
        </p:spPr>
      </p:pic>
      <p:sp>
        <p:nvSpPr>
          <p:cNvPr id="11" name="TextBox 10">
            <a:extLst>
              <a:ext uri="{FF2B5EF4-FFF2-40B4-BE49-F238E27FC236}">
                <a16:creationId xmlns:a16="http://schemas.microsoft.com/office/drawing/2014/main" id="{25E11375-B849-0D78-AEE6-2592498A8F6C}"/>
              </a:ext>
            </a:extLst>
          </p:cNvPr>
          <p:cNvSpPr txBox="1"/>
          <p:nvPr/>
        </p:nvSpPr>
        <p:spPr>
          <a:xfrm>
            <a:off x="4498773" y="4680816"/>
            <a:ext cx="3960017" cy="1631216"/>
          </a:xfrm>
          <a:prstGeom prst="rect">
            <a:avLst/>
          </a:prstGeom>
          <a:noFill/>
        </p:spPr>
        <p:txBody>
          <a:bodyPr wrap="square" rtlCol="0">
            <a:spAutoFit/>
          </a:bodyPr>
          <a:lstStyle/>
          <a:p>
            <a:r>
              <a:rPr lang="en-US" sz="2000" dirty="0"/>
              <a:t>There is a </a:t>
            </a:r>
            <a:r>
              <a:rPr lang="en-US" sz="2000" b="1" dirty="0"/>
              <a:t>dorsal-ventral organization </a:t>
            </a:r>
            <a:r>
              <a:rPr lang="en-US" sz="2000" dirty="0"/>
              <a:t>of place-field size in the rodent hippocampus.</a:t>
            </a:r>
          </a:p>
          <a:p>
            <a:r>
              <a:rPr lang="en-US" sz="2000" dirty="0"/>
              <a:t>(</a:t>
            </a:r>
            <a:r>
              <a:rPr lang="en-US" sz="2000" dirty="0" err="1"/>
              <a:t>Lyttle</a:t>
            </a:r>
            <a:r>
              <a:rPr lang="en-US" sz="2000" dirty="0"/>
              <a:t> et al. 2014 </a:t>
            </a:r>
            <a:r>
              <a:rPr lang="en-US" sz="2000" dirty="0" err="1"/>
              <a:t>Kjelstrup</a:t>
            </a:r>
            <a:r>
              <a:rPr lang="en-US" sz="2000" dirty="0"/>
              <a:t> et al. 2008; Strange et al. 2014;)</a:t>
            </a:r>
          </a:p>
        </p:txBody>
      </p:sp>
      <p:pic>
        <p:nvPicPr>
          <p:cNvPr id="15" name="Picture 14">
            <a:extLst>
              <a:ext uri="{FF2B5EF4-FFF2-40B4-BE49-F238E27FC236}">
                <a16:creationId xmlns:a16="http://schemas.microsoft.com/office/drawing/2014/main" id="{A053DEF6-5958-A385-7910-53D1A305A95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327034" y="1658228"/>
            <a:ext cx="804672" cy="694945"/>
          </a:xfrm>
          <a:prstGeom prst="rect">
            <a:avLst/>
          </a:prstGeom>
        </p:spPr>
      </p:pic>
      <p:pic>
        <p:nvPicPr>
          <p:cNvPr id="16" name="Picture 15">
            <a:extLst>
              <a:ext uri="{FF2B5EF4-FFF2-40B4-BE49-F238E27FC236}">
                <a16:creationId xmlns:a16="http://schemas.microsoft.com/office/drawing/2014/main" id="{0E084550-67F7-2A70-1C50-EE584DF0242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619238" y="2346212"/>
            <a:ext cx="731520" cy="713232"/>
          </a:xfrm>
          <a:prstGeom prst="rect">
            <a:avLst/>
          </a:prstGeom>
        </p:spPr>
      </p:pic>
      <p:sp>
        <p:nvSpPr>
          <p:cNvPr id="17" name="TextBox 16">
            <a:extLst>
              <a:ext uri="{FF2B5EF4-FFF2-40B4-BE49-F238E27FC236}">
                <a16:creationId xmlns:a16="http://schemas.microsoft.com/office/drawing/2014/main" id="{59B4248A-E69A-4AA8-4330-6967FBE944F1}"/>
              </a:ext>
            </a:extLst>
          </p:cNvPr>
          <p:cNvSpPr txBox="1"/>
          <p:nvPr/>
        </p:nvSpPr>
        <p:spPr>
          <a:xfrm>
            <a:off x="4661377" y="4166412"/>
            <a:ext cx="3783536" cy="369332"/>
          </a:xfrm>
          <a:prstGeom prst="rect">
            <a:avLst/>
          </a:prstGeom>
          <a:noFill/>
        </p:spPr>
        <p:txBody>
          <a:bodyPr wrap="none" rtlCol="0">
            <a:spAutoFit/>
          </a:bodyPr>
          <a:lstStyle/>
          <a:p>
            <a:r>
              <a:rPr lang="en-US" dirty="0"/>
              <a:t>DORSAL </a:t>
            </a:r>
            <a:r>
              <a:rPr lang="en-US" dirty="0">
                <a:sym typeface="Wingdings" pitchFamily="2" charset="2"/>
              </a:rPr>
              <a:t>                           VENTRAL </a:t>
            </a:r>
            <a:endParaRPr lang="en-US" dirty="0"/>
          </a:p>
        </p:txBody>
      </p:sp>
    </p:spTree>
    <p:extLst>
      <p:ext uri="{BB962C8B-B14F-4D97-AF65-F5344CB8AC3E}">
        <p14:creationId xmlns:p14="http://schemas.microsoft.com/office/powerpoint/2010/main" val="297560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C37DA-20C5-DE48-8E56-BAC9A7F4A3BB}"/>
              </a:ext>
            </a:extLst>
          </p:cNvPr>
          <p:cNvSpPr>
            <a:spLocks noGrp="1"/>
          </p:cNvSpPr>
          <p:nvPr>
            <p:ph type="title"/>
          </p:nvPr>
        </p:nvSpPr>
        <p:spPr/>
        <p:txBody>
          <a:bodyPr>
            <a:normAutofit/>
          </a:bodyPr>
          <a:lstStyle/>
          <a:p>
            <a:r>
              <a:rPr lang="en-US" sz="3600" dirty="0"/>
              <a:t>Homologous organization in humans</a:t>
            </a:r>
          </a:p>
        </p:txBody>
      </p:sp>
      <p:sp>
        <p:nvSpPr>
          <p:cNvPr id="4" name="Slide Number Placeholder 3">
            <a:extLst>
              <a:ext uri="{FF2B5EF4-FFF2-40B4-BE49-F238E27FC236}">
                <a16:creationId xmlns:a16="http://schemas.microsoft.com/office/drawing/2014/main" id="{072C66D0-DF25-164E-9635-C70A8FF11091}"/>
              </a:ext>
            </a:extLst>
          </p:cNvPr>
          <p:cNvSpPr>
            <a:spLocks noGrp="1"/>
          </p:cNvSpPr>
          <p:nvPr>
            <p:ph type="sldNum" sz="quarter" idx="12"/>
          </p:nvPr>
        </p:nvSpPr>
        <p:spPr/>
        <p:txBody>
          <a:bodyPr/>
          <a:lstStyle/>
          <a:p>
            <a:fld id="{E1552ADF-166F-AF40-B1A4-D35B819B761E}" type="slidenum">
              <a:rPr lang="en-US" smtClean="0"/>
              <a:t>5</a:t>
            </a:fld>
            <a:endParaRPr lang="en-US"/>
          </a:p>
        </p:txBody>
      </p:sp>
      <p:sp>
        <p:nvSpPr>
          <p:cNvPr id="7" name="TextBox 6">
            <a:extLst>
              <a:ext uri="{FF2B5EF4-FFF2-40B4-BE49-F238E27FC236}">
                <a16:creationId xmlns:a16="http://schemas.microsoft.com/office/drawing/2014/main" id="{05BCEE41-E17F-4AAD-B974-4C5E0DCFA7FA}"/>
              </a:ext>
            </a:extLst>
          </p:cNvPr>
          <p:cNvSpPr txBox="1"/>
          <p:nvPr/>
        </p:nvSpPr>
        <p:spPr>
          <a:xfrm>
            <a:off x="3991412" y="5806633"/>
            <a:ext cx="1885837" cy="369332"/>
          </a:xfrm>
          <a:prstGeom prst="rect">
            <a:avLst/>
          </a:prstGeom>
          <a:noFill/>
        </p:spPr>
        <p:txBody>
          <a:bodyPr wrap="none" rtlCol="0">
            <a:spAutoFit/>
          </a:bodyPr>
          <a:lstStyle/>
          <a:p>
            <a:r>
              <a:rPr lang="en-US" dirty="0" err="1"/>
              <a:t>Brunec</a:t>
            </a:r>
            <a:r>
              <a:rPr lang="en-US" dirty="0"/>
              <a:t> et al. 2018</a:t>
            </a:r>
          </a:p>
        </p:txBody>
      </p:sp>
      <p:pic>
        <p:nvPicPr>
          <p:cNvPr id="8" name="Picture 7">
            <a:extLst>
              <a:ext uri="{FF2B5EF4-FFF2-40B4-BE49-F238E27FC236}">
                <a16:creationId xmlns:a16="http://schemas.microsoft.com/office/drawing/2014/main" id="{55915AA3-B100-7D7C-ABEA-991E7F46578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9147" y="3740942"/>
            <a:ext cx="2171014" cy="1749970"/>
          </a:xfrm>
          <a:prstGeom prst="rect">
            <a:avLst/>
          </a:prstGeom>
        </p:spPr>
      </p:pic>
      <p:pic>
        <p:nvPicPr>
          <p:cNvPr id="10" name="Picture 9">
            <a:extLst>
              <a:ext uri="{FF2B5EF4-FFF2-40B4-BE49-F238E27FC236}">
                <a16:creationId xmlns:a16="http://schemas.microsoft.com/office/drawing/2014/main" id="{E3E1C40D-CB14-5076-37BC-AB6D011F004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70161" y="3646549"/>
            <a:ext cx="2855712" cy="2013586"/>
          </a:xfrm>
          <a:prstGeom prst="rect">
            <a:avLst/>
          </a:prstGeom>
        </p:spPr>
      </p:pic>
      <p:sp>
        <p:nvSpPr>
          <p:cNvPr id="11" name="TextBox 10">
            <a:extLst>
              <a:ext uri="{FF2B5EF4-FFF2-40B4-BE49-F238E27FC236}">
                <a16:creationId xmlns:a16="http://schemas.microsoft.com/office/drawing/2014/main" id="{C3048D3D-7FE0-F022-547F-8769AF00F07E}"/>
              </a:ext>
            </a:extLst>
          </p:cNvPr>
          <p:cNvSpPr txBox="1"/>
          <p:nvPr/>
        </p:nvSpPr>
        <p:spPr>
          <a:xfrm>
            <a:off x="5877249" y="4281841"/>
            <a:ext cx="2967604" cy="1200329"/>
          </a:xfrm>
          <a:prstGeom prst="rect">
            <a:avLst/>
          </a:prstGeom>
          <a:noFill/>
        </p:spPr>
        <p:txBody>
          <a:bodyPr wrap="square" rtlCol="0">
            <a:spAutoFit/>
          </a:bodyPr>
          <a:lstStyle/>
          <a:p>
            <a:r>
              <a:rPr lang="en-US" sz="2400" b="1" dirty="0"/>
              <a:t>Anterior-Posterior organization</a:t>
            </a:r>
            <a:r>
              <a:rPr lang="en-US" sz="2400" dirty="0"/>
              <a:t> in human hippocampus!</a:t>
            </a:r>
          </a:p>
        </p:txBody>
      </p:sp>
      <p:sp>
        <p:nvSpPr>
          <p:cNvPr id="15" name="TextBox 14">
            <a:extLst>
              <a:ext uri="{FF2B5EF4-FFF2-40B4-BE49-F238E27FC236}">
                <a16:creationId xmlns:a16="http://schemas.microsoft.com/office/drawing/2014/main" id="{DA234F85-63F5-138B-FBDE-23B3F33DD424}"/>
              </a:ext>
            </a:extLst>
          </p:cNvPr>
          <p:cNvSpPr txBox="1"/>
          <p:nvPr/>
        </p:nvSpPr>
        <p:spPr>
          <a:xfrm>
            <a:off x="299147" y="5806633"/>
            <a:ext cx="2957861" cy="369332"/>
          </a:xfrm>
          <a:prstGeom prst="rect">
            <a:avLst/>
          </a:prstGeom>
          <a:noFill/>
        </p:spPr>
        <p:txBody>
          <a:bodyPr wrap="none" rtlCol="0">
            <a:spAutoFit/>
          </a:bodyPr>
          <a:lstStyle/>
          <a:p>
            <a:r>
              <a:rPr lang="en-US" dirty="0">
                <a:sym typeface="Wingdings" pitchFamily="2" charset="2"/>
              </a:rPr>
              <a:t>ANTERIOR    POSTERIOR </a:t>
            </a:r>
            <a:endParaRPr lang="en-US" dirty="0"/>
          </a:p>
        </p:txBody>
      </p:sp>
      <p:grpSp>
        <p:nvGrpSpPr>
          <p:cNvPr id="19" name="Group 18">
            <a:extLst>
              <a:ext uri="{FF2B5EF4-FFF2-40B4-BE49-F238E27FC236}">
                <a16:creationId xmlns:a16="http://schemas.microsoft.com/office/drawing/2014/main" id="{2EBC4079-0A46-6373-C91E-1E97DC142964}"/>
              </a:ext>
            </a:extLst>
          </p:cNvPr>
          <p:cNvGrpSpPr/>
          <p:nvPr/>
        </p:nvGrpSpPr>
        <p:grpSpPr>
          <a:xfrm>
            <a:off x="1251710" y="1299956"/>
            <a:ext cx="6640579" cy="2425102"/>
            <a:chOff x="1251710" y="1299956"/>
            <a:chExt cx="6640579" cy="2425102"/>
          </a:xfrm>
        </p:grpSpPr>
        <p:pic>
          <p:nvPicPr>
            <p:cNvPr id="16" name="Picture 15">
              <a:extLst>
                <a:ext uri="{FF2B5EF4-FFF2-40B4-BE49-F238E27FC236}">
                  <a16:creationId xmlns:a16="http://schemas.microsoft.com/office/drawing/2014/main" id="{5ADA414A-C466-2455-9845-F91D51F430E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251710" y="1299956"/>
              <a:ext cx="6640579" cy="2102034"/>
            </a:xfrm>
            <a:prstGeom prst="rect">
              <a:avLst/>
            </a:prstGeom>
          </p:spPr>
        </p:pic>
        <p:sp>
          <p:nvSpPr>
            <p:cNvPr id="18" name="TextBox 17">
              <a:extLst>
                <a:ext uri="{FF2B5EF4-FFF2-40B4-BE49-F238E27FC236}">
                  <a16:creationId xmlns:a16="http://schemas.microsoft.com/office/drawing/2014/main" id="{531D0840-1E2E-C83C-2666-DA931FE66F16}"/>
                </a:ext>
              </a:extLst>
            </p:cNvPr>
            <p:cNvSpPr txBox="1"/>
            <p:nvPr/>
          </p:nvSpPr>
          <p:spPr>
            <a:xfrm>
              <a:off x="5112516" y="3355726"/>
              <a:ext cx="2384371" cy="369332"/>
            </a:xfrm>
            <a:prstGeom prst="rect">
              <a:avLst/>
            </a:prstGeom>
            <a:solidFill>
              <a:srgbClr val="FFFFFF"/>
            </a:solidFill>
          </p:spPr>
          <p:txBody>
            <a:bodyPr wrap="none" rtlCol="0">
              <a:spAutoFit/>
            </a:bodyPr>
            <a:lstStyle/>
            <a:p>
              <a:r>
                <a:rPr lang="en-US" dirty="0" err="1"/>
                <a:t>Eichenbaum</a:t>
              </a:r>
              <a:r>
                <a:rPr lang="en-US" dirty="0"/>
                <a:t> et al. 2016</a:t>
              </a:r>
            </a:p>
          </p:txBody>
        </p:sp>
      </p:grpSp>
    </p:spTree>
    <p:extLst>
      <p:ext uri="{BB962C8B-B14F-4D97-AF65-F5344CB8AC3E}">
        <p14:creationId xmlns:p14="http://schemas.microsoft.com/office/powerpoint/2010/main" val="336477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223D8-42A6-F74E-8E1D-F6E2CF4FD032}"/>
              </a:ext>
            </a:extLst>
          </p:cNvPr>
          <p:cNvSpPr>
            <a:spLocks noGrp="1"/>
          </p:cNvSpPr>
          <p:nvPr>
            <p:ph type="title"/>
          </p:nvPr>
        </p:nvSpPr>
        <p:spPr/>
        <p:txBody>
          <a:bodyPr/>
          <a:lstStyle/>
          <a:p>
            <a:r>
              <a:rPr lang="en-US" dirty="0"/>
              <a:t>Rostro-caudal Hierarchical Organization of Prefrontal Cortex</a:t>
            </a:r>
          </a:p>
        </p:txBody>
      </p:sp>
      <p:pic>
        <p:nvPicPr>
          <p:cNvPr id="9" name="Content Placeholder 8">
            <a:extLst>
              <a:ext uri="{FF2B5EF4-FFF2-40B4-BE49-F238E27FC236}">
                <a16:creationId xmlns:a16="http://schemas.microsoft.com/office/drawing/2014/main" id="{6DC9EC1F-920F-4849-9A89-B49061463E9D}"/>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491096" y="1956127"/>
            <a:ext cx="5708495" cy="4036147"/>
          </a:xfrm>
        </p:spPr>
      </p:pic>
      <p:sp>
        <p:nvSpPr>
          <p:cNvPr id="4" name="Slide Number Placeholder 3">
            <a:extLst>
              <a:ext uri="{FF2B5EF4-FFF2-40B4-BE49-F238E27FC236}">
                <a16:creationId xmlns:a16="http://schemas.microsoft.com/office/drawing/2014/main" id="{8AD68A6E-0AAE-934C-8448-4772316E5CC6}"/>
              </a:ext>
            </a:extLst>
          </p:cNvPr>
          <p:cNvSpPr>
            <a:spLocks noGrp="1"/>
          </p:cNvSpPr>
          <p:nvPr>
            <p:ph type="sldNum" sz="quarter" idx="12"/>
          </p:nvPr>
        </p:nvSpPr>
        <p:spPr/>
        <p:txBody>
          <a:bodyPr/>
          <a:lstStyle/>
          <a:p>
            <a:fld id="{E1552ADF-166F-AF40-B1A4-D35B819B761E}" type="slidenum">
              <a:rPr lang="en-US" smtClean="0"/>
              <a:t>6</a:t>
            </a:fld>
            <a:endParaRPr lang="en-US"/>
          </a:p>
        </p:txBody>
      </p:sp>
      <p:cxnSp>
        <p:nvCxnSpPr>
          <p:cNvPr id="11" name="Straight Arrow Connector 10">
            <a:extLst>
              <a:ext uri="{FF2B5EF4-FFF2-40B4-BE49-F238E27FC236}">
                <a16:creationId xmlns:a16="http://schemas.microsoft.com/office/drawing/2014/main" id="{814C4567-63DD-E941-8D5D-B9B299A4D3CB}"/>
              </a:ext>
            </a:extLst>
          </p:cNvPr>
          <p:cNvCxnSpPr/>
          <p:nvPr/>
        </p:nvCxnSpPr>
        <p:spPr>
          <a:xfrm flipV="1">
            <a:off x="5183755" y="3378694"/>
            <a:ext cx="2015836" cy="1465119"/>
          </a:xfrm>
          <a:prstGeom prst="straightConnector1">
            <a:avLst/>
          </a:prstGeom>
          <a:ln w="5715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74630DF-DA5A-6146-BC49-44DA2F703205}"/>
              </a:ext>
            </a:extLst>
          </p:cNvPr>
          <p:cNvSpPr txBox="1"/>
          <p:nvPr/>
        </p:nvSpPr>
        <p:spPr>
          <a:xfrm>
            <a:off x="5069455" y="5108326"/>
            <a:ext cx="1527726" cy="369332"/>
          </a:xfrm>
          <a:prstGeom prst="rect">
            <a:avLst/>
          </a:prstGeom>
          <a:noFill/>
        </p:spPr>
        <p:txBody>
          <a:bodyPr wrap="none" rtlCol="0">
            <a:spAutoFit/>
          </a:bodyPr>
          <a:lstStyle/>
          <a:p>
            <a:r>
              <a:rPr lang="en-US" dirty="0">
                <a:solidFill>
                  <a:srgbClr val="0070C0"/>
                </a:solidFill>
              </a:rPr>
              <a:t>More Abstract</a:t>
            </a:r>
          </a:p>
        </p:txBody>
      </p:sp>
      <p:sp>
        <p:nvSpPr>
          <p:cNvPr id="13" name="TextBox 12">
            <a:extLst>
              <a:ext uri="{FF2B5EF4-FFF2-40B4-BE49-F238E27FC236}">
                <a16:creationId xmlns:a16="http://schemas.microsoft.com/office/drawing/2014/main" id="{CAD628F0-8DCD-C24D-8798-024076D6F493}"/>
              </a:ext>
            </a:extLst>
          </p:cNvPr>
          <p:cNvSpPr txBox="1"/>
          <p:nvPr/>
        </p:nvSpPr>
        <p:spPr>
          <a:xfrm>
            <a:off x="7199591" y="3349892"/>
            <a:ext cx="1595180" cy="369332"/>
          </a:xfrm>
          <a:prstGeom prst="rect">
            <a:avLst/>
          </a:prstGeom>
          <a:noFill/>
        </p:spPr>
        <p:txBody>
          <a:bodyPr wrap="none" rtlCol="0">
            <a:spAutoFit/>
          </a:bodyPr>
          <a:lstStyle/>
          <a:p>
            <a:r>
              <a:rPr lang="en-US" dirty="0">
                <a:solidFill>
                  <a:srgbClr val="0070C0"/>
                </a:solidFill>
              </a:rPr>
              <a:t>More Concrete</a:t>
            </a:r>
          </a:p>
        </p:txBody>
      </p:sp>
      <p:sp>
        <p:nvSpPr>
          <p:cNvPr id="14" name="TextBox 13">
            <a:extLst>
              <a:ext uri="{FF2B5EF4-FFF2-40B4-BE49-F238E27FC236}">
                <a16:creationId xmlns:a16="http://schemas.microsoft.com/office/drawing/2014/main" id="{2A1530F2-1D18-1444-9412-DB8038A01917}"/>
              </a:ext>
            </a:extLst>
          </p:cNvPr>
          <p:cNvSpPr txBox="1"/>
          <p:nvPr/>
        </p:nvSpPr>
        <p:spPr>
          <a:xfrm>
            <a:off x="4559482" y="5992274"/>
            <a:ext cx="1898468" cy="369332"/>
          </a:xfrm>
          <a:prstGeom prst="rect">
            <a:avLst/>
          </a:prstGeom>
          <a:noFill/>
        </p:spPr>
        <p:txBody>
          <a:bodyPr wrap="none" rtlCol="0">
            <a:spAutoFit/>
          </a:bodyPr>
          <a:lstStyle/>
          <a:p>
            <a:r>
              <a:rPr lang="en-US" dirty="0"/>
              <a:t>Badre &amp; Nee 2018</a:t>
            </a:r>
          </a:p>
        </p:txBody>
      </p:sp>
    </p:spTree>
    <p:extLst>
      <p:ext uri="{BB962C8B-B14F-4D97-AF65-F5344CB8AC3E}">
        <p14:creationId xmlns:p14="http://schemas.microsoft.com/office/powerpoint/2010/main" val="3252239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C37DA-20C5-DE48-8E56-BAC9A7F4A3BB}"/>
              </a:ext>
            </a:extLst>
          </p:cNvPr>
          <p:cNvSpPr>
            <a:spLocks noGrp="1"/>
          </p:cNvSpPr>
          <p:nvPr>
            <p:ph type="title"/>
          </p:nvPr>
        </p:nvSpPr>
        <p:spPr/>
        <p:txBody>
          <a:bodyPr>
            <a:normAutofit/>
          </a:bodyPr>
          <a:lstStyle/>
          <a:p>
            <a:r>
              <a:rPr lang="en-US" sz="3600" dirty="0"/>
              <a:t>Prefrontal-hippocampal interactions support context-guided memory</a:t>
            </a:r>
          </a:p>
        </p:txBody>
      </p:sp>
      <p:sp>
        <p:nvSpPr>
          <p:cNvPr id="4" name="Slide Number Placeholder 3">
            <a:extLst>
              <a:ext uri="{FF2B5EF4-FFF2-40B4-BE49-F238E27FC236}">
                <a16:creationId xmlns:a16="http://schemas.microsoft.com/office/drawing/2014/main" id="{072C66D0-DF25-164E-9635-C70A8FF11091}"/>
              </a:ext>
            </a:extLst>
          </p:cNvPr>
          <p:cNvSpPr>
            <a:spLocks noGrp="1"/>
          </p:cNvSpPr>
          <p:nvPr>
            <p:ph type="sldNum" sz="quarter" idx="12"/>
          </p:nvPr>
        </p:nvSpPr>
        <p:spPr/>
        <p:txBody>
          <a:bodyPr/>
          <a:lstStyle/>
          <a:p>
            <a:fld id="{E1552ADF-166F-AF40-B1A4-D35B819B761E}" type="slidenum">
              <a:rPr lang="en-US" smtClean="0"/>
              <a:t>7</a:t>
            </a:fld>
            <a:endParaRPr lang="en-US"/>
          </a:p>
        </p:txBody>
      </p:sp>
      <p:pic>
        <p:nvPicPr>
          <p:cNvPr id="1026" name="Picture 2" descr="figure 4">
            <a:extLst>
              <a:ext uri="{FF2B5EF4-FFF2-40B4-BE49-F238E27FC236}">
                <a16:creationId xmlns:a16="http://schemas.microsoft.com/office/drawing/2014/main" id="{9D0256DB-239E-B256-BA1C-9A7FD3E9B43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6437" y="2351612"/>
            <a:ext cx="3176980" cy="335809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CD7DB8D-019B-C944-9AA0-D2A947D217D8}"/>
              </a:ext>
            </a:extLst>
          </p:cNvPr>
          <p:cNvSpPr txBox="1"/>
          <p:nvPr/>
        </p:nvSpPr>
        <p:spPr>
          <a:xfrm>
            <a:off x="2082152" y="5833654"/>
            <a:ext cx="1923925" cy="369332"/>
          </a:xfrm>
          <a:prstGeom prst="rect">
            <a:avLst/>
          </a:prstGeom>
          <a:noFill/>
        </p:spPr>
        <p:txBody>
          <a:bodyPr wrap="none" rtlCol="0">
            <a:spAutoFit/>
          </a:bodyPr>
          <a:lstStyle/>
          <a:p>
            <a:r>
              <a:rPr lang="en-US" dirty="0" err="1"/>
              <a:t>Eichenbaum</a:t>
            </a:r>
            <a:r>
              <a:rPr lang="en-US" dirty="0"/>
              <a:t>, 2016</a:t>
            </a:r>
          </a:p>
        </p:txBody>
      </p:sp>
      <p:pic>
        <p:nvPicPr>
          <p:cNvPr id="8" name="Picture 2" descr="image">
            <a:extLst>
              <a:ext uri="{FF2B5EF4-FFF2-40B4-BE49-F238E27FC236}">
                <a16:creationId xmlns:a16="http://schemas.microsoft.com/office/drawing/2014/main" id="{2D305BAF-1632-554D-D236-E56EE0B08B3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771554" y="2266936"/>
            <a:ext cx="3636009" cy="232412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0636E59-46A2-163D-7D0E-B9B5C3986835}"/>
              </a:ext>
            </a:extLst>
          </p:cNvPr>
          <p:cNvSpPr txBox="1"/>
          <p:nvPr/>
        </p:nvSpPr>
        <p:spPr>
          <a:xfrm>
            <a:off x="6682219" y="4591063"/>
            <a:ext cx="1833131" cy="369332"/>
          </a:xfrm>
          <a:prstGeom prst="rect">
            <a:avLst/>
          </a:prstGeom>
          <a:noFill/>
        </p:spPr>
        <p:txBody>
          <a:bodyPr wrap="none" rtlCol="0">
            <a:spAutoFit/>
          </a:bodyPr>
          <a:lstStyle/>
          <a:p>
            <a:r>
              <a:rPr lang="en-US" dirty="0"/>
              <a:t>Brown et al. 2021</a:t>
            </a:r>
          </a:p>
        </p:txBody>
      </p:sp>
      <p:sp>
        <p:nvSpPr>
          <p:cNvPr id="11" name="TextBox 10">
            <a:extLst>
              <a:ext uri="{FF2B5EF4-FFF2-40B4-BE49-F238E27FC236}">
                <a16:creationId xmlns:a16="http://schemas.microsoft.com/office/drawing/2014/main" id="{A79CA49B-46A0-B49B-68A4-6596B22A4815}"/>
              </a:ext>
            </a:extLst>
          </p:cNvPr>
          <p:cNvSpPr txBox="1"/>
          <p:nvPr/>
        </p:nvSpPr>
        <p:spPr>
          <a:xfrm>
            <a:off x="736437" y="1799472"/>
            <a:ext cx="950453" cy="369332"/>
          </a:xfrm>
          <a:prstGeom prst="rect">
            <a:avLst/>
          </a:prstGeom>
          <a:noFill/>
        </p:spPr>
        <p:txBody>
          <a:bodyPr wrap="none" rtlCol="0">
            <a:spAutoFit/>
          </a:bodyPr>
          <a:lstStyle/>
          <a:p>
            <a:r>
              <a:rPr lang="en-US" dirty="0"/>
              <a:t>Rodents</a:t>
            </a:r>
          </a:p>
        </p:txBody>
      </p:sp>
      <p:sp>
        <p:nvSpPr>
          <p:cNvPr id="16" name="TextBox 15">
            <a:extLst>
              <a:ext uri="{FF2B5EF4-FFF2-40B4-BE49-F238E27FC236}">
                <a16:creationId xmlns:a16="http://schemas.microsoft.com/office/drawing/2014/main" id="{88F09DB0-310A-C93D-2736-21E844908432}"/>
              </a:ext>
            </a:extLst>
          </p:cNvPr>
          <p:cNvSpPr txBox="1"/>
          <p:nvPr/>
        </p:nvSpPr>
        <p:spPr>
          <a:xfrm>
            <a:off x="4663767" y="1858190"/>
            <a:ext cx="957313" cy="369332"/>
          </a:xfrm>
          <a:prstGeom prst="rect">
            <a:avLst/>
          </a:prstGeom>
          <a:noFill/>
        </p:spPr>
        <p:txBody>
          <a:bodyPr wrap="none" rtlCol="0">
            <a:spAutoFit/>
          </a:bodyPr>
          <a:lstStyle/>
          <a:p>
            <a:r>
              <a:rPr lang="en-US" dirty="0"/>
              <a:t>Humans</a:t>
            </a:r>
          </a:p>
        </p:txBody>
      </p:sp>
    </p:spTree>
    <p:extLst>
      <p:ext uri="{BB962C8B-B14F-4D97-AF65-F5344CB8AC3E}">
        <p14:creationId xmlns:p14="http://schemas.microsoft.com/office/powerpoint/2010/main" val="25575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1"/>
      <p:bldP spid="11"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6C24CC-902E-FACD-5FB4-D812B4D677F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79789" y="4045189"/>
            <a:ext cx="2679109" cy="2190000"/>
          </a:xfrm>
          <a:prstGeom prst="rect">
            <a:avLst/>
          </a:prstGeom>
        </p:spPr>
      </p:pic>
      <p:sp>
        <p:nvSpPr>
          <p:cNvPr id="2" name="Title 1">
            <a:extLst>
              <a:ext uri="{FF2B5EF4-FFF2-40B4-BE49-F238E27FC236}">
                <a16:creationId xmlns:a16="http://schemas.microsoft.com/office/drawing/2014/main" id="{5D237168-D477-3848-83FB-EB242FA36697}"/>
              </a:ext>
            </a:extLst>
          </p:cNvPr>
          <p:cNvSpPr>
            <a:spLocks noGrp="1"/>
          </p:cNvSpPr>
          <p:nvPr>
            <p:ph type="title"/>
          </p:nvPr>
        </p:nvSpPr>
        <p:spPr/>
        <p:txBody>
          <a:bodyPr/>
          <a:lstStyle/>
          <a:p>
            <a:r>
              <a:rPr lang="en-US" dirty="0"/>
              <a:t>Hypotheses</a:t>
            </a:r>
          </a:p>
        </p:txBody>
      </p:sp>
      <p:sp>
        <p:nvSpPr>
          <p:cNvPr id="3" name="Content Placeholder 2">
            <a:extLst>
              <a:ext uri="{FF2B5EF4-FFF2-40B4-BE49-F238E27FC236}">
                <a16:creationId xmlns:a16="http://schemas.microsoft.com/office/drawing/2014/main" id="{70D71ADE-5F3E-0846-84D3-208AF839665D}"/>
              </a:ext>
            </a:extLst>
          </p:cNvPr>
          <p:cNvSpPr>
            <a:spLocks noGrp="1"/>
          </p:cNvSpPr>
          <p:nvPr>
            <p:ph idx="1"/>
          </p:nvPr>
        </p:nvSpPr>
        <p:spPr/>
        <p:txBody>
          <a:bodyPr/>
          <a:lstStyle/>
          <a:p>
            <a:r>
              <a:rPr lang="en-US" dirty="0"/>
              <a:t>Functional connectivity between </a:t>
            </a:r>
            <a:r>
              <a:rPr lang="en-US" b="1" dirty="0"/>
              <a:t>anterior hippocampus</a:t>
            </a:r>
            <a:r>
              <a:rPr lang="en-US" dirty="0"/>
              <a:t> and </a:t>
            </a:r>
            <a:r>
              <a:rPr lang="en-US" b="1" dirty="0"/>
              <a:t>anterior prefrontal cortex </a:t>
            </a:r>
            <a:r>
              <a:rPr lang="en-US" dirty="0"/>
              <a:t>supports the integration of higher order contexts.</a:t>
            </a:r>
          </a:p>
          <a:p>
            <a:r>
              <a:rPr lang="en-US" dirty="0"/>
              <a:t>In successful learners, this connectivity pattern </a:t>
            </a:r>
            <a:r>
              <a:rPr lang="en-US" b="1" dirty="0"/>
              <a:t>will develop as </a:t>
            </a:r>
            <a:r>
              <a:rPr lang="en-US" dirty="0"/>
              <a:t>context-dependent </a:t>
            </a:r>
            <a:r>
              <a:rPr lang="en-US" b="1" dirty="0"/>
              <a:t>rules are learned</a:t>
            </a:r>
            <a:r>
              <a:rPr lang="en-US" dirty="0"/>
              <a:t>.</a:t>
            </a:r>
          </a:p>
        </p:txBody>
      </p:sp>
      <p:sp>
        <p:nvSpPr>
          <p:cNvPr id="4" name="Slide Number Placeholder 3">
            <a:extLst>
              <a:ext uri="{FF2B5EF4-FFF2-40B4-BE49-F238E27FC236}">
                <a16:creationId xmlns:a16="http://schemas.microsoft.com/office/drawing/2014/main" id="{A12AE23E-91BB-3D40-9DD1-C72DAD0B6A59}"/>
              </a:ext>
            </a:extLst>
          </p:cNvPr>
          <p:cNvSpPr>
            <a:spLocks noGrp="1"/>
          </p:cNvSpPr>
          <p:nvPr>
            <p:ph type="sldNum" sz="quarter" idx="12"/>
          </p:nvPr>
        </p:nvSpPr>
        <p:spPr/>
        <p:txBody>
          <a:bodyPr/>
          <a:lstStyle/>
          <a:p>
            <a:fld id="{E1552ADF-166F-AF40-B1A4-D35B819B761E}" type="slidenum">
              <a:rPr lang="en-US" smtClean="0"/>
              <a:t>8</a:t>
            </a:fld>
            <a:endParaRPr lang="en-US"/>
          </a:p>
        </p:txBody>
      </p:sp>
      <p:pic>
        <p:nvPicPr>
          <p:cNvPr id="5" name="Picture 4">
            <a:extLst>
              <a:ext uri="{FF2B5EF4-FFF2-40B4-BE49-F238E27FC236}">
                <a16:creationId xmlns:a16="http://schemas.microsoft.com/office/drawing/2014/main" id="{16FAC88D-7C4D-F346-A093-B1A2FF240B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650" y="4356894"/>
            <a:ext cx="4891007" cy="1630336"/>
          </a:xfrm>
          <a:prstGeom prst="rect">
            <a:avLst/>
          </a:prstGeom>
        </p:spPr>
      </p:pic>
      <p:sp>
        <p:nvSpPr>
          <p:cNvPr id="7" name="Oval 6">
            <a:extLst>
              <a:ext uri="{FF2B5EF4-FFF2-40B4-BE49-F238E27FC236}">
                <a16:creationId xmlns:a16="http://schemas.microsoft.com/office/drawing/2014/main" id="{73897ADC-F110-C34D-86AE-CA49B6FAF42F}"/>
              </a:ext>
            </a:extLst>
          </p:cNvPr>
          <p:cNvSpPr/>
          <p:nvPr/>
        </p:nvSpPr>
        <p:spPr>
          <a:xfrm>
            <a:off x="7906870" y="4932783"/>
            <a:ext cx="167149" cy="167149"/>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7DF125A1-E4E2-8445-A86C-FE0CA8E08E19}"/>
              </a:ext>
            </a:extLst>
          </p:cNvPr>
          <p:cNvCxnSpPr>
            <a:cxnSpLocks/>
          </p:cNvCxnSpPr>
          <p:nvPr/>
        </p:nvCxnSpPr>
        <p:spPr>
          <a:xfrm flipV="1">
            <a:off x="7245250" y="5046922"/>
            <a:ext cx="661620" cy="352905"/>
          </a:xfrm>
          <a:prstGeom prst="straightConnector1">
            <a:avLst/>
          </a:prstGeom>
          <a:ln w="38100">
            <a:solidFill>
              <a:srgbClr val="FFFF00"/>
            </a:solidFill>
            <a:headEnd type="triangle"/>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04428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h4.googleusercontent.com/Jf33_9cl3dI73LxKzc1dFgBf4I4Ue7YkgrqAy7tLEhlEkI4jVc-A7kMOOByHA1KIGesTR5U0DkOs8UBsBp4Yq_3X8MRqrqpy4IUD5HVUbkfmAFZVekcu1O2ZQkURDejCLlviyeZfHYQ">
            <a:extLst>
              <a:ext uri="{FF2B5EF4-FFF2-40B4-BE49-F238E27FC236}">
                <a16:creationId xmlns:a16="http://schemas.microsoft.com/office/drawing/2014/main" id="{8D1A18DC-6CA4-B24D-BA9C-806A3DD344D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320611" y="1688270"/>
            <a:ext cx="6844151" cy="40703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B0830EF-EB94-CC46-8E34-2A6877CF0F00}"/>
              </a:ext>
            </a:extLst>
          </p:cNvPr>
          <p:cNvSpPr txBox="1"/>
          <p:nvPr/>
        </p:nvSpPr>
        <p:spPr>
          <a:xfrm>
            <a:off x="138265" y="100208"/>
            <a:ext cx="9005735" cy="769441"/>
          </a:xfrm>
          <a:prstGeom prst="rect">
            <a:avLst/>
          </a:prstGeom>
          <a:noFill/>
        </p:spPr>
        <p:txBody>
          <a:bodyPr wrap="none" rtlCol="0">
            <a:spAutoFit/>
          </a:bodyPr>
          <a:lstStyle/>
          <a:p>
            <a:r>
              <a:rPr lang="en-US" sz="4400" dirty="0"/>
              <a:t>Context Dependent Rule Learning Task</a:t>
            </a:r>
          </a:p>
        </p:txBody>
      </p:sp>
      <p:sp>
        <p:nvSpPr>
          <p:cNvPr id="7" name="TextBox 6">
            <a:extLst>
              <a:ext uri="{FF2B5EF4-FFF2-40B4-BE49-F238E27FC236}">
                <a16:creationId xmlns:a16="http://schemas.microsoft.com/office/drawing/2014/main" id="{97162309-76F1-504F-9475-CECECA78AD49}"/>
              </a:ext>
            </a:extLst>
          </p:cNvPr>
          <p:cNvSpPr txBox="1"/>
          <p:nvPr/>
        </p:nvSpPr>
        <p:spPr>
          <a:xfrm>
            <a:off x="7527339" y="6519446"/>
            <a:ext cx="1616661" cy="338554"/>
          </a:xfrm>
          <a:prstGeom prst="rect">
            <a:avLst/>
          </a:prstGeom>
          <a:noFill/>
        </p:spPr>
        <p:txBody>
          <a:bodyPr wrap="none" rtlCol="0">
            <a:spAutoFit/>
          </a:bodyPr>
          <a:lstStyle/>
          <a:p>
            <a:r>
              <a:rPr lang="en-US" sz="1600" dirty="0"/>
              <a:t>Morin et al. 2021</a:t>
            </a:r>
          </a:p>
        </p:txBody>
      </p:sp>
      <p:sp>
        <p:nvSpPr>
          <p:cNvPr id="2" name="Slide Number Placeholder 1">
            <a:extLst>
              <a:ext uri="{FF2B5EF4-FFF2-40B4-BE49-F238E27FC236}">
                <a16:creationId xmlns:a16="http://schemas.microsoft.com/office/drawing/2014/main" id="{472CC95A-5EF7-1748-B696-0D318FBABB8E}"/>
              </a:ext>
            </a:extLst>
          </p:cNvPr>
          <p:cNvSpPr>
            <a:spLocks noGrp="1"/>
          </p:cNvSpPr>
          <p:nvPr>
            <p:ph type="sldNum" sz="quarter" idx="12"/>
          </p:nvPr>
        </p:nvSpPr>
        <p:spPr/>
        <p:txBody>
          <a:bodyPr/>
          <a:lstStyle/>
          <a:p>
            <a:fld id="{E1552ADF-166F-AF40-B1A4-D35B819B761E}" type="slidenum">
              <a:rPr lang="en-US" smtClean="0"/>
              <a:t>9</a:t>
            </a:fld>
            <a:endParaRPr lang="en-US"/>
          </a:p>
        </p:txBody>
      </p:sp>
      <p:pic>
        <p:nvPicPr>
          <p:cNvPr id="8" name="Picture 7">
            <a:extLst>
              <a:ext uri="{FF2B5EF4-FFF2-40B4-BE49-F238E27FC236}">
                <a16:creationId xmlns:a16="http://schemas.microsoft.com/office/drawing/2014/main" id="{8EBF1CED-11A7-F242-9EBE-CCDA0B8C2E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3337" y="5160895"/>
            <a:ext cx="1189972" cy="1195456"/>
          </a:xfrm>
          <a:prstGeom prst="rect">
            <a:avLst/>
          </a:prstGeom>
        </p:spPr>
      </p:pic>
      <p:sp>
        <p:nvSpPr>
          <p:cNvPr id="3" name="TextBox 2">
            <a:extLst>
              <a:ext uri="{FF2B5EF4-FFF2-40B4-BE49-F238E27FC236}">
                <a16:creationId xmlns:a16="http://schemas.microsoft.com/office/drawing/2014/main" id="{00118929-A073-3C4A-98BD-0C5C1D306812}"/>
              </a:ext>
            </a:extLst>
          </p:cNvPr>
          <p:cNvSpPr txBox="1"/>
          <p:nvPr/>
        </p:nvSpPr>
        <p:spPr>
          <a:xfrm>
            <a:off x="0" y="6369577"/>
            <a:ext cx="1796646" cy="369332"/>
          </a:xfrm>
          <a:prstGeom prst="rect">
            <a:avLst/>
          </a:prstGeom>
          <a:noFill/>
        </p:spPr>
        <p:txBody>
          <a:bodyPr wrap="none" rtlCol="0">
            <a:spAutoFit/>
          </a:bodyPr>
          <a:lstStyle/>
          <a:p>
            <a:r>
              <a:rPr lang="en-US" dirty="0"/>
              <a:t>Allen Chang, PhD</a:t>
            </a:r>
          </a:p>
        </p:txBody>
      </p:sp>
      <p:sp>
        <p:nvSpPr>
          <p:cNvPr id="4" name="TextBox 3">
            <a:extLst>
              <a:ext uri="{FF2B5EF4-FFF2-40B4-BE49-F238E27FC236}">
                <a16:creationId xmlns:a16="http://schemas.microsoft.com/office/drawing/2014/main" id="{C155E582-F320-FB4D-A6E9-D56B4B5C8876}"/>
              </a:ext>
            </a:extLst>
          </p:cNvPr>
          <p:cNvSpPr txBox="1"/>
          <p:nvPr/>
        </p:nvSpPr>
        <p:spPr>
          <a:xfrm>
            <a:off x="1845220" y="6354695"/>
            <a:ext cx="1142813" cy="369332"/>
          </a:xfrm>
          <a:prstGeom prst="rect">
            <a:avLst/>
          </a:prstGeom>
          <a:noFill/>
        </p:spPr>
        <p:txBody>
          <a:bodyPr wrap="none" rtlCol="0">
            <a:spAutoFit/>
          </a:bodyPr>
          <a:lstStyle/>
          <a:p>
            <a:r>
              <a:rPr lang="en-US" dirty="0" err="1"/>
              <a:t>Weida</a:t>
            </a:r>
            <a:r>
              <a:rPr lang="en-US" dirty="0"/>
              <a:t> Ma</a:t>
            </a:r>
          </a:p>
        </p:txBody>
      </p:sp>
      <p:pic>
        <p:nvPicPr>
          <p:cNvPr id="1026" name="Picture 2" descr="Weida Ma">
            <a:extLst>
              <a:ext uri="{FF2B5EF4-FFF2-40B4-BE49-F238E27FC236}">
                <a16:creationId xmlns:a16="http://schemas.microsoft.com/office/drawing/2014/main" id="{F1A233EC-0DE5-054C-A407-02BC82FCA8F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19727" y="5160895"/>
            <a:ext cx="1193800" cy="1193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99F6A8D-9571-FA49-9C8D-AA1BC53BE784}"/>
              </a:ext>
            </a:extLst>
          </p:cNvPr>
          <p:cNvSpPr txBox="1"/>
          <p:nvPr/>
        </p:nvSpPr>
        <p:spPr>
          <a:xfrm>
            <a:off x="3124200" y="5798146"/>
            <a:ext cx="3980129" cy="923330"/>
          </a:xfrm>
          <a:prstGeom prst="rect">
            <a:avLst/>
          </a:prstGeom>
          <a:noFill/>
        </p:spPr>
        <p:txBody>
          <a:bodyPr wrap="none" rtlCol="0">
            <a:spAutoFit/>
          </a:bodyPr>
          <a:lstStyle/>
          <a:p>
            <a:r>
              <a:rPr lang="en-US" b="1" dirty="0"/>
              <a:t>Task Designed to Mimic Animal Studies:</a:t>
            </a:r>
          </a:p>
          <a:p>
            <a:r>
              <a:rPr lang="en-US" dirty="0" err="1"/>
              <a:t>Komorowski</a:t>
            </a:r>
            <a:r>
              <a:rPr lang="en-US" dirty="0"/>
              <a:t> et al. 2009</a:t>
            </a:r>
          </a:p>
          <a:p>
            <a:r>
              <a:rPr lang="en-US" dirty="0"/>
              <a:t>Wallis et al. 2001</a:t>
            </a:r>
          </a:p>
        </p:txBody>
      </p:sp>
    </p:spTree>
    <p:extLst>
      <p:ext uri="{BB962C8B-B14F-4D97-AF65-F5344CB8AC3E}">
        <p14:creationId xmlns:p14="http://schemas.microsoft.com/office/powerpoint/2010/main" val="32071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15806</TotalTime>
  <Words>925</Words>
  <Application>Microsoft Macintosh PowerPoint</Application>
  <PresentationFormat>On-screen Show (4:3)</PresentationFormat>
  <Paragraphs>240</Paragraphs>
  <Slides>22</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Helvetica Neue</vt:lpstr>
      <vt:lpstr>Helvetica Neue Light</vt:lpstr>
      <vt:lpstr>Office Theme</vt:lpstr>
      <vt:lpstr>Functional Reconfiguration of Anterior Hippocampus During Context-Dependent Rule Learning</vt:lpstr>
      <vt:lpstr>Context Dependent Rules</vt:lpstr>
      <vt:lpstr>Context-Dependent Rule Task in Rodents</vt:lpstr>
      <vt:lpstr>Context-Dependent Rule Task in Rodents</vt:lpstr>
      <vt:lpstr>Homologous organization in humans</vt:lpstr>
      <vt:lpstr>Rostro-caudal Hierarchical Organization of Prefrontal Cortex</vt:lpstr>
      <vt:lpstr>Prefrontal-hippocampal interactions support context-guided memory</vt:lpstr>
      <vt:lpstr>Hypotheses</vt:lpstr>
      <vt:lpstr>PowerPoint Presentation</vt:lpstr>
      <vt:lpstr>PowerPoint Presentation</vt:lpstr>
      <vt:lpstr>Context Dependent Rule Learning Task – Underlying Rule Structure</vt:lpstr>
      <vt:lpstr>Learning Varies Across Subjects</vt:lpstr>
      <vt:lpstr>Hippocampal ROIs</vt:lpstr>
      <vt:lpstr>PowerPoint Presentation</vt:lpstr>
      <vt:lpstr>PowerPoint Presentation</vt:lpstr>
      <vt:lpstr>PowerPoint Presentation</vt:lpstr>
      <vt:lpstr>Conclusions</vt:lpstr>
      <vt:lpstr>Hippocampal Head Functional Connectivity with the Caudate</vt:lpstr>
      <vt:lpstr>Future Directions</vt:lpstr>
      <vt:lpstr>Acknowledgements</vt:lpstr>
      <vt:lpstr>Acknowledgements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Morin, Thomas, Matthew</dc:creator>
  <cp:lastModifiedBy>Microsoft Office User</cp:lastModifiedBy>
  <cp:revision>144</cp:revision>
  <dcterms:created xsi:type="dcterms:W3CDTF">2021-10-04T18:44:43Z</dcterms:created>
  <dcterms:modified xsi:type="dcterms:W3CDTF">2023-08-12T22:41:12Z</dcterms:modified>
</cp:coreProperties>
</file>