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434" r:id="rId3"/>
    <p:sldId id="499" r:id="rId4"/>
    <p:sldId id="495" r:id="rId5"/>
    <p:sldId id="471" r:id="rId6"/>
    <p:sldId id="460" r:id="rId7"/>
    <p:sldId id="258" r:id="rId8"/>
    <p:sldId id="257" r:id="rId9"/>
    <p:sldId id="500" r:id="rId10"/>
    <p:sldId id="455" r:id="rId11"/>
    <p:sldId id="497" r:id="rId12"/>
    <p:sldId id="461" r:id="rId13"/>
    <p:sldId id="475" r:id="rId14"/>
    <p:sldId id="476" r:id="rId15"/>
    <p:sldId id="477" r:id="rId16"/>
    <p:sldId id="480" r:id="rId17"/>
    <p:sldId id="481" r:id="rId18"/>
    <p:sldId id="474" r:id="rId19"/>
    <p:sldId id="482" r:id="rId20"/>
    <p:sldId id="484" r:id="rId21"/>
    <p:sldId id="485" r:id="rId22"/>
    <p:sldId id="486" r:id="rId23"/>
    <p:sldId id="470" r:id="rId24"/>
    <p:sldId id="488" r:id="rId25"/>
    <p:sldId id="487" r:id="rId26"/>
    <p:sldId id="489" r:id="rId27"/>
    <p:sldId id="490" r:id="rId28"/>
    <p:sldId id="491" r:id="rId29"/>
    <p:sldId id="310" r:id="rId30"/>
    <p:sldId id="462" r:id="rId31"/>
    <p:sldId id="502" r:id="rId32"/>
    <p:sldId id="53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E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4"/>
    <p:restoredTop sz="87149"/>
  </p:normalViewPr>
  <p:slideViewPr>
    <p:cSldViewPr snapToGrid="0">
      <p:cViewPr>
        <p:scale>
          <a:sx n="119" d="100"/>
          <a:sy n="119" d="100"/>
        </p:scale>
        <p:origin x="42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D923C-71B0-CE47-8A73-10D41A12DD98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8E11C7F6-DC43-8749-82ED-9940B11C6035}">
      <dgm:prSet phldrT="[Text]"/>
      <dgm:spPr/>
      <dgm:t>
        <a:bodyPr/>
        <a:lstStyle/>
        <a:p>
          <a:r>
            <a:rPr lang="en-US" dirty="0"/>
            <a:t>Collect Data</a:t>
          </a:r>
        </a:p>
      </dgm:t>
    </dgm:pt>
    <dgm:pt modelId="{31F90BF0-5A0A-7B45-BB2A-36043B69724C}" type="parTrans" cxnId="{CD17CB36-C184-AB4A-B38B-EFE233B3FEB5}">
      <dgm:prSet/>
      <dgm:spPr/>
      <dgm:t>
        <a:bodyPr/>
        <a:lstStyle/>
        <a:p>
          <a:endParaRPr lang="en-US"/>
        </a:p>
      </dgm:t>
    </dgm:pt>
    <dgm:pt modelId="{D9E0BFC5-0C28-244E-A8EE-D7E855460281}" type="sibTrans" cxnId="{CD17CB36-C184-AB4A-B38B-EFE233B3FEB5}">
      <dgm:prSet/>
      <dgm:spPr/>
      <dgm:t>
        <a:bodyPr/>
        <a:lstStyle/>
        <a:p>
          <a:endParaRPr lang="en-US"/>
        </a:p>
      </dgm:t>
    </dgm:pt>
    <dgm:pt modelId="{C465F380-5E8C-D942-AEB7-AED5989B905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Organize &amp; Clean Data</a:t>
          </a:r>
        </a:p>
      </dgm:t>
    </dgm:pt>
    <dgm:pt modelId="{C63AAF53-76DC-5F4E-92B5-51FDD77BE37B}" type="parTrans" cxnId="{44764D99-3400-2F4E-BC51-EB13B55A8F25}">
      <dgm:prSet/>
      <dgm:spPr/>
      <dgm:t>
        <a:bodyPr/>
        <a:lstStyle/>
        <a:p>
          <a:endParaRPr lang="en-US"/>
        </a:p>
      </dgm:t>
    </dgm:pt>
    <dgm:pt modelId="{AA923009-C0D1-6E47-B4F3-8F37C801DC75}" type="sibTrans" cxnId="{44764D99-3400-2F4E-BC51-EB13B55A8F25}">
      <dgm:prSet/>
      <dgm:spPr/>
      <dgm:t>
        <a:bodyPr/>
        <a:lstStyle/>
        <a:p>
          <a:endParaRPr lang="en-US"/>
        </a:p>
      </dgm:t>
    </dgm:pt>
    <dgm:pt modelId="{0F236659-4B40-CE4F-8167-0DB635FDDDEE}">
      <dgm:prSet phldrT="[Text]"/>
      <dgm:spPr/>
      <dgm:t>
        <a:bodyPr/>
        <a:lstStyle/>
        <a:p>
          <a:r>
            <a:rPr lang="en-US" dirty="0"/>
            <a:t>Analyze Data</a:t>
          </a:r>
        </a:p>
      </dgm:t>
    </dgm:pt>
    <dgm:pt modelId="{454ABC59-EB92-F640-BB5E-2770BFE65369}" type="parTrans" cxnId="{9DCC64C7-D788-044C-A46E-3FE34D0A465F}">
      <dgm:prSet/>
      <dgm:spPr/>
      <dgm:t>
        <a:bodyPr/>
        <a:lstStyle/>
        <a:p>
          <a:endParaRPr lang="en-US"/>
        </a:p>
      </dgm:t>
    </dgm:pt>
    <dgm:pt modelId="{EEA4C6D2-7577-3846-9D3A-4C62DD74AC06}" type="sibTrans" cxnId="{9DCC64C7-D788-044C-A46E-3FE34D0A465F}">
      <dgm:prSet/>
      <dgm:spPr/>
      <dgm:t>
        <a:bodyPr/>
        <a:lstStyle/>
        <a:p>
          <a:endParaRPr lang="en-US"/>
        </a:p>
      </dgm:t>
    </dgm:pt>
    <dgm:pt modelId="{5328D154-FD8E-6A4F-A26B-3C027CC13131}" type="pres">
      <dgm:prSet presAssocID="{F7CD923C-71B0-CE47-8A73-10D41A12DD98}" presName="Name0" presStyleCnt="0">
        <dgm:presLayoutVars>
          <dgm:dir/>
          <dgm:animLvl val="lvl"/>
          <dgm:resizeHandles val="exact"/>
        </dgm:presLayoutVars>
      </dgm:prSet>
      <dgm:spPr/>
    </dgm:pt>
    <dgm:pt modelId="{4598BA86-E73F-9F46-9B7A-D4AB9E4F4B97}" type="pres">
      <dgm:prSet presAssocID="{8E11C7F6-DC43-8749-82ED-9940B11C603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EF9A8C8-D216-B247-BB73-447379C6BB26}" type="pres">
      <dgm:prSet presAssocID="{D9E0BFC5-0C28-244E-A8EE-D7E855460281}" presName="parTxOnlySpace" presStyleCnt="0"/>
      <dgm:spPr/>
    </dgm:pt>
    <dgm:pt modelId="{6F104116-18C0-7649-A0DA-1F8F305B7B41}" type="pres">
      <dgm:prSet presAssocID="{C465F380-5E8C-D942-AEB7-AED5989B905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359E208-1051-F547-8384-638BA18CDD24}" type="pres">
      <dgm:prSet presAssocID="{AA923009-C0D1-6E47-B4F3-8F37C801DC75}" presName="parTxOnlySpace" presStyleCnt="0"/>
      <dgm:spPr/>
    </dgm:pt>
    <dgm:pt modelId="{557A29EA-B99C-9941-8DC8-1D4A33A9B797}" type="pres">
      <dgm:prSet presAssocID="{0F236659-4B40-CE4F-8167-0DB635FDDDE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E4B2300-BC6E-E743-8645-75EFBAD534F2}" type="presOf" srcId="{C465F380-5E8C-D942-AEB7-AED5989B905F}" destId="{6F104116-18C0-7649-A0DA-1F8F305B7B41}" srcOrd="0" destOrd="0" presId="urn:microsoft.com/office/officeart/2005/8/layout/chevron1"/>
    <dgm:cxn modelId="{07665A34-7790-2B45-BF82-D5D261D4CDE1}" type="presOf" srcId="{0F236659-4B40-CE4F-8167-0DB635FDDDEE}" destId="{557A29EA-B99C-9941-8DC8-1D4A33A9B797}" srcOrd="0" destOrd="0" presId="urn:microsoft.com/office/officeart/2005/8/layout/chevron1"/>
    <dgm:cxn modelId="{CD17CB36-C184-AB4A-B38B-EFE233B3FEB5}" srcId="{F7CD923C-71B0-CE47-8A73-10D41A12DD98}" destId="{8E11C7F6-DC43-8749-82ED-9940B11C6035}" srcOrd="0" destOrd="0" parTransId="{31F90BF0-5A0A-7B45-BB2A-36043B69724C}" sibTransId="{D9E0BFC5-0C28-244E-A8EE-D7E855460281}"/>
    <dgm:cxn modelId="{20460B6A-F593-3348-AFF5-8F5D3A7E7BA0}" type="presOf" srcId="{F7CD923C-71B0-CE47-8A73-10D41A12DD98}" destId="{5328D154-FD8E-6A4F-A26B-3C027CC13131}" srcOrd="0" destOrd="0" presId="urn:microsoft.com/office/officeart/2005/8/layout/chevron1"/>
    <dgm:cxn modelId="{44764D99-3400-2F4E-BC51-EB13B55A8F25}" srcId="{F7CD923C-71B0-CE47-8A73-10D41A12DD98}" destId="{C465F380-5E8C-D942-AEB7-AED5989B905F}" srcOrd="1" destOrd="0" parTransId="{C63AAF53-76DC-5F4E-92B5-51FDD77BE37B}" sibTransId="{AA923009-C0D1-6E47-B4F3-8F37C801DC75}"/>
    <dgm:cxn modelId="{CC17D99E-EF96-C742-BE69-F645098EE1FC}" type="presOf" srcId="{8E11C7F6-DC43-8749-82ED-9940B11C6035}" destId="{4598BA86-E73F-9F46-9B7A-D4AB9E4F4B97}" srcOrd="0" destOrd="0" presId="urn:microsoft.com/office/officeart/2005/8/layout/chevron1"/>
    <dgm:cxn modelId="{9DCC64C7-D788-044C-A46E-3FE34D0A465F}" srcId="{F7CD923C-71B0-CE47-8A73-10D41A12DD98}" destId="{0F236659-4B40-CE4F-8167-0DB635FDDDEE}" srcOrd="2" destOrd="0" parTransId="{454ABC59-EB92-F640-BB5E-2770BFE65369}" sibTransId="{EEA4C6D2-7577-3846-9D3A-4C62DD74AC06}"/>
    <dgm:cxn modelId="{7E9DC545-5470-9D47-A6D1-B287028466E3}" type="presParOf" srcId="{5328D154-FD8E-6A4F-A26B-3C027CC13131}" destId="{4598BA86-E73F-9F46-9B7A-D4AB9E4F4B97}" srcOrd="0" destOrd="0" presId="urn:microsoft.com/office/officeart/2005/8/layout/chevron1"/>
    <dgm:cxn modelId="{4D931539-0F95-6547-9118-412BFD8991B8}" type="presParOf" srcId="{5328D154-FD8E-6A4F-A26B-3C027CC13131}" destId="{1EF9A8C8-D216-B247-BB73-447379C6BB26}" srcOrd="1" destOrd="0" presId="urn:microsoft.com/office/officeart/2005/8/layout/chevron1"/>
    <dgm:cxn modelId="{2B1CCA70-40E5-D946-869E-1B3B678E84D6}" type="presParOf" srcId="{5328D154-FD8E-6A4F-A26B-3C027CC13131}" destId="{6F104116-18C0-7649-A0DA-1F8F305B7B41}" srcOrd="2" destOrd="0" presId="urn:microsoft.com/office/officeart/2005/8/layout/chevron1"/>
    <dgm:cxn modelId="{FA15A7B3-0C11-B849-B7E0-A357E9C8DDAD}" type="presParOf" srcId="{5328D154-FD8E-6A4F-A26B-3C027CC13131}" destId="{A359E208-1051-F547-8384-638BA18CDD24}" srcOrd="3" destOrd="0" presId="urn:microsoft.com/office/officeart/2005/8/layout/chevron1"/>
    <dgm:cxn modelId="{26832FCA-9021-6E42-BE0E-8F44BDBDA080}" type="presParOf" srcId="{5328D154-FD8E-6A4F-A26B-3C027CC13131}" destId="{557A29EA-B99C-9941-8DC8-1D4A33A9B797}" srcOrd="4" destOrd="0" presId="urn:microsoft.com/office/officeart/2005/8/layout/chevron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72F632-E5C5-2C49-856B-422C103F92AB}" type="doc">
      <dgm:prSet loTypeId="urn:microsoft.com/office/officeart/2005/8/layout/lProcess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218D47D-DA35-604D-83FA-DD957BA95CD6}">
      <dgm:prSet phldrT="[Text]"/>
      <dgm:spPr/>
      <dgm:t>
        <a:bodyPr/>
        <a:lstStyle/>
        <a:p>
          <a:r>
            <a:rPr lang="en-US" dirty="0"/>
            <a:t>Downloading to:</a:t>
          </a:r>
        </a:p>
      </dgm:t>
    </dgm:pt>
    <dgm:pt modelId="{CCBE1013-FCE6-DC43-AB8D-E3D5AE563C36}" type="parTrans" cxnId="{EAA16CBF-58A8-C24A-9EF5-E6540772C85B}">
      <dgm:prSet/>
      <dgm:spPr/>
      <dgm:t>
        <a:bodyPr/>
        <a:lstStyle/>
        <a:p>
          <a:endParaRPr lang="en-US"/>
        </a:p>
      </dgm:t>
    </dgm:pt>
    <dgm:pt modelId="{62BAB8FF-3A58-DA46-BC49-C15194068C1A}" type="sibTrans" cxnId="{EAA16CBF-58A8-C24A-9EF5-E6540772C85B}">
      <dgm:prSet/>
      <dgm:spPr/>
      <dgm:t>
        <a:bodyPr/>
        <a:lstStyle/>
        <a:p>
          <a:endParaRPr lang="en-US"/>
        </a:p>
      </dgm:t>
    </dgm:pt>
    <dgm:pt modelId="{DFF0A6F7-3A26-214E-950D-C69C372214D5}">
      <dgm:prSet phldrT="[Text]"/>
      <dgm:spPr/>
      <dgm:t>
        <a:bodyPr/>
        <a:lstStyle/>
        <a:p>
          <a:r>
            <a:rPr lang="en-US" dirty="0" err="1"/>
            <a:t>sourcedata</a:t>
          </a:r>
          <a:endParaRPr lang="en-US" dirty="0"/>
        </a:p>
      </dgm:t>
    </dgm:pt>
    <dgm:pt modelId="{A10F8F89-E3A5-044B-B9A5-DC6EAAD84EAE}" type="parTrans" cxnId="{A7D16E06-7A47-DA4B-ACA0-9A5F4FAB3D33}">
      <dgm:prSet/>
      <dgm:spPr/>
      <dgm:t>
        <a:bodyPr/>
        <a:lstStyle/>
        <a:p>
          <a:endParaRPr lang="en-US"/>
        </a:p>
      </dgm:t>
    </dgm:pt>
    <dgm:pt modelId="{22BA03F6-7A3A-9443-ADBC-B834C566D813}" type="sibTrans" cxnId="{A7D16E06-7A47-DA4B-ACA0-9A5F4FAB3D33}">
      <dgm:prSet/>
      <dgm:spPr/>
      <dgm:t>
        <a:bodyPr/>
        <a:lstStyle/>
        <a:p>
          <a:endParaRPr lang="en-US"/>
        </a:p>
      </dgm:t>
    </dgm:pt>
    <dgm:pt modelId="{1D2FC6A9-1BB4-DD47-98E7-D69D82767477}">
      <dgm:prSet phldrT="[Text]"/>
      <dgm:spPr/>
      <dgm:t>
        <a:bodyPr/>
        <a:lstStyle/>
        <a:p>
          <a:r>
            <a:rPr lang="en-US" dirty="0"/>
            <a:t>Unpacking to:</a:t>
          </a:r>
        </a:p>
      </dgm:t>
    </dgm:pt>
    <dgm:pt modelId="{6670CE8E-A223-9F43-96EB-EAEC3429FE14}" type="parTrans" cxnId="{294362B3-0398-544C-B1CA-5EFB66A260FC}">
      <dgm:prSet/>
      <dgm:spPr/>
      <dgm:t>
        <a:bodyPr/>
        <a:lstStyle/>
        <a:p>
          <a:endParaRPr lang="en-US"/>
        </a:p>
      </dgm:t>
    </dgm:pt>
    <dgm:pt modelId="{E5560125-6516-0C47-8E32-9ED8BA1C7BC6}" type="sibTrans" cxnId="{294362B3-0398-544C-B1CA-5EFB66A260FC}">
      <dgm:prSet/>
      <dgm:spPr/>
      <dgm:t>
        <a:bodyPr/>
        <a:lstStyle/>
        <a:p>
          <a:endParaRPr lang="en-US"/>
        </a:p>
      </dgm:t>
    </dgm:pt>
    <dgm:pt modelId="{A92BB2BE-ECB9-0045-9D9A-F6B321DDB6C2}">
      <dgm:prSet phldrT="[Text]"/>
      <dgm:spPr/>
      <dgm:t>
        <a:bodyPr/>
        <a:lstStyle/>
        <a:p>
          <a:r>
            <a:rPr lang="en-US" dirty="0"/>
            <a:t>Raw Data (Main BIDS Directory)</a:t>
          </a:r>
        </a:p>
      </dgm:t>
    </dgm:pt>
    <dgm:pt modelId="{673740E8-A45F-FB4B-BA1E-846A5F9CF726}" type="parTrans" cxnId="{2D950B80-928B-1E4D-B149-D3B9BDE95E3D}">
      <dgm:prSet/>
      <dgm:spPr/>
      <dgm:t>
        <a:bodyPr/>
        <a:lstStyle/>
        <a:p>
          <a:endParaRPr lang="en-US"/>
        </a:p>
      </dgm:t>
    </dgm:pt>
    <dgm:pt modelId="{84D5B03F-ABA4-414A-82D6-951BCBCDC094}" type="sibTrans" cxnId="{2D950B80-928B-1E4D-B149-D3B9BDE95E3D}">
      <dgm:prSet/>
      <dgm:spPr/>
      <dgm:t>
        <a:bodyPr/>
        <a:lstStyle/>
        <a:p>
          <a:endParaRPr lang="en-US"/>
        </a:p>
      </dgm:t>
    </dgm:pt>
    <dgm:pt modelId="{CA7EACF6-7542-A443-A82F-8300D2A8AA28}">
      <dgm:prSet phldrT="[Text]"/>
      <dgm:spPr/>
      <dgm:t>
        <a:bodyPr/>
        <a:lstStyle/>
        <a:p>
          <a:r>
            <a:rPr lang="en-US" dirty="0"/>
            <a:t>Preprocessing to:</a:t>
          </a:r>
        </a:p>
      </dgm:t>
    </dgm:pt>
    <dgm:pt modelId="{1B3CF4FF-DE1E-BA47-9B04-B12F73EAC354}" type="parTrans" cxnId="{52A7B3DA-BBC7-5945-9B31-1B2242E2DCEA}">
      <dgm:prSet/>
      <dgm:spPr/>
      <dgm:t>
        <a:bodyPr/>
        <a:lstStyle/>
        <a:p>
          <a:endParaRPr lang="en-US"/>
        </a:p>
      </dgm:t>
    </dgm:pt>
    <dgm:pt modelId="{F28F195B-EF66-AE4D-941B-33F09225953D}" type="sibTrans" cxnId="{52A7B3DA-BBC7-5945-9B31-1B2242E2DCEA}">
      <dgm:prSet/>
      <dgm:spPr/>
      <dgm:t>
        <a:bodyPr/>
        <a:lstStyle/>
        <a:p>
          <a:endParaRPr lang="en-US"/>
        </a:p>
      </dgm:t>
    </dgm:pt>
    <dgm:pt modelId="{54FB5CDB-D564-884B-981E-2DE22C826F79}">
      <dgm:prSet phldrT="[Text]"/>
      <dgm:spPr/>
      <dgm:t>
        <a:bodyPr/>
        <a:lstStyle/>
        <a:p>
          <a:r>
            <a:rPr lang="en-US" dirty="0"/>
            <a:t>derivatives</a:t>
          </a:r>
        </a:p>
      </dgm:t>
    </dgm:pt>
    <dgm:pt modelId="{26C2A547-07AB-A347-B4BD-994C0C880C96}" type="parTrans" cxnId="{582D1E8D-0990-9C47-866D-0A5A4C7896BB}">
      <dgm:prSet/>
      <dgm:spPr/>
      <dgm:t>
        <a:bodyPr/>
        <a:lstStyle/>
        <a:p>
          <a:endParaRPr lang="en-US"/>
        </a:p>
      </dgm:t>
    </dgm:pt>
    <dgm:pt modelId="{E5681DBB-7C82-4744-9EE3-CD3A799115AF}" type="sibTrans" cxnId="{582D1E8D-0990-9C47-866D-0A5A4C7896BB}">
      <dgm:prSet/>
      <dgm:spPr/>
      <dgm:t>
        <a:bodyPr/>
        <a:lstStyle/>
        <a:p>
          <a:endParaRPr lang="en-US"/>
        </a:p>
      </dgm:t>
    </dgm:pt>
    <dgm:pt modelId="{BEA6EC6C-5315-8146-A1D2-5598B4B109AA}" type="pres">
      <dgm:prSet presAssocID="{4B72F632-E5C5-2C49-856B-422C103F92A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4CDC6C9-80CA-9448-955B-FEE8B2E7F38A}" type="pres">
      <dgm:prSet presAssocID="{1218D47D-DA35-604D-83FA-DD957BA95CD6}" presName="horFlow" presStyleCnt="0"/>
      <dgm:spPr/>
    </dgm:pt>
    <dgm:pt modelId="{0AF0AB0C-1277-4943-B250-483E84B40387}" type="pres">
      <dgm:prSet presAssocID="{1218D47D-DA35-604D-83FA-DD957BA95CD6}" presName="bigChev" presStyleLbl="node1" presStyleIdx="0" presStyleCnt="3"/>
      <dgm:spPr/>
    </dgm:pt>
    <dgm:pt modelId="{97BD1043-2A14-B847-AE94-E38B8D413600}" type="pres">
      <dgm:prSet presAssocID="{A10F8F89-E3A5-044B-B9A5-DC6EAAD84EAE}" presName="parTrans" presStyleCnt="0"/>
      <dgm:spPr/>
    </dgm:pt>
    <dgm:pt modelId="{131AE6F6-6AB7-0C45-A89E-5633B0B66DA0}" type="pres">
      <dgm:prSet presAssocID="{DFF0A6F7-3A26-214E-950D-C69C372214D5}" presName="node" presStyleLbl="alignAccFollowNode1" presStyleIdx="0" presStyleCnt="3">
        <dgm:presLayoutVars>
          <dgm:bulletEnabled val="1"/>
        </dgm:presLayoutVars>
      </dgm:prSet>
      <dgm:spPr/>
    </dgm:pt>
    <dgm:pt modelId="{25AC9B58-931C-3C47-BD2A-6F2C6E6076C2}" type="pres">
      <dgm:prSet presAssocID="{1218D47D-DA35-604D-83FA-DD957BA95CD6}" presName="vSp" presStyleCnt="0"/>
      <dgm:spPr/>
    </dgm:pt>
    <dgm:pt modelId="{F13C756A-31A2-AF45-849D-0FBE76911D65}" type="pres">
      <dgm:prSet presAssocID="{1D2FC6A9-1BB4-DD47-98E7-D69D82767477}" presName="horFlow" presStyleCnt="0"/>
      <dgm:spPr/>
    </dgm:pt>
    <dgm:pt modelId="{503DEFF5-E9A1-0D40-9FC4-55A45CA7B57B}" type="pres">
      <dgm:prSet presAssocID="{1D2FC6A9-1BB4-DD47-98E7-D69D82767477}" presName="bigChev" presStyleLbl="node1" presStyleIdx="1" presStyleCnt="3"/>
      <dgm:spPr/>
    </dgm:pt>
    <dgm:pt modelId="{36C0A80D-6811-EA47-849D-ABC479FADEF3}" type="pres">
      <dgm:prSet presAssocID="{673740E8-A45F-FB4B-BA1E-846A5F9CF726}" presName="parTrans" presStyleCnt="0"/>
      <dgm:spPr/>
    </dgm:pt>
    <dgm:pt modelId="{96E4619F-2334-AA4A-9CDB-7B7A2C4E08F5}" type="pres">
      <dgm:prSet presAssocID="{A92BB2BE-ECB9-0045-9D9A-F6B321DDB6C2}" presName="node" presStyleLbl="alignAccFollowNode1" presStyleIdx="1" presStyleCnt="3">
        <dgm:presLayoutVars>
          <dgm:bulletEnabled val="1"/>
        </dgm:presLayoutVars>
      </dgm:prSet>
      <dgm:spPr/>
    </dgm:pt>
    <dgm:pt modelId="{ED4019E1-01A7-7A4E-8B76-4C80E2018AAC}" type="pres">
      <dgm:prSet presAssocID="{1D2FC6A9-1BB4-DD47-98E7-D69D82767477}" presName="vSp" presStyleCnt="0"/>
      <dgm:spPr/>
    </dgm:pt>
    <dgm:pt modelId="{64B582CA-BF76-4145-8F4B-BA2D8650A32E}" type="pres">
      <dgm:prSet presAssocID="{CA7EACF6-7542-A443-A82F-8300D2A8AA28}" presName="horFlow" presStyleCnt="0"/>
      <dgm:spPr/>
    </dgm:pt>
    <dgm:pt modelId="{72FF334B-CBE7-4446-BC3D-7D99ABBDAA0C}" type="pres">
      <dgm:prSet presAssocID="{CA7EACF6-7542-A443-A82F-8300D2A8AA28}" presName="bigChev" presStyleLbl="node1" presStyleIdx="2" presStyleCnt="3"/>
      <dgm:spPr/>
    </dgm:pt>
    <dgm:pt modelId="{A16599B1-8887-454E-BF9C-AD94E04ED63B}" type="pres">
      <dgm:prSet presAssocID="{26C2A547-07AB-A347-B4BD-994C0C880C96}" presName="parTrans" presStyleCnt="0"/>
      <dgm:spPr/>
    </dgm:pt>
    <dgm:pt modelId="{C9CDE331-6472-F74C-AEC5-9BCA57B1BC7F}" type="pres">
      <dgm:prSet presAssocID="{54FB5CDB-D564-884B-981E-2DE22C826F79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A7D16E06-7A47-DA4B-ACA0-9A5F4FAB3D33}" srcId="{1218D47D-DA35-604D-83FA-DD957BA95CD6}" destId="{DFF0A6F7-3A26-214E-950D-C69C372214D5}" srcOrd="0" destOrd="0" parTransId="{A10F8F89-E3A5-044B-B9A5-DC6EAAD84EAE}" sibTransId="{22BA03F6-7A3A-9443-ADBC-B834C566D813}"/>
    <dgm:cxn modelId="{6C8C8231-EE97-104A-A0F2-EA35E374656D}" type="presOf" srcId="{1218D47D-DA35-604D-83FA-DD957BA95CD6}" destId="{0AF0AB0C-1277-4943-B250-483E84B40387}" srcOrd="0" destOrd="0" presId="urn:microsoft.com/office/officeart/2005/8/layout/lProcess3"/>
    <dgm:cxn modelId="{F7227B47-522D-464A-A68B-33FC87D225E8}" type="presOf" srcId="{A92BB2BE-ECB9-0045-9D9A-F6B321DDB6C2}" destId="{96E4619F-2334-AA4A-9CDB-7B7A2C4E08F5}" srcOrd="0" destOrd="0" presId="urn:microsoft.com/office/officeart/2005/8/layout/lProcess3"/>
    <dgm:cxn modelId="{2D950B80-928B-1E4D-B149-D3B9BDE95E3D}" srcId="{1D2FC6A9-1BB4-DD47-98E7-D69D82767477}" destId="{A92BB2BE-ECB9-0045-9D9A-F6B321DDB6C2}" srcOrd="0" destOrd="0" parTransId="{673740E8-A45F-FB4B-BA1E-846A5F9CF726}" sibTransId="{84D5B03F-ABA4-414A-82D6-951BCBCDC094}"/>
    <dgm:cxn modelId="{582D1E8D-0990-9C47-866D-0A5A4C7896BB}" srcId="{CA7EACF6-7542-A443-A82F-8300D2A8AA28}" destId="{54FB5CDB-D564-884B-981E-2DE22C826F79}" srcOrd="0" destOrd="0" parTransId="{26C2A547-07AB-A347-B4BD-994C0C880C96}" sibTransId="{E5681DBB-7C82-4744-9EE3-CD3A799115AF}"/>
    <dgm:cxn modelId="{04193596-2D8D-0D41-BD65-178920FB73D0}" type="presOf" srcId="{CA7EACF6-7542-A443-A82F-8300D2A8AA28}" destId="{72FF334B-CBE7-4446-BC3D-7D99ABBDAA0C}" srcOrd="0" destOrd="0" presId="urn:microsoft.com/office/officeart/2005/8/layout/lProcess3"/>
    <dgm:cxn modelId="{C3C0EFA4-3052-CE4B-8967-0D564CC8E1D3}" type="presOf" srcId="{54FB5CDB-D564-884B-981E-2DE22C826F79}" destId="{C9CDE331-6472-F74C-AEC5-9BCA57B1BC7F}" srcOrd="0" destOrd="0" presId="urn:microsoft.com/office/officeart/2005/8/layout/lProcess3"/>
    <dgm:cxn modelId="{822EFBA5-0CE6-EF4F-8C81-78D497C22FDB}" type="presOf" srcId="{4B72F632-E5C5-2C49-856B-422C103F92AB}" destId="{BEA6EC6C-5315-8146-A1D2-5598B4B109AA}" srcOrd="0" destOrd="0" presId="urn:microsoft.com/office/officeart/2005/8/layout/lProcess3"/>
    <dgm:cxn modelId="{294362B3-0398-544C-B1CA-5EFB66A260FC}" srcId="{4B72F632-E5C5-2C49-856B-422C103F92AB}" destId="{1D2FC6A9-1BB4-DD47-98E7-D69D82767477}" srcOrd="1" destOrd="0" parTransId="{6670CE8E-A223-9F43-96EB-EAEC3429FE14}" sibTransId="{E5560125-6516-0C47-8E32-9ED8BA1C7BC6}"/>
    <dgm:cxn modelId="{4358B2B5-5990-D644-8CFE-2B8BB18BFE35}" type="presOf" srcId="{1D2FC6A9-1BB4-DD47-98E7-D69D82767477}" destId="{503DEFF5-E9A1-0D40-9FC4-55A45CA7B57B}" srcOrd="0" destOrd="0" presId="urn:microsoft.com/office/officeart/2005/8/layout/lProcess3"/>
    <dgm:cxn modelId="{EAA16CBF-58A8-C24A-9EF5-E6540772C85B}" srcId="{4B72F632-E5C5-2C49-856B-422C103F92AB}" destId="{1218D47D-DA35-604D-83FA-DD957BA95CD6}" srcOrd="0" destOrd="0" parTransId="{CCBE1013-FCE6-DC43-AB8D-E3D5AE563C36}" sibTransId="{62BAB8FF-3A58-DA46-BC49-C15194068C1A}"/>
    <dgm:cxn modelId="{DA0411C6-FF88-5440-BAE7-731489B264CC}" type="presOf" srcId="{DFF0A6F7-3A26-214E-950D-C69C372214D5}" destId="{131AE6F6-6AB7-0C45-A89E-5633B0B66DA0}" srcOrd="0" destOrd="0" presId="urn:microsoft.com/office/officeart/2005/8/layout/lProcess3"/>
    <dgm:cxn modelId="{52A7B3DA-BBC7-5945-9B31-1B2242E2DCEA}" srcId="{4B72F632-E5C5-2C49-856B-422C103F92AB}" destId="{CA7EACF6-7542-A443-A82F-8300D2A8AA28}" srcOrd="2" destOrd="0" parTransId="{1B3CF4FF-DE1E-BA47-9B04-B12F73EAC354}" sibTransId="{F28F195B-EF66-AE4D-941B-33F09225953D}"/>
    <dgm:cxn modelId="{23119BC1-FC38-3546-BA18-03EC2516CC7A}" type="presParOf" srcId="{BEA6EC6C-5315-8146-A1D2-5598B4B109AA}" destId="{D4CDC6C9-80CA-9448-955B-FEE8B2E7F38A}" srcOrd="0" destOrd="0" presId="urn:microsoft.com/office/officeart/2005/8/layout/lProcess3"/>
    <dgm:cxn modelId="{B667867C-A7C6-934C-9A8D-77D075BBEE45}" type="presParOf" srcId="{D4CDC6C9-80CA-9448-955B-FEE8B2E7F38A}" destId="{0AF0AB0C-1277-4943-B250-483E84B40387}" srcOrd="0" destOrd="0" presId="urn:microsoft.com/office/officeart/2005/8/layout/lProcess3"/>
    <dgm:cxn modelId="{2A6AE3F5-9D4D-4942-9D42-49153D298C5C}" type="presParOf" srcId="{D4CDC6C9-80CA-9448-955B-FEE8B2E7F38A}" destId="{97BD1043-2A14-B847-AE94-E38B8D413600}" srcOrd="1" destOrd="0" presId="urn:microsoft.com/office/officeart/2005/8/layout/lProcess3"/>
    <dgm:cxn modelId="{8D2BC03E-8809-9F49-B7C9-303B4DDEDFBF}" type="presParOf" srcId="{D4CDC6C9-80CA-9448-955B-FEE8B2E7F38A}" destId="{131AE6F6-6AB7-0C45-A89E-5633B0B66DA0}" srcOrd="2" destOrd="0" presId="urn:microsoft.com/office/officeart/2005/8/layout/lProcess3"/>
    <dgm:cxn modelId="{53CBE771-C54C-A94B-B399-9AF2068B58A4}" type="presParOf" srcId="{BEA6EC6C-5315-8146-A1D2-5598B4B109AA}" destId="{25AC9B58-931C-3C47-BD2A-6F2C6E6076C2}" srcOrd="1" destOrd="0" presId="urn:microsoft.com/office/officeart/2005/8/layout/lProcess3"/>
    <dgm:cxn modelId="{A40F4883-CB26-B340-9D6D-CEEEE20A3A18}" type="presParOf" srcId="{BEA6EC6C-5315-8146-A1D2-5598B4B109AA}" destId="{F13C756A-31A2-AF45-849D-0FBE76911D65}" srcOrd="2" destOrd="0" presId="urn:microsoft.com/office/officeart/2005/8/layout/lProcess3"/>
    <dgm:cxn modelId="{BD28625D-4E62-2E48-8365-1A76FB4D550A}" type="presParOf" srcId="{F13C756A-31A2-AF45-849D-0FBE76911D65}" destId="{503DEFF5-E9A1-0D40-9FC4-55A45CA7B57B}" srcOrd="0" destOrd="0" presId="urn:microsoft.com/office/officeart/2005/8/layout/lProcess3"/>
    <dgm:cxn modelId="{27468419-7B73-F348-8416-664AB317585B}" type="presParOf" srcId="{F13C756A-31A2-AF45-849D-0FBE76911D65}" destId="{36C0A80D-6811-EA47-849D-ABC479FADEF3}" srcOrd="1" destOrd="0" presId="urn:microsoft.com/office/officeart/2005/8/layout/lProcess3"/>
    <dgm:cxn modelId="{8F132148-6852-884D-92CC-4BBAA9587942}" type="presParOf" srcId="{F13C756A-31A2-AF45-849D-0FBE76911D65}" destId="{96E4619F-2334-AA4A-9CDB-7B7A2C4E08F5}" srcOrd="2" destOrd="0" presId="urn:microsoft.com/office/officeart/2005/8/layout/lProcess3"/>
    <dgm:cxn modelId="{28E8032F-04E2-994C-B0CF-FE1B78677B3F}" type="presParOf" srcId="{BEA6EC6C-5315-8146-A1D2-5598B4B109AA}" destId="{ED4019E1-01A7-7A4E-8B76-4C80E2018AAC}" srcOrd="3" destOrd="0" presId="urn:microsoft.com/office/officeart/2005/8/layout/lProcess3"/>
    <dgm:cxn modelId="{3B2E72F2-CF37-0042-A2D6-89AC3A67E112}" type="presParOf" srcId="{BEA6EC6C-5315-8146-A1D2-5598B4B109AA}" destId="{64B582CA-BF76-4145-8F4B-BA2D8650A32E}" srcOrd="4" destOrd="0" presId="urn:microsoft.com/office/officeart/2005/8/layout/lProcess3"/>
    <dgm:cxn modelId="{167F7A1F-A39A-B74E-8FA2-9811C948C2A8}" type="presParOf" srcId="{64B582CA-BF76-4145-8F4B-BA2D8650A32E}" destId="{72FF334B-CBE7-4446-BC3D-7D99ABBDAA0C}" srcOrd="0" destOrd="0" presId="urn:microsoft.com/office/officeart/2005/8/layout/lProcess3"/>
    <dgm:cxn modelId="{E296EB92-1978-864D-AA0B-8089417B51D7}" type="presParOf" srcId="{64B582CA-BF76-4145-8F4B-BA2D8650A32E}" destId="{A16599B1-8887-454E-BF9C-AD94E04ED63B}" srcOrd="1" destOrd="0" presId="urn:microsoft.com/office/officeart/2005/8/layout/lProcess3"/>
    <dgm:cxn modelId="{8A4E19B9-4CA6-F149-A776-541B0FB6CC8C}" type="presParOf" srcId="{64B582CA-BF76-4145-8F4B-BA2D8650A32E}" destId="{C9CDE331-6472-F74C-AEC5-9BCA57B1BC7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8BA86-E73F-9F46-9B7A-D4AB9E4F4B97}">
      <dsp:nvSpPr>
        <dsp:cNvPr id="0" name=""/>
        <dsp:cNvSpPr/>
      </dsp:nvSpPr>
      <dsp:spPr>
        <a:xfrm>
          <a:off x="2324" y="262773"/>
          <a:ext cx="2831520" cy="11326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Collect Data</a:t>
          </a:r>
        </a:p>
      </dsp:txBody>
      <dsp:txXfrm>
        <a:off x="568628" y="262773"/>
        <a:ext cx="1698912" cy="1132608"/>
      </dsp:txXfrm>
    </dsp:sp>
    <dsp:sp modelId="{6F104116-18C0-7649-A0DA-1F8F305B7B41}">
      <dsp:nvSpPr>
        <dsp:cNvPr id="0" name=""/>
        <dsp:cNvSpPr/>
      </dsp:nvSpPr>
      <dsp:spPr>
        <a:xfrm>
          <a:off x="2550692" y="262773"/>
          <a:ext cx="2831520" cy="113260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Organize &amp; Clean Data</a:t>
          </a:r>
        </a:p>
      </dsp:txBody>
      <dsp:txXfrm>
        <a:off x="3116996" y="262773"/>
        <a:ext cx="1698912" cy="1132608"/>
      </dsp:txXfrm>
    </dsp:sp>
    <dsp:sp modelId="{557A29EA-B99C-9941-8DC8-1D4A33A9B797}">
      <dsp:nvSpPr>
        <dsp:cNvPr id="0" name=""/>
        <dsp:cNvSpPr/>
      </dsp:nvSpPr>
      <dsp:spPr>
        <a:xfrm>
          <a:off x="5099061" y="262773"/>
          <a:ext cx="2831520" cy="113260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Analyze Data</a:t>
          </a:r>
        </a:p>
      </dsp:txBody>
      <dsp:txXfrm>
        <a:off x="5665365" y="262773"/>
        <a:ext cx="1698912" cy="1132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0AB0C-1277-4943-B250-483E84B40387}">
      <dsp:nvSpPr>
        <dsp:cNvPr id="0" name=""/>
        <dsp:cNvSpPr/>
      </dsp:nvSpPr>
      <dsp:spPr>
        <a:xfrm>
          <a:off x="348086" y="1060"/>
          <a:ext cx="2585784" cy="103431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Downloading to:</a:t>
          </a:r>
        </a:p>
      </dsp:txBody>
      <dsp:txXfrm>
        <a:off x="865243" y="1060"/>
        <a:ext cx="1551471" cy="1034313"/>
      </dsp:txXfrm>
    </dsp:sp>
    <dsp:sp modelId="{131AE6F6-6AB7-0C45-A89E-5633B0B66DA0}">
      <dsp:nvSpPr>
        <dsp:cNvPr id="0" name=""/>
        <dsp:cNvSpPr/>
      </dsp:nvSpPr>
      <dsp:spPr>
        <a:xfrm>
          <a:off x="2597719" y="88977"/>
          <a:ext cx="2146201" cy="85848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sourcedata</a:t>
          </a:r>
          <a:endParaRPr lang="en-US" sz="1900" kern="1200" dirty="0"/>
        </a:p>
      </dsp:txBody>
      <dsp:txXfrm>
        <a:off x="3026959" y="88977"/>
        <a:ext cx="1287721" cy="858480"/>
      </dsp:txXfrm>
    </dsp:sp>
    <dsp:sp modelId="{503DEFF5-E9A1-0D40-9FC4-55A45CA7B57B}">
      <dsp:nvSpPr>
        <dsp:cNvPr id="0" name=""/>
        <dsp:cNvSpPr/>
      </dsp:nvSpPr>
      <dsp:spPr>
        <a:xfrm>
          <a:off x="348086" y="1180178"/>
          <a:ext cx="2585784" cy="1034313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Unpacking to:</a:t>
          </a:r>
        </a:p>
      </dsp:txBody>
      <dsp:txXfrm>
        <a:off x="865243" y="1180178"/>
        <a:ext cx="1551471" cy="1034313"/>
      </dsp:txXfrm>
    </dsp:sp>
    <dsp:sp modelId="{96E4619F-2334-AA4A-9CDB-7B7A2C4E08F5}">
      <dsp:nvSpPr>
        <dsp:cNvPr id="0" name=""/>
        <dsp:cNvSpPr/>
      </dsp:nvSpPr>
      <dsp:spPr>
        <a:xfrm>
          <a:off x="2597719" y="1268095"/>
          <a:ext cx="2146201" cy="858480"/>
        </a:xfrm>
        <a:prstGeom prst="chevron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Raw Data (Main BIDS Directory)</a:t>
          </a:r>
        </a:p>
      </dsp:txBody>
      <dsp:txXfrm>
        <a:off x="3026959" y="1268095"/>
        <a:ext cx="1287721" cy="858480"/>
      </dsp:txXfrm>
    </dsp:sp>
    <dsp:sp modelId="{72FF334B-CBE7-4446-BC3D-7D99ABBDAA0C}">
      <dsp:nvSpPr>
        <dsp:cNvPr id="0" name=""/>
        <dsp:cNvSpPr/>
      </dsp:nvSpPr>
      <dsp:spPr>
        <a:xfrm>
          <a:off x="348086" y="2359296"/>
          <a:ext cx="2585784" cy="1034313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Preprocessing to:</a:t>
          </a:r>
        </a:p>
      </dsp:txBody>
      <dsp:txXfrm>
        <a:off x="865243" y="2359296"/>
        <a:ext cx="1551471" cy="1034313"/>
      </dsp:txXfrm>
    </dsp:sp>
    <dsp:sp modelId="{C9CDE331-6472-F74C-AEC5-9BCA57B1BC7F}">
      <dsp:nvSpPr>
        <dsp:cNvPr id="0" name=""/>
        <dsp:cNvSpPr/>
      </dsp:nvSpPr>
      <dsp:spPr>
        <a:xfrm>
          <a:off x="2597719" y="2447213"/>
          <a:ext cx="2146201" cy="858480"/>
        </a:xfrm>
        <a:prstGeom prst="chevron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derivatives</a:t>
          </a:r>
        </a:p>
      </dsp:txBody>
      <dsp:txXfrm>
        <a:off x="3026959" y="2447213"/>
        <a:ext cx="1287721" cy="858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42972-E0DE-424B-B1AF-7FE03358BF57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1787C-D421-3148-9E6C-C1F01B9C9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787C-D421-3148-9E6C-C1F01B9C9D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2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787C-D421-3148-9E6C-C1F01B9C9D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4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787C-D421-3148-9E6C-C1F01B9C9D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8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787C-D421-3148-9E6C-C1F01B9C9D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5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5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8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">
            <a:extLst>
              <a:ext uri="{FF2B5EF4-FFF2-40B4-BE49-F238E27FC236}">
                <a16:creationId xmlns:a16="http://schemas.microsoft.com/office/drawing/2014/main" id="{6FC1038F-6301-B015-1036-B57974D3A1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2" y="593364"/>
            <a:ext cx="8520599" cy="817501"/>
          </a:xfrm>
        </p:spPr>
        <p:txBody>
          <a:bodyPr lIns="91421" tIns="91421" rIns="91421" bIns="91421" anchor="t"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3" name="Shape 22">
            <a:extLst>
              <a:ext uri="{FF2B5EF4-FFF2-40B4-BE49-F238E27FC236}">
                <a16:creationId xmlns:a16="http://schemas.microsoft.com/office/drawing/2014/main" id="{1D69A4EF-A23C-9C93-4482-1B708260E4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2" y="1562134"/>
            <a:ext cx="8520599" cy="4529699"/>
          </a:xfrm>
        </p:spPr>
        <p:txBody>
          <a:bodyPr lIns="91421" tIns="91421" rIns="91421" bIns="91421"/>
          <a:lstStyle>
            <a:lvl1pPr>
              <a:spcBef>
                <a:spcPts val="0"/>
              </a:spcBef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hape 23">
            <a:extLst>
              <a:ext uri="{FF2B5EF4-FFF2-40B4-BE49-F238E27FC236}">
                <a16:creationId xmlns:a16="http://schemas.microsoft.com/office/drawing/2014/main" id="{EB309B2D-5688-3E06-31A3-239C873CAC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472490" y="6218240"/>
            <a:ext cx="548880" cy="523878"/>
          </a:xfrm>
        </p:spPr>
        <p:txBody>
          <a:bodyPr lIns="91421" tIns="91421" rIns="91421" bIns="91421"/>
          <a:lstStyle>
            <a:lvl1pPr>
              <a:defRPr lang="en-US"/>
            </a:lvl1pPr>
          </a:lstStyle>
          <a:p>
            <a:pPr lvl="0"/>
            <a:fld id="{5C43BA8A-28C0-4F4B-8553-A72E62EFCB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374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5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1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3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0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2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1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2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E4AC9-9CA1-7346-9F79-F4E856EB1AEC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E93A-DE28-F046-BC18-7234E099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yril.pernet@ed.ac.uk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ds-specification.readthedocs.io/en/stable/glossary.htm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yril.pernet@ed.ac.uk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cyril.pernet@ed.ac.uk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D82F-1268-E8D4-9719-D12C91F6A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3027" y="1964724"/>
            <a:ext cx="5202195" cy="1995198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What is BIDS</a:t>
            </a:r>
            <a:br>
              <a:rPr lang="en-US" sz="4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and why should I use it?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97628-AE41-E502-01F1-4FE786C1D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3027" y="4313839"/>
            <a:ext cx="2834270" cy="92332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Tom Morin</a:t>
            </a:r>
          </a:p>
          <a:p>
            <a:pPr algn="l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April 25, 2025</a:t>
            </a:r>
          </a:p>
        </p:txBody>
      </p:sp>
      <p:pic>
        <p:nvPicPr>
          <p:cNvPr id="1028" name="Picture 4" descr="xkcd: Documents">
            <a:extLst>
              <a:ext uri="{FF2B5EF4-FFF2-40B4-BE49-F238E27FC236}">
                <a16:creationId xmlns:a16="http://schemas.microsoft.com/office/drawing/2014/main" id="{E76E1B57-ABD9-38C2-0A52-6C4CE727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2" y="1147847"/>
            <a:ext cx="2745832" cy="45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5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C0DE-7D0B-492B-F996-52C36ABAF2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2" y="982889"/>
            <a:ext cx="7886700" cy="994169"/>
          </a:xfrm>
        </p:spPr>
        <p:txBody>
          <a:bodyPr/>
          <a:lstStyle/>
          <a:p>
            <a:pPr lvl="0"/>
            <a:r>
              <a:rPr lang="en-US" b="1">
                <a:solidFill>
                  <a:srgbClr val="FF0000"/>
                </a:solidFill>
              </a:rPr>
              <a:t>Essence of BIDS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CC4AE-25FC-A249-E5AB-872E7E29D2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5325" y="1935176"/>
            <a:ext cx="8215163" cy="1638108"/>
          </a:xfrm>
        </p:spPr>
        <p:txBody>
          <a:bodyPr/>
          <a:lstStyle/>
          <a:p>
            <a:pPr lvl="0"/>
            <a:r>
              <a:rPr lang="en-US"/>
              <a:t>Directory hierarchy and file naming system</a:t>
            </a:r>
          </a:p>
          <a:p>
            <a:pPr lvl="1"/>
            <a:r>
              <a:rPr lang="en-US"/>
              <a:t>Conveys essential meta-data in filenames alone</a:t>
            </a:r>
          </a:p>
          <a:p>
            <a:pPr lvl="0"/>
            <a:r>
              <a:rPr lang="en-US"/>
              <a:t>Remaining meta-data in “sidecar” 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3B0DB-E211-1C69-148F-B0F55D80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687"/>
          <a:stretch>
            <a:fillRect/>
          </a:stretch>
        </p:blipFill>
        <p:spPr>
          <a:xfrm>
            <a:off x="505325" y="3398656"/>
            <a:ext cx="6858000" cy="29876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1997397-1EF8-F9F8-448C-B8C4D78794F9}"/>
              </a:ext>
            </a:extLst>
          </p:cNvPr>
          <p:cNvSpPr txBox="1"/>
          <p:nvPr/>
        </p:nvSpPr>
        <p:spPr>
          <a:xfrm>
            <a:off x="6937626" y="6211666"/>
            <a:ext cx="220637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  @CyrilRPernet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wamcyril@gmail.com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0635A-D133-ABDE-EA27-43B81A85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Brandeis Aging Brain Study (BABS)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2311C-A421-B549-E30F-4A231178D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of December 2024:</a:t>
            </a:r>
          </a:p>
          <a:p>
            <a:pPr lvl="1"/>
            <a:r>
              <a:rPr lang="en-US" b="1" dirty="0"/>
              <a:t>314</a:t>
            </a:r>
            <a:r>
              <a:rPr lang="en-US" dirty="0"/>
              <a:t> Cognitively Normal Older Adult Participants with Neuropsychological Testing Data</a:t>
            </a:r>
          </a:p>
          <a:p>
            <a:pPr lvl="1"/>
            <a:r>
              <a:rPr lang="en-US" b="1" dirty="0"/>
              <a:t>151</a:t>
            </a:r>
            <a:r>
              <a:rPr lang="en-US" dirty="0"/>
              <a:t> Participants with at least one MRI Scan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97D8B-594D-BCDF-91D5-30ECD2410483}"/>
              </a:ext>
            </a:extLst>
          </p:cNvPr>
          <p:cNvSpPr txBox="1"/>
          <p:nvPr/>
        </p:nvSpPr>
        <p:spPr>
          <a:xfrm>
            <a:off x="628650" y="3429000"/>
            <a:ext cx="84650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Datatypes: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Neuropsychological Assessments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fMRI During Movie Watching/Listening to Music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High-res Structural Imaging of Brain Stem Nuclei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[</a:t>
            </a:r>
            <a:r>
              <a:rPr lang="en-US" sz="2400" baseline="30000" dirty="0"/>
              <a:t>18</a:t>
            </a:r>
            <a:r>
              <a:rPr lang="en-US" sz="2400" dirty="0"/>
              <a:t>F]MK6240 PET to measure Tau Burden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[</a:t>
            </a:r>
            <a:r>
              <a:rPr lang="en-US" sz="2400" baseline="30000" dirty="0"/>
              <a:t>18</a:t>
            </a:r>
            <a:r>
              <a:rPr lang="en-US" sz="2400" dirty="0"/>
              <a:t>F]FMT PET to measure Catecholamine Synthesis Capacity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[</a:t>
            </a:r>
            <a:r>
              <a:rPr lang="en-US" sz="2400" baseline="30000" dirty="0"/>
              <a:t>11</a:t>
            </a:r>
            <a:r>
              <a:rPr lang="en-US" sz="2400" dirty="0"/>
              <a:t>C]Raclopride PET to measure Dopamine Receptor Density</a:t>
            </a:r>
          </a:p>
        </p:txBody>
      </p:sp>
    </p:spTree>
    <p:extLst>
      <p:ext uri="{BB962C8B-B14F-4D97-AF65-F5344CB8AC3E}">
        <p14:creationId xmlns:p14="http://schemas.microsoft.com/office/powerpoint/2010/main" val="39789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BABS in BIDS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1049634" y="1203680"/>
            <a:ext cx="1513262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D12420-3A32-58A0-0A59-15F6C0F3B99F}"/>
              </a:ext>
            </a:extLst>
          </p:cNvPr>
          <p:cNvSpPr txBox="1"/>
          <p:nvPr/>
        </p:nvSpPr>
        <p:spPr>
          <a:xfrm>
            <a:off x="5711377" y="1155937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/vast/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berrylab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/BABS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Metadata as text files (</a:t>
            </a:r>
            <a:r>
              <a:rPr lang="en-US" b="1" dirty="0" err="1">
                <a:latin typeface="VerbCond Extralight"/>
              </a:rPr>
              <a:t>tsv</a:t>
            </a:r>
            <a:r>
              <a:rPr lang="en-US" b="1" dirty="0">
                <a:latin typeface="VerbCond Extralight"/>
              </a:rPr>
              <a:t>, </a:t>
            </a:r>
            <a:r>
              <a:rPr lang="en-US" b="1" dirty="0" err="1">
                <a:latin typeface="VerbCond Extralight"/>
              </a:rPr>
              <a:t>json</a:t>
            </a:r>
            <a:r>
              <a:rPr lang="en-US" b="1" dirty="0">
                <a:latin typeface="VerbCond Extralight"/>
              </a:rPr>
              <a:t>)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69DDD6-03E2-3DFF-403C-E0439FAF91FC}"/>
              </a:ext>
            </a:extLst>
          </p:cNvPr>
          <p:cNvSpPr txBox="1"/>
          <p:nvPr/>
        </p:nvSpPr>
        <p:spPr>
          <a:xfrm>
            <a:off x="3193961" y="1558345"/>
            <a:ext cx="5950039" cy="4822788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0" tIns="34290" rIns="0" bIns="34290" anchor="ctr" anchorCtr="0" compatLnSpc="1">
            <a:noAutofit/>
          </a:bodyPr>
          <a:lstStyle/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{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"Name": ”Brandeis Aging Brain Study”,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BIDSVersion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": ”1.2.1",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"License": "",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"Authors": [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“Anne Berry”,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“Katherine O’Malley”</a:t>
            </a:r>
          </a:p>
          <a:p>
            <a:pPr lvl="2" defTabSz="685800">
              <a:lnSpc>
                <a:spcPct val="90000"/>
              </a:lnSpc>
              <a:buClr>
                <a:srgbClr val="5B9BD5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],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"Acknowledgements": ”Special thanks…”,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HowToAcknowledge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": " 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"Funding": [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“National Institute of Aging R00…”,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“National Institute of Aging R01…”,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],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ReferencesAndLinks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": "",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"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SourceDatasetsURLs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": ”/vast/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berrylab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/BABS”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}</a:t>
            </a:r>
            <a:endParaRPr lang="en-US" sz="1600" dirty="0">
              <a:solidFill>
                <a:srgbClr val="404040"/>
              </a:solidFill>
              <a:latin typeface="Calibri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A7938-FF5B-BF9D-4511-1F2D82B43E47}"/>
              </a:ext>
            </a:extLst>
          </p:cNvPr>
          <p:cNvSpPr txBox="1"/>
          <p:nvPr/>
        </p:nvSpPr>
        <p:spPr>
          <a:xfrm>
            <a:off x="5650736" y="118901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dataset_description.json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1910389" y="5035230"/>
            <a:ext cx="1283572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Metadata as text files (</a:t>
            </a:r>
            <a:r>
              <a:rPr lang="en-US" b="1" dirty="0" err="1">
                <a:latin typeface="VerbCond Extralight"/>
              </a:rPr>
              <a:t>tsv</a:t>
            </a:r>
            <a:r>
              <a:rPr lang="en-US" b="1" dirty="0">
                <a:latin typeface="VerbCond Extralight"/>
              </a:rPr>
              <a:t>, </a:t>
            </a:r>
            <a:r>
              <a:rPr lang="en-US" b="1" dirty="0" err="1">
                <a:latin typeface="VerbCond Extralight"/>
              </a:rPr>
              <a:t>json</a:t>
            </a:r>
            <a:r>
              <a:rPr lang="en-US" b="1" dirty="0">
                <a:latin typeface="VerbCond Extralight"/>
              </a:rPr>
              <a:t>)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69DDD6-03E2-3DFF-403C-E0439FAF91FC}"/>
              </a:ext>
            </a:extLst>
          </p:cNvPr>
          <p:cNvSpPr txBox="1"/>
          <p:nvPr/>
        </p:nvSpPr>
        <p:spPr>
          <a:xfrm>
            <a:off x="3193961" y="1558345"/>
            <a:ext cx="5950039" cy="4822788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0" tIns="34290" rIns="0" bIns="34290" anchor="ctr" anchorCtr="0" compatLnSpc="1">
            <a:noAutofit/>
          </a:bodyPr>
          <a:lstStyle/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{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"Name"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”Brandeis Aging Brain Study”,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BIDSVersion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”1.2.1",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"License"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"",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"Authors"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[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“Anne Berry”,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“Katherine O’Malley”</a:t>
            </a:r>
          </a:p>
          <a:p>
            <a:pPr lvl="2" defTabSz="685800">
              <a:lnSpc>
                <a:spcPct val="90000"/>
              </a:lnSpc>
              <a:buClr>
                <a:srgbClr val="5B9BD5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],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"Acknowledgements"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”Special thanks…”,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HowToAcknowledge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" 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"Funding"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[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“National Institute of Aging R00…”,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“National Institute of Aging R01…”,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],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ReferencesAndLinks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"",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SourceDatasetsURLs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”/vast/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berrylab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/BABS”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}</a:t>
            </a:r>
            <a:endParaRPr lang="en-US" sz="1600" dirty="0">
              <a:solidFill>
                <a:srgbClr val="404040"/>
              </a:solidFill>
              <a:latin typeface="Calibri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A7938-FF5B-BF9D-4511-1F2D82B43E47}"/>
              </a:ext>
            </a:extLst>
          </p:cNvPr>
          <p:cNvSpPr txBox="1"/>
          <p:nvPr/>
        </p:nvSpPr>
        <p:spPr>
          <a:xfrm>
            <a:off x="5650736" y="118901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dataset_description.json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1910389" y="5035230"/>
            <a:ext cx="1283572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Metadata as text files (</a:t>
            </a:r>
            <a:r>
              <a:rPr lang="en-US" b="1" dirty="0" err="1">
                <a:latin typeface="VerbCond Extralight"/>
              </a:rPr>
              <a:t>tsv</a:t>
            </a:r>
            <a:r>
              <a:rPr lang="en-US" b="1" dirty="0">
                <a:latin typeface="VerbCond Extralight"/>
              </a:rPr>
              <a:t>, </a:t>
            </a:r>
            <a:r>
              <a:rPr lang="en-US" b="1" dirty="0" err="1">
                <a:latin typeface="VerbCond Extralight"/>
              </a:rPr>
              <a:t>json</a:t>
            </a:r>
            <a:r>
              <a:rPr lang="en-US" b="1" dirty="0">
                <a:latin typeface="VerbCond Extralight"/>
              </a:rPr>
              <a:t>)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69DDD6-03E2-3DFF-403C-E0439FAF91FC}"/>
              </a:ext>
            </a:extLst>
          </p:cNvPr>
          <p:cNvSpPr txBox="1"/>
          <p:nvPr/>
        </p:nvSpPr>
        <p:spPr>
          <a:xfrm>
            <a:off x="3193961" y="1558345"/>
            <a:ext cx="5950039" cy="4822788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0" tIns="34290" rIns="0" bIns="34290" anchor="ctr" anchorCtr="0" compatLnSpc="1">
            <a:noAutofit/>
          </a:bodyPr>
          <a:lstStyle/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{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"Name"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”Brandeis Aging Brain Study”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BIDSVersion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”1.2.1"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"License"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”n/a"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"Authors"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[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“Anne Berry”,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“Katherine O’Malley”</a:t>
            </a:r>
          </a:p>
          <a:p>
            <a:pPr lvl="2" defTabSz="685800">
              <a:lnSpc>
                <a:spcPct val="90000"/>
              </a:lnSpc>
              <a:buClr>
                <a:srgbClr val="5B9BD5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]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"Acknowledgements"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”Special thanks…”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HowToAcknowledge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”n/a"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"Funding"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[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“National Institute of Aging R00…”,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“National Institute of Aging R01…”,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]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ReferencesAndLinks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”n/a"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,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SourceDatasetsURLs</a:t>
            </a:r>
            <a:r>
              <a:rPr lang="en-GB" sz="1600" dirty="0">
                <a:solidFill>
                  <a:srgbClr val="000000"/>
                </a:solidFill>
                <a:highlight>
                  <a:srgbClr val="FFFF00"/>
                </a:highlight>
                <a:latin typeface="Courier New" pitchFamily="49"/>
              </a:rPr>
              <a:t>"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: 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”/vast/</a:t>
            </a:r>
            <a:r>
              <a:rPr lang="en-GB" sz="1600" dirty="0" err="1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berrylab</a:t>
            </a:r>
            <a:r>
              <a:rPr lang="en-GB" sz="1600" dirty="0">
                <a:solidFill>
                  <a:srgbClr val="000000"/>
                </a:solidFill>
                <a:highlight>
                  <a:srgbClr val="00FFFF"/>
                </a:highlight>
                <a:latin typeface="Courier New" pitchFamily="49"/>
              </a:rPr>
              <a:t>/BABS”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}</a:t>
            </a:r>
            <a:endParaRPr lang="en-US" sz="1600" dirty="0">
              <a:solidFill>
                <a:srgbClr val="404040"/>
              </a:solidFill>
              <a:latin typeface="Calibri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A7938-FF5B-BF9D-4511-1F2D82B43E47}"/>
              </a:ext>
            </a:extLst>
          </p:cNvPr>
          <p:cNvSpPr txBox="1"/>
          <p:nvPr/>
        </p:nvSpPr>
        <p:spPr>
          <a:xfrm>
            <a:off x="5650736" y="118901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dataset_description.json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1910389" y="5035230"/>
            <a:ext cx="1283572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7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Metadata as text files (</a:t>
            </a:r>
            <a:r>
              <a:rPr lang="en-US" b="1" dirty="0" err="1">
                <a:latin typeface="VerbCond Extralight"/>
              </a:rPr>
              <a:t>tsv</a:t>
            </a:r>
            <a:r>
              <a:rPr lang="en-US" b="1" dirty="0">
                <a:latin typeface="VerbCond Extralight"/>
              </a:rPr>
              <a:t>, </a:t>
            </a:r>
            <a:r>
              <a:rPr lang="en-US" b="1" dirty="0" err="1">
                <a:latin typeface="VerbCond Extralight"/>
              </a:rPr>
              <a:t>json</a:t>
            </a:r>
            <a:r>
              <a:rPr lang="en-US" b="1" dirty="0">
                <a:latin typeface="VerbCond Extralight"/>
              </a:rPr>
              <a:t>)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1910389" y="5512238"/>
            <a:ext cx="1283572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7FDECE-C838-F29E-E9A2-DD8C9510D3BD}"/>
              </a:ext>
            </a:extLst>
          </p:cNvPr>
          <p:cNvSpPr txBox="1"/>
          <p:nvPr/>
        </p:nvSpPr>
        <p:spPr>
          <a:xfrm>
            <a:off x="3193961" y="1506828"/>
            <a:ext cx="5950039" cy="2240924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0" tIns="34290" rIns="0" bIns="34290" anchor="ctr" anchorCtr="0" compatLnSpc="1">
            <a:noAutofit/>
          </a:bodyPr>
          <a:lstStyle/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participant_id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YOB	sex	race ethnicity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BABS009	1943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BABS017	1951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BABS038	1952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BABS040	1949	F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BABS043	1951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BABS049	1954	F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BABS061	1954	M	black		n/a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BABS067	1959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20C05-12A1-2B12-A49A-68BA7C123F45}"/>
              </a:ext>
            </a:extLst>
          </p:cNvPr>
          <p:cNvSpPr txBox="1"/>
          <p:nvPr/>
        </p:nvSpPr>
        <p:spPr>
          <a:xfrm>
            <a:off x="6739003" y="113749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participants.tsv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3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Metadata as text files (</a:t>
            </a:r>
            <a:r>
              <a:rPr lang="en-US" b="1" dirty="0" err="1">
                <a:latin typeface="VerbCond Extralight"/>
              </a:rPr>
              <a:t>tsv</a:t>
            </a:r>
            <a:r>
              <a:rPr lang="en-US" b="1" dirty="0">
                <a:latin typeface="VerbCond Extralight"/>
              </a:rPr>
              <a:t>, </a:t>
            </a:r>
            <a:r>
              <a:rPr lang="en-US" b="1" dirty="0" err="1">
                <a:latin typeface="VerbCond Extralight"/>
              </a:rPr>
              <a:t>json</a:t>
            </a:r>
            <a:r>
              <a:rPr lang="en-US" b="1" dirty="0">
                <a:latin typeface="VerbCond Extralight"/>
              </a:rPr>
              <a:t>)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69DDD6-03E2-3DFF-403C-E0439FAF91FC}"/>
              </a:ext>
            </a:extLst>
          </p:cNvPr>
          <p:cNvSpPr txBox="1"/>
          <p:nvPr/>
        </p:nvSpPr>
        <p:spPr>
          <a:xfrm>
            <a:off x="3193961" y="1506828"/>
            <a:ext cx="5950039" cy="2240924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0" tIns="34290" rIns="0" bIns="34290" anchor="ctr" anchorCtr="0" compatLnSpc="1">
            <a:noAutofit/>
          </a:bodyPr>
          <a:lstStyle/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participant_id</a:t>
            </a: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	YOB	sex	race ethnicity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BABS009	1943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BABS017	1951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BABS038	1952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BABS040	1949	F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BABS043	1951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BABS049	1954	F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BABS061	1954	M	black		n/a</a:t>
            </a: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solidFill>
                  <a:srgbClr val="000000"/>
                </a:solidFill>
                <a:latin typeface="Courier New" pitchFamily="49"/>
              </a:rPr>
              <a:t>BABS067	1959	M	white		non-</a:t>
            </a:r>
            <a:r>
              <a:rPr lang="en-GB" sz="1600" dirty="0" err="1">
                <a:solidFill>
                  <a:srgbClr val="000000"/>
                </a:solidFill>
                <a:latin typeface="Courier New" pitchFamily="49"/>
              </a:rPr>
              <a:t>hispanic</a:t>
            </a: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dirty="0">
              <a:solidFill>
                <a:srgbClr val="000000"/>
              </a:solidFill>
              <a:latin typeface="Courier New" pitchFamily="4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A7938-FF5B-BF9D-4511-1F2D82B43E47}"/>
              </a:ext>
            </a:extLst>
          </p:cNvPr>
          <p:cNvSpPr txBox="1"/>
          <p:nvPr/>
        </p:nvSpPr>
        <p:spPr>
          <a:xfrm>
            <a:off x="6739003" y="113749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participants.tsv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1910389" y="5566418"/>
            <a:ext cx="1283572" cy="2196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ACB9E3-77CB-24E8-A2A6-3B52D4455E09}"/>
              </a:ext>
            </a:extLst>
          </p:cNvPr>
          <p:cNvSpPr txBox="1"/>
          <p:nvPr/>
        </p:nvSpPr>
        <p:spPr>
          <a:xfrm>
            <a:off x="3198678" y="4140208"/>
            <a:ext cx="5950039" cy="259050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0" tIns="34290" rIns="0" bIns="34290" anchor="ctr" anchorCtr="0" compatLnSpc="1">
            <a:noAutofit/>
          </a:bodyPr>
          <a:lstStyle/>
          <a:p>
            <a:pPr marL="67867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{</a:t>
            </a:r>
          </a:p>
          <a:p>
            <a:pPr marL="525067" lvl="1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“YOB”: {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“Description”: “participant year of birth”,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“Units”: “year”</a:t>
            </a:r>
          </a:p>
          <a:p>
            <a:pPr marL="982267" lvl="2" indent="-67867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}</a:t>
            </a:r>
          </a:p>
          <a:p>
            <a:pPr marL="576263" lvl="2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“sex”: {</a:t>
            </a:r>
          </a:p>
          <a:p>
            <a:pPr marL="1033463" lvl="3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“Description”: “self-reported sex of subject”</a:t>
            </a:r>
          </a:p>
          <a:p>
            <a:pPr marL="1033463" lvl="3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“Levels”: {</a:t>
            </a:r>
          </a:p>
          <a:p>
            <a:pPr marL="1490663" lvl="4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“M”: “male”</a:t>
            </a:r>
          </a:p>
          <a:p>
            <a:pPr marL="1490663" lvl="4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“F”: “female”</a:t>
            </a:r>
          </a:p>
          <a:p>
            <a:pPr marL="1154113" lvl="4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}</a:t>
            </a:r>
          </a:p>
          <a:p>
            <a:pPr marL="692150" lvl="4" defTabSz="685800">
              <a:lnSpc>
                <a:spcPct val="90000"/>
              </a:lnSpc>
              <a:buClr>
                <a:srgbClr val="5B9BD5"/>
              </a:buClr>
              <a:buSzPct val="100000"/>
              <a:buFont typeface="Calibri" pitchFamily="34"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Courier New" pitchFamily="49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4543E-99F5-BA18-37B2-0CEE5ABB3733}"/>
              </a:ext>
            </a:extLst>
          </p:cNvPr>
          <p:cNvSpPr txBox="1"/>
          <p:nvPr/>
        </p:nvSpPr>
        <p:spPr>
          <a:xfrm>
            <a:off x="6670074" y="3820870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rgbClr val="00B050"/>
                </a:solidFill>
                <a:latin typeface="Courier" pitchFamily="2" charset="0"/>
              </a:rPr>
              <a:t>participants.json</a:t>
            </a:r>
            <a:endParaRPr lang="en-US" dirty="0">
              <a:solidFill>
                <a:srgbClr val="00B050"/>
              </a:solidFill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41BACC-8A17-500E-49A1-FAC98FF1BB70}"/>
              </a:ext>
            </a:extLst>
          </p:cNvPr>
          <p:cNvSpPr/>
          <p:nvPr/>
        </p:nvSpPr>
        <p:spPr>
          <a:xfrm>
            <a:off x="1910389" y="5322570"/>
            <a:ext cx="1283572" cy="21966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792A08-D2EC-6FCA-DB9E-7FCAED160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292"/>
            <a:ext cx="7886700" cy="1325563"/>
          </a:xfrm>
        </p:spPr>
        <p:txBody>
          <a:bodyPr/>
          <a:lstStyle/>
          <a:p>
            <a:pPr lvl="0"/>
            <a:r>
              <a:rPr lang="en-US" b="1" dirty="0">
                <a:latin typeface="VerbCond Extralight"/>
              </a:rPr>
              <a:t>Overarching Organization</a:t>
            </a:r>
            <a:endParaRPr lang="en-US" b="1" dirty="0">
              <a:latin typeface="Calibri Light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29E98-ABD6-871A-B6BE-9C58C3BC6A97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32388-A9FC-F067-6F58-F22226E9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0" y="1186797"/>
            <a:ext cx="4866961" cy="519433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318B0-1B60-C012-560D-0927B4C8DF49}"/>
              </a:ext>
            </a:extLst>
          </p:cNvPr>
          <p:cNvSpPr/>
          <p:nvPr/>
        </p:nvSpPr>
        <p:spPr>
          <a:xfrm>
            <a:off x="233540" y="1518620"/>
            <a:ext cx="1221773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841C90D-1592-CF65-5B02-A9F9EF7A8A1A}"/>
              </a:ext>
            </a:extLst>
          </p:cNvPr>
          <p:cNvGraphicFramePr/>
          <p:nvPr/>
        </p:nvGraphicFramePr>
        <p:xfrm>
          <a:off x="4051993" y="2043748"/>
          <a:ext cx="5092007" cy="3394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F5F28E-8725-5431-52AD-A7C0395AAFCB}"/>
              </a:ext>
            </a:extLst>
          </p:cNvPr>
          <p:cNvSpPr/>
          <p:nvPr/>
        </p:nvSpPr>
        <p:spPr>
          <a:xfrm>
            <a:off x="233539" y="2043748"/>
            <a:ext cx="1221773" cy="17141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F9E549-0207-74B1-C436-702D5136A46B}"/>
              </a:ext>
            </a:extLst>
          </p:cNvPr>
          <p:cNvSpPr/>
          <p:nvPr/>
        </p:nvSpPr>
        <p:spPr>
          <a:xfrm>
            <a:off x="233538" y="2523092"/>
            <a:ext cx="1221773" cy="3542858"/>
          </a:xfrm>
          <a:prstGeom prst="roundRect">
            <a:avLst/>
          </a:prstGeom>
          <a:noFill/>
          <a:ln w="28575">
            <a:solidFill>
              <a:srgbClr val="30E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2949A5-3DA0-5B62-FCD2-C041B39D200F}"/>
              </a:ext>
            </a:extLst>
          </p:cNvPr>
          <p:cNvSpPr/>
          <p:nvPr/>
        </p:nvSpPr>
        <p:spPr>
          <a:xfrm>
            <a:off x="1762987" y="1518621"/>
            <a:ext cx="1221773" cy="3285200"/>
          </a:xfrm>
          <a:prstGeom prst="roundRect">
            <a:avLst/>
          </a:prstGeom>
          <a:noFill/>
          <a:ln w="28575">
            <a:solidFill>
              <a:srgbClr val="30E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055924-4FFD-BD4D-6234-BAB3626B00F2}"/>
              </a:ext>
            </a:extLst>
          </p:cNvPr>
          <p:cNvSpPr/>
          <p:nvPr/>
        </p:nvSpPr>
        <p:spPr>
          <a:xfrm>
            <a:off x="233537" y="1823738"/>
            <a:ext cx="1221773" cy="171418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6E78D1-544F-71E0-059D-5F8A38F32D1A}"/>
              </a:ext>
            </a:extLst>
          </p:cNvPr>
          <p:cNvSpPr txBox="1"/>
          <p:nvPr/>
        </p:nvSpPr>
        <p:spPr>
          <a:xfrm>
            <a:off x="4263050" y="1630717"/>
            <a:ext cx="473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code</a:t>
            </a:r>
            <a:r>
              <a:rPr lang="en-US" dirty="0"/>
              <a:t> directory contains scripts for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3949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F0AB0C-1277-4943-B250-483E84B40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AE6F6-6AB7-0C45-A89E-5633B0B66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3DEFF5-E9A1-0D40-9FC4-55A45CA7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E4619F-2334-AA4A-9CDB-7B7A2C4E0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F334B-CBE7-4446-BC3D-7D99ABBDA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DE331-6472-F74C-AEC5-9BCA57B1B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Graphic spid="2" grpId="0" uiExpand="1">
        <p:bldSub>
          <a:bldDgm bld="one"/>
        </p:bldSub>
      </p:bldGraphic>
      <p:bldP spid="6" grpId="0" animBg="1"/>
      <p:bldP spid="8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452F-A8EC-B7EF-516F-A7986377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1671"/>
          </a:xfrm>
        </p:spPr>
        <p:txBody>
          <a:bodyPr/>
          <a:lstStyle/>
          <a:p>
            <a:r>
              <a:rPr lang="en-US" b="1" dirty="0"/>
              <a:t>Session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7299D-23DC-B6F2-9571-0183F3BB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1" y="1509816"/>
            <a:ext cx="4866961" cy="519433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539AA6-F305-4499-8E1A-D562A1A71131}"/>
              </a:ext>
            </a:extLst>
          </p:cNvPr>
          <p:cNvSpPr/>
          <p:nvPr/>
        </p:nvSpPr>
        <p:spPr>
          <a:xfrm>
            <a:off x="220661" y="5370450"/>
            <a:ext cx="1221773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EFC029-8B9C-DED2-7595-8AA9CEDD1FF8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442434" y="4978266"/>
            <a:ext cx="2320234" cy="5291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E9893-710E-62B5-7B9B-7A7B5686428A}"/>
              </a:ext>
            </a:extLst>
          </p:cNvPr>
          <p:cNvGrpSpPr/>
          <p:nvPr/>
        </p:nvGrpSpPr>
        <p:grpSpPr>
          <a:xfrm>
            <a:off x="3762668" y="4312235"/>
            <a:ext cx="5134913" cy="1332062"/>
            <a:chOff x="3425313" y="2512360"/>
            <a:chExt cx="5134913" cy="1332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FD6D4F-61EE-718B-B6A4-69278C362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5694"/>
            <a:stretch/>
          </p:blipFill>
          <p:spPr>
            <a:xfrm>
              <a:off x="3425313" y="2512360"/>
              <a:ext cx="5134913" cy="1332062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190F138-9CF3-E737-A59E-9971AE96E304}"/>
                </a:ext>
              </a:extLst>
            </p:cNvPr>
            <p:cNvSpPr/>
            <p:nvPr/>
          </p:nvSpPr>
          <p:spPr>
            <a:xfrm>
              <a:off x="3425313" y="2512360"/>
              <a:ext cx="5134913" cy="1332062"/>
            </a:xfrm>
            <a:prstGeom prst="roundRect">
              <a:avLst>
                <a:gd name="adj" fmla="val 4098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7E70EE9-4889-7146-E002-24330D2A2840}"/>
              </a:ext>
            </a:extLst>
          </p:cNvPr>
          <p:cNvSpPr/>
          <p:nvPr/>
        </p:nvSpPr>
        <p:spPr>
          <a:xfrm>
            <a:off x="220661" y="3752019"/>
            <a:ext cx="1221773" cy="27384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74AB8D-183F-BCF8-47B0-CC6FE78B6FA5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 flipV="1">
            <a:off x="1442434" y="3191803"/>
            <a:ext cx="2320234" cy="69714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02EB1E-736F-BBE9-3846-CD3827AA1EC5}"/>
              </a:ext>
            </a:extLst>
          </p:cNvPr>
          <p:cNvGrpSpPr/>
          <p:nvPr/>
        </p:nvGrpSpPr>
        <p:grpSpPr>
          <a:xfrm>
            <a:off x="3762668" y="2525772"/>
            <a:ext cx="5134913" cy="1332062"/>
            <a:chOff x="3775547" y="3443144"/>
            <a:chExt cx="5134913" cy="13320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158A85-0213-A6BA-0CF4-0FF144C40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5694"/>
            <a:stretch/>
          </p:blipFill>
          <p:spPr>
            <a:xfrm>
              <a:off x="3775547" y="3443144"/>
              <a:ext cx="5134913" cy="1332062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19864AD-6748-8C9E-3A4A-EC33F3051066}"/>
                </a:ext>
              </a:extLst>
            </p:cNvPr>
            <p:cNvSpPr/>
            <p:nvPr/>
          </p:nvSpPr>
          <p:spPr>
            <a:xfrm>
              <a:off x="3775547" y="3443144"/>
              <a:ext cx="5134913" cy="1332062"/>
            </a:xfrm>
            <a:prstGeom prst="roundRect">
              <a:avLst>
                <a:gd name="adj" fmla="val 4098"/>
              </a:avLst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1E76A50-4B3E-872A-F8B6-4FB80AAD72F5}"/>
              </a:ext>
            </a:extLst>
          </p:cNvPr>
          <p:cNvSpPr txBox="1"/>
          <p:nvPr/>
        </p:nvSpPr>
        <p:spPr>
          <a:xfrm>
            <a:off x="2772645" y="154859"/>
            <a:ext cx="63713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logical grouping of neuroimaging and behavioral data consistent across subjects. Session can (but doesn't have to) be synonymous to a visit in a longitudinal study. In general, subjects will stay in the scanner during one session.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CDA4E7-B746-BF00-0A9E-A442BB457190}"/>
              </a:ext>
            </a:extLst>
          </p:cNvPr>
          <p:cNvSpPr txBox="1"/>
          <p:nvPr/>
        </p:nvSpPr>
        <p:spPr>
          <a:xfrm>
            <a:off x="5233192" y="1465918"/>
            <a:ext cx="382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BIDS Glossary: </a:t>
            </a:r>
            <a:r>
              <a:rPr lang="en-US" sz="1200" dirty="0">
                <a:hlinkClick r:id="rId6"/>
              </a:rPr>
              <a:t>https://bids-specification.readthedocs.io/en/stable/glossary.html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61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8C2A4-BC16-3A42-871E-154DBDEF87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99">
            <a:off x="2289516" y="3967454"/>
            <a:ext cx="705928" cy="610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CFC9F3-76D7-9E48-A2EE-00AA0491C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4763" flipH="1">
            <a:off x="5044038" y="4775817"/>
            <a:ext cx="834534" cy="72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BB09A6-DB02-C648-BCC0-5BB69CF762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31029" cy="3299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1F6C8-1332-9D47-AB62-13681A8FF6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671" y="1150941"/>
            <a:ext cx="3159580" cy="1186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F8FDA-E903-D44D-B1D2-11081577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137" y="689620"/>
            <a:ext cx="2099508" cy="1920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EAFEE-5492-564F-80A7-368128B830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94" y="2895989"/>
            <a:ext cx="3676054" cy="38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C30C6-DB16-C24D-8737-2448344F0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6448">
            <a:off x="2105818" y="4879139"/>
            <a:ext cx="705928" cy="610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B5A51E-AD34-794C-BB42-D6D1C5EAB0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4763" flipH="1">
            <a:off x="5001838" y="4144886"/>
            <a:ext cx="834534" cy="721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55F6CD-E1AF-5D44-8CC4-56F7F70D11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30630" flipH="1">
            <a:off x="3157886" y="3198235"/>
            <a:ext cx="672839" cy="582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6BEC0-E3E7-E446-B3F2-F1760A5DA5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01" y="5848526"/>
            <a:ext cx="528805" cy="528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EB359-4862-204C-BF91-59A16BF678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12018" y="5344390"/>
            <a:ext cx="474485" cy="528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EADB2C-5C28-324D-8E48-3A9B0F0409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5457">
            <a:off x="3273255" y="4544329"/>
            <a:ext cx="528805" cy="528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6E898-B41D-7345-A4E2-A7AE7BDFEBC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9070" flipH="1">
            <a:off x="4251758" y="3878763"/>
            <a:ext cx="492487" cy="5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452F-A8EC-B7EF-516F-A7986377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1" y="365126"/>
            <a:ext cx="8294689" cy="821671"/>
          </a:xfrm>
        </p:spPr>
        <p:txBody>
          <a:bodyPr/>
          <a:lstStyle/>
          <a:p>
            <a:r>
              <a:rPr lang="en-US" b="1" dirty="0"/>
              <a:t>Data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7299D-23DC-B6F2-9571-0183F3BB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1" y="1509816"/>
            <a:ext cx="4866961" cy="519433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539AA6-F305-4499-8E1A-D562A1A71131}"/>
              </a:ext>
            </a:extLst>
          </p:cNvPr>
          <p:cNvSpPr/>
          <p:nvPr/>
        </p:nvSpPr>
        <p:spPr>
          <a:xfrm>
            <a:off x="220661" y="5370450"/>
            <a:ext cx="1221773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EFC029-8B9C-DED2-7595-8AA9CEDD1FF8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442434" y="2634311"/>
            <a:ext cx="2345992" cy="28730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E9893-710E-62B5-7B9B-7A7B5686428A}"/>
              </a:ext>
            </a:extLst>
          </p:cNvPr>
          <p:cNvGrpSpPr/>
          <p:nvPr/>
        </p:nvGrpSpPr>
        <p:grpSpPr>
          <a:xfrm>
            <a:off x="3788426" y="1968280"/>
            <a:ext cx="5134913" cy="1332062"/>
            <a:chOff x="3425313" y="2512360"/>
            <a:chExt cx="5134913" cy="1332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FD6D4F-61EE-718B-B6A4-69278C362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5694"/>
            <a:stretch/>
          </p:blipFill>
          <p:spPr>
            <a:xfrm>
              <a:off x="3425313" y="2512360"/>
              <a:ext cx="5134913" cy="1332062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190F138-9CF3-E737-A59E-9971AE96E304}"/>
                </a:ext>
              </a:extLst>
            </p:cNvPr>
            <p:cNvSpPr/>
            <p:nvPr/>
          </p:nvSpPr>
          <p:spPr>
            <a:xfrm>
              <a:off x="3425313" y="2512360"/>
              <a:ext cx="5134913" cy="1332062"/>
            </a:xfrm>
            <a:prstGeom prst="roundRect">
              <a:avLst>
                <a:gd name="adj" fmla="val 4098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1E76A50-4B3E-872A-F8B6-4FB80AAD72F5}"/>
              </a:ext>
            </a:extLst>
          </p:cNvPr>
          <p:cNvSpPr txBox="1"/>
          <p:nvPr/>
        </p:nvSpPr>
        <p:spPr>
          <a:xfrm>
            <a:off x="2772645" y="154859"/>
            <a:ext cx="63713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A functional group of different types of data. Data files are contained in a directory named for the data type. In raw datasets, the data type directory is nested inside subject and session directories.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18737-E90D-411A-47DB-902855F64E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003"/>
          <a:stretch/>
        </p:blipFill>
        <p:spPr>
          <a:xfrm>
            <a:off x="3889419" y="3555835"/>
            <a:ext cx="5134912" cy="169874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C1876B-9BDE-23F0-3BF1-7E6C6205B788}"/>
              </a:ext>
            </a:extLst>
          </p:cNvPr>
          <p:cNvSpPr/>
          <p:nvPr/>
        </p:nvSpPr>
        <p:spPr>
          <a:xfrm>
            <a:off x="3891834" y="3544159"/>
            <a:ext cx="5134913" cy="1698745"/>
          </a:xfrm>
          <a:prstGeom prst="roundRect">
            <a:avLst>
              <a:gd name="adj" fmla="val 4098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A2DBAF-D45C-00A1-D744-9CEE594E3D62}"/>
              </a:ext>
            </a:extLst>
          </p:cNvPr>
          <p:cNvCxnSpPr>
            <a:cxnSpLocks/>
          </p:cNvCxnSpPr>
          <p:nvPr/>
        </p:nvCxnSpPr>
        <p:spPr>
          <a:xfrm>
            <a:off x="5355576" y="2786711"/>
            <a:ext cx="311128" cy="76912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9AFAFF-F8E2-7C86-B2BC-FBC005579A00}"/>
              </a:ext>
            </a:extLst>
          </p:cNvPr>
          <p:cNvSpPr/>
          <p:nvPr/>
        </p:nvSpPr>
        <p:spPr>
          <a:xfrm>
            <a:off x="3827137" y="2622634"/>
            <a:ext cx="1528439" cy="16407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452F-A8EC-B7EF-516F-A7986377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1" y="365126"/>
            <a:ext cx="8294689" cy="821671"/>
          </a:xfrm>
        </p:spPr>
        <p:txBody>
          <a:bodyPr/>
          <a:lstStyle/>
          <a:p>
            <a:r>
              <a:rPr lang="en-US" b="1" dirty="0"/>
              <a:t>Modality/Run/Task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7299D-23DC-B6F2-9571-0183F3BB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1" y="1509816"/>
            <a:ext cx="4866961" cy="519433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539AA6-F305-4499-8E1A-D562A1A71131}"/>
              </a:ext>
            </a:extLst>
          </p:cNvPr>
          <p:cNvSpPr/>
          <p:nvPr/>
        </p:nvSpPr>
        <p:spPr>
          <a:xfrm>
            <a:off x="220661" y="5370450"/>
            <a:ext cx="1221773" cy="2738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EFC029-8B9C-DED2-7595-8AA9CEDD1FF8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442434" y="2634311"/>
            <a:ext cx="2345992" cy="28730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E9893-710E-62B5-7B9B-7A7B5686428A}"/>
              </a:ext>
            </a:extLst>
          </p:cNvPr>
          <p:cNvGrpSpPr/>
          <p:nvPr/>
        </p:nvGrpSpPr>
        <p:grpSpPr>
          <a:xfrm>
            <a:off x="3788426" y="1968280"/>
            <a:ext cx="5134913" cy="1332062"/>
            <a:chOff x="3425313" y="2512360"/>
            <a:chExt cx="5134913" cy="1332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FD6D4F-61EE-718B-B6A4-69278C362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5694"/>
            <a:stretch/>
          </p:blipFill>
          <p:spPr>
            <a:xfrm>
              <a:off x="3425313" y="2512360"/>
              <a:ext cx="5134913" cy="1332062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190F138-9CF3-E737-A59E-9971AE96E304}"/>
                </a:ext>
              </a:extLst>
            </p:cNvPr>
            <p:cNvSpPr/>
            <p:nvPr/>
          </p:nvSpPr>
          <p:spPr>
            <a:xfrm>
              <a:off x="3425313" y="2512360"/>
              <a:ext cx="5134913" cy="1332062"/>
            </a:xfrm>
            <a:prstGeom prst="roundRect">
              <a:avLst>
                <a:gd name="adj" fmla="val 4098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E18737-E90D-411A-47DB-902855F64E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003"/>
          <a:stretch/>
        </p:blipFill>
        <p:spPr>
          <a:xfrm>
            <a:off x="3889419" y="3555835"/>
            <a:ext cx="5134912" cy="169874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C1876B-9BDE-23F0-3BF1-7E6C6205B788}"/>
              </a:ext>
            </a:extLst>
          </p:cNvPr>
          <p:cNvSpPr/>
          <p:nvPr/>
        </p:nvSpPr>
        <p:spPr>
          <a:xfrm>
            <a:off x="3891834" y="3544159"/>
            <a:ext cx="5134913" cy="1698745"/>
          </a:xfrm>
          <a:prstGeom prst="roundRect">
            <a:avLst>
              <a:gd name="adj" fmla="val 4098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A2DBAF-D45C-00A1-D744-9CEE594E3D62}"/>
              </a:ext>
            </a:extLst>
          </p:cNvPr>
          <p:cNvCxnSpPr>
            <a:cxnSpLocks/>
          </p:cNvCxnSpPr>
          <p:nvPr/>
        </p:nvCxnSpPr>
        <p:spPr>
          <a:xfrm>
            <a:off x="5355576" y="2786711"/>
            <a:ext cx="311128" cy="76912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9AFAFF-F8E2-7C86-B2BC-FBC005579A00}"/>
              </a:ext>
            </a:extLst>
          </p:cNvPr>
          <p:cNvSpPr/>
          <p:nvPr/>
        </p:nvSpPr>
        <p:spPr>
          <a:xfrm>
            <a:off x="3827137" y="2622634"/>
            <a:ext cx="1528439" cy="16407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ED8F17-EE82-F8C2-E920-9EEAF8473D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63" r="30914" b="71880"/>
          <a:stretch/>
        </p:blipFill>
        <p:spPr>
          <a:xfrm>
            <a:off x="5188615" y="4780731"/>
            <a:ext cx="3913140" cy="1411979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C2A1D08-EF14-38AF-C7F0-9707F5A0768F}"/>
              </a:ext>
            </a:extLst>
          </p:cNvPr>
          <p:cNvSpPr/>
          <p:nvPr/>
        </p:nvSpPr>
        <p:spPr>
          <a:xfrm>
            <a:off x="5188615" y="4780731"/>
            <a:ext cx="3913140" cy="1439091"/>
          </a:xfrm>
          <a:prstGeom prst="roundRect">
            <a:avLst>
              <a:gd name="adj" fmla="val 4098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3C75C4-A26C-EDBA-72CC-AB9D6CB1181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803820" y="4046933"/>
            <a:ext cx="558950" cy="72414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F3CFA6-0342-7657-9C35-905F7AC51F82}"/>
              </a:ext>
            </a:extLst>
          </p:cNvPr>
          <p:cNvSpPr/>
          <p:nvPr/>
        </p:nvSpPr>
        <p:spPr>
          <a:xfrm>
            <a:off x="3887003" y="3941244"/>
            <a:ext cx="916817" cy="21137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452F-A8EC-B7EF-516F-A7986377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1" y="365126"/>
            <a:ext cx="8294689" cy="821671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NifTi</a:t>
            </a:r>
            <a:r>
              <a:rPr lang="en-US" b="1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JSON Sidecar </a:t>
            </a:r>
            <a:r>
              <a:rPr lang="en-US" b="1" dirty="0"/>
              <a:t>Pairs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ED8F17-EE82-F8C2-E920-9EEAF8473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3" r="30914" b="71880"/>
          <a:stretch/>
        </p:blipFill>
        <p:spPr>
          <a:xfrm>
            <a:off x="5188615" y="4780731"/>
            <a:ext cx="3913140" cy="1411979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C2A1D08-EF14-38AF-C7F0-9707F5A0768F}"/>
              </a:ext>
            </a:extLst>
          </p:cNvPr>
          <p:cNvSpPr/>
          <p:nvPr/>
        </p:nvSpPr>
        <p:spPr>
          <a:xfrm>
            <a:off x="5188615" y="4780731"/>
            <a:ext cx="3913140" cy="1439091"/>
          </a:xfrm>
          <a:prstGeom prst="roundRect">
            <a:avLst>
              <a:gd name="adj" fmla="val 4098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36A49-1CBD-0083-5806-D3C2E530B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655"/>
          <a:stretch/>
        </p:blipFill>
        <p:spPr>
          <a:xfrm>
            <a:off x="2464477" y="1028037"/>
            <a:ext cx="6510581" cy="352942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E9603-8BB0-D656-6D50-6E2E2DABF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92" y="3785345"/>
            <a:ext cx="3945506" cy="28700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A60522-556F-2A6C-5CFF-9D17A3AE52A7}"/>
              </a:ext>
            </a:extLst>
          </p:cNvPr>
          <p:cNvSpPr/>
          <p:nvPr/>
        </p:nvSpPr>
        <p:spPr>
          <a:xfrm>
            <a:off x="5293217" y="5834130"/>
            <a:ext cx="3322749" cy="2318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65DB073-DC0C-9188-1846-94517D103053}"/>
              </a:ext>
            </a:extLst>
          </p:cNvPr>
          <p:cNvSpPr/>
          <p:nvPr/>
        </p:nvSpPr>
        <p:spPr>
          <a:xfrm>
            <a:off x="5293216" y="5549441"/>
            <a:ext cx="3322749" cy="2318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F3B730-01C5-1D52-1158-0FA47F1833A8}"/>
              </a:ext>
            </a:extLst>
          </p:cNvPr>
          <p:cNvCxnSpPr/>
          <p:nvPr/>
        </p:nvCxnSpPr>
        <p:spPr>
          <a:xfrm flipH="1" flipV="1">
            <a:off x="4893972" y="4557458"/>
            <a:ext cx="399244" cy="110789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14FD97-D09F-4EB5-16B0-8F26F87A137F}"/>
              </a:ext>
            </a:extLst>
          </p:cNvPr>
          <p:cNvCxnSpPr>
            <a:cxnSpLocks/>
            <a:stCxn id="15" idx="1"/>
            <a:endCxn id="13" idx="3"/>
          </p:cNvCxnSpPr>
          <p:nvPr/>
        </p:nvCxnSpPr>
        <p:spPr>
          <a:xfrm flipH="1" flipV="1">
            <a:off x="4269198" y="5220369"/>
            <a:ext cx="1024019" cy="7296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3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BE4-4985-734D-71AA-1D34DEC9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Filenames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B8807-5851-E047-CB5E-CE9C0E83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44"/>
          <a:stretch/>
        </p:blipFill>
        <p:spPr>
          <a:xfrm>
            <a:off x="311699" y="1410865"/>
            <a:ext cx="6134100" cy="264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BC74D-3682-141B-0EBD-62C961A68F9E}"/>
              </a:ext>
            </a:extLst>
          </p:cNvPr>
          <p:cNvSpPr txBox="1"/>
          <p:nvPr/>
        </p:nvSpPr>
        <p:spPr>
          <a:xfrm>
            <a:off x="159809" y="4412773"/>
            <a:ext cx="898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sub-BABS040_ses-ADDMPlacebo_task-rewardmem_run-01</a:t>
            </a:r>
            <a:r>
              <a:rPr lang="en-US" sz="2400" dirty="0"/>
              <a:t>_</a:t>
            </a:r>
            <a:r>
              <a:rPr lang="en-US" sz="2400" dirty="0">
                <a:highlight>
                  <a:srgbClr val="00FFFF"/>
                </a:highlight>
              </a:rPr>
              <a:t>bold</a:t>
            </a:r>
            <a:r>
              <a:rPr lang="en-US" sz="2400" dirty="0"/>
              <a:t>.</a:t>
            </a:r>
            <a:r>
              <a:rPr lang="en-US" sz="2400" dirty="0">
                <a:highlight>
                  <a:srgbClr val="00FF00"/>
                </a:highlight>
              </a:rPr>
              <a:t>nii.gz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43567-0A64-D8EA-50C4-F299B08D608E}"/>
              </a:ext>
            </a:extLst>
          </p:cNvPr>
          <p:cNvSpPr txBox="1"/>
          <p:nvPr/>
        </p:nvSpPr>
        <p:spPr>
          <a:xfrm>
            <a:off x="3218506" y="5279977"/>
            <a:ext cx="962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Entities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627B2-5CC4-D0D0-F7A8-2F977A042A90}"/>
              </a:ext>
            </a:extLst>
          </p:cNvPr>
          <p:cNvSpPr txBox="1"/>
          <p:nvPr/>
        </p:nvSpPr>
        <p:spPr>
          <a:xfrm>
            <a:off x="5683757" y="5284102"/>
            <a:ext cx="1753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00FFFF"/>
                </a:highlight>
              </a:rPr>
              <a:t>Modality Suffix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A533C2-3D34-FAE8-AFB3-C008558BE858}"/>
              </a:ext>
            </a:extLst>
          </p:cNvPr>
          <p:cNvSpPr txBox="1"/>
          <p:nvPr/>
        </p:nvSpPr>
        <p:spPr>
          <a:xfrm>
            <a:off x="7523428" y="5262469"/>
            <a:ext cx="1620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00FF00"/>
                </a:highlight>
              </a:rPr>
              <a:t>File Extension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6EC12A-36C9-553D-D461-3D1F84B853E2}"/>
              </a:ext>
            </a:extLst>
          </p:cNvPr>
          <p:cNvSpPr txBox="1"/>
          <p:nvPr/>
        </p:nvSpPr>
        <p:spPr>
          <a:xfrm>
            <a:off x="3075229" y="5716294"/>
            <a:ext cx="124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key-&lt;label&gt;</a:t>
            </a:r>
          </a:p>
        </p:txBody>
      </p:sp>
    </p:spTree>
    <p:extLst>
      <p:ext uri="{BB962C8B-B14F-4D97-AF65-F5344CB8AC3E}">
        <p14:creationId xmlns:p14="http://schemas.microsoft.com/office/powerpoint/2010/main" val="16495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BE4-4985-734D-71AA-1D34DEC9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Filenames: Entities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B8807-5851-E047-CB5E-CE9C0E83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44"/>
          <a:stretch/>
        </p:blipFill>
        <p:spPr>
          <a:xfrm>
            <a:off x="311699" y="1410865"/>
            <a:ext cx="6134100" cy="264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BC74D-3682-141B-0EBD-62C961A68F9E}"/>
              </a:ext>
            </a:extLst>
          </p:cNvPr>
          <p:cNvSpPr txBox="1"/>
          <p:nvPr/>
        </p:nvSpPr>
        <p:spPr>
          <a:xfrm>
            <a:off x="159809" y="4412773"/>
            <a:ext cx="898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sub-BABS040</a:t>
            </a:r>
            <a:r>
              <a:rPr lang="en-US" sz="2400" dirty="0"/>
              <a:t>_ses-ADDMPlacebo_task-rewardmem_run-01_bold.nii.gz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F9060-AD3B-13B1-6AD4-7A4C593A08CD}"/>
              </a:ext>
            </a:extLst>
          </p:cNvPr>
          <p:cNvSpPr txBox="1"/>
          <p:nvPr/>
        </p:nvSpPr>
        <p:spPr>
          <a:xfrm>
            <a:off x="559054" y="5230274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Subject</a:t>
            </a:r>
          </a:p>
        </p:txBody>
      </p:sp>
    </p:spTree>
    <p:extLst>
      <p:ext uri="{BB962C8B-B14F-4D97-AF65-F5344CB8AC3E}">
        <p14:creationId xmlns:p14="http://schemas.microsoft.com/office/powerpoint/2010/main" val="964139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BE4-4985-734D-71AA-1D34DEC9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Filenames: Entities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B8807-5851-E047-CB5E-CE9C0E83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44"/>
          <a:stretch/>
        </p:blipFill>
        <p:spPr>
          <a:xfrm>
            <a:off x="311699" y="1410865"/>
            <a:ext cx="6134100" cy="264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BC74D-3682-141B-0EBD-62C961A68F9E}"/>
              </a:ext>
            </a:extLst>
          </p:cNvPr>
          <p:cNvSpPr txBox="1"/>
          <p:nvPr/>
        </p:nvSpPr>
        <p:spPr>
          <a:xfrm>
            <a:off x="159809" y="4412773"/>
            <a:ext cx="898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sub-BABS040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50"/>
                </a:solidFill>
              </a:rPr>
              <a:t>ses-ADDMPlacebo</a:t>
            </a:r>
            <a:r>
              <a:rPr lang="en-US" sz="2400" dirty="0"/>
              <a:t>_task-rewardmem_run-01_bold.nii.gz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F9060-AD3B-13B1-6AD4-7A4C593A08CD}"/>
              </a:ext>
            </a:extLst>
          </p:cNvPr>
          <p:cNvSpPr txBox="1"/>
          <p:nvPr/>
        </p:nvSpPr>
        <p:spPr>
          <a:xfrm>
            <a:off x="559054" y="5230274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60E18-5738-8466-93A1-BD9D91466BC5}"/>
              </a:ext>
            </a:extLst>
          </p:cNvPr>
          <p:cNvSpPr txBox="1"/>
          <p:nvPr/>
        </p:nvSpPr>
        <p:spPr>
          <a:xfrm>
            <a:off x="2746316" y="5247080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Session</a:t>
            </a:r>
          </a:p>
        </p:txBody>
      </p:sp>
    </p:spTree>
    <p:extLst>
      <p:ext uri="{BB962C8B-B14F-4D97-AF65-F5344CB8AC3E}">
        <p14:creationId xmlns:p14="http://schemas.microsoft.com/office/powerpoint/2010/main" val="89426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BE4-4985-734D-71AA-1D34DEC9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Filenames: Entities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B8807-5851-E047-CB5E-CE9C0E83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44"/>
          <a:stretch/>
        </p:blipFill>
        <p:spPr>
          <a:xfrm>
            <a:off x="311699" y="1410865"/>
            <a:ext cx="6134100" cy="264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BC74D-3682-141B-0EBD-62C961A68F9E}"/>
              </a:ext>
            </a:extLst>
          </p:cNvPr>
          <p:cNvSpPr txBox="1"/>
          <p:nvPr/>
        </p:nvSpPr>
        <p:spPr>
          <a:xfrm>
            <a:off x="159809" y="4412773"/>
            <a:ext cx="898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sub-BABS040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50"/>
                </a:solidFill>
              </a:rPr>
              <a:t>ses-ADDMPlacebo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F0"/>
                </a:solidFill>
              </a:rPr>
              <a:t>task-rewardmem</a:t>
            </a:r>
            <a:r>
              <a:rPr lang="en-US" sz="2400" dirty="0"/>
              <a:t>_</a:t>
            </a:r>
            <a:r>
              <a:rPr lang="en-US" sz="2400" dirty="0">
                <a:solidFill>
                  <a:schemeClr val="accent2"/>
                </a:solidFill>
              </a:rPr>
              <a:t>run-01</a:t>
            </a:r>
            <a:r>
              <a:rPr lang="en-US" sz="2400" dirty="0"/>
              <a:t>_bold.nii.gz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F9060-AD3B-13B1-6AD4-7A4C593A08CD}"/>
              </a:ext>
            </a:extLst>
          </p:cNvPr>
          <p:cNvSpPr txBox="1"/>
          <p:nvPr/>
        </p:nvSpPr>
        <p:spPr>
          <a:xfrm>
            <a:off x="79092" y="5247080"/>
            <a:ext cx="2036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Subject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(Always 1</a:t>
            </a:r>
            <a:r>
              <a:rPr lang="en-US" sz="2000" baseline="30000" dirty="0">
                <a:solidFill>
                  <a:srgbClr val="FF0000"/>
                </a:solidFill>
              </a:rPr>
              <a:t>st</a:t>
            </a:r>
            <a:r>
              <a:rPr lang="en-US" sz="2000" dirty="0">
                <a:solidFill>
                  <a:srgbClr val="FF0000"/>
                </a:solidFill>
              </a:rPr>
              <a:t> Entity)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60E18-5738-8466-93A1-BD9D91466BC5}"/>
              </a:ext>
            </a:extLst>
          </p:cNvPr>
          <p:cNvSpPr txBox="1"/>
          <p:nvPr/>
        </p:nvSpPr>
        <p:spPr>
          <a:xfrm>
            <a:off x="2746316" y="5247080"/>
            <a:ext cx="2092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Session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(Always 2</a:t>
            </a:r>
            <a:r>
              <a:rPr lang="en-US" sz="2000" baseline="30000" dirty="0">
                <a:solidFill>
                  <a:srgbClr val="00B050"/>
                </a:solidFill>
              </a:rPr>
              <a:t>nd</a:t>
            </a:r>
            <a:r>
              <a:rPr lang="en-US" sz="2000" dirty="0">
                <a:solidFill>
                  <a:srgbClr val="00B050"/>
                </a:solidFill>
              </a:rPr>
              <a:t> Entity)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8C626-BF78-9499-DC3C-CFA4D1DE46A9}"/>
              </a:ext>
            </a:extLst>
          </p:cNvPr>
          <p:cNvSpPr txBox="1"/>
          <p:nvPr/>
        </p:nvSpPr>
        <p:spPr>
          <a:xfrm>
            <a:off x="5196452" y="5253324"/>
            <a:ext cx="63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2B896-FC5F-56F2-F262-A31008F700C8}"/>
              </a:ext>
            </a:extLst>
          </p:cNvPr>
          <p:cNvSpPr txBox="1"/>
          <p:nvPr/>
        </p:nvSpPr>
        <p:spPr>
          <a:xfrm>
            <a:off x="6816040" y="524708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3931972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BE4-4985-734D-71AA-1D34DEC9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Filenames: Entities (</a:t>
            </a:r>
            <a:r>
              <a:rPr lang="en-US" dirty="0">
                <a:highlight>
                  <a:srgbClr val="FFFF00"/>
                </a:highlight>
              </a:rPr>
              <a:t>Keys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B8807-5851-E047-CB5E-CE9C0E83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44"/>
          <a:stretch/>
        </p:blipFill>
        <p:spPr>
          <a:xfrm>
            <a:off x="311699" y="1410865"/>
            <a:ext cx="6134100" cy="264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BC74D-3682-141B-0EBD-62C961A68F9E}"/>
              </a:ext>
            </a:extLst>
          </p:cNvPr>
          <p:cNvSpPr txBox="1"/>
          <p:nvPr/>
        </p:nvSpPr>
        <p:spPr>
          <a:xfrm>
            <a:off x="159809" y="4412773"/>
            <a:ext cx="898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sub</a:t>
            </a:r>
            <a:r>
              <a:rPr lang="en-US" sz="2400" dirty="0">
                <a:solidFill>
                  <a:srgbClr val="FF0000"/>
                </a:solidFill>
              </a:rPr>
              <a:t>-BABS040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50"/>
                </a:solidFill>
                <a:highlight>
                  <a:srgbClr val="FFFF00"/>
                </a:highlight>
              </a:rPr>
              <a:t>ses</a:t>
            </a:r>
            <a:r>
              <a:rPr lang="en-US" sz="2400" dirty="0">
                <a:solidFill>
                  <a:srgbClr val="00B050"/>
                </a:solidFill>
              </a:rPr>
              <a:t>-ADDMPlacebo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F0"/>
                </a:solidFill>
                <a:highlight>
                  <a:srgbClr val="FFFF00"/>
                </a:highlight>
              </a:rPr>
              <a:t>task</a:t>
            </a:r>
            <a:r>
              <a:rPr lang="en-US" sz="2400" dirty="0">
                <a:solidFill>
                  <a:srgbClr val="00B0F0"/>
                </a:solidFill>
              </a:rPr>
              <a:t>-rewardmem</a:t>
            </a:r>
            <a:r>
              <a:rPr lang="en-US" sz="2400" dirty="0"/>
              <a:t>_</a:t>
            </a:r>
            <a:r>
              <a:rPr lang="en-US" sz="2400" dirty="0">
                <a:solidFill>
                  <a:schemeClr val="accent2"/>
                </a:solidFill>
                <a:highlight>
                  <a:srgbClr val="FFFF00"/>
                </a:highlight>
              </a:rPr>
              <a:t>run</a:t>
            </a:r>
            <a:r>
              <a:rPr lang="en-US" sz="2400" dirty="0">
                <a:solidFill>
                  <a:schemeClr val="accent2"/>
                </a:solidFill>
              </a:rPr>
              <a:t>-01</a:t>
            </a:r>
            <a:r>
              <a:rPr lang="en-US" sz="2400" dirty="0"/>
              <a:t>_bold.nii.gz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F9060-AD3B-13B1-6AD4-7A4C593A08CD}"/>
              </a:ext>
            </a:extLst>
          </p:cNvPr>
          <p:cNvSpPr txBox="1"/>
          <p:nvPr/>
        </p:nvSpPr>
        <p:spPr>
          <a:xfrm>
            <a:off x="79092" y="5247080"/>
            <a:ext cx="2036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Subject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(Always 1</a:t>
            </a:r>
            <a:r>
              <a:rPr lang="en-US" sz="2000" baseline="30000" dirty="0">
                <a:solidFill>
                  <a:srgbClr val="FF0000"/>
                </a:solidFill>
              </a:rPr>
              <a:t>st</a:t>
            </a:r>
            <a:r>
              <a:rPr lang="en-US" sz="2000" dirty="0">
                <a:solidFill>
                  <a:srgbClr val="FF0000"/>
                </a:solidFill>
              </a:rPr>
              <a:t> Entity)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60E18-5738-8466-93A1-BD9D91466BC5}"/>
              </a:ext>
            </a:extLst>
          </p:cNvPr>
          <p:cNvSpPr txBox="1"/>
          <p:nvPr/>
        </p:nvSpPr>
        <p:spPr>
          <a:xfrm>
            <a:off x="2746316" y="5247080"/>
            <a:ext cx="2092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Session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(Always 2</a:t>
            </a:r>
            <a:r>
              <a:rPr lang="en-US" sz="2000" baseline="30000" dirty="0">
                <a:solidFill>
                  <a:srgbClr val="00B050"/>
                </a:solidFill>
              </a:rPr>
              <a:t>nd</a:t>
            </a:r>
            <a:r>
              <a:rPr lang="en-US" sz="2000" dirty="0">
                <a:solidFill>
                  <a:srgbClr val="00B050"/>
                </a:solidFill>
              </a:rPr>
              <a:t> Entity)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8C626-BF78-9499-DC3C-CFA4D1DE46A9}"/>
              </a:ext>
            </a:extLst>
          </p:cNvPr>
          <p:cNvSpPr txBox="1"/>
          <p:nvPr/>
        </p:nvSpPr>
        <p:spPr>
          <a:xfrm>
            <a:off x="5196452" y="5253324"/>
            <a:ext cx="63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2B896-FC5F-56F2-F262-A31008F700C8}"/>
              </a:ext>
            </a:extLst>
          </p:cNvPr>
          <p:cNvSpPr txBox="1"/>
          <p:nvPr/>
        </p:nvSpPr>
        <p:spPr>
          <a:xfrm>
            <a:off x="6816040" y="524708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1819201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BE4-4985-734D-71AA-1D34DEC9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Filenames: Entities (</a:t>
            </a:r>
            <a:r>
              <a:rPr lang="en-US" dirty="0">
                <a:highlight>
                  <a:srgbClr val="00FFFF"/>
                </a:highlight>
              </a:rPr>
              <a:t>Values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B8807-5851-E047-CB5E-CE9C0E83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44"/>
          <a:stretch/>
        </p:blipFill>
        <p:spPr>
          <a:xfrm>
            <a:off x="311699" y="1410865"/>
            <a:ext cx="6134100" cy="264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BC74D-3682-141B-0EBD-62C961A68F9E}"/>
              </a:ext>
            </a:extLst>
          </p:cNvPr>
          <p:cNvSpPr txBox="1"/>
          <p:nvPr/>
        </p:nvSpPr>
        <p:spPr>
          <a:xfrm>
            <a:off x="159809" y="4412773"/>
            <a:ext cx="898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sub-</a:t>
            </a:r>
            <a:r>
              <a:rPr lang="en-US" sz="2400" dirty="0">
                <a:solidFill>
                  <a:srgbClr val="FF0000"/>
                </a:solidFill>
                <a:highlight>
                  <a:srgbClr val="00FFFF"/>
                </a:highlight>
              </a:rPr>
              <a:t>BABS040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50"/>
                </a:solidFill>
              </a:rPr>
              <a:t>ses-</a:t>
            </a:r>
            <a:r>
              <a:rPr lang="en-US" sz="2400" dirty="0">
                <a:solidFill>
                  <a:srgbClr val="00B050"/>
                </a:solidFill>
                <a:highlight>
                  <a:srgbClr val="00FFFF"/>
                </a:highlight>
              </a:rPr>
              <a:t>ADDMPlacebo</a:t>
            </a:r>
            <a:r>
              <a:rPr lang="en-US" sz="2400" dirty="0"/>
              <a:t>_</a:t>
            </a:r>
            <a:r>
              <a:rPr lang="en-US" sz="2400" dirty="0">
                <a:solidFill>
                  <a:srgbClr val="00B0F0"/>
                </a:solidFill>
              </a:rPr>
              <a:t>task-</a:t>
            </a:r>
            <a:r>
              <a:rPr lang="en-US" sz="2400" dirty="0">
                <a:solidFill>
                  <a:srgbClr val="00B0F0"/>
                </a:solidFill>
                <a:highlight>
                  <a:srgbClr val="00FFFF"/>
                </a:highlight>
              </a:rPr>
              <a:t>rewardmem</a:t>
            </a:r>
            <a:r>
              <a:rPr lang="en-US" sz="2400" dirty="0"/>
              <a:t>_</a:t>
            </a:r>
            <a:r>
              <a:rPr lang="en-US" sz="2400" dirty="0">
                <a:solidFill>
                  <a:schemeClr val="accent2"/>
                </a:solidFill>
              </a:rPr>
              <a:t>run-</a:t>
            </a:r>
            <a:r>
              <a:rPr lang="en-US" sz="2400" dirty="0">
                <a:solidFill>
                  <a:schemeClr val="accent2"/>
                </a:solidFill>
                <a:highlight>
                  <a:srgbClr val="00FFFF"/>
                </a:highlight>
              </a:rPr>
              <a:t>01</a:t>
            </a:r>
            <a:r>
              <a:rPr lang="en-US" sz="2400" dirty="0"/>
              <a:t>_bold.nii.gz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F9060-AD3B-13B1-6AD4-7A4C593A08CD}"/>
              </a:ext>
            </a:extLst>
          </p:cNvPr>
          <p:cNvSpPr txBox="1"/>
          <p:nvPr/>
        </p:nvSpPr>
        <p:spPr>
          <a:xfrm>
            <a:off x="79092" y="5247080"/>
            <a:ext cx="2036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Subject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(Always 1</a:t>
            </a:r>
            <a:r>
              <a:rPr lang="en-US" sz="2000" baseline="30000" dirty="0">
                <a:solidFill>
                  <a:srgbClr val="FF0000"/>
                </a:solidFill>
              </a:rPr>
              <a:t>st</a:t>
            </a:r>
            <a:r>
              <a:rPr lang="en-US" sz="2000" dirty="0">
                <a:solidFill>
                  <a:srgbClr val="FF0000"/>
                </a:solidFill>
              </a:rPr>
              <a:t> Entity)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60E18-5738-8466-93A1-BD9D91466BC5}"/>
              </a:ext>
            </a:extLst>
          </p:cNvPr>
          <p:cNvSpPr txBox="1"/>
          <p:nvPr/>
        </p:nvSpPr>
        <p:spPr>
          <a:xfrm>
            <a:off x="2746316" y="5247080"/>
            <a:ext cx="2092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Session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(Always 2</a:t>
            </a:r>
            <a:r>
              <a:rPr lang="en-US" sz="2000" baseline="30000" dirty="0">
                <a:solidFill>
                  <a:srgbClr val="00B050"/>
                </a:solidFill>
              </a:rPr>
              <a:t>nd</a:t>
            </a:r>
            <a:r>
              <a:rPr lang="en-US" sz="2000" dirty="0">
                <a:solidFill>
                  <a:srgbClr val="00B050"/>
                </a:solidFill>
              </a:rPr>
              <a:t> Entity)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8C626-BF78-9499-DC3C-CFA4D1DE46A9}"/>
              </a:ext>
            </a:extLst>
          </p:cNvPr>
          <p:cNvSpPr txBox="1"/>
          <p:nvPr/>
        </p:nvSpPr>
        <p:spPr>
          <a:xfrm>
            <a:off x="5196452" y="5253324"/>
            <a:ext cx="63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2B896-FC5F-56F2-F262-A31008F700C8}"/>
              </a:ext>
            </a:extLst>
          </p:cNvPr>
          <p:cNvSpPr txBox="1"/>
          <p:nvPr/>
        </p:nvSpPr>
        <p:spPr>
          <a:xfrm>
            <a:off x="6816040" y="524708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217759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8E3587F-7C82-A77E-3C9E-B77BC7D2D99D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EC6BD40-7BDE-B05F-49D3-8F83D3F14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9" y="1153338"/>
            <a:ext cx="8311594" cy="45513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335EE31C-24DA-7446-1525-CD4CE237B739}"/>
              </a:ext>
            </a:extLst>
          </p:cNvPr>
          <p:cNvSpPr txBox="1"/>
          <p:nvPr/>
        </p:nvSpPr>
        <p:spPr>
          <a:xfrm>
            <a:off x="6937626" y="6211666"/>
            <a:ext cx="220637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    @</a:t>
            </a: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CyrilRPernet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3"/>
              </a:rPr>
              <a:t>wamcyril@gmail.com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B5452-004B-FA3E-FA83-4F9138AE2BE6}"/>
              </a:ext>
            </a:extLst>
          </p:cNvPr>
          <p:cNvSpPr txBox="1"/>
          <p:nvPr/>
        </p:nvSpPr>
        <p:spPr>
          <a:xfrm>
            <a:off x="527125" y="527125"/>
            <a:ext cx="801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BIDS Specification online: </a:t>
            </a:r>
            <a:r>
              <a:rPr lang="en-US" b="1" u="sng" dirty="0"/>
              <a:t>https://bids-</a:t>
            </a:r>
            <a:r>
              <a:rPr lang="en-US" b="1" u="sng" dirty="0" err="1"/>
              <a:t>specification.readthedocs.io</a:t>
            </a:r>
            <a:r>
              <a:rPr lang="en-US" b="1" u="sng" dirty="0"/>
              <a:t>/</a:t>
            </a:r>
            <a:r>
              <a:rPr lang="en-US" b="1" u="sng" dirty="0" err="1"/>
              <a:t>en</a:t>
            </a:r>
            <a:r>
              <a:rPr lang="en-US" b="1" u="sng" dirty="0"/>
              <a:t>/stable/</a:t>
            </a:r>
          </a:p>
        </p:txBody>
      </p:sp>
    </p:spTree>
    <p:extLst>
      <p:ext uri="{BB962C8B-B14F-4D97-AF65-F5344CB8AC3E}">
        <p14:creationId xmlns:p14="http://schemas.microsoft.com/office/powerpoint/2010/main" val="136729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49A949C-D206-307E-4C1D-C84B3A759EA2}"/>
              </a:ext>
            </a:extLst>
          </p:cNvPr>
          <p:cNvGrpSpPr/>
          <p:nvPr/>
        </p:nvGrpSpPr>
        <p:grpSpPr>
          <a:xfrm>
            <a:off x="4918291" y="28037"/>
            <a:ext cx="3789948" cy="6621666"/>
            <a:chOff x="4918291" y="28037"/>
            <a:chExt cx="3789948" cy="6621666"/>
          </a:xfrm>
        </p:grpSpPr>
        <p:pic>
          <p:nvPicPr>
            <p:cNvPr id="1034" name="Picture 10" descr="Branding and Identity Guidelines | Brandeis University">
              <a:extLst>
                <a:ext uri="{FF2B5EF4-FFF2-40B4-BE49-F238E27FC236}">
                  <a16:creationId xmlns:a16="http://schemas.microsoft.com/office/drawing/2014/main" id="{34E922D3-A0B4-84B3-6516-EACE8CC54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291" y="28037"/>
              <a:ext cx="3413555" cy="227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3C056A-D1DB-BDC3-0B24-8A2957FC8C2A}"/>
                </a:ext>
              </a:extLst>
            </p:cNvPr>
            <p:cNvSpPr txBox="1"/>
            <p:nvPr/>
          </p:nvSpPr>
          <p:spPr>
            <a:xfrm>
              <a:off x="4918291" y="6003372"/>
              <a:ext cx="3789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Brandeis Aging Brain Study</a:t>
              </a:r>
            </a:p>
            <a:p>
              <a:pPr algn="ctr"/>
              <a:r>
                <a:rPr lang="en-US" i="1" dirty="0"/>
                <a:t>(Dopamine System in Cognitive Aging)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9342F7-A190-5675-4B65-DA4FA45C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5063" y="4024741"/>
              <a:ext cx="2136404" cy="1837394"/>
            </a:xfrm>
            <a:prstGeom prst="rect">
              <a:avLst/>
            </a:prstGeom>
          </p:spPr>
        </p:pic>
        <p:pic>
          <p:nvPicPr>
            <p:cNvPr id="1030" name="Picture 6" descr="Anne Berry - Brandeis University - Overview">
              <a:extLst>
                <a:ext uri="{FF2B5EF4-FFF2-40B4-BE49-F238E27FC236}">
                  <a16:creationId xmlns:a16="http://schemas.microsoft.com/office/drawing/2014/main" id="{831935B1-725F-16D1-D518-0C703F5AC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446" y="2134287"/>
              <a:ext cx="1294713" cy="1294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BB5416-4BC3-0996-75CD-6BA4B9C27AF4}"/>
                </a:ext>
              </a:extLst>
            </p:cNvPr>
            <p:cNvSpPr txBox="1"/>
            <p:nvPr/>
          </p:nvSpPr>
          <p:spPr>
            <a:xfrm>
              <a:off x="6195371" y="3460729"/>
              <a:ext cx="1235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Anne Berry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90AE37-8E04-256C-4739-83D81BA1C971}"/>
              </a:ext>
            </a:extLst>
          </p:cNvPr>
          <p:cNvGrpSpPr/>
          <p:nvPr/>
        </p:nvGrpSpPr>
        <p:grpSpPr>
          <a:xfrm>
            <a:off x="435761" y="505209"/>
            <a:ext cx="3579986" cy="6649704"/>
            <a:chOff x="415107" y="0"/>
            <a:chExt cx="3579986" cy="6649704"/>
          </a:xfrm>
        </p:grpSpPr>
        <p:pic>
          <p:nvPicPr>
            <p:cNvPr id="1032" name="Picture 8" descr="Grants Acknowledgment – Grants Information and Submission">
              <a:extLst>
                <a:ext uri="{FF2B5EF4-FFF2-40B4-BE49-F238E27FC236}">
                  <a16:creationId xmlns:a16="http://schemas.microsoft.com/office/drawing/2014/main" id="{24A52845-BF7C-2D9A-E813-F38D9866A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76" y="0"/>
              <a:ext cx="2539785" cy="219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6B991E-4B61-A703-F38D-A7F260B6D251}"/>
                </a:ext>
              </a:extLst>
            </p:cNvPr>
            <p:cNvSpPr txBox="1"/>
            <p:nvPr/>
          </p:nvSpPr>
          <p:spPr>
            <a:xfrm>
              <a:off x="415107" y="6003373"/>
              <a:ext cx="35577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Neuroimmune Differences in Autism</a:t>
              </a:r>
            </a:p>
            <a:p>
              <a:pPr algn="ctr"/>
              <a:r>
                <a:rPr lang="en-US" i="1" dirty="0"/>
                <a:t>(Choroid Plexus Segmentation)</a:t>
              </a:r>
            </a:p>
          </p:txBody>
        </p:sp>
        <p:pic>
          <p:nvPicPr>
            <p:cNvPr id="1026" name="Picture 2" descr="Jacob Hooker - Wikipedia">
              <a:extLst>
                <a:ext uri="{FF2B5EF4-FFF2-40B4-BE49-F238E27FC236}">
                  <a16:creationId xmlns:a16="http://schemas.microsoft.com/office/drawing/2014/main" id="{82010726-623D-7048-4669-D8289DAA0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76" y="2130363"/>
              <a:ext cx="1369309" cy="129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B42DF8-37B8-AD18-21CF-AFCD05447A56}"/>
                </a:ext>
              </a:extLst>
            </p:cNvPr>
            <p:cNvSpPr txBox="1"/>
            <p:nvPr/>
          </p:nvSpPr>
          <p:spPr>
            <a:xfrm>
              <a:off x="693491" y="3460729"/>
              <a:ext cx="1441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Jacob Hooker</a:t>
              </a:r>
            </a:p>
          </p:txBody>
        </p:sp>
        <p:pic>
          <p:nvPicPr>
            <p:cNvPr id="1028" name="Picture 4" descr="Nicole Zurcher Wimmer | Martinos Center">
              <a:extLst>
                <a:ext uri="{FF2B5EF4-FFF2-40B4-BE49-F238E27FC236}">
                  <a16:creationId xmlns:a16="http://schemas.microsoft.com/office/drawing/2014/main" id="{C24046C0-CAE6-98CF-6C85-C6B5B4C176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5"/>
            <a:stretch/>
          </p:blipFill>
          <p:spPr bwMode="auto">
            <a:xfrm>
              <a:off x="2514738" y="2130363"/>
              <a:ext cx="1414004" cy="129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EE09FB-FA23-ABE7-59B8-26753EEE1B5B}"/>
                </a:ext>
              </a:extLst>
            </p:cNvPr>
            <p:cNvSpPr txBox="1"/>
            <p:nvPr/>
          </p:nvSpPr>
          <p:spPr>
            <a:xfrm>
              <a:off x="2448387" y="3484909"/>
              <a:ext cx="1546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Nicole </a:t>
              </a:r>
              <a:r>
                <a:rPr lang="en-US" dirty="0" err="1"/>
                <a:t>Zürcher</a:t>
              </a:r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6EC9B6-F25C-2056-D6B1-0553060E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6140" t="31857" r="26643" b="33208"/>
            <a:stretch/>
          </p:blipFill>
          <p:spPr>
            <a:xfrm>
              <a:off x="1300898" y="4076373"/>
              <a:ext cx="1968563" cy="1785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8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EB060C5-C697-64E9-7AC4-066ACDA07D49}"/>
              </a:ext>
            </a:extLst>
          </p:cNvPr>
          <p:cNvSpPr txBox="1"/>
          <p:nvPr/>
        </p:nvSpPr>
        <p:spPr>
          <a:xfrm>
            <a:off x="1143003" y="5701906"/>
            <a:ext cx="1665685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0" cap="all">
                <a:solidFill>
                  <a:srgbClr val="FFFFFF"/>
                </a:solidFill>
                <a:latin typeface="VerbCond Extralight" pitchFamily="50"/>
              </a:rPr>
              <a:t>Bids.neuroimaging.io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4DF62A4-276C-FC77-E2CF-D2267869F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1" t="21885" r="5874" b="6445"/>
          <a:stretch>
            <a:fillRect/>
          </a:stretch>
        </p:blipFill>
        <p:spPr>
          <a:xfrm>
            <a:off x="408744" y="1185240"/>
            <a:ext cx="8311594" cy="43906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6549E610-6664-7D1B-38CF-5884EFA120AD}"/>
              </a:ext>
            </a:extLst>
          </p:cNvPr>
          <p:cNvSpPr txBox="1"/>
          <p:nvPr/>
        </p:nvSpPr>
        <p:spPr>
          <a:xfrm>
            <a:off x="6937626" y="6211666"/>
            <a:ext cx="220637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    @</a:t>
            </a: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CyrilRPernet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3"/>
              </a:rPr>
              <a:t>wamcyril@gmail.com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357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B0FD8-4BD5-8FDE-651A-A028E8A5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198F5-C20B-9E9F-5762-99B1E5BC0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536404" cy="4351338"/>
          </a:xfrm>
        </p:spPr>
        <p:txBody>
          <a:bodyPr/>
          <a:lstStyle/>
          <a:p>
            <a:r>
              <a:rPr lang="en-US" dirty="0"/>
              <a:t>Stay tuned for info on a BIDS summer workshop!</a:t>
            </a:r>
          </a:p>
          <a:p>
            <a:r>
              <a:rPr lang="en-US" dirty="0"/>
              <a:t>Build out a standard for BIDS-</a:t>
            </a:r>
            <a:r>
              <a:rPr lang="en-US" dirty="0" err="1"/>
              <a:t>ifying</a:t>
            </a:r>
            <a:r>
              <a:rPr lang="en-US" dirty="0"/>
              <a:t> data acquired at Martinos?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169C0-9D8C-46B1-7AE9-B701BF54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5854"/>
            <a:ext cx="9009192" cy="231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32CF5-CF14-4D53-B6EE-BE71346368E4}"/>
              </a:ext>
            </a:extLst>
          </p:cNvPr>
          <p:cNvSpPr txBox="1"/>
          <p:nvPr/>
        </p:nvSpPr>
        <p:spPr>
          <a:xfrm>
            <a:off x="3213847" y="453836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https://</a:t>
            </a:r>
            <a:r>
              <a:rPr lang="en-US" sz="2400" b="1" dirty="0" err="1"/>
              <a:t>www.repronim.org</a:t>
            </a:r>
            <a:r>
              <a:rPr lang="en-US" sz="2400" b="1" dirty="0"/>
              <a:t>/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EABA020-AD60-DA13-A856-BCCB664F6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Ahead…</a:t>
            </a:r>
          </a:p>
        </p:txBody>
      </p:sp>
    </p:spTree>
    <p:extLst>
      <p:ext uri="{BB962C8B-B14F-4D97-AF65-F5344CB8AC3E}">
        <p14:creationId xmlns:p14="http://schemas.microsoft.com/office/powerpoint/2010/main" val="18905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Grants Acknowledgment – Grants Information and Submission">
            <a:extLst>
              <a:ext uri="{FF2B5EF4-FFF2-40B4-BE49-F238E27FC236}">
                <a16:creationId xmlns:a16="http://schemas.microsoft.com/office/drawing/2014/main" id="{38247ADA-B9A5-A17B-0C5C-F63B8A59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17" y="3902025"/>
            <a:ext cx="2539785" cy="21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652D-CE7F-3D8C-FD72-3AFB48F7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E25943-535B-D459-971B-9A0D3E8FEC44}"/>
              </a:ext>
            </a:extLst>
          </p:cNvPr>
          <p:cNvSpPr/>
          <p:nvPr/>
        </p:nvSpPr>
        <p:spPr>
          <a:xfrm>
            <a:off x="5771862" y="3964900"/>
            <a:ext cx="321495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/>
              <a:t>Chemical Neuroscience Program </a:t>
            </a:r>
          </a:p>
          <a:p>
            <a:r>
              <a:rPr lang="en-US" sz="1400" u="sng" dirty="0"/>
              <a:t>(MGH Martinos Center):</a:t>
            </a:r>
          </a:p>
          <a:p>
            <a:r>
              <a:rPr lang="en-US" sz="1400" dirty="0"/>
              <a:t>Jacob Hooker, PhD</a:t>
            </a:r>
          </a:p>
          <a:p>
            <a:r>
              <a:rPr lang="en-US" sz="1400" dirty="0"/>
              <a:t>Nicole </a:t>
            </a:r>
            <a:r>
              <a:rPr lang="en-US" sz="1400" dirty="0" err="1"/>
              <a:t>Zürcher</a:t>
            </a:r>
            <a:r>
              <a:rPr lang="en-US" sz="1400" dirty="0"/>
              <a:t>, PhD</a:t>
            </a:r>
          </a:p>
          <a:p>
            <a:r>
              <a:rPr lang="en-US" sz="1400" dirty="0"/>
              <a:t>So Jeong Lee, PhD</a:t>
            </a:r>
          </a:p>
          <a:p>
            <a:r>
              <a:rPr lang="en-US" sz="1400" dirty="0" err="1"/>
              <a:t>Chieh-En</a:t>
            </a:r>
            <a:r>
              <a:rPr lang="en-US" sz="1400" dirty="0"/>
              <a:t> (Jane) Tseng, PhD</a:t>
            </a:r>
          </a:p>
          <a:p>
            <a:r>
              <a:rPr lang="en-US" sz="1400" dirty="0" err="1"/>
              <a:t>Ya</a:t>
            </a:r>
            <a:r>
              <a:rPr lang="en-US" sz="1400" dirty="0"/>
              <a:t>-chin  Chen, PhD</a:t>
            </a:r>
          </a:p>
          <a:p>
            <a:r>
              <a:rPr lang="en-US" sz="1400" dirty="0"/>
              <a:t>Elisa Guma, PhD</a:t>
            </a:r>
          </a:p>
          <a:p>
            <a:r>
              <a:rPr lang="en-US" sz="1400" dirty="0"/>
              <a:t>Ramya Tokala, PhD</a:t>
            </a:r>
          </a:p>
          <a:p>
            <a:r>
              <a:rPr lang="en-US" sz="1400" dirty="0"/>
              <a:t>Krista Fariel</a:t>
            </a:r>
          </a:p>
          <a:p>
            <a:r>
              <a:rPr lang="en-US" sz="1400" dirty="0"/>
              <a:t>Emma Johnston</a:t>
            </a:r>
          </a:p>
          <a:p>
            <a:r>
              <a:rPr lang="en-US" sz="1400" dirty="0"/>
              <a:t>Tye Chu</a:t>
            </a:r>
          </a:p>
          <a:p>
            <a:r>
              <a:rPr lang="en-US" sz="1400" dirty="0"/>
              <a:t>Brendan Kelleher</a:t>
            </a:r>
          </a:p>
        </p:txBody>
      </p:sp>
      <p:pic>
        <p:nvPicPr>
          <p:cNvPr id="5" name="Picture 4" descr="National Institute on Aging">
            <a:extLst>
              <a:ext uri="{FF2B5EF4-FFF2-40B4-BE49-F238E27FC236}">
                <a16:creationId xmlns:a16="http://schemas.microsoft.com/office/drawing/2014/main" id="{DD372298-4F46-8314-6B9D-1C8E0492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38" y="2935146"/>
            <a:ext cx="987707" cy="9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ther Gift Ideas | Holiday Gift Guide | Alumni, Friends and Families |  Brandeis University">
            <a:extLst>
              <a:ext uri="{FF2B5EF4-FFF2-40B4-BE49-F238E27FC236}">
                <a16:creationId xmlns:a16="http://schemas.microsoft.com/office/drawing/2014/main" id="{0865FEE7-2BCC-BFCE-2B94-81F9E38D8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3255" r="479" b="-124"/>
          <a:stretch/>
        </p:blipFill>
        <p:spPr bwMode="auto">
          <a:xfrm>
            <a:off x="778176" y="1714634"/>
            <a:ext cx="3274150" cy="21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Anne Berry">
            <a:extLst>
              <a:ext uri="{FF2B5EF4-FFF2-40B4-BE49-F238E27FC236}">
                <a16:creationId xmlns:a16="http://schemas.microsoft.com/office/drawing/2014/main" id="{E7A75F7E-3EEC-E12A-F6A2-9278D375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12" y="1575794"/>
            <a:ext cx="1325564" cy="13255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Jacob Hooker - Wikipedia">
            <a:extLst>
              <a:ext uri="{FF2B5EF4-FFF2-40B4-BE49-F238E27FC236}">
                <a16:creationId xmlns:a16="http://schemas.microsoft.com/office/drawing/2014/main" id="{4C813750-86EF-8777-E946-99C2D159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90" y="5480932"/>
            <a:ext cx="1436686" cy="1360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BC9C61-10C8-ABCE-9BF0-AFE9F2F23959}"/>
              </a:ext>
            </a:extLst>
          </p:cNvPr>
          <p:cNvSpPr txBox="1"/>
          <p:nvPr/>
        </p:nvSpPr>
        <p:spPr>
          <a:xfrm>
            <a:off x="6905154" y="59704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R01 AG074330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96B496-43EF-F716-2946-CD47EEA0EA11}"/>
              </a:ext>
            </a:extLst>
          </p:cNvPr>
          <p:cNvSpPr txBox="1"/>
          <p:nvPr/>
        </p:nvSpPr>
        <p:spPr>
          <a:xfrm>
            <a:off x="5771862" y="741752"/>
            <a:ext cx="34858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Neurochemistry &amp; Cognition Lab </a:t>
            </a:r>
          </a:p>
          <a:p>
            <a:r>
              <a:rPr lang="en-US" sz="1400" u="sng" dirty="0"/>
              <a:t>(Brandeis University):</a:t>
            </a:r>
            <a:endParaRPr lang="en-US" sz="1400" dirty="0"/>
          </a:p>
          <a:p>
            <a:r>
              <a:rPr lang="en-US" sz="1400" dirty="0"/>
              <a:t>Anne Berry, PhD</a:t>
            </a:r>
          </a:p>
          <a:p>
            <a:r>
              <a:rPr lang="en-US" sz="1400" dirty="0"/>
              <a:t>Megan Applegate-Kenton, PhD</a:t>
            </a:r>
          </a:p>
          <a:p>
            <a:r>
              <a:rPr lang="en-US" sz="1400" dirty="0"/>
              <a:t>Alex </a:t>
            </a:r>
            <a:r>
              <a:rPr lang="en-US" sz="1400" dirty="0" err="1"/>
              <a:t>Adornato</a:t>
            </a:r>
            <a:endParaRPr lang="en-US" sz="1400" dirty="0"/>
          </a:p>
          <a:p>
            <a:r>
              <a:rPr lang="en-US" sz="1400" dirty="0"/>
              <a:t>Mariah Lewis</a:t>
            </a:r>
          </a:p>
          <a:p>
            <a:r>
              <a:rPr lang="en-US" sz="1400" dirty="0"/>
              <a:t>Johanna </a:t>
            </a:r>
            <a:r>
              <a:rPr lang="en-US" sz="1400" dirty="0" err="1"/>
              <a:t>Matulonis</a:t>
            </a:r>
            <a:endParaRPr lang="en-US" sz="1400" dirty="0"/>
          </a:p>
          <a:p>
            <a:r>
              <a:rPr lang="en-US" sz="1400" dirty="0"/>
              <a:t>Hsiang-Yu Chen, PhD</a:t>
            </a:r>
          </a:p>
          <a:p>
            <a:r>
              <a:rPr lang="en-US" sz="1400" dirty="0"/>
              <a:t>Jenny Crawford, PhD</a:t>
            </a:r>
          </a:p>
          <a:p>
            <a:r>
              <a:rPr lang="en-US" sz="1400" dirty="0"/>
              <a:t>Jourdan Parent</a:t>
            </a:r>
          </a:p>
          <a:p>
            <a:r>
              <a:rPr lang="en-US" sz="1400" dirty="0"/>
              <a:t>Claire Ciampa</a:t>
            </a:r>
          </a:p>
          <a:p>
            <a:r>
              <a:rPr lang="en-US" sz="1400" dirty="0"/>
              <a:t>Teodora Markova</a:t>
            </a:r>
          </a:p>
          <a:p>
            <a:r>
              <a:rPr lang="en-US" sz="1400" dirty="0"/>
              <a:t>Rachel Marcus</a:t>
            </a:r>
          </a:p>
          <a:p>
            <a:r>
              <a:rPr lang="en-US" sz="1400" dirty="0"/>
              <a:t>Daisy Kiyemba</a:t>
            </a:r>
          </a:p>
        </p:txBody>
      </p:sp>
      <p:pic>
        <p:nvPicPr>
          <p:cNvPr id="1026" name="Picture 2" descr="MGH Lurie Center for Autism | LinkedIn">
            <a:extLst>
              <a:ext uri="{FF2B5EF4-FFF2-40B4-BE49-F238E27FC236}">
                <a16:creationId xmlns:a16="http://schemas.microsoft.com/office/drawing/2014/main" id="{659974AC-AF7D-4B9A-7A59-613CB1FC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6" y="5749207"/>
            <a:ext cx="3214952" cy="9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icole Zurcher Wimmer | Martinos Center">
            <a:extLst>
              <a:ext uri="{FF2B5EF4-FFF2-40B4-BE49-F238E27FC236}">
                <a16:creationId xmlns:a16="http://schemas.microsoft.com/office/drawing/2014/main" id="{A7D7653A-37BE-2793-725A-AA7F56C81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/>
          <a:stretch/>
        </p:blipFill>
        <p:spPr bwMode="auto">
          <a:xfrm>
            <a:off x="4052326" y="4184545"/>
            <a:ext cx="1414004" cy="1296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1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09BD-8B4A-F24A-2936-8280B157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17389-A8C2-6541-6CF4-189DD1973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74199"/>
            <a:ext cx="7886700" cy="3495186"/>
          </a:xfrm>
        </p:spPr>
        <p:txBody>
          <a:bodyPr/>
          <a:lstStyle/>
          <a:p>
            <a:pPr marL="0" indent="0">
              <a:buNone/>
            </a:pPr>
            <a:endParaRPr lang="en-US" b="0" i="1" dirty="0">
              <a:solidFill>
                <a:srgbClr val="717171"/>
              </a:solidFill>
              <a:effectLst/>
              <a:latin typeface="proxima-nova"/>
            </a:endParaRPr>
          </a:p>
          <a:p>
            <a:pPr marL="0" indent="0" algn="ctr">
              <a:buNone/>
            </a:pPr>
            <a:r>
              <a:rPr lang="en-US" b="0" i="1" dirty="0">
                <a:solidFill>
                  <a:srgbClr val="717171"/>
                </a:solidFill>
                <a:effectLst/>
                <a:latin typeface="proxima-nova"/>
              </a:rPr>
              <a:t>“</a:t>
            </a:r>
            <a:r>
              <a:rPr lang="en-US" b="0" i="1" dirty="0" err="1">
                <a:solidFill>
                  <a:srgbClr val="717171"/>
                </a:solidFill>
                <a:effectLst/>
                <a:latin typeface="proxima-nova"/>
              </a:rPr>
              <a:t>ReproNim's</a:t>
            </a:r>
            <a:r>
              <a:rPr lang="en-US" b="0" i="1" dirty="0">
                <a:solidFill>
                  <a:srgbClr val="717171"/>
                </a:solidFill>
                <a:effectLst/>
                <a:latin typeface="proxima-nova"/>
              </a:rPr>
              <a:t> goal is to </a:t>
            </a:r>
            <a:r>
              <a:rPr lang="en-US" b="1" i="1" u="sng" dirty="0">
                <a:solidFill>
                  <a:srgbClr val="717171"/>
                </a:solidFill>
                <a:effectLst/>
                <a:latin typeface="proxima-nova"/>
              </a:rPr>
              <a:t>improve the reproducibility of neuroimaging</a:t>
            </a:r>
            <a:r>
              <a:rPr lang="en-US" b="0" i="1" dirty="0">
                <a:solidFill>
                  <a:srgbClr val="717171"/>
                </a:solidFill>
                <a:effectLst/>
                <a:latin typeface="proxima-nova"/>
              </a:rPr>
              <a:t> science and extend the value of our national investment in neuroimaging research, while </a:t>
            </a:r>
            <a:r>
              <a:rPr lang="en-US" b="1" i="1" u="sng" dirty="0">
                <a:solidFill>
                  <a:srgbClr val="717171"/>
                </a:solidFill>
                <a:effectLst/>
                <a:latin typeface="proxima-nova"/>
              </a:rPr>
              <a:t>making the process easier and more efficient for investigators</a:t>
            </a:r>
            <a:r>
              <a:rPr lang="en-US" b="0" i="1" dirty="0">
                <a:solidFill>
                  <a:srgbClr val="717171"/>
                </a:solidFill>
                <a:effectLst/>
                <a:latin typeface="proxima-nova"/>
              </a:rPr>
              <a:t>.”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E3F8C-CF4F-1741-43B4-DE9FB69C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8" y="0"/>
            <a:ext cx="9009192" cy="2316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09218-5FDF-90DD-C4BB-6AF98FD98FBD}"/>
              </a:ext>
            </a:extLst>
          </p:cNvPr>
          <p:cNvSpPr txBox="1"/>
          <p:nvPr/>
        </p:nvSpPr>
        <p:spPr>
          <a:xfrm>
            <a:off x="3267635" y="14598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https://</a:t>
            </a:r>
            <a:r>
              <a:rPr lang="en-US" sz="2400" b="1" dirty="0" err="1"/>
              <a:t>www.repronim.org</a:t>
            </a:r>
            <a:r>
              <a:rPr lang="en-US" sz="24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0833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me &amp; Life Organization With Marie Kondo of Netflix, Best-Selling Author">
            <a:extLst>
              <a:ext uri="{FF2B5EF4-FFF2-40B4-BE49-F238E27FC236}">
                <a16:creationId xmlns:a16="http://schemas.microsoft.com/office/drawing/2014/main" id="{1A9C8A6F-77F0-8C8B-59A4-E27CB14A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26" y="266362"/>
            <a:ext cx="3262877" cy="217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2AB3D2E-4E33-B677-9AC9-3C4BCEE7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12" y="2443167"/>
            <a:ext cx="5652975" cy="24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A7CD5FDC-AE2A-B284-2662-6EBF517C9E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218279"/>
              </p:ext>
            </p:extLst>
          </p:nvPr>
        </p:nvGraphicFramePr>
        <p:xfrm>
          <a:off x="605547" y="4933483"/>
          <a:ext cx="7932906" cy="1658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DEDA2607-E3B5-6DDB-29E2-08131A0C6671}"/>
              </a:ext>
            </a:extLst>
          </p:cNvPr>
          <p:cNvSpPr/>
          <p:nvPr/>
        </p:nvSpPr>
        <p:spPr>
          <a:xfrm>
            <a:off x="2998123" y="4933483"/>
            <a:ext cx="3026535" cy="165815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idying Up with Marie Kondo: The Book Collection: The Life-Changing Magic  of Tidying Up and Spark Joy">
            <a:extLst>
              <a:ext uri="{FF2B5EF4-FFF2-40B4-BE49-F238E27FC236}">
                <a16:creationId xmlns:a16="http://schemas.microsoft.com/office/drawing/2014/main" id="{609ED8CA-37C9-03E4-A5B9-8E41B437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836" y="266362"/>
            <a:ext cx="1532833" cy="217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15263D-45D4-F563-EA88-78234D40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3" y="1496789"/>
            <a:ext cx="4955456" cy="434461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97948BA-F53E-6352-54F6-5F20358C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Turns 10!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11AA9F-FF32-E69E-73A4-70E7F3DC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45" y="5117712"/>
            <a:ext cx="3974155" cy="1645922"/>
          </a:xfrm>
          <a:prstGeom prst="rect">
            <a:avLst/>
          </a:prstGeom>
        </p:spPr>
      </p:pic>
      <p:pic>
        <p:nvPicPr>
          <p:cNvPr id="18" name="2015-02-13 13.48.03.jpg">
            <a:extLst>
              <a:ext uri="{FF2B5EF4-FFF2-40B4-BE49-F238E27FC236}">
                <a16:creationId xmlns:a16="http://schemas.microsoft.com/office/drawing/2014/main" id="{3E3D5EA2-C644-0C92-A2A9-262DBF0B17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458" y="1949255"/>
            <a:ext cx="1815704" cy="2324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Shape 448">
            <a:extLst>
              <a:ext uri="{FF2B5EF4-FFF2-40B4-BE49-F238E27FC236}">
                <a16:creationId xmlns:a16="http://schemas.microsoft.com/office/drawing/2014/main" id="{AD1C112A-344B-D637-0193-088745312A3A}"/>
              </a:ext>
            </a:extLst>
          </p:cNvPr>
          <p:cNvSpPr/>
          <p:nvPr/>
        </p:nvSpPr>
        <p:spPr>
          <a:xfrm>
            <a:off x="6420324" y="4337125"/>
            <a:ext cx="1905971" cy="1947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ctr" anchorCtr="1" compatLnSpc="1">
            <a:spAutoFit/>
          </a:bodyPr>
          <a:lstStyle/>
          <a:p>
            <a:pPr algn="ctr" defTabSz="43815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66" kern="0" dirty="0">
                <a:solidFill>
                  <a:srgbClr val="000000"/>
                </a:solidFill>
                <a:latin typeface="VerbCond Extralight" pitchFamily="50"/>
                <a:ea typeface="Myriad Pro"/>
                <a:cs typeface="Myriad Pro"/>
              </a:rPr>
              <a:t>The Poldrack Lab @ Stanford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6C8B-F358-260E-C79F-A3D8F110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‘FAIR’ </a:t>
            </a:r>
            <a:r>
              <a:rPr lang="en-US" dirty="0"/>
              <a:t>Guiding Principles for </a:t>
            </a:r>
            <a:br>
              <a:rPr lang="en-US" dirty="0"/>
            </a:br>
            <a:r>
              <a:rPr lang="en-US" dirty="0"/>
              <a:t>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11A8B-A477-6695-ADA5-ED2282949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5165"/>
            <a:ext cx="7886700" cy="396179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F</a:t>
            </a:r>
            <a:r>
              <a:rPr lang="en-US" dirty="0"/>
              <a:t>indability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A</a:t>
            </a:r>
            <a:r>
              <a:rPr lang="en-US" dirty="0"/>
              <a:t>ccessibility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I</a:t>
            </a:r>
            <a:r>
              <a:rPr lang="en-US" dirty="0"/>
              <a:t>nteroperability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R</a:t>
            </a:r>
            <a:r>
              <a:rPr lang="en-US" dirty="0"/>
              <a:t>euse of Digital Assets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C2DA6-4AEA-B4FC-B9B0-7900AC7EDBB7}"/>
              </a:ext>
            </a:extLst>
          </p:cNvPr>
          <p:cNvSpPr txBox="1"/>
          <p:nvPr/>
        </p:nvSpPr>
        <p:spPr>
          <a:xfrm>
            <a:off x="5275633" y="6488668"/>
            <a:ext cx="38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www.go-fair.org</a:t>
            </a:r>
            <a:r>
              <a:rPr lang="en-US" dirty="0"/>
              <a:t>/fair-principles/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E229F65-EF77-1499-EB9E-9F8FA533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5165"/>
            <a:ext cx="4313069" cy="18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2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1910-55CA-08FB-96D0-44EC515A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D6C37-C156-1F09-433B-72E6EB1B3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213806" cy="4351338"/>
          </a:xfrm>
        </p:spPr>
        <p:txBody>
          <a:bodyPr/>
          <a:lstStyle/>
          <a:p>
            <a:r>
              <a:rPr lang="en-US" dirty="0"/>
              <a:t>NIH Data Sharing Mandate!</a:t>
            </a:r>
          </a:p>
          <a:p>
            <a:r>
              <a:rPr lang="en-US" dirty="0"/>
              <a:t>Make data more accessible</a:t>
            </a:r>
          </a:p>
          <a:p>
            <a:pPr lvl="1"/>
            <a:r>
              <a:rPr lang="en-US" dirty="0"/>
              <a:t>For yourself six months from now</a:t>
            </a:r>
          </a:p>
          <a:p>
            <a:pPr lvl="1"/>
            <a:r>
              <a:rPr lang="en-US" dirty="0"/>
              <a:t>For others in the lab (new students, collaborators)</a:t>
            </a:r>
          </a:p>
          <a:p>
            <a:pPr lvl="1"/>
            <a:r>
              <a:rPr lang="en-US" dirty="0"/>
              <a:t>For other researchers (data sharing)</a:t>
            </a:r>
          </a:p>
        </p:txBody>
      </p:sp>
      <p:pic>
        <p:nvPicPr>
          <p:cNvPr id="5122" name="Picture 2" descr="NIH Data Management &amp; Sharing Policy Drop-ins! - Research Data Services">
            <a:extLst>
              <a:ext uri="{FF2B5EF4-FFF2-40B4-BE49-F238E27FC236}">
                <a16:creationId xmlns:a16="http://schemas.microsoft.com/office/drawing/2014/main" id="{93DE8F32-D5F4-20C1-9142-78C16717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7" y="1446773"/>
            <a:ext cx="2987093" cy="19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1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B4CC-EE12-1218-642C-496BCE3F2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BIDS Unlocks an Entire Ecosystem of Reusable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B5BE7-1990-C07F-0947-78102162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762732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Unpacking:</a:t>
            </a:r>
          </a:p>
          <a:p>
            <a:r>
              <a:rPr lang="en-US" dirty="0" err="1"/>
              <a:t>HeuDiCov</a:t>
            </a:r>
            <a:endParaRPr lang="en-US" dirty="0"/>
          </a:p>
          <a:p>
            <a:r>
              <a:rPr lang="en-US" dirty="0"/>
              <a:t>Dcm2Bids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109B844F-86C7-5AC1-E2E2-D0D2BC31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2" y="3240911"/>
            <a:ext cx="1834492" cy="17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reenshot 2023-11-01 at 11 50 48 AM">
            <a:extLst>
              <a:ext uri="{FF2B5EF4-FFF2-40B4-BE49-F238E27FC236}">
                <a16:creationId xmlns:a16="http://schemas.microsoft.com/office/drawing/2014/main" id="{4E6E245D-9ACA-DB69-065B-CD4DC1552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3" t="25955" r="4795" b="49985"/>
          <a:stretch/>
        </p:blipFill>
        <p:spPr bwMode="auto">
          <a:xfrm>
            <a:off x="543925" y="4884516"/>
            <a:ext cx="2384385" cy="8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A899D8-0935-83F8-C7B4-3CE78EBCC30E}"/>
              </a:ext>
            </a:extLst>
          </p:cNvPr>
          <p:cNvSpPr txBox="1">
            <a:spLocks/>
          </p:cNvSpPr>
          <p:nvPr/>
        </p:nvSpPr>
        <p:spPr>
          <a:xfrm>
            <a:off x="3581604" y="1825624"/>
            <a:ext cx="2762732" cy="2294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Preprocessing:</a:t>
            </a:r>
          </a:p>
          <a:p>
            <a:r>
              <a:rPr lang="en-US" dirty="0" err="1"/>
              <a:t>fMRIPrep</a:t>
            </a:r>
            <a:endParaRPr lang="en-US" dirty="0"/>
          </a:p>
          <a:p>
            <a:r>
              <a:rPr lang="en-US" dirty="0" err="1"/>
              <a:t>QSIPrep</a:t>
            </a:r>
            <a:endParaRPr lang="en-US" dirty="0"/>
          </a:p>
          <a:p>
            <a:r>
              <a:rPr lang="en-US" dirty="0" err="1"/>
              <a:t>ASLPrep</a:t>
            </a:r>
            <a:endParaRPr lang="en-US" dirty="0"/>
          </a:p>
          <a:p>
            <a:r>
              <a:rPr lang="en-US" dirty="0"/>
              <a:t>ABCD-BIDS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26F19A-4657-A0CF-BE6E-187FD82EA65F}"/>
              </a:ext>
            </a:extLst>
          </p:cNvPr>
          <p:cNvSpPr txBox="1">
            <a:spLocks/>
          </p:cNvSpPr>
          <p:nvPr/>
        </p:nvSpPr>
        <p:spPr>
          <a:xfrm>
            <a:off x="6381268" y="1825625"/>
            <a:ext cx="2762732" cy="1079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Quality Control:</a:t>
            </a:r>
          </a:p>
          <a:p>
            <a:r>
              <a:rPr lang="en-US" dirty="0"/>
              <a:t>MRIQC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503403-E9B5-A671-7B0F-62ADA4EAF230}"/>
              </a:ext>
            </a:extLst>
          </p:cNvPr>
          <p:cNvSpPr txBox="1">
            <a:spLocks/>
          </p:cNvSpPr>
          <p:nvPr/>
        </p:nvSpPr>
        <p:spPr>
          <a:xfrm>
            <a:off x="6467779" y="3040182"/>
            <a:ext cx="2762732" cy="1079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 Sharing: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B0A00-F3A8-F849-2A7E-C552487CC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268" y="3531778"/>
            <a:ext cx="2153813" cy="588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9EF5F-7C0D-2FB3-602A-467C41242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161" y="3918194"/>
            <a:ext cx="2341328" cy="820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02252E-9CA7-1C4F-B976-9F5831A3C8B1}"/>
              </a:ext>
            </a:extLst>
          </p:cNvPr>
          <p:cNvSpPr txBox="1"/>
          <p:nvPr/>
        </p:nvSpPr>
        <p:spPr>
          <a:xfrm>
            <a:off x="3754419" y="5713467"/>
            <a:ext cx="495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bids.neuroimaging.io</a:t>
            </a:r>
            <a:r>
              <a:rPr lang="en-US" dirty="0"/>
              <a:t>/tools/bids-</a:t>
            </a:r>
            <a:r>
              <a:rPr lang="en-US" dirty="0" err="1"/>
              <a:t>apps.html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8D67B-BC2C-07D5-0523-9F3F50CC5125}"/>
              </a:ext>
            </a:extLst>
          </p:cNvPr>
          <p:cNvSpPr txBox="1"/>
          <p:nvPr/>
        </p:nvSpPr>
        <p:spPr>
          <a:xfrm>
            <a:off x="3756237" y="5190247"/>
            <a:ext cx="2043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Many More!</a:t>
            </a:r>
          </a:p>
        </p:txBody>
      </p:sp>
    </p:spTree>
    <p:extLst>
      <p:ext uri="{BB962C8B-B14F-4D97-AF65-F5344CB8AC3E}">
        <p14:creationId xmlns:p14="http://schemas.microsoft.com/office/powerpoint/2010/main" val="35556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1078</TotalTime>
  <Words>1409</Words>
  <Application>Microsoft Macintosh PowerPoint</Application>
  <PresentationFormat>On-screen Show (4:3)</PresentationFormat>
  <Paragraphs>258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Courier</vt:lpstr>
      <vt:lpstr>Courier New</vt:lpstr>
      <vt:lpstr>proxima-nova</vt:lpstr>
      <vt:lpstr>Roboto</vt:lpstr>
      <vt:lpstr>VerbCond Extralight</vt:lpstr>
      <vt:lpstr>Office Theme</vt:lpstr>
      <vt:lpstr>What is BIDS and why should I use it?</vt:lpstr>
      <vt:lpstr>PowerPoint Presentation</vt:lpstr>
      <vt:lpstr>PowerPoint Presentation</vt:lpstr>
      <vt:lpstr>PowerPoint Presentation</vt:lpstr>
      <vt:lpstr>PowerPoint Presentation</vt:lpstr>
      <vt:lpstr>BIDS Turns 10!</vt:lpstr>
      <vt:lpstr>‘FAIR’ Guiding Principles for  Data Management</vt:lpstr>
      <vt:lpstr>Why is this Important?</vt:lpstr>
      <vt:lpstr>BIDS Unlocks an Entire Ecosystem of Reusable Pipelines</vt:lpstr>
      <vt:lpstr>Essence of BIDS</vt:lpstr>
      <vt:lpstr>Brandeis Aging Brain Study (BABS)</vt:lpstr>
      <vt:lpstr>BABS in BIDS</vt:lpstr>
      <vt:lpstr>Metadata as text files (tsv, json)</vt:lpstr>
      <vt:lpstr>Metadata as text files (tsv, json)</vt:lpstr>
      <vt:lpstr>Metadata as text files (tsv, json)</vt:lpstr>
      <vt:lpstr>Metadata as text files (tsv, json)</vt:lpstr>
      <vt:lpstr>Metadata as text files (tsv, json)</vt:lpstr>
      <vt:lpstr>Overarching Organization</vt:lpstr>
      <vt:lpstr>Session</vt:lpstr>
      <vt:lpstr>Data Type</vt:lpstr>
      <vt:lpstr>Modality/Run/Task</vt:lpstr>
      <vt:lpstr>NifTi &amp; JSON Sidecar Pairs</vt:lpstr>
      <vt:lpstr>BIDS Filenames</vt:lpstr>
      <vt:lpstr>BIDS Filenames: Entities</vt:lpstr>
      <vt:lpstr>BIDS Filenames: Entities</vt:lpstr>
      <vt:lpstr>BIDS Filenames: Entities</vt:lpstr>
      <vt:lpstr>BIDS Filenames: Entities (Keys)</vt:lpstr>
      <vt:lpstr>BIDS Filenames: Entities (Values)</vt:lpstr>
      <vt:lpstr>PowerPoint Presentation</vt:lpstr>
      <vt:lpstr>PowerPoint Presentation</vt:lpstr>
      <vt:lpstr>Looking Ahead…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Organizing Our Neuroimaging Data!</dc:title>
  <dc:creator>Microsoft Office User</dc:creator>
  <cp:lastModifiedBy>Morin, Thomas</cp:lastModifiedBy>
  <cp:revision>21</cp:revision>
  <dcterms:created xsi:type="dcterms:W3CDTF">2023-03-21T14:45:17Z</dcterms:created>
  <dcterms:modified xsi:type="dcterms:W3CDTF">2025-04-25T19:49:27Z</dcterms:modified>
</cp:coreProperties>
</file>