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258" r:id="rId3"/>
    <p:sldId id="595" r:id="rId4"/>
    <p:sldId id="269" r:id="rId5"/>
    <p:sldId id="268" r:id="rId6"/>
    <p:sldId id="558" r:id="rId7"/>
    <p:sldId id="559" r:id="rId8"/>
    <p:sldId id="257" r:id="rId9"/>
    <p:sldId id="551" r:id="rId10"/>
    <p:sldId id="552" r:id="rId11"/>
    <p:sldId id="277" r:id="rId12"/>
    <p:sldId id="557" r:id="rId13"/>
    <p:sldId id="261" r:id="rId14"/>
    <p:sldId id="556" r:id="rId15"/>
    <p:sldId id="554" r:id="rId16"/>
    <p:sldId id="555" r:id="rId17"/>
    <p:sldId id="560" r:id="rId18"/>
    <p:sldId id="577" r:id="rId19"/>
    <p:sldId id="566" r:id="rId20"/>
    <p:sldId id="568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67" r:id="rId30"/>
    <p:sldId id="262" r:id="rId31"/>
    <p:sldId id="565" r:id="rId32"/>
    <p:sldId id="580" r:id="rId33"/>
    <p:sldId id="581" r:id="rId34"/>
    <p:sldId id="278" r:id="rId35"/>
    <p:sldId id="561" r:id="rId36"/>
    <p:sldId id="265" r:id="rId37"/>
    <p:sldId id="582" r:id="rId38"/>
    <p:sldId id="583" r:id="rId39"/>
    <p:sldId id="585" r:id="rId40"/>
    <p:sldId id="586" r:id="rId41"/>
    <p:sldId id="562" r:id="rId42"/>
    <p:sldId id="553" r:id="rId43"/>
    <p:sldId id="549" r:id="rId44"/>
    <p:sldId id="260" r:id="rId45"/>
    <p:sldId id="546" r:id="rId46"/>
    <p:sldId id="547" r:id="rId47"/>
    <p:sldId id="550" r:id="rId48"/>
    <p:sldId id="548" r:id="rId49"/>
    <p:sldId id="563" r:id="rId50"/>
    <p:sldId id="588" r:id="rId51"/>
    <p:sldId id="590" r:id="rId52"/>
    <p:sldId id="589" r:id="rId53"/>
    <p:sldId id="591" r:id="rId54"/>
    <p:sldId id="592" r:id="rId55"/>
    <p:sldId id="593" r:id="rId56"/>
    <p:sldId id="594" r:id="rId57"/>
    <p:sldId id="544" r:id="rId58"/>
    <p:sldId id="513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2FB7"/>
    <a:srgbClr val="FFFF00"/>
    <a:srgbClr val="9A3DEC"/>
    <a:srgbClr val="C58BFD"/>
    <a:srgbClr val="A33FFF"/>
    <a:srgbClr val="8800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7"/>
    <p:restoredTop sz="94110"/>
  </p:normalViewPr>
  <p:slideViewPr>
    <p:cSldViewPr snapToGrid="0">
      <p:cViewPr>
        <p:scale>
          <a:sx n="100" d="100"/>
          <a:sy n="100" d="100"/>
        </p:scale>
        <p:origin x="27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768AA-6743-1041-AC43-D7D81F4ECAC4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D1D2C-9B8C-6B48-BBD7-FDB6A56B5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D6DAB-633B-ED42-A085-A92CCC3633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58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82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4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81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93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70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76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5D65C-E8C7-EE4F-9105-617869A6587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C1E72-974F-644D-A2C3-C49F4C7A4EF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44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1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4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38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0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3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75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Problem-solving and reasoning: many of these peak in the third decade of life</a:t>
            </a:r>
          </a:p>
          <a:p>
            <a:r>
              <a:rPr lang="en-US" dirty="0"/>
              <a:t>Processing speed: general ability to think quickly; also effects motor speed</a:t>
            </a:r>
          </a:p>
          <a:p>
            <a:r>
              <a:rPr lang="en-US" dirty="0"/>
              <a:t>Attention/concentration: Calculating a tip at a restaurant</a:t>
            </a:r>
          </a:p>
          <a:p>
            <a:endParaRPr lang="en-US" dirty="0"/>
          </a:p>
          <a:p>
            <a:r>
              <a:rPr lang="en-US" dirty="0"/>
              <a:t>Vocab/General Knowledge: Trivia, facts, well-practiced or familiar skills</a:t>
            </a:r>
          </a:p>
          <a:p>
            <a:r>
              <a:rPr lang="en-US" dirty="0"/>
              <a:t>Language abilities: object naming</a:t>
            </a:r>
          </a:p>
          <a:p>
            <a:r>
              <a:rPr lang="en-US" dirty="0"/>
              <a:t>Visuospatial abilities: object recognition; spatial relationship between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D1D2C-9B8C-6B48-BBD7-FDB6A56B58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2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9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5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9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0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0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9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EC85D-12EA-DB4D-A374-6328D576728E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255FD-5B12-1E4C-84D5-5699464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9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gif"/><Relationship Id="rId18" Type="http://schemas.openxmlformats.org/officeDocument/2006/relationships/image" Target="../media/image17.png"/><Relationship Id="rId3" Type="http://schemas.openxmlformats.org/officeDocument/2006/relationships/image" Target="../media/image5.jpeg"/><Relationship Id="rId7" Type="http://schemas.openxmlformats.org/officeDocument/2006/relationships/hyperlink" Target="http://www.tmmorin.com/" TargetMode="External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5" Type="http://schemas.openxmlformats.org/officeDocument/2006/relationships/image" Target="../media/image14.jpeg"/><Relationship Id="rId10" Type="http://schemas.openxmlformats.org/officeDocument/2006/relationships/hyperlink" Target="https://www.google.com/url?sa=i&amp;url=https%3A%2F%2Fcreazilla.com%2Fnodes%2F69755-brain-clipart&amp;psig=AOvVaw2CmOREYDma1EAUWF_mpqi5&amp;ust=1695849543629000&amp;source=images&amp;cd=vfe&amp;opi=89978449&amp;ved=0CA8QjRxqFwoTCNjp4_6ZyYEDFQAAAAAdAAAAABAE" TargetMode="External"/><Relationship Id="rId19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jgzso2iWzM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gingbrainstudy@brandeis.edu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gingbrainstudy@brandeis.edu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mailto:agingbrainstudy@brandeis.edu" TargetMode="External"/><Relationship Id="rId3" Type="http://schemas.openxmlformats.org/officeDocument/2006/relationships/image" Target="../media/image69.png"/><Relationship Id="rId7" Type="http://schemas.openxmlformats.org/officeDocument/2006/relationships/hyperlink" Target="http://www.tmmorin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tommorin@brandeis.edu" TargetMode="External"/><Relationship Id="rId5" Type="http://schemas.openxmlformats.org/officeDocument/2006/relationships/hyperlink" Target="mailto:tmorin2@mgh.harvard.edu" TargetMode="Externa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nochrome Photography,Head,Brain PNG Clipart - Royalty Free SVG / PNG">
            <a:extLst>
              <a:ext uri="{FF2B5EF4-FFF2-40B4-BE49-F238E27FC236}">
                <a16:creationId xmlns:a16="http://schemas.microsoft.com/office/drawing/2014/main" id="{47CD06A8-4276-4737-F4A0-F7FDC2EEA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3" y="2222739"/>
            <a:ext cx="2759936" cy="265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paminergic - Wikipedia">
            <a:extLst>
              <a:ext uri="{FF2B5EF4-FFF2-40B4-BE49-F238E27FC236}">
                <a16:creationId xmlns:a16="http://schemas.microsoft.com/office/drawing/2014/main" id="{8EB4C28E-DB7C-4085-C5BB-6C2094EC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88" y="2643112"/>
            <a:ext cx="4169242" cy="19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0FC40-1903-FDF2-41D6-C892B4742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27" y="146608"/>
            <a:ext cx="9070872" cy="1655762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atin typeface="ACADEMY ENGRAVED LET PLAIN:1.0" panose="02000000000000000000" pitchFamily="2" charset="0"/>
                <a:cs typeface="AkayaTelivigala" pitchFamily="2" charset="77"/>
              </a:rPr>
              <a:t>Deciphering Dopamine: </a:t>
            </a:r>
            <a:br>
              <a:rPr lang="en-US" sz="4400" dirty="0">
                <a:latin typeface="ACADEMY ENGRAVED LET PLAIN:1.0" panose="02000000000000000000" pitchFamily="2" charset="0"/>
                <a:cs typeface="AkayaTelivigala" pitchFamily="2" charset="77"/>
              </a:rPr>
            </a:br>
            <a:r>
              <a:rPr lang="en-US" sz="4400" dirty="0">
                <a:latin typeface="ACADEMY ENGRAVED LET PLAIN:1.0" panose="02000000000000000000" pitchFamily="2" charset="0"/>
                <a:cs typeface="AkayaTelivigala" pitchFamily="2" charset="77"/>
              </a:rPr>
              <a:t>The Aging Brain’s Unsolved Riddle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1AB76-5B81-9E2A-63E6-F995BAD82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674" y="5571847"/>
            <a:ext cx="2954215" cy="1286153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Morin, PhD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Beacon Hill Seminars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6,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81882-9CF5-CDDA-DBFA-BEC597C9D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162" y="5599438"/>
            <a:ext cx="3097530" cy="1258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3EC767-B84E-D47C-8D36-C390DDE0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837" y="5741198"/>
            <a:ext cx="2680325" cy="11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0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C166-CD8C-1CF9-B387-E87CBC65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neurons are separated by tiny gaps called </a:t>
            </a:r>
            <a:r>
              <a:rPr lang="en-US" b="1" dirty="0">
                <a:highlight>
                  <a:srgbClr val="FFFF00"/>
                </a:highlight>
              </a:rPr>
              <a:t>synapses</a:t>
            </a:r>
            <a:r>
              <a:rPr lang="en-US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8C3F9-9A31-F5FD-B61E-AEC1C26EB1F5}"/>
              </a:ext>
            </a:extLst>
          </p:cNvPr>
          <p:cNvSpPr txBox="1">
            <a:spLocks/>
          </p:cNvSpPr>
          <p:nvPr/>
        </p:nvSpPr>
        <p:spPr>
          <a:xfrm>
            <a:off x="628650" y="51673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Two neurons communicate with each other by sending </a:t>
            </a:r>
            <a:r>
              <a:rPr lang="en-US" b="1" dirty="0">
                <a:highlight>
                  <a:srgbClr val="FFFF00"/>
                </a:highlight>
              </a:rPr>
              <a:t>neurotransmitters</a:t>
            </a:r>
            <a:r>
              <a:rPr lang="en-US" dirty="0"/>
              <a:t> across the synapse.</a:t>
            </a:r>
          </a:p>
        </p:txBody>
      </p:sp>
      <p:pic>
        <p:nvPicPr>
          <p:cNvPr id="11266" name="Picture 2" descr="The science behind Thomas Südhof's Nobel prize | News Center | Stanford  Medicine">
            <a:extLst>
              <a:ext uri="{FF2B5EF4-FFF2-40B4-BE49-F238E27FC236}">
                <a16:creationId xmlns:a16="http://schemas.microsoft.com/office/drawing/2014/main" id="{10E8AE98-41AA-E334-67F0-B6D51FD31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7921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91C6B3-1DAA-2286-55D4-CF8D9E419AB8}"/>
              </a:ext>
            </a:extLst>
          </p:cNvPr>
          <p:cNvCxnSpPr>
            <a:cxnSpLocks/>
          </p:cNvCxnSpPr>
          <p:nvPr/>
        </p:nvCxnSpPr>
        <p:spPr>
          <a:xfrm flipH="1" flipV="1">
            <a:off x="4339013" y="3647872"/>
            <a:ext cx="787464" cy="457200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1BB97B2C-7102-4112-40B1-C8007921F97A}"/>
              </a:ext>
            </a:extLst>
          </p:cNvPr>
          <p:cNvSpPr/>
          <p:nvPr/>
        </p:nvSpPr>
        <p:spPr>
          <a:xfrm rot="3810723">
            <a:off x="3608962" y="2237362"/>
            <a:ext cx="437744" cy="924127"/>
          </a:xfrm>
          <a:prstGeom prst="leftBrac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7CF26-6255-37FF-064B-940AE7FFFE5C}"/>
              </a:ext>
            </a:extLst>
          </p:cNvPr>
          <p:cNvSpPr txBox="1"/>
          <p:nvPr/>
        </p:nvSpPr>
        <p:spPr>
          <a:xfrm>
            <a:off x="3219855" y="2108922"/>
            <a:ext cx="95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synapse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EA4BC-A838-BA2F-A85B-06775A43F9FA}"/>
              </a:ext>
            </a:extLst>
          </p:cNvPr>
          <p:cNvSpPr txBox="1"/>
          <p:nvPr/>
        </p:nvSpPr>
        <p:spPr>
          <a:xfrm>
            <a:off x="4464995" y="4105072"/>
            <a:ext cx="188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neurotransmitters</a:t>
            </a:r>
          </a:p>
        </p:txBody>
      </p:sp>
    </p:spTree>
    <p:extLst>
      <p:ext uri="{BB962C8B-B14F-4D97-AF65-F5344CB8AC3E}">
        <p14:creationId xmlns:p14="http://schemas.microsoft.com/office/powerpoint/2010/main" val="358599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B996-FEC1-15AD-3BDE-01E53DD1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 is a </a:t>
            </a:r>
            <a:r>
              <a:rPr lang="en-US" b="1" dirty="0">
                <a:highlight>
                  <a:srgbClr val="FFFF00"/>
                </a:highlight>
              </a:rPr>
              <a:t>Neurotransmitter</a:t>
            </a:r>
          </a:p>
        </p:txBody>
      </p:sp>
      <p:pic>
        <p:nvPicPr>
          <p:cNvPr id="4098" name="Picture 2" descr="Dopaminergic - Wikipedia">
            <a:extLst>
              <a:ext uri="{FF2B5EF4-FFF2-40B4-BE49-F238E27FC236}">
                <a16:creationId xmlns:a16="http://schemas.microsoft.com/office/drawing/2014/main" id="{7B1F5B0D-0FDD-2209-1C6F-BD89F997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27" y="2224017"/>
            <a:ext cx="4331909" cy="2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83CAB-C0AE-D1B4-87E8-C7879417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5409" y="1439186"/>
            <a:ext cx="4098936" cy="5069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93158-F36D-64BA-810B-111D6550C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534" y="3037398"/>
            <a:ext cx="3201108" cy="2740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9FBBA-2F5A-483A-91AD-4903A1B67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831" y="-423577"/>
            <a:ext cx="1871955" cy="4654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3E09A-C056-FA76-318F-A65B6397FF61}"/>
              </a:ext>
            </a:extLst>
          </p:cNvPr>
          <p:cNvSpPr txBox="1"/>
          <p:nvPr/>
        </p:nvSpPr>
        <p:spPr>
          <a:xfrm>
            <a:off x="628650" y="4666063"/>
            <a:ext cx="7470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Neurotransmitter: </a:t>
            </a:r>
            <a:r>
              <a:rPr lang="en-US" sz="2800" dirty="0"/>
              <a:t>A chemical messenger that allows neurons to communicate with each other. </a:t>
            </a:r>
          </a:p>
        </p:txBody>
      </p:sp>
    </p:spTree>
    <p:extLst>
      <p:ext uri="{BB962C8B-B14F-4D97-AF65-F5344CB8AC3E}">
        <p14:creationId xmlns:p14="http://schemas.microsoft.com/office/powerpoint/2010/main" val="308242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DB5E-8BD1-054C-1571-3F040D3E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kinds of messages does dopamine send?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81DB2-5F3F-F9C0-9A12-B2E7289E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en-US" dirty="0"/>
              <a:t>Too Many to List!</a:t>
            </a:r>
          </a:p>
          <a:p>
            <a:pPr lvl="1"/>
            <a:r>
              <a:rPr lang="en-US" dirty="0"/>
              <a:t>Movement</a:t>
            </a:r>
          </a:p>
          <a:p>
            <a:pPr lvl="1"/>
            <a:r>
              <a:rPr lang="en-US" dirty="0"/>
              <a:t>Reward</a:t>
            </a:r>
          </a:p>
          <a:p>
            <a:pPr lvl="1"/>
            <a:r>
              <a:rPr lang="en-US" dirty="0"/>
              <a:t>Memory</a:t>
            </a:r>
          </a:p>
          <a:p>
            <a:pPr lvl="1"/>
            <a:r>
              <a:rPr lang="en-US" dirty="0"/>
              <a:t>Lactation</a:t>
            </a:r>
          </a:p>
          <a:p>
            <a:pPr lvl="1"/>
            <a:r>
              <a:rPr lang="en-US" dirty="0"/>
              <a:t>Attention</a:t>
            </a:r>
          </a:p>
          <a:p>
            <a:pPr lvl="1"/>
            <a:r>
              <a:rPr lang="en-US" dirty="0"/>
              <a:t>Sleep Regulation</a:t>
            </a:r>
          </a:p>
          <a:p>
            <a:pPr lvl="1"/>
            <a:r>
              <a:rPr lang="en-US" dirty="0"/>
              <a:t>Nausea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Arousal</a:t>
            </a:r>
          </a:p>
          <a:p>
            <a:pPr lvl="1"/>
            <a:r>
              <a:rPr lang="en-US" dirty="0"/>
              <a:t>Decision-making</a:t>
            </a:r>
          </a:p>
        </p:txBody>
      </p:sp>
      <p:pic>
        <p:nvPicPr>
          <p:cNvPr id="4" name="Picture 2" descr="Dopaminergic - Wikipedia">
            <a:extLst>
              <a:ext uri="{FF2B5EF4-FFF2-40B4-BE49-F238E27FC236}">
                <a16:creationId xmlns:a16="http://schemas.microsoft.com/office/drawing/2014/main" id="{2C1727AF-0405-C811-0639-A0BC90BF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41" y="1732253"/>
            <a:ext cx="4331909" cy="2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3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uman Anatomy - THE BRAIN: MIDSAGITTAL Diagram | Quizlet">
            <a:extLst>
              <a:ext uri="{FF2B5EF4-FFF2-40B4-BE49-F238E27FC236}">
                <a16:creationId xmlns:a16="http://schemas.microsoft.com/office/drawing/2014/main" id="{5052E06D-2A2A-21C0-6B0F-C254BAD1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5" y="1563544"/>
            <a:ext cx="6855828" cy="529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5" name="Freeform 7284">
            <a:extLst>
              <a:ext uri="{FF2B5EF4-FFF2-40B4-BE49-F238E27FC236}">
                <a16:creationId xmlns:a16="http://schemas.microsoft.com/office/drawing/2014/main" id="{6F21DAAE-5557-CD72-583D-85F364A3EE7A}"/>
              </a:ext>
            </a:extLst>
          </p:cNvPr>
          <p:cNvSpPr/>
          <p:nvPr/>
        </p:nvSpPr>
        <p:spPr>
          <a:xfrm>
            <a:off x="3971203" y="3899120"/>
            <a:ext cx="660216" cy="1409022"/>
          </a:xfrm>
          <a:custGeom>
            <a:avLst/>
            <a:gdLst>
              <a:gd name="connsiteX0" fmla="*/ 0 w 660216"/>
              <a:gd name="connsiteY0" fmla="*/ 78685 h 1409022"/>
              <a:gd name="connsiteX1" fmla="*/ 122140 w 660216"/>
              <a:gd name="connsiteY1" fmla="*/ 2760 h 1409022"/>
              <a:gd name="connsiteX2" fmla="*/ 293796 w 660216"/>
              <a:gd name="connsiteY2" fmla="*/ 45674 h 1409022"/>
              <a:gd name="connsiteX3" fmla="*/ 422539 w 660216"/>
              <a:gd name="connsiteY3" fmla="*/ 306460 h 1409022"/>
              <a:gd name="connsiteX4" fmla="*/ 359818 w 660216"/>
              <a:gd name="connsiteY4" fmla="*/ 623364 h 1409022"/>
              <a:gd name="connsiteX5" fmla="*/ 363119 w 660216"/>
              <a:gd name="connsiteY5" fmla="*/ 841235 h 1409022"/>
              <a:gd name="connsiteX6" fmla="*/ 557883 w 660216"/>
              <a:gd name="connsiteY6" fmla="*/ 1227462 h 1409022"/>
              <a:gd name="connsiteX7" fmla="*/ 660216 w 660216"/>
              <a:gd name="connsiteY7" fmla="*/ 1409022 h 140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16" h="1409022">
                <a:moveTo>
                  <a:pt x="0" y="78685"/>
                </a:moveTo>
                <a:cubicBezTo>
                  <a:pt x="36587" y="43473"/>
                  <a:pt x="73174" y="8262"/>
                  <a:pt x="122140" y="2760"/>
                </a:cubicBezTo>
                <a:cubicBezTo>
                  <a:pt x="171106" y="-2742"/>
                  <a:pt x="243730" y="-4943"/>
                  <a:pt x="293796" y="45674"/>
                </a:cubicBezTo>
                <a:cubicBezTo>
                  <a:pt x="343862" y="96291"/>
                  <a:pt x="411535" y="210178"/>
                  <a:pt x="422539" y="306460"/>
                </a:cubicBezTo>
                <a:cubicBezTo>
                  <a:pt x="433543" y="402742"/>
                  <a:pt x="369721" y="534235"/>
                  <a:pt x="359818" y="623364"/>
                </a:cubicBezTo>
                <a:cubicBezTo>
                  <a:pt x="349915" y="712493"/>
                  <a:pt x="330108" y="740552"/>
                  <a:pt x="363119" y="841235"/>
                </a:cubicBezTo>
                <a:cubicBezTo>
                  <a:pt x="396130" y="941918"/>
                  <a:pt x="508367" y="1132831"/>
                  <a:pt x="557883" y="1227462"/>
                </a:cubicBezTo>
                <a:cubicBezTo>
                  <a:pt x="607399" y="1322093"/>
                  <a:pt x="633807" y="1365557"/>
                  <a:pt x="660216" y="1409022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6" name="Freeform 7285">
            <a:extLst>
              <a:ext uri="{FF2B5EF4-FFF2-40B4-BE49-F238E27FC236}">
                <a16:creationId xmlns:a16="http://schemas.microsoft.com/office/drawing/2014/main" id="{160912E3-0D55-9FE7-17D7-DB4F8A6F2DC3}"/>
              </a:ext>
            </a:extLst>
          </p:cNvPr>
          <p:cNvSpPr/>
          <p:nvPr/>
        </p:nvSpPr>
        <p:spPr>
          <a:xfrm>
            <a:off x="4631419" y="5308142"/>
            <a:ext cx="475356" cy="1053045"/>
          </a:xfrm>
          <a:custGeom>
            <a:avLst/>
            <a:gdLst>
              <a:gd name="connsiteX0" fmla="*/ 0 w 475356"/>
              <a:gd name="connsiteY0" fmla="*/ 0 h 1053045"/>
              <a:gd name="connsiteX1" fmla="*/ 75925 w 475356"/>
              <a:gd name="connsiteY1" fmla="*/ 92430 h 1053045"/>
              <a:gd name="connsiteX2" fmla="*/ 277291 w 475356"/>
              <a:gd name="connsiteY2" fmla="*/ 307000 h 1053045"/>
              <a:gd name="connsiteX3" fmla="*/ 316904 w 475356"/>
              <a:gd name="connsiteY3" fmla="*/ 422538 h 1053045"/>
              <a:gd name="connsiteX4" fmla="*/ 389528 w 475356"/>
              <a:gd name="connsiteY4" fmla="*/ 580990 h 1053045"/>
              <a:gd name="connsiteX5" fmla="*/ 475356 w 475356"/>
              <a:gd name="connsiteY5" fmla="*/ 1053045 h 105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356" h="1053045">
                <a:moveTo>
                  <a:pt x="0" y="0"/>
                </a:moveTo>
                <a:cubicBezTo>
                  <a:pt x="14855" y="20631"/>
                  <a:pt x="29710" y="41263"/>
                  <a:pt x="75925" y="92430"/>
                </a:cubicBezTo>
                <a:cubicBezTo>
                  <a:pt x="122140" y="143597"/>
                  <a:pt x="237128" y="251982"/>
                  <a:pt x="277291" y="307000"/>
                </a:cubicBezTo>
                <a:cubicBezTo>
                  <a:pt x="317454" y="362018"/>
                  <a:pt x="298198" y="376873"/>
                  <a:pt x="316904" y="422538"/>
                </a:cubicBezTo>
                <a:cubicBezTo>
                  <a:pt x="335610" y="468203"/>
                  <a:pt x="363119" y="475906"/>
                  <a:pt x="389528" y="580990"/>
                </a:cubicBezTo>
                <a:cubicBezTo>
                  <a:pt x="415937" y="686075"/>
                  <a:pt x="445646" y="869560"/>
                  <a:pt x="475356" y="1053045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459A-358F-CA56-3F2E-FDC9019A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Dopamine is created by neurons that project from the </a:t>
            </a:r>
            <a:r>
              <a:rPr lang="en-US" b="1" u="sng" dirty="0">
                <a:solidFill>
                  <a:schemeClr val="accent6"/>
                </a:solidFill>
              </a:rPr>
              <a:t>substantia nigra</a:t>
            </a:r>
            <a:r>
              <a:rPr lang="en-US" dirty="0"/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03586-6493-058F-0EF7-7041FE5F4446}"/>
              </a:ext>
            </a:extLst>
          </p:cNvPr>
          <p:cNvSpPr/>
          <p:nvPr/>
        </p:nvSpPr>
        <p:spPr>
          <a:xfrm rot="18798209">
            <a:off x="4187821" y="4064648"/>
            <a:ext cx="109728" cy="27148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A46A6D-2528-2CF7-565D-DE84D47051DD}"/>
              </a:ext>
            </a:extLst>
          </p:cNvPr>
          <p:cNvSpPr/>
          <p:nvPr/>
        </p:nvSpPr>
        <p:spPr>
          <a:xfrm>
            <a:off x="4260086" y="4207824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BCF7A23-3401-C9A3-88AF-9846AF7A24D8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4307588" y="3218213"/>
            <a:ext cx="435889" cy="1013362"/>
          </a:xfrm>
          <a:prstGeom prst="curvedConnector2">
            <a:avLst/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66CB2C68-0337-8EF6-B5B3-1ECD3D51BE7B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V="1">
            <a:off x="3347803" y="3271790"/>
            <a:ext cx="1114302" cy="757766"/>
          </a:xfrm>
          <a:prstGeom prst="curvedConnector3">
            <a:avLst>
              <a:gd name="adj1" fmla="val 62256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E255B9E6-A304-C89D-ED23-D44733141EFB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3711330" y="3587813"/>
            <a:ext cx="1192518" cy="47504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616074C4-A38A-B5A0-8CF0-DD21F9371ABB}"/>
              </a:ext>
            </a:extLst>
          </p:cNvPr>
          <p:cNvCxnSpPr>
            <a:cxnSpLocks/>
            <a:stCxn id="9" idx="7"/>
          </p:cNvCxnSpPr>
          <p:nvPr/>
        </p:nvCxnSpPr>
        <p:spPr>
          <a:xfrm rot="16200000" flipH="1">
            <a:off x="4242594" y="4080835"/>
            <a:ext cx="188793" cy="282514"/>
          </a:xfrm>
          <a:prstGeom prst="curvedConnector3">
            <a:avLst>
              <a:gd name="adj1" fmla="val -39853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6" name="Curved Connector 7195">
            <a:extLst>
              <a:ext uri="{FF2B5EF4-FFF2-40B4-BE49-F238E27FC236}">
                <a16:creationId xmlns:a16="http://schemas.microsoft.com/office/drawing/2014/main" id="{AA5F5E95-7CA4-B956-4A3D-8D4D92D2B40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7934" y="3893663"/>
            <a:ext cx="947973" cy="234032"/>
          </a:xfrm>
          <a:prstGeom prst="curvedConnector3">
            <a:avLst>
              <a:gd name="adj1" fmla="val 48121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2" name="Curved Connector 7201">
            <a:extLst>
              <a:ext uri="{FF2B5EF4-FFF2-40B4-BE49-F238E27FC236}">
                <a16:creationId xmlns:a16="http://schemas.microsoft.com/office/drawing/2014/main" id="{FD954BCE-A5D5-64FD-711D-DFC6E7146737}"/>
              </a:ext>
            </a:extLst>
          </p:cNvPr>
          <p:cNvCxnSpPr>
            <a:cxnSpLocks/>
          </p:cNvCxnSpPr>
          <p:nvPr/>
        </p:nvCxnSpPr>
        <p:spPr>
          <a:xfrm rot="10800000">
            <a:off x="1932191" y="3247119"/>
            <a:ext cx="956930" cy="315479"/>
          </a:xfrm>
          <a:prstGeom prst="curvedConnector3">
            <a:avLst>
              <a:gd name="adj1" fmla="val 6566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2" name="Curved Connector 7211">
            <a:extLst>
              <a:ext uri="{FF2B5EF4-FFF2-40B4-BE49-F238E27FC236}">
                <a16:creationId xmlns:a16="http://schemas.microsoft.com/office/drawing/2014/main" id="{384F86AC-9096-52DB-F343-863934631261}"/>
              </a:ext>
            </a:extLst>
          </p:cNvPr>
          <p:cNvCxnSpPr>
            <a:cxnSpLocks/>
          </p:cNvCxnSpPr>
          <p:nvPr/>
        </p:nvCxnSpPr>
        <p:spPr>
          <a:xfrm rot="10800000">
            <a:off x="2307934" y="2636323"/>
            <a:ext cx="693069" cy="457199"/>
          </a:xfrm>
          <a:prstGeom prst="curvedConnector3">
            <a:avLst>
              <a:gd name="adj1" fmla="val -15111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0" name="Curved Connector 7219">
            <a:extLst>
              <a:ext uri="{FF2B5EF4-FFF2-40B4-BE49-F238E27FC236}">
                <a16:creationId xmlns:a16="http://schemas.microsoft.com/office/drawing/2014/main" id="{99B41CEC-342B-464F-D3C2-3B3D7C8C7F5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931502" y="2393878"/>
            <a:ext cx="885610" cy="193044"/>
          </a:xfrm>
          <a:prstGeom prst="curvedConnector3">
            <a:avLst>
              <a:gd name="adj1" fmla="val 5750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8" name="Curved Connector 7227">
            <a:extLst>
              <a:ext uri="{FF2B5EF4-FFF2-40B4-BE49-F238E27FC236}">
                <a16:creationId xmlns:a16="http://schemas.microsoft.com/office/drawing/2014/main" id="{816B546D-A3F9-0229-0CE5-EE13383E7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18339" y="2035552"/>
            <a:ext cx="793809" cy="620578"/>
          </a:xfrm>
          <a:prstGeom prst="curvedConnector3">
            <a:avLst>
              <a:gd name="adj1" fmla="val 7364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6" name="Curved Connector 7245">
            <a:extLst>
              <a:ext uri="{FF2B5EF4-FFF2-40B4-BE49-F238E27FC236}">
                <a16:creationId xmlns:a16="http://schemas.microsoft.com/office/drawing/2014/main" id="{DA585226-6872-E7BB-2ADB-2DDF1F446B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28790" y="2263345"/>
            <a:ext cx="590316" cy="238833"/>
          </a:xfrm>
          <a:prstGeom prst="curvedConnector3">
            <a:avLst>
              <a:gd name="adj1" fmla="val 4737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2" name="Curved Connector 7251">
            <a:extLst>
              <a:ext uri="{FF2B5EF4-FFF2-40B4-BE49-F238E27FC236}">
                <a16:creationId xmlns:a16="http://schemas.microsoft.com/office/drawing/2014/main" id="{13612D95-6690-E86C-17C1-B0A670D56D3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99863" y="3834881"/>
            <a:ext cx="366258" cy="146283"/>
          </a:xfrm>
          <a:prstGeom prst="curvedConnector3">
            <a:avLst>
              <a:gd name="adj1" fmla="val -256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5" name="Curved Connector 7254">
            <a:extLst>
              <a:ext uri="{FF2B5EF4-FFF2-40B4-BE49-F238E27FC236}">
                <a16:creationId xmlns:a16="http://schemas.microsoft.com/office/drawing/2014/main" id="{35770490-E8B5-DE7A-0E2F-39E3BEA111FA}"/>
              </a:ext>
            </a:extLst>
          </p:cNvPr>
          <p:cNvCxnSpPr>
            <a:cxnSpLocks/>
          </p:cNvCxnSpPr>
          <p:nvPr/>
        </p:nvCxnSpPr>
        <p:spPr>
          <a:xfrm rot="5400000">
            <a:off x="3171550" y="4262526"/>
            <a:ext cx="746410" cy="350006"/>
          </a:xfrm>
          <a:prstGeom prst="curvedConnector3">
            <a:avLst>
              <a:gd name="adj1" fmla="val -4094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8" name="Curved Connector 7257">
            <a:extLst>
              <a:ext uri="{FF2B5EF4-FFF2-40B4-BE49-F238E27FC236}">
                <a16:creationId xmlns:a16="http://schemas.microsoft.com/office/drawing/2014/main" id="{DA4FA93A-AB37-6B0B-2F82-7FC4D99C5354}"/>
              </a:ext>
            </a:extLst>
          </p:cNvPr>
          <p:cNvCxnSpPr>
            <a:cxnSpLocks/>
          </p:cNvCxnSpPr>
          <p:nvPr/>
        </p:nvCxnSpPr>
        <p:spPr>
          <a:xfrm>
            <a:off x="3461716" y="4231575"/>
            <a:ext cx="416832" cy="304799"/>
          </a:xfrm>
          <a:prstGeom prst="curvedConnector3">
            <a:avLst>
              <a:gd name="adj1" fmla="val -12677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4" name="Curved Connector 7263">
            <a:extLst>
              <a:ext uri="{FF2B5EF4-FFF2-40B4-BE49-F238E27FC236}">
                <a16:creationId xmlns:a16="http://schemas.microsoft.com/office/drawing/2014/main" id="{A0AC0E9A-DFC3-06FD-7D25-08B864FBD3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49909" y="4448219"/>
            <a:ext cx="404117" cy="275623"/>
          </a:xfrm>
          <a:prstGeom prst="curvedConnector3">
            <a:avLst>
              <a:gd name="adj1" fmla="val 67632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75" name="Curved Connector 7274">
            <a:extLst>
              <a:ext uri="{FF2B5EF4-FFF2-40B4-BE49-F238E27FC236}">
                <a16:creationId xmlns:a16="http://schemas.microsoft.com/office/drawing/2014/main" id="{0B032E17-DCEF-9A8E-CA55-285D430BF646}"/>
              </a:ext>
            </a:extLst>
          </p:cNvPr>
          <p:cNvCxnSpPr>
            <a:cxnSpLocks/>
          </p:cNvCxnSpPr>
          <p:nvPr/>
        </p:nvCxnSpPr>
        <p:spPr>
          <a:xfrm>
            <a:off x="4853898" y="2661492"/>
            <a:ext cx="1559090" cy="556721"/>
          </a:xfrm>
          <a:prstGeom prst="curvedConnector3">
            <a:avLst>
              <a:gd name="adj1" fmla="val 46572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779E7420-2DAB-C3C5-F6DC-99A667843A49}"/>
              </a:ext>
            </a:extLst>
          </p:cNvPr>
          <p:cNvCxnSpPr>
            <a:cxnSpLocks/>
            <a:stCxn id="5" idx="0"/>
          </p:cNvCxnSpPr>
          <p:nvPr/>
        </p:nvCxnSpPr>
        <p:spPr>
          <a:xfrm rot="10800000" flipH="1">
            <a:off x="4143902" y="2386941"/>
            <a:ext cx="1651256" cy="1720349"/>
          </a:xfrm>
          <a:prstGeom prst="curvedConnector4">
            <a:avLst>
              <a:gd name="adj1" fmla="val -79649"/>
              <a:gd name="adj2" fmla="val 82302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CE90EB8-2713-688F-E4AB-C4D59D0D27BE}"/>
              </a:ext>
            </a:extLst>
          </p:cNvPr>
          <p:cNvSpPr/>
          <p:nvPr/>
        </p:nvSpPr>
        <p:spPr>
          <a:xfrm>
            <a:off x="4155189" y="4120739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7" name="Oval 7286">
            <a:extLst>
              <a:ext uri="{FF2B5EF4-FFF2-40B4-BE49-F238E27FC236}">
                <a16:creationId xmlns:a16="http://schemas.microsoft.com/office/drawing/2014/main" id="{B4FF99C2-4F4B-B741-CCB2-AAF72CD08907}"/>
              </a:ext>
            </a:extLst>
          </p:cNvPr>
          <p:cNvSpPr/>
          <p:nvPr/>
        </p:nvSpPr>
        <p:spPr>
          <a:xfrm>
            <a:off x="3939918" y="3963177"/>
            <a:ext cx="47502" cy="475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C3FB95-7DD7-B3CA-DEF2-3D60AC3D3899}"/>
              </a:ext>
            </a:extLst>
          </p:cNvPr>
          <p:cNvCxnSpPr>
            <a:endCxn id="5" idx="3"/>
          </p:cNvCxnSpPr>
          <p:nvPr/>
        </p:nvCxnSpPr>
        <p:spPr>
          <a:xfrm flipH="1">
            <a:off x="4280315" y="1563544"/>
            <a:ext cx="1651358" cy="2596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2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5" grpId="0" animBg="1"/>
      <p:bldP spid="72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2F84-139E-CE23-917B-0AC8D3FB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body needs to create dopamine.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5421AF-3085-5FD7-B1B0-36A5AF81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333068"/>
            <a:ext cx="3638061" cy="17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B9BCE1-EBFC-3508-4F97-FDF4B2138346}"/>
              </a:ext>
            </a:extLst>
          </p:cNvPr>
          <p:cNvSpPr txBox="1">
            <a:spLocks/>
          </p:cNvSpPr>
          <p:nvPr/>
        </p:nvSpPr>
        <p:spPr>
          <a:xfrm>
            <a:off x="730943" y="506874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raw ingredient for dopamine is an amino acid called </a:t>
            </a:r>
            <a:r>
              <a:rPr lang="en-US" b="1" dirty="0">
                <a:solidFill>
                  <a:schemeClr val="accent2"/>
                </a:solidFill>
              </a:rPr>
              <a:t>tyrosine</a:t>
            </a:r>
            <a:r>
              <a:rPr lang="en-US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6CF4ED-DC29-1251-35AA-187D79431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/>
          <a:stretch/>
        </p:blipFill>
        <p:spPr bwMode="auto">
          <a:xfrm>
            <a:off x="4674293" y="1690689"/>
            <a:ext cx="4066099" cy="31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5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/>
          <a:lstStyle/>
          <a:p>
            <a:pPr algn="ctr"/>
            <a:r>
              <a:rPr lang="en-US" dirty="0"/>
              <a:t>Manufacturing Dopamine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F4F-1CCD-6942-4145-63303E80861E}"/>
              </a:ext>
            </a:extLst>
          </p:cNvPr>
          <p:cNvSpPr txBox="1"/>
          <p:nvPr/>
        </p:nvSpPr>
        <p:spPr>
          <a:xfrm>
            <a:off x="213117" y="5684126"/>
            <a:ext cx="14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L-Tyrosine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9AD45-354C-93CB-8B59-382BB6C85B07}"/>
              </a:ext>
            </a:extLst>
          </p:cNvPr>
          <p:cNvSpPr txBox="1"/>
          <p:nvPr/>
        </p:nvSpPr>
        <p:spPr>
          <a:xfrm>
            <a:off x="1915142" y="5684126"/>
            <a:ext cx="113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L-DOPA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8" y="-221376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680590" y="6673334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6E034-DAFB-ED6A-DD9C-3C05A41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6" y="4827104"/>
            <a:ext cx="1542671" cy="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-DOPA - Wikipedia">
            <a:extLst>
              <a:ext uri="{FF2B5EF4-FFF2-40B4-BE49-F238E27FC236}">
                <a16:creationId xmlns:a16="http://schemas.microsoft.com/office/drawing/2014/main" id="{174EBFEE-08B2-B774-FBFD-5AAF432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7" y="4800580"/>
            <a:ext cx="1542670" cy="7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AFA19E5-39B5-7A78-A0BF-E71A42C6F5B0}"/>
              </a:ext>
            </a:extLst>
          </p:cNvPr>
          <p:cNvSpPr/>
          <p:nvPr/>
        </p:nvSpPr>
        <p:spPr>
          <a:xfrm>
            <a:off x="402337" y="4053481"/>
            <a:ext cx="4743596" cy="369332"/>
          </a:xfrm>
          <a:prstGeom prst="roundRect">
            <a:avLst>
              <a:gd name="adj" fmla="val 4639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BB4B1A2-4107-32D8-8DCC-61292508B958}"/>
              </a:ext>
            </a:extLst>
          </p:cNvPr>
          <p:cNvSpPr/>
          <p:nvPr/>
        </p:nvSpPr>
        <p:spPr>
          <a:xfrm>
            <a:off x="745978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46213B80-8726-3453-5C32-DF2298557D07}"/>
              </a:ext>
            </a:extLst>
          </p:cNvPr>
          <p:cNvSpPr/>
          <p:nvPr/>
        </p:nvSpPr>
        <p:spPr>
          <a:xfrm>
            <a:off x="1700447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850C9EBC-9367-A564-9406-669DD1F981F8}"/>
              </a:ext>
            </a:extLst>
          </p:cNvPr>
          <p:cNvSpPr/>
          <p:nvPr/>
        </p:nvSpPr>
        <p:spPr>
          <a:xfrm>
            <a:off x="2654916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75600C56-D0DD-9391-30F9-FFB9B79E5130}"/>
              </a:ext>
            </a:extLst>
          </p:cNvPr>
          <p:cNvSpPr/>
          <p:nvPr/>
        </p:nvSpPr>
        <p:spPr>
          <a:xfrm>
            <a:off x="3609385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574CA08-4F2B-DD0C-3A2F-A750D339CF67}"/>
              </a:ext>
            </a:extLst>
          </p:cNvPr>
          <p:cNvSpPr/>
          <p:nvPr/>
        </p:nvSpPr>
        <p:spPr>
          <a:xfrm>
            <a:off x="456385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0CD2CA-17D6-0D65-A9B9-01B163ADFB7A}"/>
              </a:ext>
            </a:extLst>
          </p:cNvPr>
          <p:cNvSpPr/>
          <p:nvPr/>
        </p:nvSpPr>
        <p:spPr>
          <a:xfrm>
            <a:off x="1149885" y="3619248"/>
            <a:ext cx="431117" cy="4311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D583E-FC6D-DF7A-AF3D-E9F83AF162FD}"/>
              </a:ext>
            </a:extLst>
          </p:cNvPr>
          <p:cNvGrpSpPr/>
          <p:nvPr/>
        </p:nvGrpSpPr>
        <p:grpSpPr>
          <a:xfrm>
            <a:off x="3837805" y="1438298"/>
            <a:ext cx="1109069" cy="1499218"/>
            <a:chOff x="2599550" y="1438298"/>
            <a:chExt cx="1109069" cy="14992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F95E9E9F-30D6-B803-BCFC-573E231ACBE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evel 47">
              <a:extLst>
                <a:ext uri="{FF2B5EF4-FFF2-40B4-BE49-F238E27FC236}">
                  <a16:creationId xmlns:a16="http://schemas.microsoft.com/office/drawing/2014/main" id="{795497E7-1B18-EF4F-B540-BD0AB6897856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riangle 56">
            <a:extLst>
              <a:ext uri="{FF2B5EF4-FFF2-40B4-BE49-F238E27FC236}">
                <a16:creationId xmlns:a16="http://schemas.microsoft.com/office/drawing/2014/main" id="{0A5C978E-7CDE-0C83-881A-4253F13616BE}"/>
              </a:ext>
            </a:extLst>
          </p:cNvPr>
          <p:cNvSpPr/>
          <p:nvPr/>
        </p:nvSpPr>
        <p:spPr>
          <a:xfrm>
            <a:off x="2326931" y="3599477"/>
            <a:ext cx="510703" cy="44026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E48BF8-7FE6-2842-18E9-DD413ADC2F8B}"/>
              </a:ext>
            </a:extLst>
          </p:cNvPr>
          <p:cNvGrpSpPr/>
          <p:nvPr/>
        </p:nvGrpSpPr>
        <p:grpSpPr>
          <a:xfrm>
            <a:off x="2027749" y="1438298"/>
            <a:ext cx="1109069" cy="1499218"/>
            <a:chOff x="2599550" y="1438298"/>
            <a:chExt cx="1109069" cy="14992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32ECB3F1-F353-F926-08FC-6384791C7BD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evel 43">
              <a:extLst>
                <a:ext uri="{FF2B5EF4-FFF2-40B4-BE49-F238E27FC236}">
                  <a16:creationId xmlns:a16="http://schemas.microsoft.com/office/drawing/2014/main" id="{23F39D5C-7941-58FA-C185-1816A48C7F6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79CE0D7-554F-2185-F4FE-7FA3D59C3898}"/>
              </a:ext>
            </a:extLst>
          </p:cNvPr>
          <p:cNvGrpSpPr/>
          <p:nvPr/>
        </p:nvGrpSpPr>
        <p:grpSpPr>
          <a:xfrm>
            <a:off x="213117" y="1340427"/>
            <a:ext cx="8930883" cy="4946073"/>
            <a:chOff x="213117" y="1340427"/>
            <a:chExt cx="8930883" cy="494607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854966A-6A20-BC83-F76B-5C9783AB7D08}"/>
                </a:ext>
              </a:extLst>
            </p:cNvPr>
            <p:cNvGrpSpPr/>
            <p:nvPr/>
          </p:nvGrpSpPr>
          <p:grpSpPr>
            <a:xfrm>
              <a:off x="6232252" y="2061622"/>
              <a:ext cx="2911748" cy="3075709"/>
              <a:chOff x="6442807" y="2076195"/>
              <a:chExt cx="2911748" cy="3075709"/>
            </a:xfrm>
          </p:grpSpPr>
          <p:pic>
            <p:nvPicPr>
              <p:cNvPr id="4" name="Picture 2" descr="Human Anatomy - THE BRAIN: MIDSAGITTAL Diagram | Quizlet">
                <a:extLst>
                  <a:ext uri="{FF2B5EF4-FFF2-40B4-BE49-F238E27FC236}">
                    <a16:creationId xmlns:a16="http://schemas.microsoft.com/office/drawing/2014/main" id="{F057EC6F-BE66-B50D-B1F2-0A25617EC9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3" t="4313" r="23769" b="4621"/>
              <a:stretch/>
            </p:blipFill>
            <p:spPr bwMode="auto">
              <a:xfrm>
                <a:off x="6442807" y="2076195"/>
                <a:ext cx="2911748" cy="3075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01D67568-EE91-C444-AEB6-3272ECF2E7C5}"/>
                  </a:ext>
                </a:extLst>
              </p:cNvPr>
              <p:cNvSpPr/>
              <p:nvPr/>
            </p:nvSpPr>
            <p:spPr>
              <a:xfrm rot="18798209">
                <a:off x="8101716" y="3526033"/>
                <a:ext cx="69998" cy="17318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573638F-16F9-47B2-1EBD-925D4446B809}"/>
                  </a:ext>
                </a:extLst>
              </p:cNvPr>
              <p:cNvSpPr/>
              <p:nvPr/>
            </p:nvSpPr>
            <p:spPr>
              <a:xfrm>
                <a:off x="8147815" y="3617368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B750FFB-A4F4-E043-F6BE-C03BC670E596}"/>
                  </a:ext>
                </a:extLst>
              </p:cNvPr>
              <p:cNvSpPr/>
              <p:nvPr/>
            </p:nvSpPr>
            <p:spPr>
              <a:xfrm>
                <a:off x="8080899" y="3561814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103895-6666-A265-FDAA-920C612BADFD}"/>
                </a:ext>
              </a:extLst>
            </p:cNvPr>
            <p:cNvSpPr/>
            <p:nvPr/>
          </p:nvSpPr>
          <p:spPr>
            <a:xfrm>
              <a:off x="7717768" y="3402824"/>
              <a:ext cx="416783" cy="41678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AB5BDE-6C89-097E-A61D-ED5623EFD314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 flipV="1">
              <a:off x="5471368" y="1340427"/>
              <a:ext cx="2307436" cy="2123433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B449D77-A81B-144F-7BB5-280A58C76A8C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flipH="1">
              <a:off x="5471368" y="3758571"/>
              <a:ext cx="2307436" cy="2527929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6A584E0-3426-2373-0263-0688F4B35B22}"/>
                </a:ext>
              </a:extLst>
            </p:cNvPr>
            <p:cNvSpPr/>
            <p:nvPr/>
          </p:nvSpPr>
          <p:spPr>
            <a:xfrm>
              <a:off x="213117" y="1340427"/>
              <a:ext cx="5262892" cy="4946073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023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13177 0.0009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0139 0.1361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13611 L -1.66667E-6 -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8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2" grpId="1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/>
          <a:lstStyle/>
          <a:p>
            <a:pPr algn="ctr"/>
            <a:r>
              <a:rPr lang="en-US" dirty="0"/>
              <a:t>Manufacturing Dopamine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F4F-1CCD-6942-4145-63303E80861E}"/>
              </a:ext>
            </a:extLst>
          </p:cNvPr>
          <p:cNvSpPr txBox="1"/>
          <p:nvPr/>
        </p:nvSpPr>
        <p:spPr>
          <a:xfrm>
            <a:off x="213117" y="5684126"/>
            <a:ext cx="14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L-Tyrosine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9AD45-354C-93CB-8B59-382BB6C85B07}"/>
              </a:ext>
            </a:extLst>
          </p:cNvPr>
          <p:cNvSpPr txBox="1"/>
          <p:nvPr/>
        </p:nvSpPr>
        <p:spPr>
          <a:xfrm>
            <a:off x="1915142" y="5684126"/>
            <a:ext cx="113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L-DOPA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6AF4C-46B7-BF5E-C85C-5198E969E1C8}"/>
              </a:ext>
            </a:extLst>
          </p:cNvPr>
          <p:cNvSpPr txBox="1"/>
          <p:nvPr/>
        </p:nvSpPr>
        <p:spPr>
          <a:xfrm>
            <a:off x="3437303" y="5684126"/>
            <a:ext cx="1507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Dopamine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8" y="-2660908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855688" y="4457772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6E034-DAFB-ED6A-DD9C-3C05A41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6" y="4827104"/>
            <a:ext cx="1542671" cy="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5E33DDE-8C51-7313-BE40-58D8DA9B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7" y="4993776"/>
            <a:ext cx="1464633" cy="6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-DOPA - Wikipedia">
            <a:extLst>
              <a:ext uri="{FF2B5EF4-FFF2-40B4-BE49-F238E27FC236}">
                <a16:creationId xmlns:a16="http://schemas.microsoft.com/office/drawing/2014/main" id="{174EBFEE-08B2-B774-FBFD-5AAF432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7" y="4800580"/>
            <a:ext cx="1542670" cy="7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AFA19E5-39B5-7A78-A0BF-E71A42C6F5B0}"/>
              </a:ext>
            </a:extLst>
          </p:cNvPr>
          <p:cNvSpPr/>
          <p:nvPr/>
        </p:nvSpPr>
        <p:spPr>
          <a:xfrm>
            <a:off x="402337" y="4053481"/>
            <a:ext cx="4753324" cy="369332"/>
          </a:xfrm>
          <a:prstGeom prst="roundRect">
            <a:avLst>
              <a:gd name="adj" fmla="val 4639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BB4B1A2-4107-32D8-8DCC-61292508B958}"/>
              </a:ext>
            </a:extLst>
          </p:cNvPr>
          <p:cNvSpPr/>
          <p:nvPr/>
        </p:nvSpPr>
        <p:spPr>
          <a:xfrm>
            <a:off x="745978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46213B80-8726-3453-5C32-DF2298557D07}"/>
              </a:ext>
            </a:extLst>
          </p:cNvPr>
          <p:cNvSpPr/>
          <p:nvPr/>
        </p:nvSpPr>
        <p:spPr>
          <a:xfrm>
            <a:off x="1700447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850C9EBC-9367-A564-9406-669DD1F981F8}"/>
              </a:ext>
            </a:extLst>
          </p:cNvPr>
          <p:cNvSpPr/>
          <p:nvPr/>
        </p:nvSpPr>
        <p:spPr>
          <a:xfrm>
            <a:off x="2654916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75600C56-D0DD-9391-30F9-FFB9B79E5130}"/>
              </a:ext>
            </a:extLst>
          </p:cNvPr>
          <p:cNvSpPr/>
          <p:nvPr/>
        </p:nvSpPr>
        <p:spPr>
          <a:xfrm>
            <a:off x="3609385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574CA08-4F2B-DD0C-3A2F-A750D339CF67}"/>
              </a:ext>
            </a:extLst>
          </p:cNvPr>
          <p:cNvSpPr/>
          <p:nvPr/>
        </p:nvSpPr>
        <p:spPr>
          <a:xfrm>
            <a:off x="456385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E48BF8-7FE6-2842-18E9-DD413ADC2F8B}"/>
              </a:ext>
            </a:extLst>
          </p:cNvPr>
          <p:cNvGrpSpPr/>
          <p:nvPr/>
        </p:nvGrpSpPr>
        <p:grpSpPr>
          <a:xfrm>
            <a:off x="2027749" y="1438298"/>
            <a:ext cx="1109069" cy="1499218"/>
            <a:chOff x="2599550" y="1438298"/>
            <a:chExt cx="1109069" cy="14992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32ECB3F1-F353-F926-08FC-6384791C7BD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evel 43">
              <a:extLst>
                <a:ext uri="{FF2B5EF4-FFF2-40B4-BE49-F238E27FC236}">
                  <a16:creationId xmlns:a16="http://schemas.microsoft.com/office/drawing/2014/main" id="{23F39D5C-7941-58FA-C185-1816A48C7F6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riangle 56">
            <a:extLst>
              <a:ext uri="{FF2B5EF4-FFF2-40B4-BE49-F238E27FC236}">
                <a16:creationId xmlns:a16="http://schemas.microsoft.com/office/drawing/2014/main" id="{0A5C978E-7CDE-0C83-881A-4253F13616BE}"/>
              </a:ext>
            </a:extLst>
          </p:cNvPr>
          <p:cNvSpPr/>
          <p:nvPr/>
        </p:nvSpPr>
        <p:spPr>
          <a:xfrm>
            <a:off x="2326931" y="3599477"/>
            <a:ext cx="510703" cy="44026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74A75-57FA-E3DE-AC8C-62C5B691D115}"/>
              </a:ext>
            </a:extLst>
          </p:cNvPr>
          <p:cNvSpPr/>
          <p:nvPr/>
        </p:nvSpPr>
        <p:spPr>
          <a:xfrm>
            <a:off x="4145776" y="3542777"/>
            <a:ext cx="510703" cy="5107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D583E-FC6D-DF7A-AF3D-E9F83AF162FD}"/>
              </a:ext>
            </a:extLst>
          </p:cNvPr>
          <p:cNvGrpSpPr/>
          <p:nvPr/>
        </p:nvGrpSpPr>
        <p:grpSpPr>
          <a:xfrm>
            <a:off x="3837805" y="1438298"/>
            <a:ext cx="1109069" cy="1499218"/>
            <a:chOff x="2599550" y="1438298"/>
            <a:chExt cx="1109069" cy="14992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F95E9E9F-30D6-B803-BCFC-573E231ACBE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evel 47">
              <a:extLst>
                <a:ext uri="{FF2B5EF4-FFF2-40B4-BE49-F238E27FC236}">
                  <a16:creationId xmlns:a16="http://schemas.microsoft.com/office/drawing/2014/main" id="{795497E7-1B18-EF4F-B540-BD0AB6897856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4BCB63-BF27-05C8-AA45-0B0B2762773B}"/>
              </a:ext>
            </a:extLst>
          </p:cNvPr>
          <p:cNvGrpSpPr/>
          <p:nvPr/>
        </p:nvGrpSpPr>
        <p:grpSpPr>
          <a:xfrm>
            <a:off x="213117" y="1340427"/>
            <a:ext cx="8930883" cy="4946073"/>
            <a:chOff x="213117" y="1340427"/>
            <a:chExt cx="8930883" cy="4946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881E13-08BA-6C75-D5E2-7E7C8BE56B7A}"/>
                </a:ext>
              </a:extLst>
            </p:cNvPr>
            <p:cNvGrpSpPr/>
            <p:nvPr/>
          </p:nvGrpSpPr>
          <p:grpSpPr>
            <a:xfrm>
              <a:off x="6232252" y="2061622"/>
              <a:ext cx="2911748" cy="3075709"/>
              <a:chOff x="6442807" y="2076195"/>
              <a:chExt cx="2911748" cy="3075709"/>
            </a:xfrm>
          </p:grpSpPr>
          <p:pic>
            <p:nvPicPr>
              <p:cNvPr id="15" name="Picture 2" descr="Human Anatomy - THE BRAIN: MIDSAGITTAL Diagram | Quizlet">
                <a:extLst>
                  <a:ext uri="{FF2B5EF4-FFF2-40B4-BE49-F238E27FC236}">
                    <a16:creationId xmlns:a16="http://schemas.microsoft.com/office/drawing/2014/main" id="{E22EA154-7CA0-35D0-5325-E1EBE5E047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3" t="4313" r="23769" b="4621"/>
              <a:stretch/>
            </p:blipFill>
            <p:spPr bwMode="auto">
              <a:xfrm>
                <a:off x="6442807" y="2076195"/>
                <a:ext cx="2911748" cy="3075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C06D3B3B-F149-8E47-8C11-896BAF2E5AA0}"/>
                  </a:ext>
                </a:extLst>
              </p:cNvPr>
              <p:cNvSpPr/>
              <p:nvPr/>
            </p:nvSpPr>
            <p:spPr>
              <a:xfrm rot="18798209">
                <a:off x="8101716" y="3526033"/>
                <a:ext cx="69998" cy="17318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F5F181D-D3E6-F810-AEFB-B80078D3FB04}"/>
                  </a:ext>
                </a:extLst>
              </p:cNvPr>
              <p:cNvSpPr/>
              <p:nvPr/>
            </p:nvSpPr>
            <p:spPr>
              <a:xfrm>
                <a:off x="8147815" y="3617368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4659151-A76A-B6A7-0C1E-D9214BF929CA}"/>
                  </a:ext>
                </a:extLst>
              </p:cNvPr>
              <p:cNvSpPr/>
              <p:nvPr/>
            </p:nvSpPr>
            <p:spPr>
              <a:xfrm>
                <a:off x="8080899" y="3561814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8717DB-FCC7-A348-C580-BB722E237B22}"/>
                </a:ext>
              </a:extLst>
            </p:cNvPr>
            <p:cNvSpPr/>
            <p:nvPr/>
          </p:nvSpPr>
          <p:spPr>
            <a:xfrm>
              <a:off x="7717768" y="3402824"/>
              <a:ext cx="416783" cy="41678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C637CF-A3EC-E648-87DB-8C1FAB9D4F09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5471368" y="1340427"/>
              <a:ext cx="2307436" cy="2123433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6625CD-5EB1-8072-BFB5-ED475E92A542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H="1">
              <a:off x="5471368" y="3758571"/>
              <a:ext cx="2307436" cy="2527929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FFF7C3-9136-EE62-A474-673F3EAB9926}"/>
                </a:ext>
              </a:extLst>
            </p:cNvPr>
            <p:cNvSpPr/>
            <p:nvPr/>
          </p:nvSpPr>
          <p:spPr>
            <a:xfrm>
              <a:off x="213117" y="1340427"/>
              <a:ext cx="5262892" cy="4946073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82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105 0 " pathEditMode="relative" ptsTypes="AA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2.77778E-6 0.171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16505 L 0.00261 -0.00972 " pathEditMode="relative" ptsTypes="AA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 animBg="1"/>
      <p:bldP spid="34" grpId="0" animBg="1"/>
      <p:bldP spid="35" grpId="0" animBg="1"/>
      <p:bldP spid="36" grpId="0" animBg="1"/>
      <p:bldP spid="37" grpId="0" animBg="1"/>
      <p:bldP spid="57" grpId="0" animBg="1"/>
      <p:bldP spid="57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988C-A819-315E-C062-F17EE108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3685"/>
            <a:ext cx="7886700" cy="2852737"/>
          </a:xfrm>
        </p:spPr>
        <p:txBody>
          <a:bodyPr/>
          <a:lstStyle/>
          <a:p>
            <a:r>
              <a:rPr lang="en-US" dirty="0"/>
              <a:t>2. What happens to the dopamine system as we age?</a:t>
            </a:r>
          </a:p>
        </p:txBody>
      </p:sp>
    </p:spTree>
    <p:extLst>
      <p:ext uri="{BB962C8B-B14F-4D97-AF65-F5344CB8AC3E}">
        <p14:creationId xmlns:p14="http://schemas.microsoft.com/office/powerpoint/2010/main" val="153740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492743"/>
              </p:ext>
            </p:extLst>
          </p:nvPr>
        </p:nvGraphicFramePr>
        <p:xfrm>
          <a:off x="628650" y="1802738"/>
          <a:ext cx="7886700" cy="431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212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195961"/>
              </p:ext>
            </p:extLst>
          </p:nvPr>
        </p:nvGraphicFramePr>
        <p:xfrm>
          <a:off x="628650" y="1802738"/>
          <a:ext cx="7886700" cy="456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20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oston T MBTA transit map&quot; Art Print for Sale by George Katilus |  Redbubble">
            <a:extLst>
              <a:ext uri="{FF2B5EF4-FFF2-40B4-BE49-F238E27FC236}">
                <a16:creationId xmlns:a16="http://schemas.microsoft.com/office/drawing/2014/main" id="{AE1FC617-3E37-7561-EDB7-D6BD4A431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484"/>
            <a:ext cx="9145285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FC7C87-34FE-487C-F5F5-52F50C2C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29" y="204778"/>
            <a:ext cx="1020419" cy="102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A158D-4273-29E4-CA6F-7F0D14920E28}"/>
              </a:ext>
            </a:extLst>
          </p:cNvPr>
          <p:cNvSpPr txBox="1"/>
          <p:nvPr/>
        </p:nvSpPr>
        <p:spPr>
          <a:xfrm>
            <a:off x="1135376" y="412013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om Morin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D88DC8CC-7ACD-26AE-E43E-80B669999886}"/>
              </a:ext>
            </a:extLst>
          </p:cNvPr>
          <p:cNvGrpSpPr/>
          <p:nvPr/>
        </p:nvGrpSpPr>
        <p:grpSpPr>
          <a:xfrm>
            <a:off x="6189321" y="2515694"/>
            <a:ext cx="2983097" cy="2009923"/>
            <a:chOff x="6189321" y="2515694"/>
            <a:chExt cx="2983097" cy="20099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EC5981-3D06-D8BA-4F0D-674D647DD706}"/>
                </a:ext>
              </a:extLst>
            </p:cNvPr>
            <p:cNvSpPr/>
            <p:nvPr/>
          </p:nvSpPr>
          <p:spPr>
            <a:xfrm>
              <a:off x="6189321" y="2633554"/>
              <a:ext cx="2954679" cy="1892063"/>
            </a:xfrm>
            <a:prstGeom prst="rect">
              <a:avLst/>
            </a:prstGeom>
            <a:ln w="57150">
              <a:solidFill>
                <a:srgbClr val="D0EDF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b="1" u="sng" dirty="0">
                  <a:solidFill>
                    <a:srgbClr val="0070C0"/>
                  </a:solidFill>
                </a:rPr>
                <a:t>Charlestown (MGH Martinos)</a:t>
              </a:r>
            </a:p>
            <a:p>
              <a:pPr algn="ctr"/>
              <a:endParaRPr lang="en-US" b="1" u="sng" dirty="0">
                <a:solidFill>
                  <a:srgbClr val="0070C0"/>
                </a:solidFill>
              </a:endParaRPr>
            </a:p>
            <a:p>
              <a:pPr algn="ctr"/>
              <a:endParaRPr lang="en-US" u="sng" dirty="0">
                <a:solidFill>
                  <a:srgbClr val="0070C0"/>
                </a:solidFill>
              </a:endParaRPr>
            </a:p>
            <a:p>
              <a:pPr algn="ctr"/>
              <a:endParaRPr lang="en-US" u="sng" dirty="0">
                <a:solidFill>
                  <a:srgbClr val="0070C0"/>
                </a:solidFill>
              </a:endParaRPr>
            </a:p>
            <a:p>
              <a:endParaRPr lang="en-US" sz="1600" b="1" dirty="0">
                <a:solidFill>
                  <a:srgbClr val="0070C0"/>
                </a:solidFill>
              </a:endParaRPr>
            </a:p>
            <a:p>
              <a:r>
                <a:rPr lang="en-US" sz="1600" b="1" dirty="0">
                  <a:solidFill>
                    <a:srgbClr val="0070C0"/>
                  </a:solidFill>
                </a:rPr>
                <a:t>2015-2017</a:t>
              </a:r>
              <a:r>
                <a:rPr lang="en-US" sz="1600" dirty="0">
                  <a:solidFill>
                    <a:srgbClr val="0070C0"/>
                  </a:solidFill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</a:rPr>
                <a:t>Hookerlab</a:t>
              </a:r>
              <a:r>
                <a:rPr lang="en-US" sz="1600" dirty="0">
                  <a:solidFill>
                    <a:srgbClr val="0070C0"/>
                  </a:solidFill>
                </a:rPr>
                <a:t> Intern</a:t>
              </a:r>
            </a:p>
            <a:p>
              <a:r>
                <a:rPr lang="en-US" sz="1600" b="1" dirty="0">
                  <a:solidFill>
                    <a:srgbClr val="0070C0"/>
                  </a:solidFill>
                </a:rPr>
                <a:t>2022-Present</a:t>
              </a:r>
              <a:r>
                <a:rPr lang="en-US" sz="1600" dirty="0">
                  <a:solidFill>
                    <a:srgbClr val="0070C0"/>
                  </a:solidFill>
                </a:rPr>
                <a:t> Postdoc.</a:t>
              </a:r>
            </a:p>
            <a:p>
              <a:endParaRPr lang="en-US" sz="1600" dirty="0"/>
            </a:p>
          </p:txBody>
        </p:sp>
        <p:pic>
          <p:nvPicPr>
            <p:cNvPr id="16" name="Picture 15" descr="martinos_logo_black.jpg">
              <a:extLst>
                <a:ext uri="{FF2B5EF4-FFF2-40B4-BE49-F238E27FC236}">
                  <a16:creationId xmlns:a16="http://schemas.microsoft.com/office/drawing/2014/main" id="{D5664EA5-7B47-9058-1358-D16A353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4168" y="3011526"/>
              <a:ext cx="1389014" cy="942214"/>
            </a:xfrm>
            <a:prstGeom prst="rect">
              <a:avLst/>
            </a:prstGeom>
          </p:spPr>
        </p:pic>
        <p:pic>
          <p:nvPicPr>
            <p:cNvPr id="19" name="Picture 10" descr="Long Wharf – Charlestown Navy Yard (Ferry) | Miles in Transit">
              <a:extLst>
                <a:ext uri="{FF2B5EF4-FFF2-40B4-BE49-F238E27FC236}">
                  <a16:creationId xmlns:a16="http://schemas.microsoft.com/office/drawing/2014/main" id="{89351B8F-1D35-25B5-1AD2-36FC80BA8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746" y="2992113"/>
              <a:ext cx="1282169" cy="961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755CAD-8875-0625-7845-C7704CBD0D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9321" y="2515694"/>
              <a:ext cx="201391" cy="113869"/>
            </a:xfrm>
            <a:prstGeom prst="line">
              <a:avLst/>
            </a:prstGeom>
            <a:ln w="38100">
              <a:solidFill>
                <a:srgbClr val="D0ED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4E964FA-8AF2-2A6C-6B1A-6DB0404B13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62294" y="2515694"/>
              <a:ext cx="2810124" cy="117860"/>
            </a:xfrm>
            <a:prstGeom prst="line">
              <a:avLst/>
            </a:prstGeom>
            <a:ln w="38100">
              <a:solidFill>
                <a:srgbClr val="D0ED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B2D3C82-C7F5-2BF5-5E55-BC1A3BAAF0E9}"/>
              </a:ext>
            </a:extLst>
          </p:cNvPr>
          <p:cNvSpPr txBox="1"/>
          <p:nvPr/>
        </p:nvSpPr>
        <p:spPr>
          <a:xfrm>
            <a:off x="7203125" y="6480229"/>
            <a:ext cx="205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www.tmmorin.com</a:t>
            </a:r>
            <a:r>
              <a:rPr lang="en-US" dirty="0"/>
              <a:t> </a:t>
            </a: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BAAEF0F-381E-0FF7-FF0A-44A5A7002DB2}"/>
              </a:ext>
            </a:extLst>
          </p:cNvPr>
          <p:cNvGrpSpPr/>
          <p:nvPr/>
        </p:nvGrpSpPr>
        <p:grpSpPr>
          <a:xfrm>
            <a:off x="3979567" y="5237837"/>
            <a:ext cx="3451694" cy="1416574"/>
            <a:chOff x="3979567" y="5237837"/>
            <a:chExt cx="3451694" cy="14165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6BC566-FD3F-F713-FE4E-33E2D8DEB559}"/>
                </a:ext>
              </a:extLst>
            </p:cNvPr>
            <p:cNvSpPr/>
            <p:nvPr/>
          </p:nvSpPr>
          <p:spPr>
            <a:xfrm>
              <a:off x="4221313" y="5237837"/>
              <a:ext cx="2954679" cy="1010802"/>
            </a:xfrm>
            <a:prstGeom prst="rect">
              <a:avLst/>
            </a:prstGeom>
            <a:ln w="57150">
              <a:solidFill>
                <a:srgbClr val="E72F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u="sng" dirty="0"/>
                <a:t>  </a:t>
              </a:r>
              <a:r>
                <a:rPr lang="en-US" dirty="0"/>
                <a:t>      </a:t>
              </a:r>
              <a:r>
                <a:rPr lang="en-US" u="sng" dirty="0"/>
                <a:t>Braintree (Hometown)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3ADF3-64ED-A180-97CD-84D0E9F50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5325" y="5660300"/>
              <a:ext cx="2098426" cy="431609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00C34BE-929B-F76F-92D1-81FF2D36AD48}"/>
                </a:ext>
              </a:extLst>
            </p:cNvPr>
            <p:cNvCxnSpPr>
              <a:cxnSpLocks/>
            </p:cNvCxnSpPr>
            <p:nvPr/>
          </p:nvCxnSpPr>
          <p:spPr>
            <a:xfrm>
              <a:off x="7188122" y="5245106"/>
              <a:ext cx="243139" cy="515634"/>
            </a:xfrm>
            <a:prstGeom prst="line">
              <a:avLst/>
            </a:prstGeom>
            <a:ln w="38100">
              <a:solidFill>
                <a:srgbClr val="E72F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3D003F7-E347-245F-635F-BCB6816FA0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8122" y="5671930"/>
              <a:ext cx="243139" cy="576709"/>
            </a:xfrm>
            <a:prstGeom prst="line">
              <a:avLst/>
            </a:prstGeom>
            <a:ln w="38100">
              <a:solidFill>
                <a:srgbClr val="E72F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201F8AD7-3D6E-C2B5-2050-B46AAD5DDFEE}"/>
                </a:ext>
              </a:extLst>
            </p:cNvPr>
            <p:cNvGrpSpPr/>
            <p:nvPr/>
          </p:nvGrpSpPr>
          <p:grpSpPr>
            <a:xfrm rot="21259754">
              <a:off x="3979567" y="5374730"/>
              <a:ext cx="1287506" cy="1279681"/>
              <a:chOff x="4008501" y="5399613"/>
              <a:chExt cx="1287506" cy="1279681"/>
            </a:xfrm>
          </p:grpSpPr>
          <p:pic>
            <p:nvPicPr>
              <p:cNvPr id="59" name="Picture 10">
                <a:hlinkClick r:id="rId10"/>
                <a:extLst>
                  <a:ext uri="{FF2B5EF4-FFF2-40B4-BE49-F238E27FC236}">
                    <a16:creationId xmlns:a16="http://schemas.microsoft.com/office/drawing/2014/main" id="{B62D64E1-A3C3-A1E3-6B0C-CE3E0C5618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45627" flipH="1">
                <a:off x="4927229" y="5640051"/>
                <a:ext cx="368778" cy="334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1ECC76B8-00E3-43E0-C87F-D438EFA7D5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8501" y="5479955"/>
                <a:ext cx="1143370" cy="1199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hlinkClick r:id="rId10"/>
                <a:extLst>
                  <a:ext uri="{FF2B5EF4-FFF2-40B4-BE49-F238E27FC236}">
                    <a16:creationId xmlns:a16="http://schemas.microsoft.com/office/drawing/2014/main" id="{0462AD98-8987-FD95-1E08-0189897C9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4527">
                <a:off x="4034719" y="5610538"/>
                <a:ext cx="368778" cy="334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0">
                <a:hlinkClick r:id="rId10"/>
                <a:extLst>
                  <a:ext uri="{FF2B5EF4-FFF2-40B4-BE49-F238E27FC236}">
                    <a16:creationId xmlns:a16="http://schemas.microsoft.com/office/drawing/2014/main" id="{152EA793-F8CB-C304-3E23-C7FED9F9C5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0770" flipH="1">
                <a:off x="4384108" y="5870457"/>
                <a:ext cx="368778" cy="334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10">
                <a:hlinkClick r:id="rId10"/>
                <a:extLst>
                  <a:ext uri="{FF2B5EF4-FFF2-40B4-BE49-F238E27FC236}">
                    <a16:creationId xmlns:a16="http://schemas.microsoft.com/office/drawing/2014/main" id="{94D0B876-4F83-4E0A-376F-331E490ADA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33042">
                <a:off x="4474947" y="5416707"/>
                <a:ext cx="368778" cy="334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0">
                <a:hlinkClick r:id="rId10"/>
                <a:extLst>
                  <a:ext uri="{FF2B5EF4-FFF2-40B4-BE49-F238E27FC236}">
                    <a16:creationId xmlns:a16="http://schemas.microsoft.com/office/drawing/2014/main" id="{5869E8CD-D9DF-7144-F5D6-1D2CC06981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358978">
                <a:off x="4815045" y="6047589"/>
                <a:ext cx="368778" cy="334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4" name="Cloud 1023">
                <a:extLst>
                  <a:ext uri="{FF2B5EF4-FFF2-40B4-BE49-F238E27FC236}">
                    <a16:creationId xmlns:a16="http://schemas.microsoft.com/office/drawing/2014/main" id="{82A175CE-A602-EF68-4972-714F8B4D1CC5}"/>
                  </a:ext>
                </a:extLst>
              </p:cNvPr>
              <p:cNvSpPr/>
              <p:nvPr/>
            </p:nvSpPr>
            <p:spPr>
              <a:xfrm>
                <a:off x="4722554" y="5697303"/>
                <a:ext cx="462167" cy="333037"/>
              </a:xfrm>
              <a:prstGeom prst="cloud">
                <a:avLst/>
              </a:prstGeom>
              <a:solidFill>
                <a:srgbClr val="36A2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5" name="Cloud 1024">
                <a:extLst>
                  <a:ext uri="{FF2B5EF4-FFF2-40B4-BE49-F238E27FC236}">
                    <a16:creationId xmlns:a16="http://schemas.microsoft.com/office/drawing/2014/main" id="{E85438E8-E652-4CDD-2E25-98496DCAA127}"/>
                  </a:ext>
                </a:extLst>
              </p:cNvPr>
              <p:cNvSpPr/>
              <p:nvPr/>
            </p:nvSpPr>
            <p:spPr>
              <a:xfrm>
                <a:off x="4173571" y="5598062"/>
                <a:ext cx="436159" cy="241224"/>
              </a:xfrm>
              <a:prstGeom prst="cloud">
                <a:avLst/>
              </a:prstGeom>
              <a:solidFill>
                <a:srgbClr val="36A2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Cloud 1026">
                <a:extLst>
                  <a:ext uri="{FF2B5EF4-FFF2-40B4-BE49-F238E27FC236}">
                    <a16:creationId xmlns:a16="http://schemas.microsoft.com/office/drawing/2014/main" id="{2883162F-2B04-D137-E1CB-F6D56E1CDB5B}"/>
                  </a:ext>
                </a:extLst>
              </p:cNvPr>
              <p:cNvSpPr/>
              <p:nvPr/>
            </p:nvSpPr>
            <p:spPr>
              <a:xfrm>
                <a:off x="4008502" y="6045827"/>
                <a:ext cx="619990" cy="314978"/>
              </a:xfrm>
              <a:prstGeom prst="cloud">
                <a:avLst/>
              </a:prstGeom>
              <a:solidFill>
                <a:srgbClr val="36A2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9" name="Picture 10">
                <a:hlinkClick r:id="rId10"/>
                <a:extLst>
                  <a:ext uri="{FF2B5EF4-FFF2-40B4-BE49-F238E27FC236}">
                    <a16:creationId xmlns:a16="http://schemas.microsoft.com/office/drawing/2014/main" id="{E57E7C71-9C2E-2002-CF0D-77516EBB1B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767001" flipH="1">
                <a:off x="4066962" y="6046488"/>
                <a:ext cx="368778" cy="334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0C1BAB7A-0C9E-8650-18D0-BCDFD3549E19}"/>
              </a:ext>
            </a:extLst>
          </p:cNvPr>
          <p:cNvGrpSpPr/>
          <p:nvPr/>
        </p:nvGrpSpPr>
        <p:grpSpPr>
          <a:xfrm>
            <a:off x="-2" y="2972698"/>
            <a:ext cx="3975653" cy="2887284"/>
            <a:chOff x="-2" y="2972698"/>
            <a:chExt cx="3975653" cy="28872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593E94-00CA-DA2D-5CF2-A6F55E911532}"/>
                </a:ext>
              </a:extLst>
            </p:cNvPr>
            <p:cNvSpPr/>
            <p:nvPr/>
          </p:nvSpPr>
          <p:spPr>
            <a:xfrm>
              <a:off x="-2" y="4065703"/>
              <a:ext cx="3975653" cy="1794279"/>
            </a:xfrm>
            <a:prstGeom prst="rect">
              <a:avLst/>
            </a:prstGeom>
            <a:ln w="57150">
              <a:solidFill>
                <a:srgbClr val="0D946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b="1" u="sng" dirty="0">
                  <a:solidFill>
                    <a:srgbClr val="0D946A"/>
                  </a:solidFill>
                </a:rPr>
                <a:t>BU East (Boston University)</a:t>
              </a:r>
            </a:p>
            <a:p>
              <a:pPr algn="ctr"/>
              <a:endParaRPr lang="en-US" u="sng" dirty="0">
                <a:solidFill>
                  <a:srgbClr val="0D946A"/>
                </a:solidFill>
              </a:endParaRPr>
            </a:p>
            <a:p>
              <a:pPr algn="ctr"/>
              <a:endParaRPr lang="en-US" u="sng" dirty="0">
                <a:solidFill>
                  <a:srgbClr val="0D946A"/>
                </a:solidFill>
              </a:endParaRPr>
            </a:p>
            <a:p>
              <a:pPr algn="ctr"/>
              <a:endParaRPr lang="en-US" u="sng" dirty="0">
                <a:solidFill>
                  <a:srgbClr val="0D946A"/>
                </a:solidFill>
              </a:endParaRPr>
            </a:p>
            <a:p>
              <a:endParaRPr lang="en-US" sz="1600" b="1" dirty="0">
                <a:solidFill>
                  <a:srgbClr val="0D946A"/>
                </a:solidFill>
              </a:endParaRPr>
            </a:p>
            <a:p>
              <a:r>
                <a:rPr lang="en-US" sz="1600" b="1" dirty="0">
                  <a:solidFill>
                    <a:srgbClr val="0D946A"/>
                  </a:solidFill>
                </a:rPr>
                <a:t>2017-2022</a:t>
              </a:r>
              <a:r>
                <a:rPr lang="en-US" sz="1600" dirty="0">
                  <a:solidFill>
                    <a:srgbClr val="0D946A"/>
                  </a:solidFill>
                </a:rPr>
                <a:t> PhD, Computational Neuroscience</a:t>
              </a:r>
            </a:p>
          </p:txBody>
        </p:sp>
        <p:pic>
          <p:nvPicPr>
            <p:cNvPr id="17" name="Picture 16" descr="BU_logo.gif">
              <a:extLst>
                <a:ext uri="{FF2B5EF4-FFF2-40B4-BE49-F238E27FC236}">
                  <a16:creationId xmlns:a16="http://schemas.microsoft.com/office/drawing/2014/main" id="{20039218-7440-D4C0-0C3B-78947A6E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246" y="4608003"/>
              <a:ext cx="1574369" cy="70624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F34D3E-EB64-120A-BDE1-87E513A7C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2992113"/>
              <a:ext cx="3678094" cy="1101876"/>
            </a:xfrm>
            <a:prstGeom prst="line">
              <a:avLst/>
            </a:prstGeom>
            <a:ln w="38100">
              <a:solidFill>
                <a:srgbClr val="0D9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C413844-C51C-A44A-1519-9F53330B06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78094" y="2972698"/>
              <a:ext cx="296528" cy="1121291"/>
            </a:xfrm>
            <a:prstGeom prst="line">
              <a:avLst/>
            </a:prstGeom>
            <a:ln w="38100">
              <a:solidFill>
                <a:srgbClr val="0D9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3" name="Picture 8" descr="MBTA Commuting Options » Parking &amp;amp; Transportation Services | Boston  University">
              <a:extLst>
                <a:ext uri="{FF2B5EF4-FFF2-40B4-BE49-F238E27FC236}">
                  <a16:creationId xmlns:a16="http://schemas.microsoft.com/office/drawing/2014/main" id="{A8F517BE-2764-03FC-CCB1-3D3357B06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470" y="4494330"/>
              <a:ext cx="1449307" cy="95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64C102AC-1987-DEAC-9E77-61F7D3B60C49}"/>
              </a:ext>
            </a:extLst>
          </p:cNvPr>
          <p:cNvGrpSpPr/>
          <p:nvPr/>
        </p:nvGrpSpPr>
        <p:grpSpPr>
          <a:xfrm>
            <a:off x="-1" y="1542340"/>
            <a:ext cx="3353081" cy="1961678"/>
            <a:chOff x="-1" y="1542340"/>
            <a:chExt cx="3353081" cy="196167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D4FAA5-42D9-C32D-EF2C-C52B690558C5}"/>
                </a:ext>
              </a:extLst>
            </p:cNvPr>
            <p:cNvCxnSpPr/>
            <p:nvPr/>
          </p:nvCxnSpPr>
          <p:spPr>
            <a:xfrm flipV="1">
              <a:off x="0" y="1550504"/>
              <a:ext cx="1411242" cy="236379"/>
            </a:xfrm>
            <a:prstGeom prst="line">
              <a:avLst/>
            </a:prstGeom>
            <a:ln w="38100">
              <a:solidFill>
                <a:srgbClr val="9C1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5D08C9-BC69-FC14-142A-F840DD9F9AB7}"/>
                </a:ext>
              </a:extLst>
            </p:cNvPr>
            <p:cNvCxnSpPr>
              <a:cxnSpLocks/>
            </p:cNvCxnSpPr>
            <p:nvPr/>
          </p:nvCxnSpPr>
          <p:spPr>
            <a:xfrm>
              <a:off x="1411242" y="1542340"/>
              <a:ext cx="1941838" cy="244543"/>
            </a:xfrm>
            <a:prstGeom prst="line">
              <a:avLst/>
            </a:prstGeom>
            <a:ln w="38100">
              <a:solidFill>
                <a:srgbClr val="9C1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34DAD3-A666-FDD0-5C85-E833CECADF0E}"/>
                </a:ext>
              </a:extLst>
            </p:cNvPr>
            <p:cNvSpPr/>
            <p:nvPr/>
          </p:nvSpPr>
          <p:spPr>
            <a:xfrm>
              <a:off x="-1" y="1786884"/>
              <a:ext cx="3353081" cy="1717134"/>
            </a:xfrm>
            <a:prstGeom prst="rect">
              <a:avLst/>
            </a:prstGeom>
            <a:ln w="57150">
              <a:solidFill>
                <a:srgbClr val="9C139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b="1" u="sng" dirty="0">
                  <a:solidFill>
                    <a:srgbClr val="9C1397"/>
                  </a:solidFill>
                </a:rPr>
                <a:t>Brandeis/Roberts (Brandeis U.)</a:t>
              </a:r>
            </a:p>
            <a:p>
              <a:pPr algn="ctr"/>
              <a:endParaRPr lang="en-US" b="1" u="sng" dirty="0">
                <a:solidFill>
                  <a:srgbClr val="9C1397"/>
                </a:solidFill>
              </a:endParaRPr>
            </a:p>
            <a:p>
              <a:pPr algn="ctr"/>
              <a:endParaRPr lang="en-US" u="sng" dirty="0">
                <a:solidFill>
                  <a:srgbClr val="9C1397"/>
                </a:solidFill>
              </a:endParaRPr>
            </a:p>
            <a:p>
              <a:pPr algn="ctr"/>
              <a:endParaRPr lang="en-US" u="sng" dirty="0">
                <a:solidFill>
                  <a:srgbClr val="9C1397"/>
                </a:solidFill>
              </a:endParaRPr>
            </a:p>
            <a:p>
              <a:endParaRPr lang="en-US" sz="1600" b="1" dirty="0">
                <a:solidFill>
                  <a:srgbClr val="9C1397"/>
                </a:solidFill>
              </a:endParaRPr>
            </a:p>
            <a:p>
              <a:r>
                <a:rPr lang="en-US" sz="1600" b="1" dirty="0">
                  <a:solidFill>
                    <a:srgbClr val="9C1397"/>
                  </a:solidFill>
                </a:rPr>
                <a:t>2022-Present: </a:t>
              </a:r>
              <a:r>
                <a:rPr lang="en-US" sz="1600" dirty="0">
                  <a:solidFill>
                    <a:srgbClr val="9C1397"/>
                  </a:solidFill>
                </a:rPr>
                <a:t>Postdoc. w/ Anne Berry</a:t>
              </a:r>
              <a:endParaRPr lang="en-US" sz="1600" b="1" dirty="0">
                <a:solidFill>
                  <a:srgbClr val="9C1397"/>
                </a:solidFill>
              </a:endParaRPr>
            </a:p>
          </p:txBody>
        </p:sp>
        <p:pic>
          <p:nvPicPr>
            <p:cNvPr id="1036" name="Picture 12" descr="Here are the commuter rail stops that the MBTA is proposing to close next  year">
              <a:extLst>
                <a:ext uri="{FF2B5EF4-FFF2-40B4-BE49-F238E27FC236}">
                  <a16:creationId xmlns:a16="http://schemas.microsoft.com/office/drawing/2014/main" id="{3EAF2305-ED33-E011-51D2-8A824548B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823" y="2235651"/>
              <a:ext cx="1495191" cy="84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MBTA Commuter Rail Brandeis / Roberts Station Magnet – MBTAgifts by  WardMaps LLC">
              <a:extLst>
                <a:ext uri="{FF2B5EF4-FFF2-40B4-BE49-F238E27FC236}">
                  <a16:creationId xmlns:a16="http://schemas.microsoft.com/office/drawing/2014/main" id="{0D9F6FBE-EE8A-6897-0983-88105A6B1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62" y="2163004"/>
              <a:ext cx="1599128" cy="533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3" descr="Branding and Identity Guidelines | Brandeis University">
              <a:extLst>
                <a:ext uri="{FF2B5EF4-FFF2-40B4-BE49-F238E27FC236}">
                  <a16:creationId xmlns:a16="http://schemas.microsoft.com/office/drawing/2014/main" id="{75955520-55B7-735D-2537-C1F49047FB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304" y="2677955"/>
              <a:ext cx="2019166" cy="48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A6E4213-1C61-714A-8D9A-A15553F3E715}"/>
              </a:ext>
            </a:extLst>
          </p:cNvPr>
          <p:cNvGrpSpPr/>
          <p:nvPr/>
        </p:nvGrpSpPr>
        <p:grpSpPr>
          <a:xfrm>
            <a:off x="4493428" y="204778"/>
            <a:ext cx="4650571" cy="1899248"/>
            <a:chOff x="4493428" y="204778"/>
            <a:chExt cx="4650571" cy="18992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E5AD65-A93B-EEA6-C384-642FAACCC435}"/>
                </a:ext>
              </a:extLst>
            </p:cNvPr>
            <p:cNvSpPr/>
            <p:nvPr/>
          </p:nvSpPr>
          <p:spPr>
            <a:xfrm>
              <a:off x="5871268" y="204778"/>
              <a:ext cx="3272731" cy="1892063"/>
            </a:xfrm>
            <a:prstGeom prst="rect">
              <a:avLst/>
            </a:prstGeom>
            <a:ln w="57150">
              <a:solidFill>
                <a:srgbClr val="0D946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b="1" u="sng" dirty="0">
                  <a:solidFill>
                    <a:srgbClr val="0D946A"/>
                  </a:solidFill>
                </a:rPr>
                <a:t>Medford/Tufts (Tufts University)</a:t>
              </a:r>
            </a:p>
            <a:p>
              <a:pPr algn="ctr"/>
              <a:endParaRPr lang="en-US" b="1" u="sng" dirty="0">
                <a:solidFill>
                  <a:srgbClr val="0D946A"/>
                </a:solidFill>
              </a:endParaRPr>
            </a:p>
            <a:p>
              <a:pPr algn="ctr"/>
              <a:endParaRPr lang="en-US" u="sng" dirty="0">
                <a:solidFill>
                  <a:srgbClr val="0D946A"/>
                </a:solidFill>
              </a:endParaRPr>
            </a:p>
            <a:p>
              <a:pPr algn="ctr"/>
              <a:endParaRPr lang="en-US" u="sng" dirty="0">
                <a:solidFill>
                  <a:srgbClr val="0D946A"/>
                </a:solidFill>
              </a:endParaRPr>
            </a:p>
            <a:p>
              <a:r>
                <a:rPr lang="en-US" sz="1600" b="1" dirty="0">
                  <a:solidFill>
                    <a:srgbClr val="0D946A"/>
                  </a:solidFill>
                </a:rPr>
                <a:t>2017</a:t>
              </a:r>
              <a:r>
                <a:rPr lang="en-US" sz="1600" dirty="0">
                  <a:solidFill>
                    <a:srgbClr val="0D946A"/>
                  </a:solidFill>
                </a:rPr>
                <a:t> B.S., Cognitive &amp; Brain Science; Computer Science</a:t>
              </a:r>
            </a:p>
            <a:p>
              <a:r>
                <a:rPr lang="en-US" sz="1600" b="1" dirty="0">
                  <a:solidFill>
                    <a:srgbClr val="0D946A"/>
                  </a:solidFill>
                </a:rPr>
                <a:t>2022</a:t>
              </a:r>
              <a:r>
                <a:rPr lang="en-US" sz="1600" dirty="0">
                  <a:solidFill>
                    <a:srgbClr val="0D946A"/>
                  </a:solidFill>
                </a:rPr>
                <a:t> Adjunct Lecturer, Psychology</a:t>
              </a:r>
            </a:p>
            <a:p>
              <a:endParaRPr lang="en-US" sz="1600" dirty="0"/>
            </a:p>
          </p:txBody>
        </p:sp>
        <p:pic>
          <p:nvPicPr>
            <p:cNvPr id="14" name="Picture 13" descr="tufts-logo-univ-blue.png">
              <a:extLst>
                <a:ext uri="{FF2B5EF4-FFF2-40B4-BE49-F238E27FC236}">
                  <a16:creationId xmlns:a16="http://schemas.microsoft.com/office/drawing/2014/main" id="{759CD77B-2602-756E-B600-6A460D7D6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448" t="26442" r="17293" b="24770"/>
            <a:stretch/>
          </p:blipFill>
          <p:spPr>
            <a:xfrm>
              <a:off x="7721252" y="623631"/>
              <a:ext cx="1237219" cy="601426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4DA7E3-5C6E-269F-7C92-E1DB7E190DA2}"/>
                </a:ext>
              </a:extLst>
            </p:cNvPr>
            <p:cNvCxnSpPr>
              <a:cxnSpLocks/>
            </p:cNvCxnSpPr>
            <p:nvPr/>
          </p:nvCxnSpPr>
          <p:spPr>
            <a:xfrm>
              <a:off x="4520238" y="576122"/>
              <a:ext cx="1347668" cy="1527904"/>
            </a:xfrm>
            <a:prstGeom prst="line">
              <a:avLst/>
            </a:prstGeom>
            <a:ln w="38100">
              <a:solidFill>
                <a:srgbClr val="0D9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0B4BAF-E6BD-0179-F13B-7C33BF3FF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3428" y="222794"/>
              <a:ext cx="1398336" cy="338626"/>
            </a:xfrm>
            <a:prstGeom prst="line">
              <a:avLst/>
            </a:prstGeom>
            <a:ln w="38100">
              <a:solidFill>
                <a:srgbClr val="0D9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9" name="Picture 15" descr="New MBTA Green Line Station to Be Named Medford/Tufts | Tufts Now">
              <a:extLst>
                <a:ext uri="{FF2B5EF4-FFF2-40B4-BE49-F238E27FC236}">
                  <a16:creationId xmlns:a16="http://schemas.microsoft.com/office/drawing/2014/main" id="{0CE1E454-6E22-08FC-B1BC-4AF29A613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391" y="516633"/>
              <a:ext cx="1455484" cy="818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ED35A591-4CE4-65C3-2701-1038CAA34A6E}"/>
              </a:ext>
            </a:extLst>
          </p:cNvPr>
          <p:cNvCxnSpPr/>
          <p:nvPr/>
        </p:nvCxnSpPr>
        <p:spPr>
          <a:xfrm flipH="1" flipV="1">
            <a:off x="4493428" y="568605"/>
            <a:ext cx="738923" cy="711712"/>
          </a:xfrm>
          <a:prstGeom prst="line">
            <a:avLst/>
          </a:prstGeom>
          <a:ln w="76200" cap="rnd">
            <a:solidFill>
              <a:srgbClr val="0D9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4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200938"/>
              </p:ext>
            </p:extLst>
          </p:nvPr>
        </p:nvGraphicFramePr>
        <p:xfrm>
          <a:off x="628650" y="1802738"/>
          <a:ext cx="7886700" cy="456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979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691595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797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898571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110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854246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Attention and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55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695234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Attention and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Visuospatial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91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662730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Attention and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Visuospatial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r>
                        <a:rPr lang="en-US" sz="2400" dirty="0"/>
                        <a:t>Planning, Organization, Task-switching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83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707371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Attention and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Visuospatial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r>
                        <a:rPr lang="en-US" sz="2400" dirty="0"/>
                        <a:t>Planning, Organization, Task-switching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Ability to appreciate similarities, Reasoning about familiar material (analogies/proverbs)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712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309700"/>
              </p:ext>
            </p:extLst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Attention and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Visuospatial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r>
                        <a:rPr lang="en-US" sz="2400" dirty="0"/>
                        <a:t>Planning, Organization, Task-switching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Ability to appreciate similarities, Reasoning about familiar material (analogies/proverbs)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*Memory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841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3603-3507-34F6-3690-DA181AE2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Changes in Normal Healthy Aging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EE038-09D0-F543-063F-583FD36889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02738"/>
          <a:ext cx="7886700" cy="469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998678041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487916639"/>
                    </a:ext>
                  </a:extLst>
                </a:gridCol>
              </a:tblGrid>
              <a:tr h="578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Decline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Remains Stable or Improves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64139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Problem-solving and reasoning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Vocabulary and General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726610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Processing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Language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8841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Attention and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Visuospatial abilities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53444"/>
                  </a:ext>
                </a:extLst>
              </a:tr>
              <a:tr h="1425635">
                <a:tc>
                  <a:txBody>
                    <a:bodyPr/>
                    <a:lstStyle/>
                    <a:p>
                      <a:r>
                        <a:rPr lang="en-US" sz="2400" dirty="0"/>
                        <a:t>Planning, Organization, Task-switching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Ability to appreciate similarities, Reasoning about familiar material (analogies/proverbs)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4358"/>
                  </a:ext>
                </a:extLst>
              </a:tr>
              <a:tr h="578174">
                <a:tc>
                  <a:txBody>
                    <a:bodyPr/>
                    <a:lstStyle/>
                    <a:p>
                      <a:r>
                        <a:rPr lang="en-US" sz="2400" dirty="0"/>
                        <a:t>*Memory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Mood; Willingness to Trust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7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837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BA2C-4293-D8C9-C09E-287E426E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492D-F4F4-466A-8280-DFB04160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9110B-F721-A3B0-8EB3-B1FE0A05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80" y="783845"/>
            <a:ext cx="8490239" cy="5468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79480-56A1-87BF-6B12-8920780C810E}"/>
              </a:ext>
            </a:extLst>
          </p:cNvPr>
          <p:cNvSpPr txBox="1"/>
          <p:nvPr/>
        </p:nvSpPr>
        <p:spPr>
          <a:xfrm>
            <a:off x="6695060" y="6176963"/>
            <a:ext cx="196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Harada et al. 2014</a:t>
            </a:r>
          </a:p>
        </p:txBody>
      </p:sp>
    </p:spTree>
    <p:extLst>
      <p:ext uri="{BB962C8B-B14F-4D97-AF65-F5344CB8AC3E}">
        <p14:creationId xmlns:p14="http://schemas.microsoft.com/office/powerpoint/2010/main" val="112805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111E-AD8E-F74D-D1C5-7FAE3273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14526"/>
            <a:ext cx="7886700" cy="22129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Could Dopamine be a Cognitive Resilience Factor?</a:t>
            </a:r>
          </a:p>
        </p:txBody>
      </p:sp>
    </p:spTree>
    <p:extLst>
      <p:ext uri="{BB962C8B-B14F-4D97-AF65-F5344CB8AC3E}">
        <p14:creationId xmlns:p14="http://schemas.microsoft.com/office/powerpoint/2010/main" val="1279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4252-98C1-7782-94F3-034FA45E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 and Aging: </a:t>
            </a:r>
            <a:br>
              <a:rPr lang="en-US" dirty="0"/>
            </a:br>
            <a:r>
              <a:rPr lang="en-US" dirty="0"/>
              <a:t>“The Correlative Triad”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70571-D1EA-3D6B-7524-C271F11BD4B5}"/>
              </a:ext>
            </a:extLst>
          </p:cNvPr>
          <p:cNvGrpSpPr/>
          <p:nvPr/>
        </p:nvGrpSpPr>
        <p:grpSpPr>
          <a:xfrm>
            <a:off x="1274124" y="2093843"/>
            <a:ext cx="6575649" cy="3675867"/>
            <a:chOff x="2510169" y="2264697"/>
            <a:chExt cx="4039330" cy="225803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D8965-DD1F-A34E-62F3-B1BD8DE9604C}"/>
                </a:ext>
              </a:extLst>
            </p:cNvPr>
            <p:cNvSpPr txBox="1"/>
            <p:nvPr/>
          </p:nvSpPr>
          <p:spPr>
            <a:xfrm>
              <a:off x="2510169" y="4201880"/>
              <a:ext cx="984701" cy="31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Dopamine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78066E-E515-D1EC-F649-E745285C291F}"/>
                </a:ext>
              </a:extLst>
            </p:cNvPr>
            <p:cNvSpPr txBox="1"/>
            <p:nvPr/>
          </p:nvSpPr>
          <p:spPr>
            <a:xfrm>
              <a:off x="4220970" y="2264697"/>
              <a:ext cx="661633" cy="31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C72B4-72C3-CEC2-4515-5A110DFA15AD}"/>
                </a:ext>
              </a:extLst>
            </p:cNvPr>
            <p:cNvSpPr txBox="1"/>
            <p:nvPr/>
          </p:nvSpPr>
          <p:spPr>
            <a:xfrm>
              <a:off x="5599266" y="4212521"/>
              <a:ext cx="950233" cy="31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Cognition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CFF6181-D117-B861-839B-776FE411B0FE}"/>
                </a:ext>
              </a:extLst>
            </p:cNvPr>
            <p:cNvCxnSpPr/>
            <p:nvPr/>
          </p:nvCxnSpPr>
          <p:spPr>
            <a:xfrm>
              <a:off x="4557826" y="2605067"/>
              <a:ext cx="1041440" cy="167799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71EAD88-16CF-1AF9-7D90-6AA2547DC23B}"/>
                </a:ext>
              </a:extLst>
            </p:cNvPr>
            <p:cNvCxnSpPr/>
            <p:nvPr/>
          </p:nvCxnSpPr>
          <p:spPr>
            <a:xfrm flipH="1">
              <a:off x="3514136" y="2605067"/>
              <a:ext cx="941496" cy="167799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176F047-C7DB-6BE0-918A-B2D754BF1A0F}"/>
                </a:ext>
              </a:extLst>
            </p:cNvPr>
            <p:cNvCxnSpPr/>
            <p:nvPr/>
          </p:nvCxnSpPr>
          <p:spPr>
            <a:xfrm>
              <a:off x="3560486" y="4373009"/>
              <a:ext cx="2001818" cy="1666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5A11B6-B2AC-31C7-AA0C-800A28779ACD}"/>
              </a:ext>
            </a:extLst>
          </p:cNvPr>
          <p:cNvSpPr txBox="1"/>
          <p:nvPr/>
        </p:nvSpPr>
        <p:spPr>
          <a:xfrm>
            <a:off x="4561949" y="6464495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Backman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Backman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1926073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459A-358F-CA56-3F2E-FDC9019A0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99" y="318938"/>
            <a:ext cx="7886700" cy="1939990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approx. age 60, dopaminergic projections from the </a:t>
            </a:r>
            <a:r>
              <a:rPr lang="en-US" b="1" u="sng" dirty="0">
                <a:solidFill>
                  <a:schemeClr val="accent6"/>
                </a:solidFill>
              </a:rPr>
              <a:t>substantia nigra to the striatum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dirty="0"/>
              <a:t>are lost at a rate of 6-10% per decade.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685AD4-A429-1142-529C-042CCED626C5}"/>
              </a:ext>
            </a:extLst>
          </p:cNvPr>
          <p:cNvGrpSpPr/>
          <p:nvPr/>
        </p:nvGrpSpPr>
        <p:grpSpPr>
          <a:xfrm>
            <a:off x="0" y="3016782"/>
            <a:ext cx="3368199" cy="2601112"/>
            <a:chOff x="925505" y="1563544"/>
            <a:chExt cx="6855828" cy="5294455"/>
          </a:xfrm>
        </p:grpSpPr>
        <p:pic>
          <p:nvPicPr>
            <p:cNvPr id="7170" name="Picture 2" descr="Human Anatomy - THE BRAIN: MIDSAGITTAL Diagram | Quizlet">
              <a:extLst>
                <a:ext uri="{FF2B5EF4-FFF2-40B4-BE49-F238E27FC236}">
                  <a16:creationId xmlns:a16="http://schemas.microsoft.com/office/drawing/2014/main" id="{5052E06D-2A2A-21C0-6B0F-C254BAD1E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05" y="1563544"/>
              <a:ext cx="6855828" cy="5294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85" name="Freeform 7284">
              <a:extLst>
                <a:ext uri="{FF2B5EF4-FFF2-40B4-BE49-F238E27FC236}">
                  <a16:creationId xmlns:a16="http://schemas.microsoft.com/office/drawing/2014/main" id="{6F21DAAE-5557-CD72-583D-85F364A3EE7A}"/>
                </a:ext>
              </a:extLst>
            </p:cNvPr>
            <p:cNvSpPr/>
            <p:nvPr/>
          </p:nvSpPr>
          <p:spPr>
            <a:xfrm>
              <a:off x="3971203" y="3899120"/>
              <a:ext cx="660216" cy="1409022"/>
            </a:xfrm>
            <a:custGeom>
              <a:avLst/>
              <a:gdLst>
                <a:gd name="connsiteX0" fmla="*/ 0 w 660216"/>
                <a:gd name="connsiteY0" fmla="*/ 78685 h 1409022"/>
                <a:gd name="connsiteX1" fmla="*/ 122140 w 660216"/>
                <a:gd name="connsiteY1" fmla="*/ 2760 h 1409022"/>
                <a:gd name="connsiteX2" fmla="*/ 293796 w 660216"/>
                <a:gd name="connsiteY2" fmla="*/ 45674 h 1409022"/>
                <a:gd name="connsiteX3" fmla="*/ 422539 w 660216"/>
                <a:gd name="connsiteY3" fmla="*/ 306460 h 1409022"/>
                <a:gd name="connsiteX4" fmla="*/ 359818 w 660216"/>
                <a:gd name="connsiteY4" fmla="*/ 623364 h 1409022"/>
                <a:gd name="connsiteX5" fmla="*/ 363119 w 660216"/>
                <a:gd name="connsiteY5" fmla="*/ 841235 h 1409022"/>
                <a:gd name="connsiteX6" fmla="*/ 557883 w 660216"/>
                <a:gd name="connsiteY6" fmla="*/ 1227462 h 1409022"/>
                <a:gd name="connsiteX7" fmla="*/ 660216 w 660216"/>
                <a:gd name="connsiteY7" fmla="*/ 1409022 h 140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0216" h="1409022">
                  <a:moveTo>
                    <a:pt x="0" y="78685"/>
                  </a:moveTo>
                  <a:cubicBezTo>
                    <a:pt x="36587" y="43473"/>
                    <a:pt x="73174" y="8262"/>
                    <a:pt x="122140" y="2760"/>
                  </a:cubicBezTo>
                  <a:cubicBezTo>
                    <a:pt x="171106" y="-2742"/>
                    <a:pt x="243730" y="-4943"/>
                    <a:pt x="293796" y="45674"/>
                  </a:cubicBezTo>
                  <a:cubicBezTo>
                    <a:pt x="343862" y="96291"/>
                    <a:pt x="411535" y="210178"/>
                    <a:pt x="422539" y="306460"/>
                  </a:cubicBezTo>
                  <a:cubicBezTo>
                    <a:pt x="433543" y="402742"/>
                    <a:pt x="369721" y="534235"/>
                    <a:pt x="359818" y="623364"/>
                  </a:cubicBezTo>
                  <a:cubicBezTo>
                    <a:pt x="349915" y="712493"/>
                    <a:pt x="330108" y="740552"/>
                    <a:pt x="363119" y="841235"/>
                  </a:cubicBezTo>
                  <a:cubicBezTo>
                    <a:pt x="396130" y="941918"/>
                    <a:pt x="508367" y="1132831"/>
                    <a:pt x="557883" y="1227462"/>
                  </a:cubicBezTo>
                  <a:cubicBezTo>
                    <a:pt x="607399" y="1322093"/>
                    <a:pt x="633807" y="1365557"/>
                    <a:pt x="660216" y="1409022"/>
                  </a:cubicBezTo>
                </a:path>
              </a:pathLst>
            </a:cu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6" name="Freeform 7285">
              <a:extLst>
                <a:ext uri="{FF2B5EF4-FFF2-40B4-BE49-F238E27FC236}">
                  <a16:creationId xmlns:a16="http://schemas.microsoft.com/office/drawing/2014/main" id="{160912E3-0D55-9FE7-17D7-DB4F8A6F2DC3}"/>
                </a:ext>
              </a:extLst>
            </p:cNvPr>
            <p:cNvSpPr/>
            <p:nvPr/>
          </p:nvSpPr>
          <p:spPr>
            <a:xfrm>
              <a:off x="4631419" y="5308142"/>
              <a:ext cx="475356" cy="1053045"/>
            </a:xfrm>
            <a:custGeom>
              <a:avLst/>
              <a:gdLst>
                <a:gd name="connsiteX0" fmla="*/ 0 w 475356"/>
                <a:gd name="connsiteY0" fmla="*/ 0 h 1053045"/>
                <a:gd name="connsiteX1" fmla="*/ 75925 w 475356"/>
                <a:gd name="connsiteY1" fmla="*/ 92430 h 1053045"/>
                <a:gd name="connsiteX2" fmla="*/ 277291 w 475356"/>
                <a:gd name="connsiteY2" fmla="*/ 307000 h 1053045"/>
                <a:gd name="connsiteX3" fmla="*/ 316904 w 475356"/>
                <a:gd name="connsiteY3" fmla="*/ 422538 h 1053045"/>
                <a:gd name="connsiteX4" fmla="*/ 389528 w 475356"/>
                <a:gd name="connsiteY4" fmla="*/ 580990 h 1053045"/>
                <a:gd name="connsiteX5" fmla="*/ 475356 w 475356"/>
                <a:gd name="connsiteY5" fmla="*/ 1053045 h 105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356" h="1053045">
                  <a:moveTo>
                    <a:pt x="0" y="0"/>
                  </a:moveTo>
                  <a:cubicBezTo>
                    <a:pt x="14855" y="20631"/>
                    <a:pt x="29710" y="41263"/>
                    <a:pt x="75925" y="92430"/>
                  </a:cubicBezTo>
                  <a:cubicBezTo>
                    <a:pt x="122140" y="143597"/>
                    <a:pt x="237128" y="251982"/>
                    <a:pt x="277291" y="307000"/>
                  </a:cubicBezTo>
                  <a:cubicBezTo>
                    <a:pt x="317454" y="362018"/>
                    <a:pt x="298198" y="376873"/>
                    <a:pt x="316904" y="422538"/>
                  </a:cubicBezTo>
                  <a:cubicBezTo>
                    <a:pt x="335610" y="468203"/>
                    <a:pt x="363119" y="475906"/>
                    <a:pt x="389528" y="580990"/>
                  </a:cubicBezTo>
                  <a:cubicBezTo>
                    <a:pt x="415937" y="686075"/>
                    <a:pt x="445646" y="869560"/>
                    <a:pt x="475356" y="1053045"/>
                  </a:cubicBezTo>
                </a:path>
              </a:pathLst>
            </a:cu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F803586-6493-058F-0EF7-7041FE5F4446}"/>
                </a:ext>
              </a:extLst>
            </p:cNvPr>
            <p:cNvSpPr/>
            <p:nvPr/>
          </p:nvSpPr>
          <p:spPr>
            <a:xfrm rot="18798209">
              <a:off x="4187821" y="4064648"/>
              <a:ext cx="109728" cy="27148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A46A6D-2528-2CF7-565D-DE84D47051DD}"/>
                </a:ext>
              </a:extLst>
            </p:cNvPr>
            <p:cNvSpPr/>
            <p:nvPr/>
          </p:nvSpPr>
          <p:spPr>
            <a:xfrm>
              <a:off x="4260086" y="4207824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CBCF7A23-3401-C9A3-88AF-9846AF7A24D8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4307588" y="3218213"/>
              <a:ext cx="435889" cy="1013362"/>
            </a:xfrm>
            <a:prstGeom prst="curvedConnector2">
              <a:avLst/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66CB2C68-0337-8EF6-B5B3-1ECD3D51BE7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16200000" flipV="1">
              <a:off x="3347803" y="3271790"/>
              <a:ext cx="1114302" cy="757766"/>
            </a:xfrm>
            <a:prstGeom prst="curvedConnector3">
              <a:avLst>
                <a:gd name="adj1" fmla="val 62256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>
              <a:extLst>
                <a:ext uri="{FF2B5EF4-FFF2-40B4-BE49-F238E27FC236}">
                  <a16:creationId xmlns:a16="http://schemas.microsoft.com/office/drawing/2014/main" id="{E255B9E6-A304-C89D-ED23-D44733141EF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711330" y="3587813"/>
              <a:ext cx="1192518" cy="4750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616074C4-A38A-B5A0-8CF0-DD21F9371ABB}"/>
                </a:ext>
              </a:extLst>
            </p:cNvPr>
            <p:cNvCxnSpPr>
              <a:cxnSpLocks/>
              <a:stCxn id="9" idx="7"/>
            </p:cNvCxnSpPr>
            <p:nvPr/>
          </p:nvCxnSpPr>
          <p:spPr>
            <a:xfrm rot="16200000" flipH="1">
              <a:off x="4242594" y="4080835"/>
              <a:ext cx="188793" cy="282514"/>
            </a:xfrm>
            <a:prstGeom prst="curvedConnector3">
              <a:avLst>
                <a:gd name="adj1" fmla="val -39853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6" name="Curved Connector 7195">
              <a:extLst>
                <a:ext uri="{FF2B5EF4-FFF2-40B4-BE49-F238E27FC236}">
                  <a16:creationId xmlns:a16="http://schemas.microsoft.com/office/drawing/2014/main" id="{AA5F5E95-7CA4-B956-4A3D-8D4D92D2B40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7934" y="3893663"/>
              <a:ext cx="947973" cy="234032"/>
            </a:xfrm>
            <a:prstGeom prst="curvedConnector3">
              <a:avLst>
                <a:gd name="adj1" fmla="val 48121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2" name="Curved Connector 7201">
              <a:extLst>
                <a:ext uri="{FF2B5EF4-FFF2-40B4-BE49-F238E27FC236}">
                  <a16:creationId xmlns:a16="http://schemas.microsoft.com/office/drawing/2014/main" id="{FD954BCE-A5D5-64FD-711D-DFC6E714673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32191" y="3247119"/>
              <a:ext cx="956930" cy="315479"/>
            </a:xfrm>
            <a:prstGeom prst="curvedConnector3">
              <a:avLst>
                <a:gd name="adj1" fmla="val 6566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2" name="Curved Connector 7211">
              <a:extLst>
                <a:ext uri="{FF2B5EF4-FFF2-40B4-BE49-F238E27FC236}">
                  <a16:creationId xmlns:a16="http://schemas.microsoft.com/office/drawing/2014/main" id="{384F86AC-9096-52DB-F343-8639346312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07934" y="2636323"/>
              <a:ext cx="693069" cy="457199"/>
            </a:xfrm>
            <a:prstGeom prst="curvedConnector3">
              <a:avLst>
                <a:gd name="adj1" fmla="val -15111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0" name="Curved Connector 7219">
              <a:extLst>
                <a:ext uri="{FF2B5EF4-FFF2-40B4-BE49-F238E27FC236}">
                  <a16:creationId xmlns:a16="http://schemas.microsoft.com/office/drawing/2014/main" id="{99B41CEC-342B-464F-D3C2-3B3D7C8C7F5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931502" y="2393878"/>
              <a:ext cx="885610" cy="193044"/>
            </a:xfrm>
            <a:prstGeom prst="curvedConnector3">
              <a:avLst>
                <a:gd name="adj1" fmla="val 5750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8" name="Curved Connector 7227">
              <a:extLst>
                <a:ext uri="{FF2B5EF4-FFF2-40B4-BE49-F238E27FC236}">
                  <a16:creationId xmlns:a16="http://schemas.microsoft.com/office/drawing/2014/main" id="{816B546D-A3F9-0229-0CE5-EE13383E735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18339" y="2035552"/>
              <a:ext cx="793809" cy="620578"/>
            </a:xfrm>
            <a:prstGeom prst="curvedConnector3">
              <a:avLst>
                <a:gd name="adj1" fmla="val 7364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6" name="Curved Connector 7245">
              <a:extLst>
                <a:ext uri="{FF2B5EF4-FFF2-40B4-BE49-F238E27FC236}">
                  <a16:creationId xmlns:a16="http://schemas.microsoft.com/office/drawing/2014/main" id="{DA585226-6872-E7BB-2ADB-2DDF1F446B7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728790" y="2263345"/>
              <a:ext cx="590316" cy="238833"/>
            </a:xfrm>
            <a:prstGeom prst="curvedConnector3">
              <a:avLst>
                <a:gd name="adj1" fmla="val 4737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2" name="Curved Connector 7251">
              <a:extLst>
                <a:ext uri="{FF2B5EF4-FFF2-40B4-BE49-F238E27FC236}">
                  <a16:creationId xmlns:a16="http://schemas.microsoft.com/office/drawing/2014/main" id="{13612D95-6690-E86C-17C1-B0A670D56D3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699863" y="3834881"/>
              <a:ext cx="366258" cy="146283"/>
            </a:xfrm>
            <a:prstGeom prst="curvedConnector3">
              <a:avLst>
                <a:gd name="adj1" fmla="val -256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5" name="Curved Connector 7254">
              <a:extLst>
                <a:ext uri="{FF2B5EF4-FFF2-40B4-BE49-F238E27FC236}">
                  <a16:creationId xmlns:a16="http://schemas.microsoft.com/office/drawing/2014/main" id="{35770490-E8B5-DE7A-0E2F-39E3BEA111F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71550" y="4262526"/>
              <a:ext cx="746410" cy="350006"/>
            </a:xfrm>
            <a:prstGeom prst="curvedConnector3">
              <a:avLst>
                <a:gd name="adj1" fmla="val -4094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8" name="Curved Connector 7257">
              <a:extLst>
                <a:ext uri="{FF2B5EF4-FFF2-40B4-BE49-F238E27FC236}">
                  <a16:creationId xmlns:a16="http://schemas.microsoft.com/office/drawing/2014/main" id="{DA4FA93A-AB37-6B0B-2F82-7FC4D99C5354}"/>
                </a:ext>
              </a:extLst>
            </p:cNvPr>
            <p:cNvCxnSpPr>
              <a:cxnSpLocks/>
            </p:cNvCxnSpPr>
            <p:nvPr/>
          </p:nvCxnSpPr>
          <p:spPr>
            <a:xfrm>
              <a:off x="3461716" y="4231575"/>
              <a:ext cx="416832" cy="304799"/>
            </a:xfrm>
            <a:prstGeom prst="curvedConnector3">
              <a:avLst>
                <a:gd name="adj1" fmla="val -12677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4" name="Curved Connector 7263">
              <a:extLst>
                <a:ext uri="{FF2B5EF4-FFF2-40B4-BE49-F238E27FC236}">
                  <a16:creationId xmlns:a16="http://schemas.microsoft.com/office/drawing/2014/main" id="{A0AC0E9A-DFC3-06FD-7D25-08B864FBD3F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49909" y="4448219"/>
              <a:ext cx="404117" cy="275623"/>
            </a:xfrm>
            <a:prstGeom prst="curvedConnector3">
              <a:avLst>
                <a:gd name="adj1" fmla="val 67632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5" name="Curved Connector 7274">
              <a:extLst>
                <a:ext uri="{FF2B5EF4-FFF2-40B4-BE49-F238E27FC236}">
                  <a16:creationId xmlns:a16="http://schemas.microsoft.com/office/drawing/2014/main" id="{0B032E17-DCEF-9A8E-CA55-285D430BF646}"/>
                </a:ext>
              </a:extLst>
            </p:cNvPr>
            <p:cNvCxnSpPr>
              <a:cxnSpLocks/>
            </p:cNvCxnSpPr>
            <p:nvPr/>
          </p:nvCxnSpPr>
          <p:spPr>
            <a:xfrm>
              <a:off x="4853898" y="2661492"/>
              <a:ext cx="1559090" cy="556721"/>
            </a:xfrm>
            <a:prstGeom prst="curvedConnector3">
              <a:avLst>
                <a:gd name="adj1" fmla="val 46572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779E7420-2DAB-C3C5-F6DC-99A667843A49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rot="10800000" flipH="1">
              <a:off x="4143902" y="2386941"/>
              <a:ext cx="1651256" cy="1720349"/>
            </a:xfrm>
            <a:prstGeom prst="curvedConnector4">
              <a:avLst>
                <a:gd name="adj1" fmla="val -79649"/>
                <a:gd name="adj2" fmla="val 82302"/>
              </a:avLst>
            </a:prstGeom>
            <a:ln w="28575">
              <a:solidFill>
                <a:schemeClr val="accent6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CE90EB8-2713-688F-E4AB-C4D59D0D27BE}"/>
                </a:ext>
              </a:extLst>
            </p:cNvPr>
            <p:cNvSpPr/>
            <p:nvPr/>
          </p:nvSpPr>
          <p:spPr>
            <a:xfrm>
              <a:off x="4155189" y="4120739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7" name="Oval 7286">
              <a:extLst>
                <a:ext uri="{FF2B5EF4-FFF2-40B4-BE49-F238E27FC236}">
                  <a16:creationId xmlns:a16="http://schemas.microsoft.com/office/drawing/2014/main" id="{B4FF99C2-4F4B-B741-CCB2-AAF72CD08907}"/>
                </a:ext>
              </a:extLst>
            </p:cNvPr>
            <p:cNvSpPr/>
            <p:nvPr/>
          </p:nvSpPr>
          <p:spPr>
            <a:xfrm>
              <a:off x="3939918" y="3963177"/>
              <a:ext cx="47502" cy="4750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2" name="Picture 6">
            <a:extLst>
              <a:ext uri="{FF2B5EF4-FFF2-40B4-BE49-F238E27FC236}">
                <a16:creationId xmlns:a16="http://schemas.microsoft.com/office/drawing/2014/main" id="{1C3BA32D-DCD1-5D8D-6AE5-798D53E7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73" y="2677014"/>
            <a:ext cx="6150154" cy="366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C44EF-17B9-6516-C2A2-304CFC31AC95}"/>
              </a:ext>
            </a:extLst>
          </p:cNvPr>
          <p:cNvSpPr txBox="1"/>
          <p:nvPr/>
        </p:nvSpPr>
        <p:spPr>
          <a:xfrm>
            <a:off x="6789323" y="6568750"/>
            <a:ext cx="170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Dang et al.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275C9-60D3-AE13-FA1C-1AFB68D01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7" r="69572"/>
          <a:stretch/>
        </p:blipFill>
        <p:spPr bwMode="auto">
          <a:xfrm>
            <a:off x="2916739" y="4161546"/>
            <a:ext cx="1871398" cy="21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E7D6FA-A4B6-8931-3FF1-E1DCB086AE11}"/>
              </a:ext>
            </a:extLst>
          </p:cNvPr>
          <p:cNvSpPr/>
          <p:nvPr/>
        </p:nvSpPr>
        <p:spPr>
          <a:xfrm>
            <a:off x="442012" y="4450021"/>
            <a:ext cx="2432973" cy="92752"/>
          </a:xfrm>
          <a:prstGeom prst="rect">
            <a:avLst/>
          </a:prstGeom>
          <a:solidFill>
            <a:srgbClr val="FFFF00">
              <a:alpha val="5294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0671-E0E8-10C8-9202-D08D989CABB6}"/>
              </a:ext>
            </a:extLst>
          </p:cNvPr>
          <p:cNvSpPr/>
          <p:nvPr/>
        </p:nvSpPr>
        <p:spPr>
          <a:xfrm rot="5400000">
            <a:off x="368662" y="3825058"/>
            <a:ext cx="1927402" cy="135413"/>
          </a:xfrm>
          <a:prstGeom prst="rect">
            <a:avLst/>
          </a:prstGeom>
          <a:solidFill>
            <a:srgbClr val="FFFF00">
              <a:alpha val="5294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C1402-92C4-97E5-A19B-E1B5B8D40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3" t="40487" r="40366"/>
          <a:stretch/>
        </p:blipFill>
        <p:spPr bwMode="auto">
          <a:xfrm>
            <a:off x="4790303" y="4161546"/>
            <a:ext cx="1794029" cy="21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BBF7BD-26C8-23A5-2A66-15EA549F4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3" t="40487"/>
          <a:stretch/>
        </p:blipFill>
        <p:spPr bwMode="auto">
          <a:xfrm>
            <a:off x="6626087" y="4161546"/>
            <a:ext cx="2440806" cy="21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 lose many of our dopamine factories as we age.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8" y="-2660908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855688" y="4457772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4BCB63-BF27-05C8-AA45-0B0B2762773B}"/>
              </a:ext>
            </a:extLst>
          </p:cNvPr>
          <p:cNvGrpSpPr/>
          <p:nvPr/>
        </p:nvGrpSpPr>
        <p:grpSpPr>
          <a:xfrm>
            <a:off x="2981739" y="1287713"/>
            <a:ext cx="6162261" cy="6509259"/>
            <a:chOff x="6232252" y="2061622"/>
            <a:chExt cx="2911748" cy="30757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881E13-08BA-6C75-D5E2-7E7C8BE56B7A}"/>
                </a:ext>
              </a:extLst>
            </p:cNvPr>
            <p:cNvGrpSpPr/>
            <p:nvPr/>
          </p:nvGrpSpPr>
          <p:grpSpPr>
            <a:xfrm>
              <a:off x="6232252" y="2061622"/>
              <a:ext cx="2911748" cy="3075709"/>
              <a:chOff x="6442807" y="2076195"/>
              <a:chExt cx="2911748" cy="3075709"/>
            </a:xfrm>
          </p:grpSpPr>
          <p:pic>
            <p:nvPicPr>
              <p:cNvPr id="15" name="Picture 2" descr="Human Anatomy - THE BRAIN: MIDSAGITTAL Diagram | Quizlet">
                <a:extLst>
                  <a:ext uri="{FF2B5EF4-FFF2-40B4-BE49-F238E27FC236}">
                    <a16:creationId xmlns:a16="http://schemas.microsoft.com/office/drawing/2014/main" id="{E22EA154-7CA0-35D0-5325-E1EBE5E047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3" t="4313" r="23769" b="4621"/>
              <a:stretch/>
            </p:blipFill>
            <p:spPr bwMode="auto">
              <a:xfrm>
                <a:off x="6442807" y="2076195"/>
                <a:ext cx="2911748" cy="3075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C06D3B3B-F149-8E47-8C11-896BAF2E5AA0}"/>
                  </a:ext>
                </a:extLst>
              </p:cNvPr>
              <p:cNvSpPr/>
              <p:nvPr/>
            </p:nvSpPr>
            <p:spPr>
              <a:xfrm rot="18798209">
                <a:off x="8101716" y="3526033"/>
                <a:ext cx="69998" cy="17318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F5F181D-D3E6-F810-AEFB-B80078D3FB04}"/>
                  </a:ext>
                </a:extLst>
              </p:cNvPr>
              <p:cNvSpPr/>
              <p:nvPr/>
            </p:nvSpPr>
            <p:spPr>
              <a:xfrm>
                <a:off x="8147815" y="3617368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4659151-A76A-B6A7-0C1E-D9214BF929CA}"/>
                  </a:ext>
                </a:extLst>
              </p:cNvPr>
              <p:cNvSpPr/>
              <p:nvPr/>
            </p:nvSpPr>
            <p:spPr>
              <a:xfrm>
                <a:off x="8080899" y="3561814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8717DB-FCC7-A348-C580-BB722E237B22}"/>
                </a:ext>
              </a:extLst>
            </p:cNvPr>
            <p:cNvSpPr/>
            <p:nvPr/>
          </p:nvSpPr>
          <p:spPr>
            <a:xfrm>
              <a:off x="7717768" y="3402824"/>
              <a:ext cx="416783" cy="41678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 descr="Factory - Free buildings icons">
            <a:extLst>
              <a:ext uri="{FF2B5EF4-FFF2-40B4-BE49-F238E27FC236}">
                <a16:creationId xmlns:a16="http://schemas.microsoft.com/office/drawing/2014/main" id="{15C45C27-9050-4110-79F9-49B60769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04" y="3774635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actory - Free buildings icons">
            <a:extLst>
              <a:ext uri="{FF2B5EF4-FFF2-40B4-BE49-F238E27FC236}">
                <a16:creationId xmlns:a16="http://schemas.microsoft.com/office/drawing/2014/main" id="{176D6A59-F0DE-D2E6-DB8B-8A43851F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20" y="3857587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actory - Free buildings icons">
            <a:extLst>
              <a:ext uri="{FF2B5EF4-FFF2-40B4-BE49-F238E27FC236}">
                <a16:creationId xmlns:a16="http://schemas.microsoft.com/office/drawing/2014/main" id="{AD7FC268-896F-8DC4-72B5-2AC89938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72" y="4495926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actory - Free buildings icons">
            <a:extLst>
              <a:ext uri="{FF2B5EF4-FFF2-40B4-BE49-F238E27FC236}">
                <a16:creationId xmlns:a16="http://schemas.microsoft.com/office/drawing/2014/main" id="{306983A0-3DA3-BB00-B9CC-0C3E1AC6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38" y="4593152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actory - Free buildings icons">
            <a:extLst>
              <a:ext uri="{FF2B5EF4-FFF2-40B4-BE49-F238E27FC236}">
                <a16:creationId xmlns:a16="http://schemas.microsoft.com/office/drawing/2014/main" id="{E63F7358-F56B-BFBE-2C06-39607C0A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06" y="4289562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actory - Free buildings icons">
            <a:extLst>
              <a:ext uri="{FF2B5EF4-FFF2-40B4-BE49-F238E27FC236}">
                <a16:creationId xmlns:a16="http://schemas.microsoft.com/office/drawing/2014/main" id="{32716B6B-CEE4-A057-0E5D-27AEECD1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03" y="4172988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actory - Free buildings icons">
            <a:extLst>
              <a:ext uri="{FF2B5EF4-FFF2-40B4-BE49-F238E27FC236}">
                <a16:creationId xmlns:a16="http://schemas.microsoft.com/office/drawing/2014/main" id="{F59A1907-A048-5066-E158-217CA599C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47" y="3608980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actory - Free buildings icons">
            <a:extLst>
              <a:ext uri="{FF2B5EF4-FFF2-40B4-BE49-F238E27FC236}">
                <a16:creationId xmlns:a16="http://schemas.microsoft.com/office/drawing/2014/main" id="{CB1C6186-276D-16E8-43BF-87BA3FEE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46" y="4736599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actory - Free buildings icons">
            <a:extLst>
              <a:ext uri="{FF2B5EF4-FFF2-40B4-BE49-F238E27FC236}">
                <a16:creationId xmlns:a16="http://schemas.microsoft.com/office/drawing/2014/main" id="{B6201AF0-9698-E29B-1B5D-C8484716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4" y="969517"/>
            <a:ext cx="1786261" cy="17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CB05E56-2447-D62A-7F00-6D3A6720FA08}"/>
              </a:ext>
            </a:extLst>
          </p:cNvPr>
          <p:cNvGrpSpPr/>
          <p:nvPr/>
        </p:nvGrpSpPr>
        <p:grpSpPr>
          <a:xfrm>
            <a:off x="533098" y="3427508"/>
            <a:ext cx="1522563" cy="969819"/>
            <a:chOff x="402337" y="1438298"/>
            <a:chExt cx="4753324" cy="298451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916BB32-3826-096D-8437-5594C21E2A21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B9026DE0-5681-5C43-D957-A22BAE6E7238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737A0A92-49DC-8D6E-5DF6-75C2B589A7D2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4D74C758-7735-B34A-980F-D0EE5FF7B09B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B0033DA5-741E-4811-51A2-C0C3780EDBE0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B3F63685-267A-4DDA-BC59-9F24AEFE08ED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C98471-C749-68E0-C314-4F7A13B7F239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3" name="Can 52">
                <a:extLst>
                  <a:ext uri="{FF2B5EF4-FFF2-40B4-BE49-F238E27FC236}">
                    <a16:creationId xmlns:a16="http://schemas.microsoft.com/office/drawing/2014/main" id="{517A25EF-F403-D272-9B65-2F7070CD997A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Bevel 53">
                <a:extLst>
                  <a:ext uri="{FF2B5EF4-FFF2-40B4-BE49-F238E27FC236}">
                    <a16:creationId xmlns:a16="http://schemas.microsoft.com/office/drawing/2014/main" id="{E3440C64-277E-4709-7D03-8365CE549141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DEE45D85-A129-C25B-CEF4-EDE312B15BB9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151CC5-6D03-CD32-E19D-CFFA36D6EA99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82C2129-97C8-9061-B47E-29511BA0AAB5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1" name="Can 50">
                <a:extLst>
                  <a:ext uri="{FF2B5EF4-FFF2-40B4-BE49-F238E27FC236}">
                    <a16:creationId xmlns:a16="http://schemas.microsoft.com/office/drawing/2014/main" id="{4BDF47BC-18C7-03A4-B713-5860672873A6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Bevel 51">
                <a:extLst>
                  <a:ext uri="{FF2B5EF4-FFF2-40B4-BE49-F238E27FC236}">
                    <a16:creationId xmlns:a16="http://schemas.microsoft.com/office/drawing/2014/main" id="{0AE8FA71-3A4E-BEB4-7984-CC005C8F0343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0D9231-F800-24B6-A325-77B7A9FCBD7A}"/>
              </a:ext>
            </a:extLst>
          </p:cNvPr>
          <p:cNvGrpSpPr/>
          <p:nvPr/>
        </p:nvGrpSpPr>
        <p:grpSpPr>
          <a:xfrm>
            <a:off x="1072291" y="4263037"/>
            <a:ext cx="1522563" cy="969819"/>
            <a:chOff x="402337" y="1438298"/>
            <a:chExt cx="4753324" cy="2984515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BD711B00-630A-697D-688C-BC447E3FEF42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Cross 57">
              <a:extLst>
                <a:ext uri="{FF2B5EF4-FFF2-40B4-BE49-F238E27FC236}">
                  <a16:creationId xmlns:a16="http://schemas.microsoft.com/office/drawing/2014/main" id="{B4EE826B-B705-5782-BCEF-DFAE7942DF54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ross 58">
              <a:extLst>
                <a:ext uri="{FF2B5EF4-FFF2-40B4-BE49-F238E27FC236}">
                  <a16:creationId xmlns:a16="http://schemas.microsoft.com/office/drawing/2014/main" id="{EC8FD467-D271-0498-94F2-C9D44C5FD3F0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ross 59">
              <a:extLst>
                <a:ext uri="{FF2B5EF4-FFF2-40B4-BE49-F238E27FC236}">
                  <a16:creationId xmlns:a16="http://schemas.microsoft.com/office/drawing/2014/main" id="{CC52B03D-4DDE-C62A-BF98-CE468EC0B9C5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ross 60">
              <a:extLst>
                <a:ext uri="{FF2B5EF4-FFF2-40B4-BE49-F238E27FC236}">
                  <a16:creationId xmlns:a16="http://schemas.microsoft.com/office/drawing/2014/main" id="{6ACC79BD-A9DA-5384-1C71-33E7B2DE6FBE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ross 61">
              <a:extLst>
                <a:ext uri="{FF2B5EF4-FFF2-40B4-BE49-F238E27FC236}">
                  <a16:creationId xmlns:a16="http://schemas.microsoft.com/office/drawing/2014/main" id="{5845893A-5F72-6B8F-5CC7-16D3D658F1D1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5058821-9BF3-9C9E-C438-BE0E6B48E7F1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30" name="Can 1029">
                <a:extLst>
                  <a:ext uri="{FF2B5EF4-FFF2-40B4-BE49-F238E27FC236}">
                    <a16:creationId xmlns:a16="http://schemas.microsoft.com/office/drawing/2014/main" id="{0E68AB9F-99EC-656C-B965-0D5CFD0B4DC9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Bevel 1030">
                <a:extLst>
                  <a:ext uri="{FF2B5EF4-FFF2-40B4-BE49-F238E27FC236}">
                    <a16:creationId xmlns:a16="http://schemas.microsoft.com/office/drawing/2014/main" id="{431BE783-FB95-D7E9-02C3-C83AB14751AF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4" name="Triangle 1023">
              <a:extLst>
                <a:ext uri="{FF2B5EF4-FFF2-40B4-BE49-F238E27FC236}">
                  <a16:creationId xmlns:a16="http://schemas.microsoft.com/office/drawing/2014/main" id="{4FCD026A-C9F0-3492-0501-86D380A656E9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2042928F-B7FE-00AC-D6F5-C484CE2EAD2A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A7D81CB4-5D53-47EE-061E-0D4ACD7A8C45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28" name="Can 1027">
                <a:extLst>
                  <a:ext uri="{FF2B5EF4-FFF2-40B4-BE49-F238E27FC236}">
                    <a16:creationId xmlns:a16="http://schemas.microsoft.com/office/drawing/2014/main" id="{B75A248E-1E9F-195A-2387-AA5B70CD2858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Bevel 1028">
                <a:extLst>
                  <a:ext uri="{FF2B5EF4-FFF2-40B4-BE49-F238E27FC236}">
                    <a16:creationId xmlns:a16="http://schemas.microsoft.com/office/drawing/2014/main" id="{3F704FEB-B51B-DE47-3597-3516B48BBB2E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804AAEE3-FE32-1B6C-80EC-394C691020BF}"/>
              </a:ext>
            </a:extLst>
          </p:cNvPr>
          <p:cNvSpPr/>
          <p:nvPr/>
        </p:nvSpPr>
        <p:spPr>
          <a:xfrm>
            <a:off x="198783" y="2808493"/>
            <a:ext cx="2919668" cy="2982708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403"/>
            <a:ext cx="7886700" cy="1167517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One way our brain makes up for this is by increasing the production capabilities of the factories that remain.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8" y="-2660908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855688" y="4457772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9940E6-3F5D-33B0-D5FC-C7CECC5782B5}"/>
              </a:ext>
            </a:extLst>
          </p:cNvPr>
          <p:cNvGrpSpPr/>
          <p:nvPr/>
        </p:nvGrpSpPr>
        <p:grpSpPr>
          <a:xfrm>
            <a:off x="304322" y="2944090"/>
            <a:ext cx="1522563" cy="969819"/>
            <a:chOff x="402337" y="1438298"/>
            <a:chExt cx="4753324" cy="298451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AFA19E5-39B5-7A78-A0BF-E71A42C6F5B0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0BB4B1A2-4107-32D8-8DCC-61292508B958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46213B80-8726-3453-5C32-DF2298557D07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ross 34">
              <a:extLst>
                <a:ext uri="{FF2B5EF4-FFF2-40B4-BE49-F238E27FC236}">
                  <a16:creationId xmlns:a16="http://schemas.microsoft.com/office/drawing/2014/main" id="{850C9EBC-9367-A564-9406-669DD1F981F8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ross 35">
              <a:extLst>
                <a:ext uri="{FF2B5EF4-FFF2-40B4-BE49-F238E27FC236}">
                  <a16:creationId xmlns:a16="http://schemas.microsoft.com/office/drawing/2014/main" id="{75600C56-D0DD-9391-30F9-FFB9B79E5130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ross 36">
              <a:extLst>
                <a:ext uri="{FF2B5EF4-FFF2-40B4-BE49-F238E27FC236}">
                  <a16:creationId xmlns:a16="http://schemas.microsoft.com/office/drawing/2014/main" id="{1574CA08-4F2B-DD0C-3A2F-A750D339CF67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AE48BF8-7FE6-2842-18E9-DD413ADC2F8B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3" name="Can 42">
                <a:extLst>
                  <a:ext uri="{FF2B5EF4-FFF2-40B4-BE49-F238E27FC236}">
                    <a16:creationId xmlns:a16="http://schemas.microsoft.com/office/drawing/2014/main" id="{32ECB3F1-F353-F926-08FC-6384791C7BD2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Bevel 43">
                <a:extLst>
                  <a:ext uri="{FF2B5EF4-FFF2-40B4-BE49-F238E27FC236}">
                    <a16:creationId xmlns:a16="http://schemas.microsoft.com/office/drawing/2014/main" id="{23F39D5C-7941-58FA-C185-1816A48C7F68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riangle 56">
              <a:extLst>
                <a:ext uri="{FF2B5EF4-FFF2-40B4-BE49-F238E27FC236}">
                  <a16:creationId xmlns:a16="http://schemas.microsoft.com/office/drawing/2014/main" id="{0A5C978E-7CDE-0C83-881A-4253F13616BE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E74A75-57FA-E3DE-AC8C-62C5B691D115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AFD583E-FC6D-DF7A-AF3D-E9F83AF162FD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47" name="Can 46">
                <a:extLst>
                  <a:ext uri="{FF2B5EF4-FFF2-40B4-BE49-F238E27FC236}">
                    <a16:creationId xmlns:a16="http://schemas.microsoft.com/office/drawing/2014/main" id="{F95E9E9F-30D6-B803-BCFC-573E231ACBE2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Bevel 47">
                <a:extLst>
                  <a:ext uri="{FF2B5EF4-FFF2-40B4-BE49-F238E27FC236}">
                    <a16:creationId xmlns:a16="http://schemas.microsoft.com/office/drawing/2014/main" id="{795497E7-1B18-EF4F-B540-BD0AB6897856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4BCB63-BF27-05C8-AA45-0B0B2762773B}"/>
              </a:ext>
            </a:extLst>
          </p:cNvPr>
          <p:cNvGrpSpPr/>
          <p:nvPr/>
        </p:nvGrpSpPr>
        <p:grpSpPr>
          <a:xfrm>
            <a:off x="2981739" y="1287713"/>
            <a:ext cx="6162261" cy="6509259"/>
            <a:chOff x="6232252" y="2061622"/>
            <a:chExt cx="2911748" cy="30757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881E13-08BA-6C75-D5E2-7E7C8BE56B7A}"/>
                </a:ext>
              </a:extLst>
            </p:cNvPr>
            <p:cNvGrpSpPr/>
            <p:nvPr/>
          </p:nvGrpSpPr>
          <p:grpSpPr>
            <a:xfrm>
              <a:off x="6232252" y="2061622"/>
              <a:ext cx="2911748" cy="3075709"/>
              <a:chOff x="6442807" y="2076195"/>
              <a:chExt cx="2911748" cy="3075709"/>
            </a:xfrm>
          </p:grpSpPr>
          <p:pic>
            <p:nvPicPr>
              <p:cNvPr id="15" name="Picture 2" descr="Human Anatomy - THE BRAIN: MIDSAGITTAL Diagram | Quizlet">
                <a:extLst>
                  <a:ext uri="{FF2B5EF4-FFF2-40B4-BE49-F238E27FC236}">
                    <a16:creationId xmlns:a16="http://schemas.microsoft.com/office/drawing/2014/main" id="{E22EA154-7CA0-35D0-5325-E1EBE5E047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3" t="4313" r="23769" b="4621"/>
              <a:stretch/>
            </p:blipFill>
            <p:spPr bwMode="auto">
              <a:xfrm>
                <a:off x="6442807" y="2076195"/>
                <a:ext cx="2911748" cy="3075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C06D3B3B-F149-8E47-8C11-896BAF2E5AA0}"/>
                  </a:ext>
                </a:extLst>
              </p:cNvPr>
              <p:cNvSpPr/>
              <p:nvPr/>
            </p:nvSpPr>
            <p:spPr>
              <a:xfrm rot="18798209">
                <a:off x="8101716" y="3526033"/>
                <a:ext cx="69998" cy="17318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F5F181D-D3E6-F810-AEFB-B80078D3FB04}"/>
                  </a:ext>
                </a:extLst>
              </p:cNvPr>
              <p:cNvSpPr/>
              <p:nvPr/>
            </p:nvSpPr>
            <p:spPr>
              <a:xfrm>
                <a:off x="8147815" y="3617368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4659151-A76A-B6A7-0C1E-D9214BF929CA}"/>
                  </a:ext>
                </a:extLst>
              </p:cNvPr>
              <p:cNvSpPr/>
              <p:nvPr/>
            </p:nvSpPr>
            <p:spPr>
              <a:xfrm>
                <a:off x="8080899" y="3561814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8717DB-FCC7-A348-C580-BB722E237B22}"/>
                </a:ext>
              </a:extLst>
            </p:cNvPr>
            <p:cNvSpPr/>
            <p:nvPr/>
          </p:nvSpPr>
          <p:spPr>
            <a:xfrm>
              <a:off x="7717768" y="3402824"/>
              <a:ext cx="416783" cy="41678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 descr="Factory - Free buildings icons">
            <a:extLst>
              <a:ext uri="{FF2B5EF4-FFF2-40B4-BE49-F238E27FC236}">
                <a16:creationId xmlns:a16="http://schemas.microsoft.com/office/drawing/2014/main" id="{15C45C27-9050-4110-79F9-49B60769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04" y="3774635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actory - Free buildings icons">
            <a:extLst>
              <a:ext uri="{FF2B5EF4-FFF2-40B4-BE49-F238E27FC236}">
                <a16:creationId xmlns:a16="http://schemas.microsoft.com/office/drawing/2014/main" id="{176D6A59-F0DE-D2E6-DB8B-8A43851F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20" y="3857587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actory - Free buildings icons">
            <a:extLst>
              <a:ext uri="{FF2B5EF4-FFF2-40B4-BE49-F238E27FC236}">
                <a16:creationId xmlns:a16="http://schemas.microsoft.com/office/drawing/2014/main" id="{AD7FC268-896F-8DC4-72B5-2AC89938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72" y="4495926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actory - Free buildings icons">
            <a:extLst>
              <a:ext uri="{FF2B5EF4-FFF2-40B4-BE49-F238E27FC236}">
                <a16:creationId xmlns:a16="http://schemas.microsoft.com/office/drawing/2014/main" id="{306983A0-3DA3-BB00-B9CC-0C3E1AC6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38" y="4593152"/>
            <a:ext cx="630802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actory - Free buildings icons">
            <a:extLst>
              <a:ext uri="{FF2B5EF4-FFF2-40B4-BE49-F238E27FC236}">
                <a16:creationId xmlns:a16="http://schemas.microsoft.com/office/drawing/2014/main" id="{B6201AF0-9698-E29B-1B5D-C8484716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4" y="969517"/>
            <a:ext cx="1786261" cy="17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CB05E56-2447-D62A-7F00-6D3A6720FA08}"/>
              </a:ext>
            </a:extLst>
          </p:cNvPr>
          <p:cNvGrpSpPr/>
          <p:nvPr/>
        </p:nvGrpSpPr>
        <p:grpSpPr>
          <a:xfrm>
            <a:off x="533098" y="3427508"/>
            <a:ext cx="1522563" cy="969819"/>
            <a:chOff x="402337" y="1438298"/>
            <a:chExt cx="4753324" cy="298451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916BB32-3826-096D-8437-5594C21E2A21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B9026DE0-5681-5C43-D957-A22BAE6E7238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737A0A92-49DC-8D6E-5DF6-75C2B589A7D2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4D74C758-7735-B34A-980F-D0EE5FF7B09B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B0033DA5-741E-4811-51A2-C0C3780EDBE0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B3F63685-267A-4DDA-BC59-9F24AEFE08ED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C98471-C749-68E0-C314-4F7A13B7F239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3" name="Can 52">
                <a:extLst>
                  <a:ext uri="{FF2B5EF4-FFF2-40B4-BE49-F238E27FC236}">
                    <a16:creationId xmlns:a16="http://schemas.microsoft.com/office/drawing/2014/main" id="{517A25EF-F403-D272-9B65-2F7070CD997A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Bevel 53">
                <a:extLst>
                  <a:ext uri="{FF2B5EF4-FFF2-40B4-BE49-F238E27FC236}">
                    <a16:creationId xmlns:a16="http://schemas.microsoft.com/office/drawing/2014/main" id="{E3440C64-277E-4709-7D03-8365CE549141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DEE45D85-A129-C25B-CEF4-EDE312B15BB9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151CC5-6D03-CD32-E19D-CFFA36D6EA99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82C2129-97C8-9061-B47E-29511BA0AAB5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51" name="Can 50">
                <a:extLst>
                  <a:ext uri="{FF2B5EF4-FFF2-40B4-BE49-F238E27FC236}">
                    <a16:creationId xmlns:a16="http://schemas.microsoft.com/office/drawing/2014/main" id="{4BDF47BC-18C7-03A4-B713-5860672873A6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Bevel 51">
                <a:extLst>
                  <a:ext uri="{FF2B5EF4-FFF2-40B4-BE49-F238E27FC236}">
                    <a16:creationId xmlns:a16="http://schemas.microsoft.com/office/drawing/2014/main" id="{0AE8FA71-3A4E-BEB4-7984-CC005C8F0343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50B8977-D5AE-FFE0-74F9-168D8953AB2A}"/>
              </a:ext>
            </a:extLst>
          </p:cNvPr>
          <p:cNvGrpSpPr/>
          <p:nvPr/>
        </p:nvGrpSpPr>
        <p:grpSpPr>
          <a:xfrm>
            <a:off x="748929" y="3838136"/>
            <a:ext cx="1522563" cy="969819"/>
            <a:chOff x="402337" y="1438298"/>
            <a:chExt cx="4753324" cy="2984515"/>
          </a:xfrm>
        </p:grpSpPr>
        <p:sp>
          <p:nvSpPr>
            <p:cNvPr id="1033" name="Rounded Rectangle 1032">
              <a:extLst>
                <a:ext uri="{FF2B5EF4-FFF2-40B4-BE49-F238E27FC236}">
                  <a16:creationId xmlns:a16="http://schemas.microsoft.com/office/drawing/2014/main" id="{09E67BFB-F7EA-5FB7-1014-E2D749E80753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4" name="Cross 1033">
              <a:extLst>
                <a:ext uri="{FF2B5EF4-FFF2-40B4-BE49-F238E27FC236}">
                  <a16:creationId xmlns:a16="http://schemas.microsoft.com/office/drawing/2014/main" id="{BF7529D2-0633-CD8F-D8FB-0EC8B82AAC3F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Cross 1034">
              <a:extLst>
                <a:ext uri="{FF2B5EF4-FFF2-40B4-BE49-F238E27FC236}">
                  <a16:creationId xmlns:a16="http://schemas.microsoft.com/office/drawing/2014/main" id="{068FFB5F-7147-B57C-B4DD-B81F5D11EBDC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Cross 1035">
              <a:extLst>
                <a:ext uri="{FF2B5EF4-FFF2-40B4-BE49-F238E27FC236}">
                  <a16:creationId xmlns:a16="http://schemas.microsoft.com/office/drawing/2014/main" id="{14489D94-5379-1210-EC59-72DBA84B620A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Cross 1036">
              <a:extLst>
                <a:ext uri="{FF2B5EF4-FFF2-40B4-BE49-F238E27FC236}">
                  <a16:creationId xmlns:a16="http://schemas.microsoft.com/office/drawing/2014/main" id="{10B1C7EF-59F6-CD61-0A95-3D9BA1D4F40F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Cross 1038">
              <a:extLst>
                <a:ext uri="{FF2B5EF4-FFF2-40B4-BE49-F238E27FC236}">
                  <a16:creationId xmlns:a16="http://schemas.microsoft.com/office/drawing/2014/main" id="{C0307815-002E-8D55-A70A-51F3F2836122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59C1D51F-485B-498B-2278-B4E0D468E84E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47" name="Can 1046">
                <a:extLst>
                  <a:ext uri="{FF2B5EF4-FFF2-40B4-BE49-F238E27FC236}">
                    <a16:creationId xmlns:a16="http://schemas.microsoft.com/office/drawing/2014/main" id="{56A259F0-8A92-3D5F-5611-4697C3493E9A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Bevel 1047">
                <a:extLst>
                  <a:ext uri="{FF2B5EF4-FFF2-40B4-BE49-F238E27FC236}">
                    <a16:creationId xmlns:a16="http://schemas.microsoft.com/office/drawing/2014/main" id="{FAC0E76C-00CE-D4B9-1B17-899D10EE2705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2" name="Triangle 1041">
              <a:extLst>
                <a:ext uri="{FF2B5EF4-FFF2-40B4-BE49-F238E27FC236}">
                  <a16:creationId xmlns:a16="http://schemas.microsoft.com/office/drawing/2014/main" id="{FF888C06-788F-99DD-9BD5-F76D47CE564A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03290116-FA97-DB48-336A-59E5A0C84CC5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57DA6810-00A2-FEBB-B673-45030665B9D9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45" name="Can 1044">
                <a:extLst>
                  <a:ext uri="{FF2B5EF4-FFF2-40B4-BE49-F238E27FC236}">
                    <a16:creationId xmlns:a16="http://schemas.microsoft.com/office/drawing/2014/main" id="{B5CAF10B-629D-10B4-8721-CCAB0CA2AF39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Bevel 1045">
                <a:extLst>
                  <a:ext uri="{FF2B5EF4-FFF2-40B4-BE49-F238E27FC236}">
                    <a16:creationId xmlns:a16="http://schemas.microsoft.com/office/drawing/2014/main" id="{D108E899-333D-6AF0-5244-CDA55D5CE0AD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0D9231-F800-24B6-A325-77B7A9FCBD7A}"/>
              </a:ext>
            </a:extLst>
          </p:cNvPr>
          <p:cNvGrpSpPr/>
          <p:nvPr/>
        </p:nvGrpSpPr>
        <p:grpSpPr>
          <a:xfrm>
            <a:off x="1072291" y="4263037"/>
            <a:ext cx="1522563" cy="969819"/>
            <a:chOff x="402337" y="1438298"/>
            <a:chExt cx="4753324" cy="2984515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BD711B00-630A-697D-688C-BC447E3FEF42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Cross 57">
              <a:extLst>
                <a:ext uri="{FF2B5EF4-FFF2-40B4-BE49-F238E27FC236}">
                  <a16:creationId xmlns:a16="http://schemas.microsoft.com/office/drawing/2014/main" id="{B4EE826B-B705-5782-BCEF-DFAE7942DF54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ross 58">
              <a:extLst>
                <a:ext uri="{FF2B5EF4-FFF2-40B4-BE49-F238E27FC236}">
                  <a16:creationId xmlns:a16="http://schemas.microsoft.com/office/drawing/2014/main" id="{EC8FD467-D271-0498-94F2-C9D44C5FD3F0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ross 59">
              <a:extLst>
                <a:ext uri="{FF2B5EF4-FFF2-40B4-BE49-F238E27FC236}">
                  <a16:creationId xmlns:a16="http://schemas.microsoft.com/office/drawing/2014/main" id="{CC52B03D-4DDE-C62A-BF98-CE468EC0B9C5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ross 60">
              <a:extLst>
                <a:ext uri="{FF2B5EF4-FFF2-40B4-BE49-F238E27FC236}">
                  <a16:creationId xmlns:a16="http://schemas.microsoft.com/office/drawing/2014/main" id="{6ACC79BD-A9DA-5384-1C71-33E7B2DE6FBE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ross 61">
              <a:extLst>
                <a:ext uri="{FF2B5EF4-FFF2-40B4-BE49-F238E27FC236}">
                  <a16:creationId xmlns:a16="http://schemas.microsoft.com/office/drawing/2014/main" id="{5845893A-5F72-6B8F-5CC7-16D3D658F1D1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5058821-9BF3-9C9E-C438-BE0E6B48E7F1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30" name="Can 1029">
                <a:extLst>
                  <a:ext uri="{FF2B5EF4-FFF2-40B4-BE49-F238E27FC236}">
                    <a16:creationId xmlns:a16="http://schemas.microsoft.com/office/drawing/2014/main" id="{0E68AB9F-99EC-656C-B965-0D5CFD0B4DC9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Bevel 1030">
                <a:extLst>
                  <a:ext uri="{FF2B5EF4-FFF2-40B4-BE49-F238E27FC236}">
                    <a16:creationId xmlns:a16="http://schemas.microsoft.com/office/drawing/2014/main" id="{431BE783-FB95-D7E9-02C3-C83AB14751AF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4" name="Triangle 1023">
              <a:extLst>
                <a:ext uri="{FF2B5EF4-FFF2-40B4-BE49-F238E27FC236}">
                  <a16:creationId xmlns:a16="http://schemas.microsoft.com/office/drawing/2014/main" id="{4FCD026A-C9F0-3492-0501-86D380A656E9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2042928F-B7FE-00AC-D6F5-C484CE2EAD2A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A7D81CB4-5D53-47EE-061E-0D4ACD7A8C45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28" name="Can 1027">
                <a:extLst>
                  <a:ext uri="{FF2B5EF4-FFF2-40B4-BE49-F238E27FC236}">
                    <a16:creationId xmlns:a16="http://schemas.microsoft.com/office/drawing/2014/main" id="{B75A248E-1E9F-195A-2387-AA5B70CD2858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Bevel 1028">
                <a:extLst>
                  <a:ext uri="{FF2B5EF4-FFF2-40B4-BE49-F238E27FC236}">
                    <a16:creationId xmlns:a16="http://schemas.microsoft.com/office/drawing/2014/main" id="{3F704FEB-B51B-DE47-3597-3516B48BBB2E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AB72334-E04D-5086-EFDF-998B8F9148E4}"/>
              </a:ext>
            </a:extLst>
          </p:cNvPr>
          <p:cNvGrpSpPr/>
          <p:nvPr/>
        </p:nvGrpSpPr>
        <p:grpSpPr>
          <a:xfrm>
            <a:off x="1369969" y="4653146"/>
            <a:ext cx="1522563" cy="969819"/>
            <a:chOff x="402337" y="1438298"/>
            <a:chExt cx="4753324" cy="2984515"/>
          </a:xfrm>
        </p:grpSpPr>
        <p:sp>
          <p:nvSpPr>
            <p:cNvPr id="1050" name="Rounded Rectangle 1049">
              <a:extLst>
                <a:ext uri="{FF2B5EF4-FFF2-40B4-BE49-F238E27FC236}">
                  <a16:creationId xmlns:a16="http://schemas.microsoft.com/office/drawing/2014/main" id="{334AA819-58EB-F3BA-7CE4-71F98BAC31E6}"/>
                </a:ext>
              </a:extLst>
            </p:cNvPr>
            <p:cNvSpPr/>
            <p:nvPr/>
          </p:nvSpPr>
          <p:spPr>
            <a:xfrm>
              <a:off x="402337" y="4053481"/>
              <a:ext cx="4753324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1" name="Cross 1050">
              <a:extLst>
                <a:ext uri="{FF2B5EF4-FFF2-40B4-BE49-F238E27FC236}">
                  <a16:creationId xmlns:a16="http://schemas.microsoft.com/office/drawing/2014/main" id="{87CF7949-EF57-1240-7B28-756C3D3D84E3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Cross 1051">
              <a:extLst>
                <a:ext uri="{FF2B5EF4-FFF2-40B4-BE49-F238E27FC236}">
                  <a16:creationId xmlns:a16="http://schemas.microsoft.com/office/drawing/2014/main" id="{07A69F45-DDC9-A941-E6D3-5F7C66CDE3E5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Cross 1052">
              <a:extLst>
                <a:ext uri="{FF2B5EF4-FFF2-40B4-BE49-F238E27FC236}">
                  <a16:creationId xmlns:a16="http://schemas.microsoft.com/office/drawing/2014/main" id="{7DE15570-C408-9BB1-5D14-FA4DCCDDA081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Cross 1053">
              <a:extLst>
                <a:ext uri="{FF2B5EF4-FFF2-40B4-BE49-F238E27FC236}">
                  <a16:creationId xmlns:a16="http://schemas.microsoft.com/office/drawing/2014/main" id="{A740AF6C-F899-3534-9399-924D68E438E8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Cross 1054">
              <a:extLst>
                <a:ext uri="{FF2B5EF4-FFF2-40B4-BE49-F238E27FC236}">
                  <a16:creationId xmlns:a16="http://schemas.microsoft.com/office/drawing/2014/main" id="{F710EF99-6D5D-F03B-72A1-E1F1FF3E0F15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88BECC51-E3CA-5A6A-623A-42F150A3AC27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62" name="Can 1061">
                <a:extLst>
                  <a:ext uri="{FF2B5EF4-FFF2-40B4-BE49-F238E27FC236}">
                    <a16:creationId xmlns:a16="http://schemas.microsoft.com/office/drawing/2014/main" id="{4CDBFCE5-B5B0-97B9-107B-A9F304ABBF13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Bevel 1062">
                <a:extLst>
                  <a:ext uri="{FF2B5EF4-FFF2-40B4-BE49-F238E27FC236}">
                    <a16:creationId xmlns:a16="http://schemas.microsoft.com/office/drawing/2014/main" id="{AD5342C9-1D98-6053-2178-D94E2ED08D20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7" name="Triangle 1056">
              <a:extLst>
                <a:ext uri="{FF2B5EF4-FFF2-40B4-BE49-F238E27FC236}">
                  <a16:creationId xmlns:a16="http://schemas.microsoft.com/office/drawing/2014/main" id="{519B1DCF-CABC-5DBA-F8A3-99546224D37B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E0802DEF-FD87-5EB7-EB66-1F11E6E7D34F}"/>
                </a:ext>
              </a:extLst>
            </p:cNvPr>
            <p:cNvSpPr/>
            <p:nvPr/>
          </p:nvSpPr>
          <p:spPr>
            <a:xfrm>
              <a:off x="4145776" y="3542777"/>
              <a:ext cx="510703" cy="5107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9" name="Group 1058">
              <a:extLst>
                <a:ext uri="{FF2B5EF4-FFF2-40B4-BE49-F238E27FC236}">
                  <a16:creationId xmlns:a16="http://schemas.microsoft.com/office/drawing/2014/main" id="{A093BAB0-03C5-3BE7-9BAD-4D1BD9409E4C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60" name="Can 1059">
                <a:extLst>
                  <a:ext uri="{FF2B5EF4-FFF2-40B4-BE49-F238E27FC236}">
                    <a16:creationId xmlns:a16="http://schemas.microsoft.com/office/drawing/2014/main" id="{C8BE7BE5-658F-9AB2-6C7E-7313C73FEE26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1" name="Bevel 1060">
                <a:extLst>
                  <a:ext uri="{FF2B5EF4-FFF2-40B4-BE49-F238E27FC236}">
                    <a16:creationId xmlns:a16="http://schemas.microsoft.com/office/drawing/2014/main" id="{BE6257B9-CD42-AB23-AE6E-AA4AEFF70452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804AAEE3-FE32-1B6C-80EC-394C691020BF}"/>
              </a:ext>
            </a:extLst>
          </p:cNvPr>
          <p:cNvSpPr/>
          <p:nvPr/>
        </p:nvSpPr>
        <p:spPr>
          <a:xfrm>
            <a:off x="198783" y="2808493"/>
            <a:ext cx="2919668" cy="2982708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266A-9B65-A354-21F6-A0625179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 Synthesis Capacity Increases with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B1796-D6AA-12C4-F9B3-7F4EB12A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2" y="2001077"/>
            <a:ext cx="6858828" cy="7478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DOPA-decarboxylase </a:t>
            </a:r>
          </a:p>
          <a:p>
            <a:pPr marL="0" indent="0">
              <a:buNone/>
            </a:pPr>
            <a:r>
              <a:rPr lang="en-US" dirty="0"/>
              <a:t>(Dopamine-synthesizing enzyme)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7C9ED-DCDD-2B3D-A864-C15CDA51451F}"/>
              </a:ext>
            </a:extLst>
          </p:cNvPr>
          <p:cNvSpPr txBox="1"/>
          <p:nvPr/>
        </p:nvSpPr>
        <p:spPr>
          <a:xfrm>
            <a:off x="47025" y="5912014"/>
            <a:ext cx="1986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Ciampa et al., 2022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Berry et al., 2016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Braskie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31D00F-2D7C-84E2-5AC0-1E360170A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5"/>
          <a:stretch/>
        </p:blipFill>
        <p:spPr>
          <a:xfrm>
            <a:off x="4685373" y="2625494"/>
            <a:ext cx="3695977" cy="33803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E92348-007A-9187-3804-FF39CC874367}"/>
              </a:ext>
            </a:extLst>
          </p:cNvPr>
          <p:cNvGrpSpPr/>
          <p:nvPr/>
        </p:nvGrpSpPr>
        <p:grpSpPr>
          <a:xfrm>
            <a:off x="532049" y="1825625"/>
            <a:ext cx="822337" cy="1127703"/>
            <a:chOff x="2470402" y="4653146"/>
            <a:chExt cx="355252" cy="487171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D95E35F2-10B1-19A2-0E0E-F8A25BF80CEC}"/>
                </a:ext>
              </a:extLst>
            </p:cNvPr>
            <p:cNvSpPr/>
            <p:nvPr/>
          </p:nvSpPr>
          <p:spPr>
            <a:xfrm>
              <a:off x="2551920" y="4653146"/>
              <a:ext cx="192955" cy="394039"/>
            </a:xfrm>
            <a:prstGeom prst="ca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Bevel 10">
              <a:extLst>
                <a:ext uri="{FF2B5EF4-FFF2-40B4-BE49-F238E27FC236}">
                  <a16:creationId xmlns:a16="http://schemas.microsoft.com/office/drawing/2014/main" id="{F299092C-9E59-130A-C736-24F9E0BCEDED}"/>
                </a:ext>
              </a:extLst>
            </p:cNvPr>
            <p:cNvSpPr/>
            <p:nvPr/>
          </p:nvSpPr>
          <p:spPr>
            <a:xfrm>
              <a:off x="2470402" y="4996948"/>
              <a:ext cx="355252" cy="143369"/>
            </a:xfrm>
            <a:prstGeom prst="bevel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214C81-E637-FEB3-BC5D-9FB647E2CEA2}"/>
              </a:ext>
            </a:extLst>
          </p:cNvPr>
          <p:cNvGrpSpPr/>
          <p:nvPr/>
        </p:nvGrpSpPr>
        <p:grpSpPr>
          <a:xfrm>
            <a:off x="4685373" y="3945920"/>
            <a:ext cx="545363" cy="747877"/>
            <a:chOff x="2470402" y="4653146"/>
            <a:chExt cx="355252" cy="487171"/>
          </a:xfrm>
        </p:grpSpPr>
        <p:sp>
          <p:nvSpPr>
            <p:cNvPr id="14" name="Can 13">
              <a:extLst>
                <a:ext uri="{FF2B5EF4-FFF2-40B4-BE49-F238E27FC236}">
                  <a16:creationId xmlns:a16="http://schemas.microsoft.com/office/drawing/2014/main" id="{5AA70965-3777-010E-D9CA-60B382CF82AE}"/>
                </a:ext>
              </a:extLst>
            </p:cNvPr>
            <p:cNvSpPr/>
            <p:nvPr/>
          </p:nvSpPr>
          <p:spPr>
            <a:xfrm>
              <a:off x="2551920" y="4653146"/>
              <a:ext cx="192955" cy="394039"/>
            </a:xfrm>
            <a:prstGeom prst="ca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Bevel 14">
              <a:extLst>
                <a:ext uri="{FF2B5EF4-FFF2-40B4-BE49-F238E27FC236}">
                  <a16:creationId xmlns:a16="http://schemas.microsoft.com/office/drawing/2014/main" id="{6B139E81-090D-2254-1C66-C9AB02FAED52}"/>
                </a:ext>
              </a:extLst>
            </p:cNvPr>
            <p:cNvSpPr/>
            <p:nvPr/>
          </p:nvSpPr>
          <p:spPr>
            <a:xfrm>
              <a:off x="2470402" y="4996948"/>
              <a:ext cx="355252" cy="143369"/>
            </a:xfrm>
            <a:prstGeom prst="bevel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9CD2F05-A369-A7B9-F604-CF3D34E5B391}"/>
              </a:ext>
            </a:extLst>
          </p:cNvPr>
          <p:cNvSpPr txBox="1"/>
          <p:nvPr/>
        </p:nvSpPr>
        <p:spPr>
          <a:xfrm>
            <a:off x="5626385" y="5882904"/>
            <a:ext cx="14841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Brain Regions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76F4B2-7465-93F7-C0E8-A2D3B7DFA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486"/>
          <a:stretch/>
        </p:blipFill>
        <p:spPr>
          <a:xfrm>
            <a:off x="1975437" y="2687224"/>
            <a:ext cx="2615886" cy="338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01614-B7FF-6BCB-9864-83B006D6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What happens when the dopamine system breaks down?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81D24-5639-7380-536D-E63C8BF29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65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7104D-DFCA-CD03-7DD3-D10F379B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Parkinson’s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82AB8-154B-6A27-762E-86D85B12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630"/>
          <a:stretch/>
        </p:blipFill>
        <p:spPr>
          <a:xfrm>
            <a:off x="3876051" y="1468534"/>
            <a:ext cx="4906454" cy="24830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B213AB-E11E-9416-7B52-ED678279F829}"/>
              </a:ext>
            </a:extLst>
          </p:cNvPr>
          <p:cNvGrpSpPr/>
          <p:nvPr/>
        </p:nvGrpSpPr>
        <p:grpSpPr>
          <a:xfrm>
            <a:off x="6557684" y="4147930"/>
            <a:ext cx="2586316" cy="2731952"/>
            <a:chOff x="6232252" y="2061622"/>
            <a:chExt cx="2911748" cy="30757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E7B26D-6A9A-007F-20E0-9C10B7A022DC}"/>
                </a:ext>
              </a:extLst>
            </p:cNvPr>
            <p:cNvGrpSpPr/>
            <p:nvPr/>
          </p:nvGrpSpPr>
          <p:grpSpPr>
            <a:xfrm>
              <a:off x="6232252" y="2061622"/>
              <a:ext cx="2911748" cy="3075709"/>
              <a:chOff x="6442807" y="2076195"/>
              <a:chExt cx="2911748" cy="3075709"/>
            </a:xfrm>
          </p:grpSpPr>
          <p:pic>
            <p:nvPicPr>
              <p:cNvPr id="11" name="Picture 2" descr="Human Anatomy - THE BRAIN: MIDSAGITTAL Diagram | Quizlet">
                <a:extLst>
                  <a:ext uri="{FF2B5EF4-FFF2-40B4-BE49-F238E27FC236}">
                    <a16:creationId xmlns:a16="http://schemas.microsoft.com/office/drawing/2014/main" id="{F2F03E42-17C9-4F12-C860-0DFBF309C3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53" t="4313" r="23769" b="4621"/>
              <a:stretch/>
            </p:blipFill>
            <p:spPr bwMode="auto">
              <a:xfrm>
                <a:off x="6442807" y="2076195"/>
                <a:ext cx="2911748" cy="3075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F8B78F8A-97A5-377A-F515-E0B778BE463A}"/>
                  </a:ext>
                </a:extLst>
              </p:cNvPr>
              <p:cNvSpPr/>
              <p:nvPr/>
            </p:nvSpPr>
            <p:spPr>
              <a:xfrm rot="18798209">
                <a:off x="8101716" y="3526033"/>
                <a:ext cx="69998" cy="17318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B584DE5-E1FB-D9C0-917F-762A14AC00F3}"/>
                  </a:ext>
                </a:extLst>
              </p:cNvPr>
              <p:cNvSpPr/>
              <p:nvPr/>
            </p:nvSpPr>
            <p:spPr>
              <a:xfrm>
                <a:off x="8147815" y="3617368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F91F8AF-5BF1-20DC-8FD6-F9CB95C22639}"/>
                  </a:ext>
                </a:extLst>
              </p:cNvPr>
              <p:cNvSpPr/>
              <p:nvPr/>
            </p:nvSpPr>
            <p:spPr>
              <a:xfrm>
                <a:off x="8080899" y="3561814"/>
                <a:ext cx="30303" cy="3030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99514CE-AAC3-B1FC-51B5-BC09391357B0}"/>
                </a:ext>
              </a:extLst>
            </p:cNvPr>
            <p:cNvSpPr/>
            <p:nvPr/>
          </p:nvSpPr>
          <p:spPr>
            <a:xfrm>
              <a:off x="7717768" y="3402824"/>
              <a:ext cx="416783" cy="41678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8" name="Picture 2" descr="Newly Diagnosed With Parkinson's Disease? Here's What You Need to Know |  Temple Health">
            <a:extLst>
              <a:ext uri="{FF2B5EF4-FFF2-40B4-BE49-F238E27FC236}">
                <a16:creationId xmlns:a16="http://schemas.microsoft.com/office/drawing/2014/main" id="{1EBA880D-6358-C1B4-0DC8-003F0DD7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5" y="1563410"/>
            <a:ext cx="3247401" cy="51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D8AF-06D9-FFB9-63F8-FDCE00E2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treat Parkinson’s by Restoring Dopaminergic Signaling?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A815-7FF3-C10A-8487-4BF562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Pharmaceuticals (L-DOPA)</a:t>
            </a:r>
          </a:p>
        </p:txBody>
      </p:sp>
      <p:pic>
        <p:nvPicPr>
          <p:cNvPr id="4" name="Picture 2" descr="Carbidopa And Levodopa Tablets, USP — Westminster Pharmaceuticals">
            <a:extLst>
              <a:ext uri="{FF2B5EF4-FFF2-40B4-BE49-F238E27FC236}">
                <a16:creationId xmlns:a16="http://schemas.microsoft.com/office/drawing/2014/main" id="{1628AC9B-A57D-A20E-39EE-6FF48F46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18" y="2632670"/>
            <a:ext cx="3137537" cy="363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FF7FFE6-13CD-B46F-ED81-AD0DADE10651}"/>
              </a:ext>
            </a:extLst>
          </p:cNvPr>
          <p:cNvGrpSpPr/>
          <p:nvPr/>
        </p:nvGrpSpPr>
        <p:grpSpPr>
          <a:xfrm>
            <a:off x="132430" y="2493935"/>
            <a:ext cx="4190347" cy="3998939"/>
            <a:chOff x="213117" y="1438298"/>
            <a:chExt cx="4932816" cy="47074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A0ABC9-89FC-9F0A-0B8F-E173D5C30F95}"/>
                </a:ext>
              </a:extLst>
            </p:cNvPr>
            <p:cNvSpPr txBox="1"/>
            <p:nvPr/>
          </p:nvSpPr>
          <p:spPr>
            <a:xfrm>
              <a:off x="213117" y="5684126"/>
              <a:ext cx="1487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/>
                  </a:solidFill>
                </a:rPr>
                <a:t>L-Tyrosine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FE353-B99D-0A03-C3BE-D8F2A55CE504}"/>
                </a:ext>
              </a:extLst>
            </p:cNvPr>
            <p:cNvSpPr txBox="1"/>
            <p:nvPr/>
          </p:nvSpPr>
          <p:spPr>
            <a:xfrm>
              <a:off x="1915142" y="5684126"/>
              <a:ext cx="1139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L-DOPA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D7238DE-8A5D-A850-2B38-2127732D7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76" y="4827104"/>
              <a:ext cx="1542671" cy="729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L-DOPA - Wikipedia">
              <a:extLst>
                <a:ext uri="{FF2B5EF4-FFF2-40B4-BE49-F238E27FC236}">
                  <a16:creationId xmlns:a16="http://schemas.microsoft.com/office/drawing/2014/main" id="{F2939619-B312-D023-61B1-89916534B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847" y="4800580"/>
              <a:ext cx="1542670" cy="777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C06C4A5-08A9-DF6C-4B8C-81B3C9381B5C}"/>
                </a:ext>
              </a:extLst>
            </p:cNvPr>
            <p:cNvSpPr/>
            <p:nvPr/>
          </p:nvSpPr>
          <p:spPr>
            <a:xfrm>
              <a:off x="402337" y="4053481"/>
              <a:ext cx="4743596" cy="369332"/>
            </a:xfrm>
            <a:prstGeom prst="roundRect">
              <a:avLst>
                <a:gd name="adj" fmla="val 46392"/>
              </a:avLst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57C56127-F3EE-53DC-170F-E0C8E0B3C758}"/>
                </a:ext>
              </a:extLst>
            </p:cNvPr>
            <p:cNvSpPr/>
            <p:nvPr/>
          </p:nvSpPr>
          <p:spPr>
            <a:xfrm>
              <a:off x="745978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8779995D-AD95-A479-444C-EEF8F1D078BF}"/>
                </a:ext>
              </a:extLst>
            </p:cNvPr>
            <p:cNvSpPr/>
            <p:nvPr/>
          </p:nvSpPr>
          <p:spPr>
            <a:xfrm>
              <a:off x="1700447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3D432D6D-4963-5986-F248-39BB8C1E2CCF}"/>
                </a:ext>
              </a:extLst>
            </p:cNvPr>
            <p:cNvSpPr/>
            <p:nvPr/>
          </p:nvSpPr>
          <p:spPr>
            <a:xfrm>
              <a:off x="2654916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CA7D120A-FFD1-4044-A20B-9F993F8A8098}"/>
                </a:ext>
              </a:extLst>
            </p:cNvPr>
            <p:cNvSpPr/>
            <p:nvPr/>
          </p:nvSpPr>
          <p:spPr>
            <a:xfrm>
              <a:off x="3609385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11A29CBB-4A89-8579-4696-96C418C61DAF}"/>
                </a:ext>
              </a:extLst>
            </p:cNvPr>
            <p:cNvSpPr/>
            <p:nvPr/>
          </p:nvSpPr>
          <p:spPr>
            <a:xfrm>
              <a:off x="4563854" y="4145521"/>
              <a:ext cx="185251" cy="185251"/>
            </a:xfrm>
            <a:prstGeom prst="plus">
              <a:avLst>
                <a:gd name="adj" fmla="val 40385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621E32-26EA-18A2-6DD7-80B72634B43D}"/>
                </a:ext>
              </a:extLst>
            </p:cNvPr>
            <p:cNvSpPr/>
            <p:nvPr/>
          </p:nvSpPr>
          <p:spPr>
            <a:xfrm>
              <a:off x="1149885" y="3619248"/>
              <a:ext cx="431117" cy="43111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F60F83-E556-F77F-5707-7035AFE2A450}"/>
                </a:ext>
              </a:extLst>
            </p:cNvPr>
            <p:cNvGrpSpPr/>
            <p:nvPr/>
          </p:nvGrpSpPr>
          <p:grpSpPr>
            <a:xfrm>
              <a:off x="3837805" y="1438298"/>
              <a:ext cx="1109069" cy="1499218"/>
              <a:chOff x="2599550" y="1438298"/>
              <a:chExt cx="1109069" cy="149921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7" name="Can 16">
                <a:extLst>
                  <a:ext uri="{FF2B5EF4-FFF2-40B4-BE49-F238E27FC236}">
                    <a16:creationId xmlns:a16="http://schemas.microsoft.com/office/drawing/2014/main" id="{BF6D6B13-69A6-18AD-D9CF-52FDDD9E3D15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Bevel 17">
                <a:extLst>
                  <a:ext uri="{FF2B5EF4-FFF2-40B4-BE49-F238E27FC236}">
                    <a16:creationId xmlns:a16="http://schemas.microsoft.com/office/drawing/2014/main" id="{C8E8EF1C-6C3F-29CC-5F59-DD2C6E1B5E51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E649A09C-58BF-7CC7-E082-044BCB50B1B9}"/>
                </a:ext>
              </a:extLst>
            </p:cNvPr>
            <p:cNvSpPr/>
            <p:nvPr/>
          </p:nvSpPr>
          <p:spPr>
            <a:xfrm>
              <a:off x="2326931" y="3599477"/>
              <a:ext cx="510703" cy="44026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873293-8864-EBF1-1C97-105F02053371}"/>
                </a:ext>
              </a:extLst>
            </p:cNvPr>
            <p:cNvGrpSpPr/>
            <p:nvPr/>
          </p:nvGrpSpPr>
          <p:grpSpPr>
            <a:xfrm>
              <a:off x="2027749" y="1438298"/>
              <a:ext cx="1109069" cy="1499218"/>
              <a:chOff x="2599550" y="1438298"/>
              <a:chExt cx="1109069" cy="149921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1" name="Can 20">
                <a:extLst>
                  <a:ext uri="{FF2B5EF4-FFF2-40B4-BE49-F238E27FC236}">
                    <a16:creationId xmlns:a16="http://schemas.microsoft.com/office/drawing/2014/main" id="{94E8E8D6-A2EB-E4A9-1EE4-3B0B05969458}"/>
                  </a:ext>
                </a:extLst>
              </p:cNvPr>
              <p:cNvSpPr/>
              <p:nvPr/>
            </p:nvSpPr>
            <p:spPr>
              <a:xfrm>
                <a:off x="2854042" y="1438298"/>
                <a:ext cx="602390" cy="1212615"/>
              </a:xfrm>
              <a:prstGeom prst="can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Bevel 21">
                <a:extLst>
                  <a:ext uri="{FF2B5EF4-FFF2-40B4-BE49-F238E27FC236}">
                    <a16:creationId xmlns:a16="http://schemas.microsoft.com/office/drawing/2014/main" id="{DF350F0F-B012-D82C-F65B-0B7698376F99}"/>
                  </a:ext>
                </a:extLst>
              </p:cNvPr>
              <p:cNvSpPr/>
              <p:nvPr/>
            </p:nvSpPr>
            <p:spPr>
              <a:xfrm>
                <a:off x="2599550" y="2496312"/>
                <a:ext cx="1109069" cy="441204"/>
              </a:xfrm>
              <a:prstGeom prst="bevel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C968BA6-6CB4-2B08-1184-78ECA7952663}"/>
              </a:ext>
            </a:extLst>
          </p:cNvPr>
          <p:cNvSpPr/>
          <p:nvPr/>
        </p:nvSpPr>
        <p:spPr>
          <a:xfrm>
            <a:off x="1077937" y="2279374"/>
            <a:ext cx="2133608" cy="457862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D8AF-06D9-FFB9-63F8-FDCE00E2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treat Parkinson’s by Restoring Dopaminergic Signaling?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A815-7FF3-C10A-8487-4BF562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Deep Brain Stimulation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A4DA17-DEFE-BB18-5E6B-70E35BAD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33" y="2301223"/>
            <a:ext cx="2955235" cy="40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8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D8AF-06D9-FFB9-63F8-FDCE00E2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treat Parkinson’s by Restoring Dopaminergic Signaling?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A815-7FF3-C10A-8487-4BF562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Deep Brain Stimulation</a:t>
            </a:r>
          </a:p>
        </p:txBody>
      </p:sp>
      <p:pic>
        <p:nvPicPr>
          <p:cNvPr id="4" name="Online Media 3" descr="Parkinson's Disease Before and After Deep Brain Stimulation">
            <a:hlinkClick r:id="" action="ppaction://media"/>
            <a:extLst>
              <a:ext uri="{FF2B5EF4-FFF2-40B4-BE49-F238E27FC236}">
                <a16:creationId xmlns:a16="http://schemas.microsoft.com/office/drawing/2014/main" id="{13333CC9-1C25-9885-E2CF-1EFAA724E5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9374" y="2512667"/>
            <a:ext cx="7339027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of brain being activated">
            <a:extLst>
              <a:ext uri="{FF2B5EF4-FFF2-40B4-BE49-F238E27FC236}">
                <a16:creationId xmlns:a16="http://schemas.microsoft.com/office/drawing/2014/main" id="{F41C6566-A4E3-DB23-E402-5B8FE85F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7940" y="1644362"/>
            <a:ext cx="13034094" cy="52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CEE48C-F8E2-881F-D389-23B1604F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9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The Brandeis Aging Brain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26B0-D6DA-58C6-D57D-0741FFBE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23" y="4277379"/>
            <a:ext cx="7886700" cy="15530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Contact Info:</a:t>
            </a:r>
          </a:p>
          <a:p>
            <a:pPr marL="0" indent="0"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merriweather" pitchFamily="2" charset="77"/>
              </a:rPr>
              <a:t>781-736-3243</a:t>
            </a:r>
            <a:endParaRPr lang="en-US" dirty="0">
              <a:solidFill>
                <a:schemeClr val="bg1"/>
              </a:solidFill>
              <a:latin typeface="merriweather" pitchFamily="2" charset="77"/>
            </a:endParaRPr>
          </a:p>
          <a:p>
            <a:pPr marL="0" indent="0">
              <a:buNone/>
            </a:pPr>
            <a:r>
              <a:rPr lang="en-US" b="1" i="0" u="none" strike="noStrike" dirty="0">
                <a:solidFill>
                  <a:schemeClr val="bg1"/>
                </a:solidFill>
                <a:effectLst/>
                <a:latin typeface="merriweather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agingbrainstudy@brandeis.edu</a:t>
            </a:r>
            <a:endParaRPr lang="en-US" b="0" i="0" dirty="0">
              <a:solidFill>
                <a:schemeClr val="bg1"/>
              </a:solidFill>
              <a:effectLst/>
              <a:latin typeface="merriweather" pitchFamily="2" charset="77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16565-7017-3BEB-A44F-8EEB4A63B06A}"/>
              </a:ext>
            </a:extLst>
          </p:cNvPr>
          <p:cNvSpPr txBox="1"/>
          <p:nvPr/>
        </p:nvSpPr>
        <p:spPr>
          <a:xfrm>
            <a:off x="431223" y="5830388"/>
            <a:ext cx="8702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www.brandeis.edu</a:t>
            </a:r>
            <a:r>
              <a:rPr lang="en-US" sz="2800" dirty="0">
                <a:solidFill>
                  <a:schemeClr val="bg1"/>
                </a:solidFill>
              </a:rPr>
              <a:t>/psychology/neurochemistry-cognition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B74925-8750-96B2-EC76-54860749A225}"/>
              </a:ext>
            </a:extLst>
          </p:cNvPr>
          <p:cNvSpPr txBox="1"/>
          <p:nvPr/>
        </p:nvSpPr>
        <p:spPr>
          <a:xfrm>
            <a:off x="298883" y="1692652"/>
            <a:ext cx="45852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Began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Repeat cognitive assessments and brain imaging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300+ participants enrolled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100+ participants with at least one session of brain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50+ participants with 2 or more  cognitive assessments</a:t>
            </a:r>
          </a:p>
        </p:txBody>
      </p:sp>
      <p:pic>
        <p:nvPicPr>
          <p:cNvPr id="13" name="Picture 2" descr="Anne Berry | Brandeis University">
            <a:extLst>
              <a:ext uri="{FF2B5EF4-FFF2-40B4-BE49-F238E27FC236}">
                <a16:creationId xmlns:a16="http://schemas.microsoft.com/office/drawing/2014/main" id="{F878CA54-CFB9-9855-7AF3-44C01466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479" y="2149791"/>
            <a:ext cx="1640268" cy="1640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B22B59-3FFE-4636-F27D-C8FA9BBD7651}"/>
              </a:ext>
            </a:extLst>
          </p:cNvPr>
          <p:cNvSpPr txBox="1"/>
          <p:nvPr/>
        </p:nvSpPr>
        <p:spPr>
          <a:xfrm>
            <a:off x="6152268" y="3877754"/>
            <a:ext cx="2560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 Berry, PhD</a:t>
            </a:r>
          </a:p>
        </p:txBody>
      </p:sp>
    </p:spTree>
    <p:extLst>
      <p:ext uri="{BB962C8B-B14F-4D97-AF65-F5344CB8AC3E}">
        <p14:creationId xmlns:p14="http://schemas.microsoft.com/office/powerpoint/2010/main" val="36379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D8AF-06D9-FFB9-63F8-FDCE00E2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treat Parkinson’s by Restoring Dopaminergic Signaling?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A815-7FF3-C10A-8487-4BF562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Stem Cell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012F5-B91D-DCFB-6780-44530D3B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3" y="2507612"/>
            <a:ext cx="4903305" cy="4254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D60FA-8D1C-9C11-C9F1-4516CE07F354}"/>
              </a:ext>
            </a:extLst>
          </p:cNvPr>
          <p:cNvSpPr txBox="1"/>
          <p:nvPr/>
        </p:nvSpPr>
        <p:spPr>
          <a:xfrm>
            <a:off x="22393" y="6488668"/>
            <a:ext cx="22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Schweitzer et al. 2020</a:t>
            </a:r>
          </a:p>
        </p:txBody>
      </p:sp>
      <p:pic>
        <p:nvPicPr>
          <p:cNvPr id="10242" name="Picture 2" descr="Dr. Kwang-Soo Kim">
            <a:extLst>
              <a:ext uri="{FF2B5EF4-FFF2-40B4-BE49-F238E27FC236}">
                <a16:creationId xmlns:a16="http://schemas.microsoft.com/office/drawing/2014/main" id="{0D310E5D-E70A-B17F-F687-F1DF226A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72" y="1513920"/>
            <a:ext cx="1976516" cy="249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19447-509D-0166-8150-747B3DC82725}"/>
              </a:ext>
            </a:extLst>
          </p:cNvPr>
          <p:cNvSpPr txBox="1"/>
          <p:nvPr/>
        </p:nvSpPr>
        <p:spPr>
          <a:xfrm>
            <a:off x="6500806" y="4010918"/>
            <a:ext cx="212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Kwang-Soo Kim, PhD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226ED-BAE7-82EA-D285-7FAA44B93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883"/>
          <a:stretch/>
        </p:blipFill>
        <p:spPr>
          <a:xfrm>
            <a:off x="4797282" y="4475853"/>
            <a:ext cx="4369975" cy="23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617A-85DF-32CB-A9B0-56067204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What is norepinephrine and how is it related to dopamine?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2B41D-E7F1-5879-C66D-3BF51B3D7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37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uman Anatomy - THE BRAIN: MIDSAGITTAL Diagram | Quizlet">
            <a:extLst>
              <a:ext uri="{FF2B5EF4-FFF2-40B4-BE49-F238E27FC236}">
                <a16:creationId xmlns:a16="http://schemas.microsoft.com/office/drawing/2014/main" id="{5052E06D-2A2A-21C0-6B0F-C254BAD1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5" y="1563544"/>
            <a:ext cx="6855828" cy="529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85" name="Freeform 7284">
            <a:extLst>
              <a:ext uri="{FF2B5EF4-FFF2-40B4-BE49-F238E27FC236}">
                <a16:creationId xmlns:a16="http://schemas.microsoft.com/office/drawing/2014/main" id="{6F21DAAE-5557-CD72-583D-85F364A3EE7A}"/>
              </a:ext>
            </a:extLst>
          </p:cNvPr>
          <p:cNvSpPr/>
          <p:nvPr/>
        </p:nvSpPr>
        <p:spPr>
          <a:xfrm>
            <a:off x="3971203" y="3899120"/>
            <a:ext cx="660216" cy="1409022"/>
          </a:xfrm>
          <a:custGeom>
            <a:avLst/>
            <a:gdLst>
              <a:gd name="connsiteX0" fmla="*/ 0 w 660216"/>
              <a:gd name="connsiteY0" fmla="*/ 78685 h 1409022"/>
              <a:gd name="connsiteX1" fmla="*/ 122140 w 660216"/>
              <a:gd name="connsiteY1" fmla="*/ 2760 h 1409022"/>
              <a:gd name="connsiteX2" fmla="*/ 293796 w 660216"/>
              <a:gd name="connsiteY2" fmla="*/ 45674 h 1409022"/>
              <a:gd name="connsiteX3" fmla="*/ 422539 w 660216"/>
              <a:gd name="connsiteY3" fmla="*/ 306460 h 1409022"/>
              <a:gd name="connsiteX4" fmla="*/ 359818 w 660216"/>
              <a:gd name="connsiteY4" fmla="*/ 623364 h 1409022"/>
              <a:gd name="connsiteX5" fmla="*/ 363119 w 660216"/>
              <a:gd name="connsiteY5" fmla="*/ 841235 h 1409022"/>
              <a:gd name="connsiteX6" fmla="*/ 557883 w 660216"/>
              <a:gd name="connsiteY6" fmla="*/ 1227462 h 1409022"/>
              <a:gd name="connsiteX7" fmla="*/ 660216 w 660216"/>
              <a:gd name="connsiteY7" fmla="*/ 1409022 h 140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16" h="1409022">
                <a:moveTo>
                  <a:pt x="0" y="78685"/>
                </a:moveTo>
                <a:cubicBezTo>
                  <a:pt x="36587" y="43473"/>
                  <a:pt x="73174" y="8262"/>
                  <a:pt x="122140" y="2760"/>
                </a:cubicBezTo>
                <a:cubicBezTo>
                  <a:pt x="171106" y="-2742"/>
                  <a:pt x="243730" y="-4943"/>
                  <a:pt x="293796" y="45674"/>
                </a:cubicBezTo>
                <a:cubicBezTo>
                  <a:pt x="343862" y="96291"/>
                  <a:pt x="411535" y="210178"/>
                  <a:pt x="422539" y="306460"/>
                </a:cubicBezTo>
                <a:cubicBezTo>
                  <a:pt x="433543" y="402742"/>
                  <a:pt x="369721" y="534235"/>
                  <a:pt x="359818" y="623364"/>
                </a:cubicBezTo>
                <a:cubicBezTo>
                  <a:pt x="349915" y="712493"/>
                  <a:pt x="330108" y="740552"/>
                  <a:pt x="363119" y="841235"/>
                </a:cubicBezTo>
                <a:cubicBezTo>
                  <a:pt x="396130" y="941918"/>
                  <a:pt x="508367" y="1132831"/>
                  <a:pt x="557883" y="1227462"/>
                </a:cubicBezTo>
                <a:cubicBezTo>
                  <a:pt x="607399" y="1322093"/>
                  <a:pt x="633807" y="1365557"/>
                  <a:pt x="660216" y="1409022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6" name="Freeform 7285">
            <a:extLst>
              <a:ext uri="{FF2B5EF4-FFF2-40B4-BE49-F238E27FC236}">
                <a16:creationId xmlns:a16="http://schemas.microsoft.com/office/drawing/2014/main" id="{160912E3-0D55-9FE7-17D7-DB4F8A6F2DC3}"/>
              </a:ext>
            </a:extLst>
          </p:cNvPr>
          <p:cNvSpPr/>
          <p:nvPr/>
        </p:nvSpPr>
        <p:spPr>
          <a:xfrm>
            <a:off x="4631419" y="5308142"/>
            <a:ext cx="475356" cy="1053045"/>
          </a:xfrm>
          <a:custGeom>
            <a:avLst/>
            <a:gdLst>
              <a:gd name="connsiteX0" fmla="*/ 0 w 475356"/>
              <a:gd name="connsiteY0" fmla="*/ 0 h 1053045"/>
              <a:gd name="connsiteX1" fmla="*/ 75925 w 475356"/>
              <a:gd name="connsiteY1" fmla="*/ 92430 h 1053045"/>
              <a:gd name="connsiteX2" fmla="*/ 277291 w 475356"/>
              <a:gd name="connsiteY2" fmla="*/ 307000 h 1053045"/>
              <a:gd name="connsiteX3" fmla="*/ 316904 w 475356"/>
              <a:gd name="connsiteY3" fmla="*/ 422538 h 1053045"/>
              <a:gd name="connsiteX4" fmla="*/ 389528 w 475356"/>
              <a:gd name="connsiteY4" fmla="*/ 580990 h 1053045"/>
              <a:gd name="connsiteX5" fmla="*/ 475356 w 475356"/>
              <a:gd name="connsiteY5" fmla="*/ 1053045 h 105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356" h="1053045">
                <a:moveTo>
                  <a:pt x="0" y="0"/>
                </a:moveTo>
                <a:cubicBezTo>
                  <a:pt x="14855" y="20631"/>
                  <a:pt x="29710" y="41263"/>
                  <a:pt x="75925" y="92430"/>
                </a:cubicBezTo>
                <a:cubicBezTo>
                  <a:pt x="122140" y="143597"/>
                  <a:pt x="237128" y="251982"/>
                  <a:pt x="277291" y="307000"/>
                </a:cubicBezTo>
                <a:cubicBezTo>
                  <a:pt x="317454" y="362018"/>
                  <a:pt x="298198" y="376873"/>
                  <a:pt x="316904" y="422538"/>
                </a:cubicBezTo>
                <a:cubicBezTo>
                  <a:pt x="335610" y="468203"/>
                  <a:pt x="363119" y="475906"/>
                  <a:pt x="389528" y="580990"/>
                </a:cubicBezTo>
                <a:cubicBezTo>
                  <a:pt x="415937" y="686075"/>
                  <a:pt x="445646" y="869560"/>
                  <a:pt x="475356" y="1053045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459A-358F-CA56-3F2E-FDC9019A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Dopamine is created by neurons that project from the </a:t>
            </a:r>
            <a:r>
              <a:rPr lang="en-US" b="1" u="sng" dirty="0">
                <a:solidFill>
                  <a:schemeClr val="accent6"/>
                </a:solidFill>
              </a:rPr>
              <a:t>substantia nigra</a:t>
            </a:r>
            <a:r>
              <a:rPr lang="en-US" dirty="0"/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03586-6493-058F-0EF7-7041FE5F4446}"/>
              </a:ext>
            </a:extLst>
          </p:cNvPr>
          <p:cNvSpPr/>
          <p:nvPr/>
        </p:nvSpPr>
        <p:spPr>
          <a:xfrm rot="18798209">
            <a:off x="4187821" y="4064648"/>
            <a:ext cx="109728" cy="27148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F1D99B-A9E6-F0A0-9124-C107E281B18F}"/>
              </a:ext>
            </a:extLst>
          </p:cNvPr>
          <p:cNvSpPr/>
          <p:nvPr/>
        </p:nvSpPr>
        <p:spPr>
          <a:xfrm rot="21179260">
            <a:off x="4443033" y="4315285"/>
            <a:ext cx="109728" cy="32189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A042B4-EFA2-302A-709C-5A59B4BD985B}"/>
              </a:ext>
            </a:extLst>
          </p:cNvPr>
          <p:cNvSpPr/>
          <p:nvPr/>
        </p:nvSpPr>
        <p:spPr>
          <a:xfrm rot="19018830">
            <a:off x="4681515" y="5419653"/>
            <a:ext cx="83392" cy="216878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7BFED6-4457-F7E1-3E2D-CFB93919065C}"/>
              </a:ext>
            </a:extLst>
          </p:cNvPr>
          <p:cNvSpPr/>
          <p:nvPr/>
        </p:nvSpPr>
        <p:spPr>
          <a:xfrm rot="19731913">
            <a:off x="4804711" y="5276899"/>
            <a:ext cx="98371" cy="264262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A46A6D-2528-2CF7-565D-DE84D47051DD}"/>
              </a:ext>
            </a:extLst>
          </p:cNvPr>
          <p:cNvSpPr/>
          <p:nvPr/>
        </p:nvSpPr>
        <p:spPr>
          <a:xfrm>
            <a:off x="4260086" y="4207824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BCF7A23-3401-C9A3-88AF-9846AF7A24D8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4307588" y="3218213"/>
            <a:ext cx="435889" cy="1013362"/>
          </a:xfrm>
          <a:prstGeom prst="curvedConnector2">
            <a:avLst/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66CB2C68-0337-8EF6-B5B3-1ECD3D51BE7B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V="1">
            <a:off x="3347803" y="3271790"/>
            <a:ext cx="1114302" cy="757766"/>
          </a:xfrm>
          <a:prstGeom prst="curvedConnector3">
            <a:avLst>
              <a:gd name="adj1" fmla="val 62256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E255B9E6-A304-C89D-ED23-D44733141EFB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3711330" y="3587813"/>
            <a:ext cx="1192518" cy="47504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616074C4-A38A-B5A0-8CF0-DD21F9371ABB}"/>
              </a:ext>
            </a:extLst>
          </p:cNvPr>
          <p:cNvCxnSpPr>
            <a:stCxn id="9" idx="7"/>
            <a:endCxn id="6" idx="0"/>
          </p:cNvCxnSpPr>
          <p:nvPr/>
        </p:nvCxnSpPr>
        <p:spPr>
          <a:xfrm rot="16200000" flipH="1">
            <a:off x="4242594" y="4080835"/>
            <a:ext cx="188793" cy="282514"/>
          </a:xfrm>
          <a:prstGeom prst="curvedConnector3">
            <a:avLst>
              <a:gd name="adj1" fmla="val -39853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6" name="Curved Connector 7195">
            <a:extLst>
              <a:ext uri="{FF2B5EF4-FFF2-40B4-BE49-F238E27FC236}">
                <a16:creationId xmlns:a16="http://schemas.microsoft.com/office/drawing/2014/main" id="{AA5F5E95-7CA4-B956-4A3D-8D4D92D2B40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7934" y="3893663"/>
            <a:ext cx="947973" cy="234032"/>
          </a:xfrm>
          <a:prstGeom prst="curvedConnector3">
            <a:avLst>
              <a:gd name="adj1" fmla="val 48121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2" name="Curved Connector 7201">
            <a:extLst>
              <a:ext uri="{FF2B5EF4-FFF2-40B4-BE49-F238E27FC236}">
                <a16:creationId xmlns:a16="http://schemas.microsoft.com/office/drawing/2014/main" id="{FD954BCE-A5D5-64FD-711D-DFC6E7146737}"/>
              </a:ext>
            </a:extLst>
          </p:cNvPr>
          <p:cNvCxnSpPr>
            <a:cxnSpLocks/>
          </p:cNvCxnSpPr>
          <p:nvPr/>
        </p:nvCxnSpPr>
        <p:spPr>
          <a:xfrm rot="10800000">
            <a:off x="1932191" y="3247119"/>
            <a:ext cx="956930" cy="315479"/>
          </a:xfrm>
          <a:prstGeom prst="curvedConnector3">
            <a:avLst>
              <a:gd name="adj1" fmla="val 6566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2" name="Curved Connector 7211">
            <a:extLst>
              <a:ext uri="{FF2B5EF4-FFF2-40B4-BE49-F238E27FC236}">
                <a16:creationId xmlns:a16="http://schemas.microsoft.com/office/drawing/2014/main" id="{384F86AC-9096-52DB-F343-863934631261}"/>
              </a:ext>
            </a:extLst>
          </p:cNvPr>
          <p:cNvCxnSpPr>
            <a:cxnSpLocks/>
          </p:cNvCxnSpPr>
          <p:nvPr/>
        </p:nvCxnSpPr>
        <p:spPr>
          <a:xfrm rot="10800000">
            <a:off x="2307934" y="2636323"/>
            <a:ext cx="693069" cy="457199"/>
          </a:xfrm>
          <a:prstGeom prst="curvedConnector3">
            <a:avLst>
              <a:gd name="adj1" fmla="val -15111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0" name="Curved Connector 7219">
            <a:extLst>
              <a:ext uri="{FF2B5EF4-FFF2-40B4-BE49-F238E27FC236}">
                <a16:creationId xmlns:a16="http://schemas.microsoft.com/office/drawing/2014/main" id="{99B41CEC-342B-464F-D3C2-3B3D7C8C7F5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931502" y="2393878"/>
            <a:ext cx="885610" cy="193044"/>
          </a:xfrm>
          <a:prstGeom prst="curvedConnector3">
            <a:avLst>
              <a:gd name="adj1" fmla="val 5750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8" name="Curved Connector 7227">
            <a:extLst>
              <a:ext uri="{FF2B5EF4-FFF2-40B4-BE49-F238E27FC236}">
                <a16:creationId xmlns:a16="http://schemas.microsoft.com/office/drawing/2014/main" id="{816B546D-A3F9-0229-0CE5-EE13383E7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18339" y="2035552"/>
            <a:ext cx="793809" cy="620578"/>
          </a:xfrm>
          <a:prstGeom prst="curvedConnector3">
            <a:avLst>
              <a:gd name="adj1" fmla="val 7364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6" name="Curved Connector 7245">
            <a:extLst>
              <a:ext uri="{FF2B5EF4-FFF2-40B4-BE49-F238E27FC236}">
                <a16:creationId xmlns:a16="http://schemas.microsoft.com/office/drawing/2014/main" id="{DA585226-6872-E7BB-2ADB-2DDF1F446B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28790" y="2263345"/>
            <a:ext cx="590316" cy="238833"/>
          </a:xfrm>
          <a:prstGeom prst="curvedConnector3">
            <a:avLst>
              <a:gd name="adj1" fmla="val 4737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2" name="Curved Connector 7251">
            <a:extLst>
              <a:ext uri="{FF2B5EF4-FFF2-40B4-BE49-F238E27FC236}">
                <a16:creationId xmlns:a16="http://schemas.microsoft.com/office/drawing/2014/main" id="{13612D95-6690-E86C-17C1-B0A670D56D3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699863" y="3834881"/>
            <a:ext cx="366258" cy="146283"/>
          </a:xfrm>
          <a:prstGeom prst="curvedConnector3">
            <a:avLst>
              <a:gd name="adj1" fmla="val -256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5" name="Curved Connector 7254">
            <a:extLst>
              <a:ext uri="{FF2B5EF4-FFF2-40B4-BE49-F238E27FC236}">
                <a16:creationId xmlns:a16="http://schemas.microsoft.com/office/drawing/2014/main" id="{35770490-E8B5-DE7A-0E2F-39E3BEA111FA}"/>
              </a:ext>
            </a:extLst>
          </p:cNvPr>
          <p:cNvCxnSpPr>
            <a:cxnSpLocks/>
          </p:cNvCxnSpPr>
          <p:nvPr/>
        </p:nvCxnSpPr>
        <p:spPr>
          <a:xfrm rot="5400000">
            <a:off x="3171550" y="4262526"/>
            <a:ext cx="746410" cy="350006"/>
          </a:xfrm>
          <a:prstGeom prst="curvedConnector3">
            <a:avLst>
              <a:gd name="adj1" fmla="val -4094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8" name="Curved Connector 7257">
            <a:extLst>
              <a:ext uri="{FF2B5EF4-FFF2-40B4-BE49-F238E27FC236}">
                <a16:creationId xmlns:a16="http://schemas.microsoft.com/office/drawing/2014/main" id="{DA4FA93A-AB37-6B0B-2F82-7FC4D99C5354}"/>
              </a:ext>
            </a:extLst>
          </p:cNvPr>
          <p:cNvCxnSpPr>
            <a:cxnSpLocks/>
          </p:cNvCxnSpPr>
          <p:nvPr/>
        </p:nvCxnSpPr>
        <p:spPr>
          <a:xfrm>
            <a:off x="3461716" y="4231575"/>
            <a:ext cx="416832" cy="304799"/>
          </a:xfrm>
          <a:prstGeom prst="curvedConnector3">
            <a:avLst>
              <a:gd name="adj1" fmla="val -12677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4" name="Curved Connector 7263">
            <a:extLst>
              <a:ext uri="{FF2B5EF4-FFF2-40B4-BE49-F238E27FC236}">
                <a16:creationId xmlns:a16="http://schemas.microsoft.com/office/drawing/2014/main" id="{A0AC0E9A-DFC3-06FD-7D25-08B864FBD3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49909" y="4448219"/>
            <a:ext cx="404117" cy="275623"/>
          </a:xfrm>
          <a:prstGeom prst="curvedConnector3">
            <a:avLst>
              <a:gd name="adj1" fmla="val 67632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75" name="Curved Connector 7274">
            <a:extLst>
              <a:ext uri="{FF2B5EF4-FFF2-40B4-BE49-F238E27FC236}">
                <a16:creationId xmlns:a16="http://schemas.microsoft.com/office/drawing/2014/main" id="{0B032E17-DCEF-9A8E-CA55-285D430BF646}"/>
              </a:ext>
            </a:extLst>
          </p:cNvPr>
          <p:cNvCxnSpPr>
            <a:cxnSpLocks/>
          </p:cNvCxnSpPr>
          <p:nvPr/>
        </p:nvCxnSpPr>
        <p:spPr>
          <a:xfrm>
            <a:off x="4853898" y="2661492"/>
            <a:ext cx="1559090" cy="556721"/>
          </a:xfrm>
          <a:prstGeom prst="curvedConnector3">
            <a:avLst>
              <a:gd name="adj1" fmla="val 46572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779E7420-2DAB-C3C5-F6DC-99A667843A49}"/>
              </a:ext>
            </a:extLst>
          </p:cNvPr>
          <p:cNvCxnSpPr>
            <a:cxnSpLocks/>
            <a:stCxn id="5" idx="0"/>
          </p:cNvCxnSpPr>
          <p:nvPr/>
        </p:nvCxnSpPr>
        <p:spPr>
          <a:xfrm rot="10800000" flipH="1">
            <a:off x="4143902" y="2386941"/>
            <a:ext cx="1651256" cy="1720349"/>
          </a:xfrm>
          <a:prstGeom prst="curvedConnector4">
            <a:avLst>
              <a:gd name="adj1" fmla="val -79649"/>
              <a:gd name="adj2" fmla="val 82302"/>
            </a:avLst>
          </a:prstGeom>
          <a:ln w="28575">
            <a:solidFill>
              <a:schemeClr val="accent6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CE90EB8-2713-688F-E4AB-C4D59D0D27BE}"/>
              </a:ext>
            </a:extLst>
          </p:cNvPr>
          <p:cNvSpPr/>
          <p:nvPr/>
        </p:nvSpPr>
        <p:spPr>
          <a:xfrm>
            <a:off x="4155189" y="4120739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7" name="Oval 7286">
            <a:extLst>
              <a:ext uri="{FF2B5EF4-FFF2-40B4-BE49-F238E27FC236}">
                <a16:creationId xmlns:a16="http://schemas.microsoft.com/office/drawing/2014/main" id="{B4FF99C2-4F4B-B741-CCB2-AAF72CD08907}"/>
              </a:ext>
            </a:extLst>
          </p:cNvPr>
          <p:cNvSpPr/>
          <p:nvPr/>
        </p:nvSpPr>
        <p:spPr>
          <a:xfrm>
            <a:off x="3939918" y="3963177"/>
            <a:ext cx="47502" cy="475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81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459A-358F-CA56-3F2E-FDC9019A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accent5"/>
                </a:solidFill>
              </a:rPr>
              <a:t>Norepinephrine</a:t>
            </a:r>
            <a:r>
              <a:rPr lang="en-US" dirty="0"/>
              <a:t>, dopamine’s cousin is produced in the </a:t>
            </a:r>
            <a:r>
              <a:rPr lang="en-US" b="1" u="sng" dirty="0">
                <a:solidFill>
                  <a:schemeClr val="accent5"/>
                </a:solidFill>
              </a:rPr>
              <a:t>locus coeruleus</a:t>
            </a:r>
            <a:r>
              <a:rPr lang="en-US" dirty="0"/>
              <a:t>.</a:t>
            </a:r>
          </a:p>
        </p:txBody>
      </p:sp>
      <p:pic>
        <p:nvPicPr>
          <p:cNvPr id="7170" name="Picture 2" descr="Human Anatomy - THE BRAIN: MIDSAGITTAL Diagram | Quizlet">
            <a:extLst>
              <a:ext uri="{FF2B5EF4-FFF2-40B4-BE49-F238E27FC236}">
                <a16:creationId xmlns:a16="http://schemas.microsoft.com/office/drawing/2014/main" id="{5052E06D-2A2A-21C0-6B0F-C254BAD1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5" y="1563544"/>
            <a:ext cx="6855828" cy="52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03586-6493-058F-0EF7-7041FE5F4446}"/>
              </a:ext>
            </a:extLst>
          </p:cNvPr>
          <p:cNvSpPr/>
          <p:nvPr/>
        </p:nvSpPr>
        <p:spPr>
          <a:xfrm rot="18798209">
            <a:off x="4187821" y="4064648"/>
            <a:ext cx="109728" cy="27148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F1D99B-A9E6-F0A0-9124-C107E281B18F}"/>
              </a:ext>
            </a:extLst>
          </p:cNvPr>
          <p:cNvSpPr/>
          <p:nvPr/>
        </p:nvSpPr>
        <p:spPr>
          <a:xfrm rot="21179260">
            <a:off x="4443033" y="4315285"/>
            <a:ext cx="109728" cy="32189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E90EB8-2713-688F-E4AB-C4D59D0D27BE}"/>
              </a:ext>
            </a:extLst>
          </p:cNvPr>
          <p:cNvSpPr/>
          <p:nvPr/>
        </p:nvSpPr>
        <p:spPr>
          <a:xfrm>
            <a:off x="4155189" y="4120739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A46A6D-2528-2CF7-565D-DE84D47051DD}"/>
              </a:ext>
            </a:extLst>
          </p:cNvPr>
          <p:cNvSpPr/>
          <p:nvPr/>
        </p:nvSpPr>
        <p:spPr>
          <a:xfrm>
            <a:off x="4260086" y="4207824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96" name="Curved Connector 7195">
            <a:extLst>
              <a:ext uri="{FF2B5EF4-FFF2-40B4-BE49-F238E27FC236}">
                <a16:creationId xmlns:a16="http://schemas.microsoft.com/office/drawing/2014/main" id="{AA5F5E95-7CA4-B956-4A3D-8D4D92D2B40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7934" y="3893663"/>
            <a:ext cx="947973" cy="234032"/>
          </a:xfrm>
          <a:prstGeom prst="curvedConnector3">
            <a:avLst>
              <a:gd name="adj1" fmla="val 48121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2" name="Curved Connector 7201">
            <a:extLst>
              <a:ext uri="{FF2B5EF4-FFF2-40B4-BE49-F238E27FC236}">
                <a16:creationId xmlns:a16="http://schemas.microsoft.com/office/drawing/2014/main" id="{FD954BCE-A5D5-64FD-711D-DFC6E7146737}"/>
              </a:ext>
            </a:extLst>
          </p:cNvPr>
          <p:cNvCxnSpPr>
            <a:cxnSpLocks/>
          </p:cNvCxnSpPr>
          <p:nvPr/>
        </p:nvCxnSpPr>
        <p:spPr>
          <a:xfrm rot="10800000">
            <a:off x="1969666" y="3247119"/>
            <a:ext cx="956930" cy="315479"/>
          </a:xfrm>
          <a:prstGeom prst="curvedConnector3">
            <a:avLst>
              <a:gd name="adj1" fmla="val 6566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2" name="Curved Connector 7211">
            <a:extLst>
              <a:ext uri="{FF2B5EF4-FFF2-40B4-BE49-F238E27FC236}">
                <a16:creationId xmlns:a16="http://schemas.microsoft.com/office/drawing/2014/main" id="{384F86AC-9096-52DB-F343-863934631261}"/>
              </a:ext>
            </a:extLst>
          </p:cNvPr>
          <p:cNvCxnSpPr>
            <a:cxnSpLocks/>
          </p:cNvCxnSpPr>
          <p:nvPr/>
        </p:nvCxnSpPr>
        <p:spPr>
          <a:xfrm rot="10800000">
            <a:off x="2274058" y="2632701"/>
            <a:ext cx="693069" cy="457199"/>
          </a:xfrm>
          <a:prstGeom prst="curvedConnector3">
            <a:avLst>
              <a:gd name="adj1" fmla="val -17274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0" name="Curved Connector 7219">
            <a:extLst>
              <a:ext uri="{FF2B5EF4-FFF2-40B4-BE49-F238E27FC236}">
                <a16:creationId xmlns:a16="http://schemas.microsoft.com/office/drawing/2014/main" id="{99B41CEC-342B-464F-D3C2-3B3D7C8C7F5C}"/>
              </a:ext>
            </a:extLst>
          </p:cNvPr>
          <p:cNvCxnSpPr>
            <a:cxnSpLocks/>
            <a:stCxn id="7200" idx="11"/>
          </p:cNvCxnSpPr>
          <p:nvPr/>
        </p:nvCxnSpPr>
        <p:spPr>
          <a:xfrm flipV="1">
            <a:off x="3375717" y="2040100"/>
            <a:ext cx="95112" cy="758102"/>
          </a:xfrm>
          <a:prstGeom prst="curvedConnector4">
            <a:avLst>
              <a:gd name="adj1" fmla="val 110235"/>
              <a:gd name="adj2" fmla="val 57827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8" name="Curved Connector 7227">
            <a:extLst>
              <a:ext uri="{FF2B5EF4-FFF2-40B4-BE49-F238E27FC236}">
                <a16:creationId xmlns:a16="http://schemas.microsoft.com/office/drawing/2014/main" id="{816B546D-A3F9-0229-0CE5-EE13383E7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98884" y="2051274"/>
            <a:ext cx="728982" cy="524310"/>
          </a:xfrm>
          <a:prstGeom prst="curvedConnector3">
            <a:avLst>
              <a:gd name="adj1" fmla="val 958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6" name="Curved Connector 7245">
            <a:extLst>
              <a:ext uri="{FF2B5EF4-FFF2-40B4-BE49-F238E27FC236}">
                <a16:creationId xmlns:a16="http://schemas.microsoft.com/office/drawing/2014/main" id="{DA585226-6872-E7BB-2ADB-2DDF1F446B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38100" y="2272656"/>
            <a:ext cx="590317" cy="220212"/>
          </a:xfrm>
          <a:prstGeom prst="curvedConnector3">
            <a:avLst>
              <a:gd name="adj1" fmla="val -81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8" name="Curved Connector 7257">
            <a:extLst>
              <a:ext uri="{FF2B5EF4-FFF2-40B4-BE49-F238E27FC236}">
                <a16:creationId xmlns:a16="http://schemas.microsoft.com/office/drawing/2014/main" id="{DA4FA93A-AB37-6B0B-2F82-7FC4D99C5354}"/>
              </a:ext>
            </a:extLst>
          </p:cNvPr>
          <p:cNvCxnSpPr>
            <a:cxnSpLocks/>
          </p:cNvCxnSpPr>
          <p:nvPr/>
        </p:nvCxnSpPr>
        <p:spPr>
          <a:xfrm>
            <a:off x="3461716" y="4231575"/>
            <a:ext cx="416832" cy="304799"/>
          </a:xfrm>
          <a:prstGeom prst="curvedConnector3">
            <a:avLst>
              <a:gd name="adj1" fmla="val -12677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4" name="Curved Connector 7263">
            <a:extLst>
              <a:ext uri="{FF2B5EF4-FFF2-40B4-BE49-F238E27FC236}">
                <a16:creationId xmlns:a16="http://schemas.microsoft.com/office/drawing/2014/main" id="{A0AC0E9A-DFC3-06FD-7D25-08B864FBD3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49909" y="4448219"/>
            <a:ext cx="404117" cy="275623"/>
          </a:xfrm>
          <a:prstGeom prst="curvedConnector3">
            <a:avLst>
              <a:gd name="adj1" fmla="val 67632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2" name="Curved Connector 7251">
            <a:extLst>
              <a:ext uri="{FF2B5EF4-FFF2-40B4-BE49-F238E27FC236}">
                <a16:creationId xmlns:a16="http://schemas.microsoft.com/office/drawing/2014/main" id="{13612D95-6690-E86C-17C1-B0A670D56D3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42122" y="3785812"/>
            <a:ext cx="259430" cy="128663"/>
          </a:xfrm>
          <a:prstGeom prst="curvedConnector3">
            <a:avLst>
              <a:gd name="adj1" fmla="val 3774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5" name="Curved Connector 7254">
            <a:extLst>
              <a:ext uri="{FF2B5EF4-FFF2-40B4-BE49-F238E27FC236}">
                <a16:creationId xmlns:a16="http://schemas.microsoft.com/office/drawing/2014/main" id="{35770490-E8B5-DE7A-0E2F-39E3BEA111FA}"/>
              </a:ext>
            </a:extLst>
          </p:cNvPr>
          <p:cNvCxnSpPr>
            <a:cxnSpLocks/>
          </p:cNvCxnSpPr>
          <p:nvPr/>
        </p:nvCxnSpPr>
        <p:spPr>
          <a:xfrm rot="5400000">
            <a:off x="3195387" y="4146733"/>
            <a:ext cx="830872" cy="482139"/>
          </a:xfrm>
          <a:prstGeom prst="curvedConnector3">
            <a:avLst>
              <a:gd name="adj1" fmla="val -3223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47D1B8C2-8BBF-FA7D-E8E8-5D5D5EB0A33F}"/>
              </a:ext>
            </a:extLst>
          </p:cNvPr>
          <p:cNvSpPr/>
          <p:nvPr/>
        </p:nvSpPr>
        <p:spPr>
          <a:xfrm>
            <a:off x="4455169" y="4350088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7771D9D-F6ED-B5DE-F091-C02C754B2367}"/>
              </a:ext>
            </a:extLst>
          </p:cNvPr>
          <p:cNvSpPr/>
          <p:nvPr/>
        </p:nvSpPr>
        <p:spPr>
          <a:xfrm>
            <a:off x="4478920" y="4543887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C0BC8C2-CD7F-9274-FDFD-5BE602024305}"/>
              </a:ext>
            </a:extLst>
          </p:cNvPr>
          <p:cNvSpPr/>
          <p:nvPr/>
        </p:nvSpPr>
        <p:spPr>
          <a:xfrm>
            <a:off x="4486732" y="4446195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A042B4-EFA2-302A-709C-5A59B4BD985B}"/>
              </a:ext>
            </a:extLst>
          </p:cNvPr>
          <p:cNvSpPr/>
          <p:nvPr/>
        </p:nvSpPr>
        <p:spPr>
          <a:xfrm rot="19018830">
            <a:off x="4647830" y="5392500"/>
            <a:ext cx="83392" cy="216878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7BFED6-4457-F7E1-3E2D-CFB93919065C}"/>
              </a:ext>
            </a:extLst>
          </p:cNvPr>
          <p:cNvSpPr/>
          <p:nvPr/>
        </p:nvSpPr>
        <p:spPr>
          <a:xfrm rot="19731913">
            <a:off x="4769442" y="5239385"/>
            <a:ext cx="98371" cy="264262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75" name="Curved Connector 7174">
            <a:extLst>
              <a:ext uri="{FF2B5EF4-FFF2-40B4-BE49-F238E27FC236}">
                <a16:creationId xmlns:a16="http://schemas.microsoft.com/office/drawing/2014/main" id="{99C8478E-39D0-1CBB-7A3B-67CC934607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60087" y="4803236"/>
            <a:ext cx="265447" cy="149815"/>
          </a:xfrm>
          <a:prstGeom prst="curvedConnector3">
            <a:avLst>
              <a:gd name="adj1" fmla="val 10253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9BDC688F-E457-EE83-987F-1147A5908DA6}"/>
              </a:ext>
            </a:extLst>
          </p:cNvPr>
          <p:cNvCxnSpPr>
            <a:cxnSpLocks/>
            <a:stCxn id="56" idx="4"/>
          </p:cNvCxnSpPr>
          <p:nvPr/>
        </p:nvCxnSpPr>
        <p:spPr>
          <a:xfrm rot="16200000" flipH="1">
            <a:off x="3762005" y="5332055"/>
            <a:ext cx="2122029" cy="640696"/>
          </a:xfrm>
          <a:prstGeom prst="curvedConnector3">
            <a:avLst>
              <a:gd name="adj1" fmla="val 42818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8" name="Curved Connector 7207">
            <a:extLst>
              <a:ext uri="{FF2B5EF4-FFF2-40B4-BE49-F238E27FC236}">
                <a16:creationId xmlns:a16="http://schemas.microsoft.com/office/drawing/2014/main" id="{211F9DB0-56D8-1A09-2FA1-EEDD0BE5CA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51720" y="3970016"/>
            <a:ext cx="283985" cy="191632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5"/>
            </a:solidFill>
            <a:tailEnd type="triangle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0" name="Freeform 7199">
            <a:extLst>
              <a:ext uri="{FF2B5EF4-FFF2-40B4-BE49-F238E27FC236}">
                <a16:creationId xmlns:a16="http://schemas.microsoft.com/office/drawing/2014/main" id="{1E2BE921-5DE5-29A8-3667-37B428DCF929}"/>
              </a:ext>
            </a:extLst>
          </p:cNvPr>
          <p:cNvSpPr/>
          <p:nvPr/>
        </p:nvSpPr>
        <p:spPr>
          <a:xfrm>
            <a:off x="2897875" y="2679526"/>
            <a:ext cx="3468549" cy="1672468"/>
          </a:xfrm>
          <a:custGeom>
            <a:avLst/>
            <a:gdLst>
              <a:gd name="connsiteX0" fmla="*/ 1570997 w 3468549"/>
              <a:gd name="connsiteY0" fmla="*/ 1672468 h 1672468"/>
              <a:gd name="connsiteX1" fmla="*/ 1564122 w 3468549"/>
              <a:gd name="connsiteY1" fmla="*/ 1411211 h 1672468"/>
              <a:gd name="connsiteX2" fmla="*/ 1247863 w 3468549"/>
              <a:gd name="connsiteY2" fmla="*/ 1328709 h 1672468"/>
              <a:gd name="connsiteX3" fmla="*/ 952230 w 3468549"/>
              <a:gd name="connsiteY3" fmla="*/ 1287457 h 1672468"/>
              <a:gd name="connsiteX4" fmla="*/ 622221 w 3468549"/>
              <a:gd name="connsiteY4" fmla="*/ 1253082 h 1672468"/>
              <a:gd name="connsiteX5" fmla="*/ 347214 w 3468549"/>
              <a:gd name="connsiteY5" fmla="*/ 1211830 h 1672468"/>
              <a:gd name="connsiteX6" fmla="*/ 85957 w 3468549"/>
              <a:gd name="connsiteY6" fmla="*/ 1039951 h 1672468"/>
              <a:gd name="connsiteX7" fmla="*/ 10330 w 3468549"/>
              <a:gd name="connsiteY7" fmla="*/ 813069 h 1672468"/>
              <a:gd name="connsiteX8" fmla="*/ 10330 w 3468549"/>
              <a:gd name="connsiteY8" fmla="*/ 565563 h 1672468"/>
              <a:gd name="connsiteX9" fmla="*/ 99707 w 3468549"/>
              <a:gd name="connsiteY9" fmla="*/ 407433 h 1672468"/>
              <a:gd name="connsiteX10" fmla="*/ 244086 w 3468549"/>
              <a:gd name="connsiteY10" fmla="*/ 283680 h 1672468"/>
              <a:gd name="connsiteX11" fmla="*/ 477842 w 3468549"/>
              <a:gd name="connsiteY11" fmla="*/ 118676 h 1672468"/>
              <a:gd name="connsiteX12" fmla="*/ 842227 w 3468549"/>
              <a:gd name="connsiteY12" fmla="*/ 15548 h 1672468"/>
              <a:gd name="connsiteX13" fmla="*/ 1598498 w 3468549"/>
              <a:gd name="connsiteY13" fmla="*/ 1797 h 1672468"/>
              <a:gd name="connsiteX14" fmla="*/ 2134763 w 3468549"/>
              <a:gd name="connsiteY14" fmla="*/ 29298 h 1672468"/>
              <a:gd name="connsiteX15" fmla="*/ 2629776 w 3468549"/>
              <a:gd name="connsiteY15" fmla="*/ 194303 h 1672468"/>
              <a:gd name="connsiteX16" fmla="*/ 2822281 w 3468549"/>
              <a:gd name="connsiteY16" fmla="*/ 428059 h 1672468"/>
              <a:gd name="connsiteX17" fmla="*/ 3214167 w 3468549"/>
              <a:gd name="connsiteY17" fmla="*/ 544937 h 1672468"/>
              <a:gd name="connsiteX18" fmla="*/ 3468549 w 3468549"/>
              <a:gd name="connsiteY18" fmla="*/ 558688 h 167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68549" h="1672468">
                <a:moveTo>
                  <a:pt x="1570997" y="1672468"/>
                </a:moveTo>
                <a:cubicBezTo>
                  <a:pt x="1594487" y="1570486"/>
                  <a:pt x="1617978" y="1468504"/>
                  <a:pt x="1564122" y="1411211"/>
                </a:cubicBezTo>
                <a:cubicBezTo>
                  <a:pt x="1510266" y="1353918"/>
                  <a:pt x="1349845" y="1349335"/>
                  <a:pt x="1247863" y="1328709"/>
                </a:cubicBezTo>
                <a:cubicBezTo>
                  <a:pt x="1145881" y="1308083"/>
                  <a:pt x="1056504" y="1300061"/>
                  <a:pt x="952230" y="1287457"/>
                </a:cubicBezTo>
                <a:cubicBezTo>
                  <a:pt x="847956" y="1274853"/>
                  <a:pt x="723057" y="1265686"/>
                  <a:pt x="622221" y="1253082"/>
                </a:cubicBezTo>
                <a:cubicBezTo>
                  <a:pt x="521385" y="1240477"/>
                  <a:pt x="436591" y="1247352"/>
                  <a:pt x="347214" y="1211830"/>
                </a:cubicBezTo>
                <a:cubicBezTo>
                  <a:pt x="257837" y="1176308"/>
                  <a:pt x="142104" y="1106411"/>
                  <a:pt x="85957" y="1039951"/>
                </a:cubicBezTo>
                <a:cubicBezTo>
                  <a:pt x="29810" y="973491"/>
                  <a:pt x="22934" y="892134"/>
                  <a:pt x="10330" y="813069"/>
                </a:cubicBezTo>
                <a:cubicBezTo>
                  <a:pt x="-2275" y="734004"/>
                  <a:pt x="-4566" y="633169"/>
                  <a:pt x="10330" y="565563"/>
                </a:cubicBezTo>
                <a:cubicBezTo>
                  <a:pt x="25226" y="497957"/>
                  <a:pt x="60748" y="454413"/>
                  <a:pt x="99707" y="407433"/>
                </a:cubicBezTo>
                <a:cubicBezTo>
                  <a:pt x="138666" y="360452"/>
                  <a:pt x="181064" y="331806"/>
                  <a:pt x="244086" y="283680"/>
                </a:cubicBezTo>
                <a:cubicBezTo>
                  <a:pt x="307108" y="235554"/>
                  <a:pt x="378152" y="163365"/>
                  <a:pt x="477842" y="118676"/>
                </a:cubicBezTo>
                <a:cubicBezTo>
                  <a:pt x="577532" y="73987"/>
                  <a:pt x="655451" y="35028"/>
                  <a:pt x="842227" y="15548"/>
                </a:cubicBezTo>
                <a:cubicBezTo>
                  <a:pt x="1029003" y="-3932"/>
                  <a:pt x="1383075" y="-495"/>
                  <a:pt x="1598498" y="1797"/>
                </a:cubicBezTo>
                <a:cubicBezTo>
                  <a:pt x="1813921" y="4089"/>
                  <a:pt x="1962883" y="-2786"/>
                  <a:pt x="2134763" y="29298"/>
                </a:cubicBezTo>
                <a:cubicBezTo>
                  <a:pt x="2306643" y="61382"/>
                  <a:pt x="2515190" y="127843"/>
                  <a:pt x="2629776" y="194303"/>
                </a:cubicBezTo>
                <a:cubicBezTo>
                  <a:pt x="2744362" y="260763"/>
                  <a:pt x="2724883" y="369620"/>
                  <a:pt x="2822281" y="428059"/>
                </a:cubicBezTo>
                <a:cubicBezTo>
                  <a:pt x="2919680" y="486498"/>
                  <a:pt x="3106456" y="523166"/>
                  <a:pt x="3214167" y="544937"/>
                </a:cubicBezTo>
                <a:cubicBezTo>
                  <a:pt x="3321878" y="566708"/>
                  <a:pt x="3395213" y="562698"/>
                  <a:pt x="3468549" y="558688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3" name="Freeform 7212">
            <a:extLst>
              <a:ext uri="{FF2B5EF4-FFF2-40B4-BE49-F238E27FC236}">
                <a16:creationId xmlns:a16="http://schemas.microsoft.com/office/drawing/2014/main" id="{06D39A0B-B3CA-9BC7-1BAD-80B407A3C5CC}"/>
              </a:ext>
            </a:extLst>
          </p:cNvPr>
          <p:cNvSpPr/>
          <p:nvPr/>
        </p:nvSpPr>
        <p:spPr>
          <a:xfrm>
            <a:off x="5170141" y="4400120"/>
            <a:ext cx="185630" cy="584391"/>
          </a:xfrm>
          <a:custGeom>
            <a:avLst/>
            <a:gdLst>
              <a:gd name="connsiteX0" fmla="*/ 0 w 185630"/>
              <a:gd name="connsiteY0" fmla="*/ 584391 h 584391"/>
              <a:gd name="connsiteX1" fmla="*/ 137504 w 185630"/>
              <a:gd name="connsiteY1" fmla="*/ 398761 h 584391"/>
              <a:gd name="connsiteX2" fmla="*/ 185630 w 185630"/>
              <a:gd name="connsiteY2" fmla="*/ 0 h 58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630" h="584391">
                <a:moveTo>
                  <a:pt x="0" y="584391"/>
                </a:moveTo>
                <a:cubicBezTo>
                  <a:pt x="53283" y="540275"/>
                  <a:pt x="106566" y="496159"/>
                  <a:pt x="137504" y="398761"/>
                </a:cubicBezTo>
                <a:cubicBezTo>
                  <a:pt x="168442" y="301362"/>
                  <a:pt x="177036" y="150681"/>
                  <a:pt x="185630" y="0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5" name="Freeform 7214">
            <a:extLst>
              <a:ext uri="{FF2B5EF4-FFF2-40B4-BE49-F238E27FC236}">
                <a16:creationId xmlns:a16="http://schemas.microsoft.com/office/drawing/2014/main" id="{ACF4F5B6-B4E6-D0C4-9AB3-EE8FA5F28A74}"/>
              </a:ext>
            </a:extLst>
          </p:cNvPr>
          <p:cNvSpPr/>
          <p:nvPr/>
        </p:nvSpPr>
        <p:spPr>
          <a:xfrm>
            <a:off x="5056646" y="4280598"/>
            <a:ext cx="203431" cy="718457"/>
          </a:xfrm>
          <a:custGeom>
            <a:avLst/>
            <a:gdLst>
              <a:gd name="connsiteX0" fmla="*/ 93134 w 203431"/>
              <a:gd name="connsiteY0" fmla="*/ 718457 h 718457"/>
              <a:gd name="connsiteX1" fmla="*/ 198642 w 203431"/>
              <a:gd name="connsiteY1" fmla="*/ 622998 h 718457"/>
              <a:gd name="connsiteX2" fmla="*/ 173521 w 203431"/>
              <a:gd name="connsiteY2" fmla="*/ 472272 h 718457"/>
              <a:gd name="connsiteX3" fmla="*/ 68013 w 203431"/>
              <a:gd name="connsiteY3" fmla="*/ 231112 h 718457"/>
              <a:gd name="connsiteX4" fmla="*/ 7723 w 203431"/>
              <a:gd name="connsiteY4" fmla="*/ 60290 h 718457"/>
              <a:gd name="connsiteX5" fmla="*/ 2699 w 203431"/>
              <a:gd name="connsiteY5" fmla="*/ 0 h 71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431" h="718457">
                <a:moveTo>
                  <a:pt x="93134" y="718457"/>
                </a:moveTo>
                <a:cubicBezTo>
                  <a:pt x="139189" y="691243"/>
                  <a:pt x="185244" y="664029"/>
                  <a:pt x="198642" y="622998"/>
                </a:cubicBezTo>
                <a:cubicBezTo>
                  <a:pt x="212040" y="581967"/>
                  <a:pt x="195292" y="537586"/>
                  <a:pt x="173521" y="472272"/>
                </a:cubicBezTo>
                <a:cubicBezTo>
                  <a:pt x="151750" y="406958"/>
                  <a:pt x="95646" y="299776"/>
                  <a:pt x="68013" y="231112"/>
                </a:cubicBezTo>
                <a:cubicBezTo>
                  <a:pt x="40380" y="162448"/>
                  <a:pt x="18609" y="98808"/>
                  <a:pt x="7723" y="60290"/>
                </a:cubicBezTo>
                <a:cubicBezTo>
                  <a:pt x="-3163" y="21772"/>
                  <a:pt x="-232" y="10886"/>
                  <a:pt x="2699" y="0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6" name="Freeform 7215">
            <a:extLst>
              <a:ext uri="{FF2B5EF4-FFF2-40B4-BE49-F238E27FC236}">
                <a16:creationId xmlns:a16="http://schemas.microsoft.com/office/drawing/2014/main" id="{72B6068C-DBB5-2AAF-8438-64748D901E72}"/>
              </a:ext>
            </a:extLst>
          </p:cNvPr>
          <p:cNvSpPr/>
          <p:nvPr/>
        </p:nvSpPr>
        <p:spPr>
          <a:xfrm>
            <a:off x="5260312" y="4933741"/>
            <a:ext cx="628022" cy="120580"/>
          </a:xfrm>
          <a:custGeom>
            <a:avLst/>
            <a:gdLst>
              <a:gd name="connsiteX0" fmla="*/ 0 w 628022"/>
              <a:gd name="connsiteY0" fmla="*/ 5024 h 120580"/>
              <a:gd name="connsiteX1" fmla="*/ 195943 w 628022"/>
              <a:gd name="connsiteY1" fmla="*/ 10048 h 120580"/>
              <a:gd name="connsiteX2" fmla="*/ 422031 w 628022"/>
              <a:gd name="connsiteY2" fmla="*/ 95459 h 120580"/>
              <a:gd name="connsiteX3" fmla="*/ 628022 w 628022"/>
              <a:gd name="connsiteY3" fmla="*/ 120580 h 12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022" h="120580">
                <a:moveTo>
                  <a:pt x="0" y="5024"/>
                </a:moveTo>
                <a:cubicBezTo>
                  <a:pt x="62802" y="0"/>
                  <a:pt x="125605" y="-5024"/>
                  <a:pt x="195943" y="10048"/>
                </a:cubicBezTo>
                <a:cubicBezTo>
                  <a:pt x="266281" y="25120"/>
                  <a:pt x="350018" y="77037"/>
                  <a:pt x="422031" y="95459"/>
                </a:cubicBezTo>
                <a:cubicBezTo>
                  <a:pt x="494044" y="113881"/>
                  <a:pt x="561033" y="117230"/>
                  <a:pt x="628022" y="120580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7" name="Freeform 7216">
            <a:extLst>
              <a:ext uri="{FF2B5EF4-FFF2-40B4-BE49-F238E27FC236}">
                <a16:creationId xmlns:a16="http://schemas.microsoft.com/office/drawing/2014/main" id="{9C8EE16B-C277-6E8B-B69A-E495EE79CFE8}"/>
              </a:ext>
            </a:extLst>
          </p:cNvPr>
          <p:cNvSpPr/>
          <p:nvPr/>
        </p:nvSpPr>
        <p:spPr>
          <a:xfrm>
            <a:off x="5174901" y="4953815"/>
            <a:ext cx="340970" cy="396932"/>
          </a:xfrm>
          <a:custGeom>
            <a:avLst/>
            <a:gdLst>
              <a:gd name="connsiteX0" fmla="*/ 0 w 340970"/>
              <a:gd name="connsiteY0" fmla="*/ 45240 h 396932"/>
              <a:gd name="connsiteX1" fmla="*/ 100484 w 340970"/>
              <a:gd name="connsiteY1" fmla="*/ 22 h 396932"/>
              <a:gd name="connsiteX2" fmla="*/ 291402 w 340970"/>
              <a:gd name="connsiteY2" fmla="*/ 50264 h 396932"/>
              <a:gd name="connsiteX3" fmla="*/ 336620 w 340970"/>
              <a:gd name="connsiteY3" fmla="*/ 331618 h 396932"/>
              <a:gd name="connsiteX4" fmla="*/ 336620 w 340970"/>
              <a:gd name="connsiteY4" fmla="*/ 396932 h 39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70" h="396932">
                <a:moveTo>
                  <a:pt x="0" y="45240"/>
                </a:moveTo>
                <a:cubicBezTo>
                  <a:pt x="25958" y="22212"/>
                  <a:pt x="51917" y="-815"/>
                  <a:pt x="100484" y="22"/>
                </a:cubicBezTo>
                <a:cubicBezTo>
                  <a:pt x="149051" y="859"/>
                  <a:pt x="252046" y="-5002"/>
                  <a:pt x="291402" y="50264"/>
                </a:cubicBezTo>
                <a:cubicBezTo>
                  <a:pt x="330758" y="105530"/>
                  <a:pt x="329084" y="273840"/>
                  <a:pt x="336620" y="331618"/>
                </a:cubicBezTo>
                <a:cubicBezTo>
                  <a:pt x="344156" y="389396"/>
                  <a:pt x="340388" y="393164"/>
                  <a:pt x="336620" y="396932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9" name="Freeform 7198">
            <a:extLst>
              <a:ext uri="{FF2B5EF4-FFF2-40B4-BE49-F238E27FC236}">
                <a16:creationId xmlns:a16="http://schemas.microsoft.com/office/drawing/2014/main" id="{315D4D63-956E-07B1-950A-D664606C2231}"/>
              </a:ext>
            </a:extLst>
          </p:cNvPr>
          <p:cNvSpPr/>
          <p:nvPr/>
        </p:nvSpPr>
        <p:spPr>
          <a:xfrm>
            <a:off x="4513385" y="4466492"/>
            <a:ext cx="1133230" cy="558776"/>
          </a:xfrm>
          <a:custGeom>
            <a:avLst/>
            <a:gdLst>
              <a:gd name="connsiteX0" fmla="*/ 0 w 1133230"/>
              <a:gd name="connsiteY0" fmla="*/ 0 h 558776"/>
              <a:gd name="connsiteX1" fmla="*/ 113323 w 1133230"/>
              <a:gd name="connsiteY1" fmla="*/ 70339 h 558776"/>
              <a:gd name="connsiteX2" fmla="*/ 203200 w 1133230"/>
              <a:gd name="connsiteY2" fmla="*/ 300893 h 558776"/>
              <a:gd name="connsiteX3" fmla="*/ 300892 w 1133230"/>
              <a:gd name="connsiteY3" fmla="*/ 449385 h 558776"/>
              <a:gd name="connsiteX4" fmla="*/ 496277 w 1133230"/>
              <a:gd name="connsiteY4" fmla="*/ 554893 h 558776"/>
              <a:gd name="connsiteX5" fmla="*/ 699477 w 1133230"/>
              <a:gd name="connsiteY5" fmla="*/ 496277 h 558776"/>
              <a:gd name="connsiteX6" fmla="*/ 1133230 w 1133230"/>
              <a:gd name="connsiteY6" fmla="*/ 140677 h 558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3230" h="558776">
                <a:moveTo>
                  <a:pt x="0" y="0"/>
                </a:moveTo>
                <a:cubicBezTo>
                  <a:pt x="39728" y="10095"/>
                  <a:pt x="79456" y="20190"/>
                  <a:pt x="113323" y="70339"/>
                </a:cubicBezTo>
                <a:cubicBezTo>
                  <a:pt x="147190" y="120488"/>
                  <a:pt x="171939" y="237719"/>
                  <a:pt x="203200" y="300893"/>
                </a:cubicBezTo>
                <a:cubicBezTo>
                  <a:pt x="234461" y="364067"/>
                  <a:pt x="252046" y="407052"/>
                  <a:pt x="300892" y="449385"/>
                </a:cubicBezTo>
                <a:cubicBezTo>
                  <a:pt x="349738" y="491718"/>
                  <a:pt x="429846" y="547078"/>
                  <a:pt x="496277" y="554893"/>
                </a:cubicBezTo>
                <a:cubicBezTo>
                  <a:pt x="562708" y="562708"/>
                  <a:pt x="593318" y="565313"/>
                  <a:pt x="699477" y="496277"/>
                </a:cubicBezTo>
                <a:cubicBezTo>
                  <a:pt x="805636" y="427241"/>
                  <a:pt x="969433" y="283959"/>
                  <a:pt x="1133230" y="140677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F248F-0EF6-197D-E696-6865584A1317}"/>
              </a:ext>
            </a:extLst>
          </p:cNvPr>
          <p:cNvSpPr txBox="1"/>
          <p:nvPr/>
        </p:nvSpPr>
        <p:spPr>
          <a:xfrm>
            <a:off x="205120" y="3770962"/>
            <a:ext cx="22156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Functions: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Arousal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Fight or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Pupil Dilation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Senses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Hunger/Thirst</a:t>
            </a:r>
          </a:p>
        </p:txBody>
      </p:sp>
    </p:spTree>
    <p:extLst>
      <p:ext uri="{BB962C8B-B14F-4D97-AF65-F5344CB8AC3E}">
        <p14:creationId xmlns:p14="http://schemas.microsoft.com/office/powerpoint/2010/main" val="2357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/>
          <a:lstStyle/>
          <a:p>
            <a:pPr algn="ctr"/>
            <a:r>
              <a:rPr lang="en-US" dirty="0"/>
              <a:t>Manufacturing </a:t>
            </a:r>
            <a:r>
              <a:rPr lang="en-US" b="1" dirty="0">
                <a:solidFill>
                  <a:schemeClr val="accent5"/>
                </a:solidFill>
              </a:rPr>
              <a:t>Norepinephrine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F4F-1CCD-6942-4145-63303E80861E}"/>
              </a:ext>
            </a:extLst>
          </p:cNvPr>
          <p:cNvSpPr txBox="1"/>
          <p:nvPr/>
        </p:nvSpPr>
        <p:spPr>
          <a:xfrm>
            <a:off x="213117" y="5684126"/>
            <a:ext cx="14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L-Tyrosine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9AD45-354C-93CB-8B59-382BB6C85B07}"/>
              </a:ext>
            </a:extLst>
          </p:cNvPr>
          <p:cNvSpPr txBox="1"/>
          <p:nvPr/>
        </p:nvSpPr>
        <p:spPr>
          <a:xfrm>
            <a:off x="1915142" y="5684126"/>
            <a:ext cx="113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L-DOPA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8" y="-221376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680590" y="6673334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6E034-DAFB-ED6A-DD9C-3C05A41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6" y="4827104"/>
            <a:ext cx="1542671" cy="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-DOPA - Wikipedia">
            <a:extLst>
              <a:ext uri="{FF2B5EF4-FFF2-40B4-BE49-F238E27FC236}">
                <a16:creationId xmlns:a16="http://schemas.microsoft.com/office/drawing/2014/main" id="{174EBFEE-08B2-B774-FBFD-5AAF432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7" y="4800580"/>
            <a:ext cx="1542670" cy="7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AFA19E5-39B5-7A78-A0BF-E71A42C6F5B0}"/>
              </a:ext>
            </a:extLst>
          </p:cNvPr>
          <p:cNvSpPr/>
          <p:nvPr/>
        </p:nvSpPr>
        <p:spPr>
          <a:xfrm>
            <a:off x="402336" y="4053481"/>
            <a:ext cx="6568307" cy="369332"/>
          </a:xfrm>
          <a:prstGeom prst="roundRect">
            <a:avLst>
              <a:gd name="adj" fmla="val 4639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BB4B1A2-4107-32D8-8DCC-61292508B958}"/>
              </a:ext>
            </a:extLst>
          </p:cNvPr>
          <p:cNvSpPr/>
          <p:nvPr/>
        </p:nvSpPr>
        <p:spPr>
          <a:xfrm>
            <a:off x="745978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46213B80-8726-3453-5C32-DF2298557D07}"/>
              </a:ext>
            </a:extLst>
          </p:cNvPr>
          <p:cNvSpPr/>
          <p:nvPr/>
        </p:nvSpPr>
        <p:spPr>
          <a:xfrm>
            <a:off x="1700447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850C9EBC-9367-A564-9406-669DD1F981F8}"/>
              </a:ext>
            </a:extLst>
          </p:cNvPr>
          <p:cNvSpPr/>
          <p:nvPr/>
        </p:nvSpPr>
        <p:spPr>
          <a:xfrm>
            <a:off x="2654916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75600C56-D0DD-9391-30F9-FFB9B79E5130}"/>
              </a:ext>
            </a:extLst>
          </p:cNvPr>
          <p:cNvSpPr/>
          <p:nvPr/>
        </p:nvSpPr>
        <p:spPr>
          <a:xfrm>
            <a:off x="3609385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574CA08-4F2B-DD0C-3A2F-A750D339CF67}"/>
              </a:ext>
            </a:extLst>
          </p:cNvPr>
          <p:cNvSpPr/>
          <p:nvPr/>
        </p:nvSpPr>
        <p:spPr>
          <a:xfrm>
            <a:off x="456385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748A591F-999B-DAE1-7A04-E6AED1F6C17A}"/>
              </a:ext>
            </a:extLst>
          </p:cNvPr>
          <p:cNvSpPr/>
          <p:nvPr/>
        </p:nvSpPr>
        <p:spPr>
          <a:xfrm>
            <a:off x="5518323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DC51D6F0-A5C3-636A-7380-892AE7845C32}"/>
              </a:ext>
            </a:extLst>
          </p:cNvPr>
          <p:cNvSpPr/>
          <p:nvPr/>
        </p:nvSpPr>
        <p:spPr>
          <a:xfrm>
            <a:off x="6472792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0CD2CA-17D6-0D65-A9B9-01B163ADFB7A}"/>
              </a:ext>
            </a:extLst>
          </p:cNvPr>
          <p:cNvSpPr/>
          <p:nvPr/>
        </p:nvSpPr>
        <p:spPr>
          <a:xfrm>
            <a:off x="1149885" y="3619248"/>
            <a:ext cx="431117" cy="4311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D583E-FC6D-DF7A-AF3D-E9F83AF162FD}"/>
              </a:ext>
            </a:extLst>
          </p:cNvPr>
          <p:cNvGrpSpPr/>
          <p:nvPr/>
        </p:nvGrpSpPr>
        <p:grpSpPr>
          <a:xfrm>
            <a:off x="3837805" y="1438298"/>
            <a:ext cx="1109069" cy="1499218"/>
            <a:chOff x="2599550" y="1438298"/>
            <a:chExt cx="1109069" cy="14992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F95E9E9F-30D6-B803-BCFC-573E231ACBE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evel 47">
              <a:extLst>
                <a:ext uri="{FF2B5EF4-FFF2-40B4-BE49-F238E27FC236}">
                  <a16:creationId xmlns:a16="http://schemas.microsoft.com/office/drawing/2014/main" id="{795497E7-1B18-EF4F-B540-BD0AB6897856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riangle 56">
            <a:extLst>
              <a:ext uri="{FF2B5EF4-FFF2-40B4-BE49-F238E27FC236}">
                <a16:creationId xmlns:a16="http://schemas.microsoft.com/office/drawing/2014/main" id="{0A5C978E-7CDE-0C83-881A-4253F13616BE}"/>
              </a:ext>
            </a:extLst>
          </p:cNvPr>
          <p:cNvSpPr/>
          <p:nvPr/>
        </p:nvSpPr>
        <p:spPr>
          <a:xfrm>
            <a:off x="2326931" y="3599477"/>
            <a:ext cx="510703" cy="44026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E48BF8-7FE6-2842-18E9-DD413ADC2F8B}"/>
              </a:ext>
            </a:extLst>
          </p:cNvPr>
          <p:cNvGrpSpPr/>
          <p:nvPr/>
        </p:nvGrpSpPr>
        <p:grpSpPr>
          <a:xfrm>
            <a:off x="2027749" y="1438298"/>
            <a:ext cx="1109069" cy="1499218"/>
            <a:chOff x="2599550" y="1438298"/>
            <a:chExt cx="1109069" cy="14992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32ECB3F1-F353-F926-08FC-6384791C7BD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evel 43">
              <a:extLst>
                <a:ext uri="{FF2B5EF4-FFF2-40B4-BE49-F238E27FC236}">
                  <a16:creationId xmlns:a16="http://schemas.microsoft.com/office/drawing/2014/main" id="{23F39D5C-7941-58FA-C185-1816A48C7F6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CE1A35-2059-7237-6B11-B5CC1AC49081}"/>
              </a:ext>
            </a:extLst>
          </p:cNvPr>
          <p:cNvGrpSpPr/>
          <p:nvPr/>
        </p:nvGrpSpPr>
        <p:grpSpPr>
          <a:xfrm>
            <a:off x="5647861" y="1438298"/>
            <a:ext cx="1109069" cy="1499218"/>
            <a:chOff x="2599550" y="1438298"/>
            <a:chExt cx="1109069" cy="14992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" name="Can 3">
              <a:extLst>
                <a:ext uri="{FF2B5EF4-FFF2-40B4-BE49-F238E27FC236}">
                  <a16:creationId xmlns:a16="http://schemas.microsoft.com/office/drawing/2014/main" id="{05F9E8EE-A0C7-9D3C-5D61-D18A14406548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Bevel 4">
              <a:extLst>
                <a:ext uri="{FF2B5EF4-FFF2-40B4-BE49-F238E27FC236}">
                  <a16:creationId xmlns:a16="http://schemas.microsoft.com/office/drawing/2014/main" id="{5087D874-9E1D-FDA7-8CA0-3A1D9CD3F962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63939E31-C701-2115-7A30-F31518C4AB20}"/>
              </a:ext>
            </a:extLst>
          </p:cNvPr>
          <p:cNvGrpSpPr/>
          <p:nvPr/>
        </p:nvGrpSpPr>
        <p:grpSpPr>
          <a:xfrm>
            <a:off x="6746530" y="4584425"/>
            <a:ext cx="3034157" cy="2343146"/>
            <a:chOff x="925505" y="1563544"/>
            <a:chExt cx="6855828" cy="5294455"/>
          </a:xfrm>
        </p:grpSpPr>
        <p:pic>
          <p:nvPicPr>
            <p:cNvPr id="1025" name="Picture 2" descr="Human Anatomy - THE BRAIN: MIDSAGITTAL Diagram | Quizlet">
              <a:extLst>
                <a:ext uri="{FF2B5EF4-FFF2-40B4-BE49-F238E27FC236}">
                  <a16:creationId xmlns:a16="http://schemas.microsoft.com/office/drawing/2014/main" id="{AF42833D-50D5-DCF2-01BB-14519CC26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05" y="1563544"/>
              <a:ext cx="6855828" cy="5294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7" name="Rounded Rectangle 1026">
              <a:extLst>
                <a:ext uri="{FF2B5EF4-FFF2-40B4-BE49-F238E27FC236}">
                  <a16:creationId xmlns:a16="http://schemas.microsoft.com/office/drawing/2014/main" id="{19488122-AD3C-130F-7DF7-7D0E2FC1723E}"/>
                </a:ext>
              </a:extLst>
            </p:cNvPr>
            <p:cNvSpPr/>
            <p:nvPr/>
          </p:nvSpPr>
          <p:spPr>
            <a:xfrm rot="18798209">
              <a:off x="4187821" y="4064648"/>
              <a:ext cx="109728" cy="27148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ounded Rectangle 1027">
              <a:extLst>
                <a:ext uri="{FF2B5EF4-FFF2-40B4-BE49-F238E27FC236}">
                  <a16:creationId xmlns:a16="http://schemas.microsoft.com/office/drawing/2014/main" id="{EBB84CD2-C4AC-C87B-1AA7-6E9489F6B840}"/>
                </a:ext>
              </a:extLst>
            </p:cNvPr>
            <p:cNvSpPr/>
            <p:nvPr/>
          </p:nvSpPr>
          <p:spPr>
            <a:xfrm rot="21179260">
              <a:off x="4443033" y="4315285"/>
              <a:ext cx="109728" cy="32189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98DFEF0F-ECC0-5DE4-27B1-7CCA69EFEEB4}"/>
                </a:ext>
              </a:extLst>
            </p:cNvPr>
            <p:cNvSpPr/>
            <p:nvPr/>
          </p:nvSpPr>
          <p:spPr>
            <a:xfrm>
              <a:off x="4155189" y="4120739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A4BB7B72-8F71-C6F4-67D2-010508050486}"/>
                </a:ext>
              </a:extLst>
            </p:cNvPr>
            <p:cNvSpPr/>
            <p:nvPr/>
          </p:nvSpPr>
          <p:spPr>
            <a:xfrm>
              <a:off x="4260086" y="4207824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1" name="Curved Connector 1030">
              <a:extLst>
                <a:ext uri="{FF2B5EF4-FFF2-40B4-BE49-F238E27FC236}">
                  <a16:creationId xmlns:a16="http://schemas.microsoft.com/office/drawing/2014/main" id="{FAD73E4C-9304-A5ED-7B69-61B606D62B8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7934" y="3893663"/>
              <a:ext cx="947973" cy="234032"/>
            </a:xfrm>
            <a:prstGeom prst="curvedConnector3">
              <a:avLst>
                <a:gd name="adj1" fmla="val 48121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Curved Connector 1031">
              <a:extLst>
                <a:ext uri="{FF2B5EF4-FFF2-40B4-BE49-F238E27FC236}">
                  <a16:creationId xmlns:a16="http://schemas.microsoft.com/office/drawing/2014/main" id="{10837783-3629-7B89-FAF9-1DB5659684A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69666" y="3247119"/>
              <a:ext cx="956930" cy="315479"/>
            </a:xfrm>
            <a:prstGeom prst="curvedConnector3">
              <a:avLst>
                <a:gd name="adj1" fmla="val 6566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Curved Connector 1032">
              <a:extLst>
                <a:ext uri="{FF2B5EF4-FFF2-40B4-BE49-F238E27FC236}">
                  <a16:creationId xmlns:a16="http://schemas.microsoft.com/office/drawing/2014/main" id="{85A08679-FD49-260F-B7FC-595DD34634A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274058" y="2632701"/>
              <a:ext cx="693069" cy="457199"/>
            </a:xfrm>
            <a:prstGeom prst="curvedConnector3">
              <a:avLst>
                <a:gd name="adj1" fmla="val -17274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Curved Connector 1033">
              <a:extLst>
                <a:ext uri="{FF2B5EF4-FFF2-40B4-BE49-F238E27FC236}">
                  <a16:creationId xmlns:a16="http://schemas.microsoft.com/office/drawing/2014/main" id="{3085AFCE-0C28-6619-44A4-778C4E3478EE}"/>
                </a:ext>
              </a:extLst>
            </p:cNvPr>
            <p:cNvCxnSpPr>
              <a:cxnSpLocks/>
              <a:stCxn id="1050" idx="11"/>
            </p:cNvCxnSpPr>
            <p:nvPr/>
          </p:nvCxnSpPr>
          <p:spPr>
            <a:xfrm flipV="1">
              <a:off x="3375717" y="2040100"/>
              <a:ext cx="95112" cy="758102"/>
            </a:xfrm>
            <a:prstGeom prst="curvedConnector4">
              <a:avLst>
                <a:gd name="adj1" fmla="val 110235"/>
                <a:gd name="adj2" fmla="val 57827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Curved Connector 1034">
              <a:extLst>
                <a:ext uri="{FF2B5EF4-FFF2-40B4-BE49-F238E27FC236}">
                  <a16:creationId xmlns:a16="http://schemas.microsoft.com/office/drawing/2014/main" id="{5785F237-E4C9-9AA0-34A1-B137A32E6EA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98884" y="2051274"/>
              <a:ext cx="728982" cy="524310"/>
            </a:xfrm>
            <a:prstGeom prst="curvedConnector3">
              <a:avLst>
                <a:gd name="adj1" fmla="val 958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Curved Connector 1035">
              <a:extLst>
                <a:ext uri="{FF2B5EF4-FFF2-40B4-BE49-F238E27FC236}">
                  <a16:creationId xmlns:a16="http://schemas.microsoft.com/office/drawing/2014/main" id="{91242B10-B850-C252-4766-E418C88C2CC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738100" y="2272656"/>
              <a:ext cx="590317" cy="220212"/>
            </a:xfrm>
            <a:prstGeom prst="curvedConnector3">
              <a:avLst>
                <a:gd name="adj1" fmla="val -81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Curved Connector 1036">
              <a:extLst>
                <a:ext uri="{FF2B5EF4-FFF2-40B4-BE49-F238E27FC236}">
                  <a16:creationId xmlns:a16="http://schemas.microsoft.com/office/drawing/2014/main" id="{8076F943-4C11-720D-76F4-19019FB86254}"/>
                </a:ext>
              </a:extLst>
            </p:cNvPr>
            <p:cNvCxnSpPr>
              <a:cxnSpLocks/>
            </p:cNvCxnSpPr>
            <p:nvPr/>
          </p:nvCxnSpPr>
          <p:spPr>
            <a:xfrm>
              <a:off x="3461716" y="4231575"/>
              <a:ext cx="416832" cy="304799"/>
            </a:xfrm>
            <a:prstGeom prst="curvedConnector3">
              <a:avLst>
                <a:gd name="adj1" fmla="val -12677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Curved Connector 1037">
              <a:extLst>
                <a:ext uri="{FF2B5EF4-FFF2-40B4-BE49-F238E27FC236}">
                  <a16:creationId xmlns:a16="http://schemas.microsoft.com/office/drawing/2014/main" id="{AA48C9F9-8E9B-B84C-16A3-9B7F9A89B4A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49909" y="4448219"/>
              <a:ext cx="404117" cy="275623"/>
            </a:xfrm>
            <a:prstGeom prst="curvedConnector3">
              <a:avLst>
                <a:gd name="adj1" fmla="val 67632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urved Connector 1038">
              <a:extLst>
                <a:ext uri="{FF2B5EF4-FFF2-40B4-BE49-F238E27FC236}">
                  <a16:creationId xmlns:a16="http://schemas.microsoft.com/office/drawing/2014/main" id="{93961522-B488-C665-5212-E532871C753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742122" y="3785812"/>
              <a:ext cx="259430" cy="128663"/>
            </a:xfrm>
            <a:prstGeom prst="curvedConnector3">
              <a:avLst>
                <a:gd name="adj1" fmla="val 3774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Curved Connector 1040">
              <a:extLst>
                <a:ext uri="{FF2B5EF4-FFF2-40B4-BE49-F238E27FC236}">
                  <a16:creationId xmlns:a16="http://schemas.microsoft.com/office/drawing/2014/main" id="{2E89D003-FFF3-CB5C-34FF-18384F95B6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95387" y="4146733"/>
              <a:ext cx="830872" cy="482139"/>
            </a:xfrm>
            <a:prstGeom prst="curvedConnector3">
              <a:avLst>
                <a:gd name="adj1" fmla="val -3223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490EA333-0BC7-C190-CF80-DCFA6455509E}"/>
                </a:ext>
              </a:extLst>
            </p:cNvPr>
            <p:cNvSpPr/>
            <p:nvPr/>
          </p:nvSpPr>
          <p:spPr>
            <a:xfrm>
              <a:off x="4455169" y="4350088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F3072AF5-F86A-DE41-ED15-12102B1ECCE5}"/>
                </a:ext>
              </a:extLst>
            </p:cNvPr>
            <p:cNvSpPr/>
            <p:nvPr/>
          </p:nvSpPr>
          <p:spPr>
            <a:xfrm>
              <a:off x="4478920" y="4543887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5C7518B4-9B4A-8E80-CDD3-7AC641A65B3C}"/>
                </a:ext>
              </a:extLst>
            </p:cNvPr>
            <p:cNvSpPr/>
            <p:nvPr/>
          </p:nvSpPr>
          <p:spPr>
            <a:xfrm>
              <a:off x="4486732" y="4446195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ounded Rectangle 1044">
              <a:extLst>
                <a:ext uri="{FF2B5EF4-FFF2-40B4-BE49-F238E27FC236}">
                  <a16:creationId xmlns:a16="http://schemas.microsoft.com/office/drawing/2014/main" id="{F91DF9C3-304D-93FD-9B96-0B7641FA4175}"/>
                </a:ext>
              </a:extLst>
            </p:cNvPr>
            <p:cNvSpPr/>
            <p:nvPr/>
          </p:nvSpPr>
          <p:spPr>
            <a:xfrm rot="19018830">
              <a:off x="4647830" y="5392500"/>
              <a:ext cx="83392" cy="216878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ounded Rectangle 1045">
              <a:extLst>
                <a:ext uri="{FF2B5EF4-FFF2-40B4-BE49-F238E27FC236}">
                  <a16:creationId xmlns:a16="http://schemas.microsoft.com/office/drawing/2014/main" id="{0D521243-7A65-BD08-6EBF-F321E33A3D83}"/>
                </a:ext>
              </a:extLst>
            </p:cNvPr>
            <p:cNvSpPr/>
            <p:nvPr/>
          </p:nvSpPr>
          <p:spPr>
            <a:xfrm rot="19731913">
              <a:off x="4769442" y="5239385"/>
              <a:ext cx="98371" cy="264262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7" name="Curved Connector 1046">
              <a:extLst>
                <a:ext uri="{FF2B5EF4-FFF2-40B4-BE49-F238E27FC236}">
                  <a16:creationId xmlns:a16="http://schemas.microsoft.com/office/drawing/2014/main" id="{7E1B4F90-1597-AB91-CE38-EA4A8F40D19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60087" y="4803236"/>
              <a:ext cx="265447" cy="149815"/>
            </a:xfrm>
            <a:prstGeom prst="curvedConnector3">
              <a:avLst>
                <a:gd name="adj1" fmla="val 10253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Curved Connector 1047">
              <a:extLst>
                <a:ext uri="{FF2B5EF4-FFF2-40B4-BE49-F238E27FC236}">
                  <a16:creationId xmlns:a16="http://schemas.microsoft.com/office/drawing/2014/main" id="{40774866-1105-9A90-67A9-FA9CD33B9E50}"/>
                </a:ext>
              </a:extLst>
            </p:cNvPr>
            <p:cNvCxnSpPr>
              <a:cxnSpLocks/>
              <a:stCxn id="1043" idx="4"/>
            </p:cNvCxnSpPr>
            <p:nvPr/>
          </p:nvCxnSpPr>
          <p:spPr>
            <a:xfrm rot="16200000" flipH="1">
              <a:off x="3762005" y="5332055"/>
              <a:ext cx="2122029" cy="640696"/>
            </a:xfrm>
            <a:prstGeom prst="curvedConnector3">
              <a:avLst>
                <a:gd name="adj1" fmla="val 42818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Curved Connector 1048">
              <a:extLst>
                <a:ext uri="{FF2B5EF4-FFF2-40B4-BE49-F238E27FC236}">
                  <a16:creationId xmlns:a16="http://schemas.microsoft.com/office/drawing/2014/main" id="{9FC4D3D4-6F5F-267E-099F-5121593504D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51720" y="3970016"/>
              <a:ext cx="283985" cy="19163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0" name="Freeform 1049">
              <a:extLst>
                <a:ext uri="{FF2B5EF4-FFF2-40B4-BE49-F238E27FC236}">
                  <a16:creationId xmlns:a16="http://schemas.microsoft.com/office/drawing/2014/main" id="{527CBB0D-A266-DBCA-DF79-845D193AE712}"/>
                </a:ext>
              </a:extLst>
            </p:cNvPr>
            <p:cNvSpPr/>
            <p:nvPr/>
          </p:nvSpPr>
          <p:spPr>
            <a:xfrm>
              <a:off x="2897875" y="2679526"/>
              <a:ext cx="3468549" cy="1672468"/>
            </a:xfrm>
            <a:custGeom>
              <a:avLst/>
              <a:gdLst>
                <a:gd name="connsiteX0" fmla="*/ 1570997 w 3468549"/>
                <a:gd name="connsiteY0" fmla="*/ 1672468 h 1672468"/>
                <a:gd name="connsiteX1" fmla="*/ 1564122 w 3468549"/>
                <a:gd name="connsiteY1" fmla="*/ 1411211 h 1672468"/>
                <a:gd name="connsiteX2" fmla="*/ 1247863 w 3468549"/>
                <a:gd name="connsiteY2" fmla="*/ 1328709 h 1672468"/>
                <a:gd name="connsiteX3" fmla="*/ 952230 w 3468549"/>
                <a:gd name="connsiteY3" fmla="*/ 1287457 h 1672468"/>
                <a:gd name="connsiteX4" fmla="*/ 622221 w 3468549"/>
                <a:gd name="connsiteY4" fmla="*/ 1253082 h 1672468"/>
                <a:gd name="connsiteX5" fmla="*/ 347214 w 3468549"/>
                <a:gd name="connsiteY5" fmla="*/ 1211830 h 1672468"/>
                <a:gd name="connsiteX6" fmla="*/ 85957 w 3468549"/>
                <a:gd name="connsiteY6" fmla="*/ 1039951 h 1672468"/>
                <a:gd name="connsiteX7" fmla="*/ 10330 w 3468549"/>
                <a:gd name="connsiteY7" fmla="*/ 813069 h 1672468"/>
                <a:gd name="connsiteX8" fmla="*/ 10330 w 3468549"/>
                <a:gd name="connsiteY8" fmla="*/ 565563 h 1672468"/>
                <a:gd name="connsiteX9" fmla="*/ 99707 w 3468549"/>
                <a:gd name="connsiteY9" fmla="*/ 407433 h 1672468"/>
                <a:gd name="connsiteX10" fmla="*/ 244086 w 3468549"/>
                <a:gd name="connsiteY10" fmla="*/ 283680 h 1672468"/>
                <a:gd name="connsiteX11" fmla="*/ 477842 w 3468549"/>
                <a:gd name="connsiteY11" fmla="*/ 118676 h 1672468"/>
                <a:gd name="connsiteX12" fmla="*/ 842227 w 3468549"/>
                <a:gd name="connsiteY12" fmla="*/ 15548 h 1672468"/>
                <a:gd name="connsiteX13" fmla="*/ 1598498 w 3468549"/>
                <a:gd name="connsiteY13" fmla="*/ 1797 h 1672468"/>
                <a:gd name="connsiteX14" fmla="*/ 2134763 w 3468549"/>
                <a:gd name="connsiteY14" fmla="*/ 29298 h 1672468"/>
                <a:gd name="connsiteX15" fmla="*/ 2629776 w 3468549"/>
                <a:gd name="connsiteY15" fmla="*/ 194303 h 1672468"/>
                <a:gd name="connsiteX16" fmla="*/ 2822281 w 3468549"/>
                <a:gd name="connsiteY16" fmla="*/ 428059 h 1672468"/>
                <a:gd name="connsiteX17" fmla="*/ 3214167 w 3468549"/>
                <a:gd name="connsiteY17" fmla="*/ 544937 h 1672468"/>
                <a:gd name="connsiteX18" fmla="*/ 3468549 w 3468549"/>
                <a:gd name="connsiteY18" fmla="*/ 558688 h 167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68549" h="1672468">
                  <a:moveTo>
                    <a:pt x="1570997" y="1672468"/>
                  </a:moveTo>
                  <a:cubicBezTo>
                    <a:pt x="1594487" y="1570486"/>
                    <a:pt x="1617978" y="1468504"/>
                    <a:pt x="1564122" y="1411211"/>
                  </a:cubicBezTo>
                  <a:cubicBezTo>
                    <a:pt x="1510266" y="1353918"/>
                    <a:pt x="1349845" y="1349335"/>
                    <a:pt x="1247863" y="1328709"/>
                  </a:cubicBezTo>
                  <a:cubicBezTo>
                    <a:pt x="1145881" y="1308083"/>
                    <a:pt x="1056504" y="1300061"/>
                    <a:pt x="952230" y="1287457"/>
                  </a:cubicBezTo>
                  <a:cubicBezTo>
                    <a:pt x="847956" y="1274853"/>
                    <a:pt x="723057" y="1265686"/>
                    <a:pt x="622221" y="1253082"/>
                  </a:cubicBezTo>
                  <a:cubicBezTo>
                    <a:pt x="521385" y="1240477"/>
                    <a:pt x="436591" y="1247352"/>
                    <a:pt x="347214" y="1211830"/>
                  </a:cubicBezTo>
                  <a:cubicBezTo>
                    <a:pt x="257837" y="1176308"/>
                    <a:pt x="142104" y="1106411"/>
                    <a:pt x="85957" y="1039951"/>
                  </a:cubicBezTo>
                  <a:cubicBezTo>
                    <a:pt x="29810" y="973491"/>
                    <a:pt x="22934" y="892134"/>
                    <a:pt x="10330" y="813069"/>
                  </a:cubicBezTo>
                  <a:cubicBezTo>
                    <a:pt x="-2275" y="734004"/>
                    <a:pt x="-4566" y="633169"/>
                    <a:pt x="10330" y="565563"/>
                  </a:cubicBezTo>
                  <a:cubicBezTo>
                    <a:pt x="25226" y="497957"/>
                    <a:pt x="60748" y="454413"/>
                    <a:pt x="99707" y="407433"/>
                  </a:cubicBezTo>
                  <a:cubicBezTo>
                    <a:pt x="138666" y="360452"/>
                    <a:pt x="181064" y="331806"/>
                    <a:pt x="244086" y="283680"/>
                  </a:cubicBezTo>
                  <a:cubicBezTo>
                    <a:pt x="307108" y="235554"/>
                    <a:pt x="378152" y="163365"/>
                    <a:pt x="477842" y="118676"/>
                  </a:cubicBezTo>
                  <a:cubicBezTo>
                    <a:pt x="577532" y="73987"/>
                    <a:pt x="655451" y="35028"/>
                    <a:pt x="842227" y="15548"/>
                  </a:cubicBezTo>
                  <a:cubicBezTo>
                    <a:pt x="1029003" y="-3932"/>
                    <a:pt x="1383075" y="-495"/>
                    <a:pt x="1598498" y="1797"/>
                  </a:cubicBezTo>
                  <a:cubicBezTo>
                    <a:pt x="1813921" y="4089"/>
                    <a:pt x="1962883" y="-2786"/>
                    <a:pt x="2134763" y="29298"/>
                  </a:cubicBezTo>
                  <a:cubicBezTo>
                    <a:pt x="2306643" y="61382"/>
                    <a:pt x="2515190" y="127843"/>
                    <a:pt x="2629776" y="194303"/>
                  </a:cubicBezTo>
                  <a:cubicBezTo>
                    <a:pt x="2744362" y="260763"/>
                    <a:pt x="2724883" y="369620"/>
                    <a:pt x="2822281" y="428059"/>
                  </a:cubicBezTo>
                  <a:cubicBezTo>
                    <a:pt x="2919680" y="486498"/>
                    <a:pt x="3106456" y="523166"/>
                    <a:pt x="3214167" y="544937"/>
                  </a:cubicBezTo>
                  <a:cubicBezTo>
                    <a:pt x="3321878" y="566708"/>
                    <a:pt x="3395213" y="562698"/>
                    <a:pt x="3468549" y="558688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Freeform 1050">
              <a:extLst>
                <a:ext uri="{FF2B5EF4-FFF2-40B4-BE49-F238E27FC236}">
                  <a16:creationId xmlns:a16="http://schemas.microsoft.com/office/drawing/2014/main" id="{A8272D34-C849-AA71-4D74-AACDE6883081}"/>
                </a:ext>
              </a:extLst>
            </p:cNvPr>
            <p:cNvSpPr/>
            <p:nvPr/>
          </p:nvSpPr>
          <p:spPr>
            <a:xfrm>
              <a:off x="5170141" y="4400120"/>
              <a:ext cx="185630" cy="584391"/>
            </a:xfrm>
            <a:custGeom>
              <a:avLst/>
              <a:gdLst>
                <a:gd name="connsiteX0" fmla="*/ 0 w 185630"/>
                <a:gd name="connsiteY0" fmla="*/ 584391 h 584391"/>
                <a:gd name="connsiteX1" fmla="*/ 137504 w 185630"/>
                <a:gd name="connsiteY1" fmla="*/ 398761 h 584391"/>
                <a:gd name="connsiteX2" fmla="*/ 185630 w 185630"/>
                <a:gd name="connsiteY2" fmla="*/ 0 h 5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630" h="584391">
                  <a:moveTo>
                    <a:pt x="0" y="584391"/>
                  </a:moveTo>
                  <a:cubicBezTo>
                    <a:pt x="53283" y="540275"/>
                    <a:pt x="106566" y="496159"/>
                    <a:pt x="137504" y="398761"/>
                  </a:cubicBezTo>
                  <a:cubicBezTo>
                    <a:pt x="168442" y="301362"/>
                    <a:pt x="177036" y="150681"/>
                    <a:pt x="185630" y="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Freeform 1051">
              <a:extLst>
                <a:ext uri="{FF2B5EF4-FFF2-40B4-BE49-F238E27FC236}">
                  <a16:creationId xmlns:a16="http://schemas.microsoft.com/office/drawing/2014/main" id="{6794C641-A493-534B-C5B1-0D3AABB6456B}"/>
                </a:ext>
              </a:extLst>
            </p:cNvPr>
            <p:cNvSpPr/>
            <p:nvPr/>
          </p:nvSpPr>
          <p:spPr>
            <a:xfrm>
              <a:off x="5056646" y="4280598"/>
              <a:ext cx="203431" cy="718457"/>
            </a:xfrm>
            <a:custGeom>
              <a:avLst/>
              <a:gdLst>
                <a:gd name="connsiteX0" fmla="*/ 93134 w 203431"/>
                <a:gd name="connsiteY0" fmla="*/ 718457 h 718457"/>
                <a:gd name="connsiteX1" fmla="*/ 198642 w 203431"/>
                <a:gd name="connsiteY1" fmla="*/ 622998 h 718457"/>
                <a:gd name="connsiteX2" fmla="*/ 173521 w 203431"/>
                <a:gd name="connsiteY2" fmla="*/ 472272 h 718457"/>
                <a:gd name="connsiteX3" fmla="*/ 68013 w 203431"/>
                <a:gd name="connsiteY3" fmla="*/ 231112 h 718457"/>
                <a:gd name="connsiteX4" fmla="*/ 7723 w 203431"/>
                <a:gd name="connsiteY4" fmla="*/ 60290 h 718457"/>
                <a:gd name="connsiteX5" fmla="*/ 2699 w 203431"/>
                <a:gd name="connsiteY5" fmla="*/ 0 h 71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31" h="718457">
                  <a:moveTo>
                    <a:pt x="93134" y="718457"/>
                  </a:moveTo>
                  <a:cubicBezTo>
                    <a:pt x="139189" y="691243"/>
                    <a:pt x="185244" y="664029"/>
                    <a:pt x="198642" y="622998"/>
                  </a:cubicBezTo>
                  <a:cubicBezTo>
                    <a:pt x="212040" y="581967"/>
                    <a:pt x="195292" y="537586"/>
                    <a:pt x="173521" y="472272"/>
                  </a:cubicBezTo>
                  <a:cubicBezTo>
                    <a:pt x="151750" y="406958"/>
                    <a:pt x="95646" y="299776"/>
                    <a:pt x="68013" y="231112"/>
                  </a:cubicBezTo>
                  <a:cubicBezTo>
                    <a:pt x="40380" y="162448"/>
                    <a:pt x="18609" y="98808"/>
                    <a:pt x="7723" y="60290"/>
                  </a:cubicBezTo>
                  <a:cubicBezTo>
                    <a:pt x="-3163" y="21772"/>
                    <a:pt x="-232" y="10886"/>
                    <a:pt x="2699" y="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Freeform 1052">
              <a:extLst>
                <a:ext uri="{FF2B5EF4-FFF2-40B4-BE49-F238E27FC236}">
                  <a16:creationId xmlns:a16="http://schemas.microsoft.com/office/drawing/2014/main" id="{EF0D76F6-6711-FD50-CAF3-8AA1056E0C31}"/>
                </a:ext>
              </a:extLst>
            </p:cNvPr>
            <p:cNvSpPr/>
            <p:nvPr/>
          </p:nvSpPr>
          <p:spPr>
            <a:xfrm>
              <a:off x="5260312" y="4933741"/>
              <a:ext cx="628022" cy="120580"/>
            </a:xfrm>
            <a:custGeom>
              <a:avLst/>
              <a:gdLst>
                <a:gd name="connsiteX0" fmla="*/ 0 w 628022"/>
                <a:gd name="connsiteY0" fmla="*/ 5024 h 120580"/>
                <a:gd name="connsiteX1" fmla="*/ 195943 w 628022"/>
                <a:gd name="connsiteY1" fmla="*/ 10048 h 120580"/>
                <a:gd name="connsiteX2" fmla="*/ 422031 w 628022"/>
                <a:gd name="connsiteY2" fmla="*/ 95459 h 120580"/>
                <a:gd name="connsiteX3" fmla="*/ 628022 w 628022"/>
                <a:gd name="connsiteY3" fmla="*/ 120580 h 1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22" h="120580">
                  <a:moveTo>
                    <a:pt x="0" y="5024"/>
                  </a:moveTo>
                  <a:cubicBezTo>
                    <a:pt x="62802" y="0"/>
                    <a:pt x="125605" y="-5024"/>
                    <a:pt x="195943" y="10048"/>
                  </a:cubicBezTo>
                  <a:cubicBezTo>
                    <a:pt x="266281" y="25120"/>
                    <a:pt x="350018" y="77037"/>
                    <a:pt x="422031" y="95459"/>
                  </a:cubicBezTo>
                  <a:cubicBezTo>
                    <a:pt x="494044" y="113881"/>
                    <a:pt x="561033" y="117230"/>
                    <a:pt x="628022" y="12058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Freeform 1053">
              <a:extLst>
                <a:ext uri="{FF2B5EF4-FFF2-40B4-BE49-F238E27FC236}">
                  <a16:creationId xmlns:a16="http://schemas.microsoft.com/office/drawing/2014/main" id="{4BD8D4C6-E115-614C-B3D4-64FCD942E103}"/>
                </a:ext>
              </a:extLst>
            </p:cNvPr>
            <p:cNvSpPr/>
            <p:nvPr/>
          </p:nvSpPr>
          <p:spPr>
            <a:xfrm>
              <a:off x="5174901" y="4953815"/>
              <a:ext cx="340970" cy="396932"/>
            </a:xfrm>
            <a:custGeom>
              <a:avLst/>
              <a:gdLst>
                <a:gd name="connsiteX0" fmla="*/ 0 w 340970"/>
                <a:gd name="connsiteY0" fmla="*/ 45240 h 396932"/>
                <a:gd name="connsiteX1" fmla="*/ 100484 w 340970"/>
                <a:gd name="connsiteY1" fmla="*/ 22 h 396932"/>
                <a:gd name="connsiteX2" fmla="*/ 291402 w 340970"/>
                <a:gd name="connsiteY2" fmla="*/ 50264 h 396932"/>
                <a:gd name="connsiteX3" fmla="*/ 336620 w 340970"/>
                <a:gd name="connsiteY3" fmla="*/ 331618 h 396932"/>
                <a:gd name="connsiteX4" fmla="*/ 336620 w 340970"/>
                <a:gd name="connsiteY4" fmla="*/ 396932 h 39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70" h="396932">
                  <a:moveTo>
                    <a:pt x="0" y="45240"/>
                  </a:moveTo>
                  <a:cubicBezTo>
                    <a:pt x="25958" y="22212"/>
                    <a:pt x="51917" y="-815"/>
                    <a:pt x="100484" y="22"/>
                  </a:cubicBezTo>
                  <a:cubicBezTo>
                    <a:pt x="149051" y="859"/>
                    <a:pt x="252046" y="-5002"/>
                    <a:pt x="291402" y="50264"/>
                  </a:cubicBezTo>
                  <a:cubicBezTo>
                    <a:pt x="330758" y="105530"/>
                    <a:pt x="329084" y="273840"/>
                    <a:pt x="336620" y="331618"/>
                  </a:cubicBezTo>
                  <a:cubicBezTo>
                    <a:pt x="344156" y="389396"/>
                    <a:pt x="340388" y="393164"/>
                    <a:pt x="336620" y="396932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Freeform 1054">
              <a:extLst>
                <a:ext uri="{FF2B5EF4-FFF2-40B4-BE49-F238E27FC236}">
                  <a16:creationId xmlns:a16="http://schemas.microsoft.com/office/drawing/2014/main" id="{5B852917-DD27-46B5-9CA5-3DF3EA5C86B3}"/>
                </a:ext>
              </a:extLst>
            </p:cNvPr>
            <p:cNvSpPr/>
            <p:nvPr/>
          </p:nvSpPr>
          <p:spPr>
            <a:xfrm>
              <a:off x="4513385" y="4466492"/>
              <a:ext cx="1133230" cy="558776"/>
            </a:xfrm>
            <a:custGeom>
              <a:avLst/>
              <a:gdLst>
                <a:gd name="connsiteX0" fmla="*/ 0 w 1133230"/>
                <a:gd name="connsiteY0" fmla="*/ 0 h 558776"/>
                <a:gd name="connsiteX1" fmla="*/ 113323 w 1133230"/>
                <a:gd name="connsiteY1" fmla="*/ 70339 h 558776"/>
                <a:gd name="connsiteX2" fmla="*/ 203200 w 1133230"/>
                <a:gd name="connsiteY2" fmla="*/ 300893 h 558776"/>
                <a:gd name="connsiteX3" fmla="*/ 300892 w 1133230"/>
                <a:gd name="connsiteY3" fmla="*/ 449385 h 558776"/>
                <a:gd name="connsiteX4" fmla="*/ 496277 w 1133230"/>
                <a:gd name="connsiteY4" fmla="*/ 554893 h 558776"/>
                <a:gd name="connsiteX5" fmla="*/ 699477 w 1133230"/>
                <a:gd name="connsiteY5" fmla="*/ 496277 h 558776"/>
                <a:gd name="connsiteX6" fmla="*/ 1133230 w 1133230"/>
                <a:gd name="connsiteY6" fmla="*/ 140677 h 5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230" h="558776">
                  <a:moveTo>
                    <a:pt x="0" y="0"/>
                  </a:moveTo>
                  <a:cubicBezTo>
                    <a:pt x="39728" y="10095"/>
                    <a:pt x="79456" y="20190"/>
                    <a:pt x="113323" y="70339"/>
                  </a:cubicBezTo>
                  <a:cubicBezTo>
                    <a:pt x="147190" y="120488"/>
                    <a:pt x="171939" y="237719"/>
                    <a:pt x="203200" y="300893"/>
                  </a:cubicBezTo>
                  <a:cubicBezTo>
                    <a:pt x="234461" y="364067"/>
                    <a:pt x="252046" y="407052"/>
                    <a:pt x="300892" y="449385"/>
                  </a:cubicBezTo>
                  <a:cubicBezTo>
                    <a:pt x="349738" y="491718"/>
                    <a:pt x="429846" y="547078"/>
                    <a:pt x="496277" y="554893"/>
                  </a:cubicBezTo>
                  <a:cubicBezTo>
                    <a:pt x="562708" y="562708"/>
                    <a:pt x="593318" y="565313"/>
                    <a:pt x="699477" y="496277"/>
                  </a:cubicBezTo>
                  <a:cubicBezTo>
                    <a:pt x="805636" y="427241"/>
                    <a:pt x="969433" y="283959"/>
                    <a:pt x="1133230" y="140677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15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13177 0.0009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0139 0.1361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13611 L -1.66667E-6 -1.48148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821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2" grpId="1" animBg="1"/>
      <p:bldP spid="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/>
          <a:lstStyle/>
          <a:p>
            <a:pPr algn="ctr"/>
            <a:r>
              <a:rPr lang="en-US" dirty="0"/>
              <a:t>Manufacturing </a:t>
            </a:r>
            <a:r>
              <a:rPr lang="en-US" b="1" dirty="0">
                <a:solidFill>
                  <a:schemeClr val="accent5"/>
                </a:solidFill>
              </a:rPr>
              <a:t>Norepinephrine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F4F-1CCD-6942-4145-63303E80861E}"/>
              </a:ext>
            </a:extLst>
          </p:cNvPr>
          <p:cNvSpPr txBox="1"/>
          <p:nvPr/>
        </p:nvSpPr>
        <p:spPr>
          <a:xfrm>
            <a:off x="213117" y="5684126"/>
            <a:ext cx="14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L-Tyrosine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9AD45-354C-93CB-8B59-382BB6C85B07}"/>
              </a:ext>
            </a:extLst>
          </p:cNvPr>
          <p:cNvSpPr txBox="1"/>
          <p:nvPr/>
        </p:nvSpPr>
        <p:spPr>
          <a:xfrm>
            <a:off x="1915142" y="5684126"/>
            <a:ext cx="113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L-DOPA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6AF4C-46B7-BF5E-C85C-5198E969E1C8}"/>
              </a:ext>
            </a:extLst>
          </p:cNvPr>
          <p:cNvSpPr txBox="1"/>
          <p:nvPr/>
        </p:nvSpPr>
        <p:spPr>
          <a:xfrm>
            <a:off x="3437303" y="5684126"/>
            <a:ext cx="1507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Dopamine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8" y="-2660908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855688" y="4457772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6E034-DAFB-ED6A-DD9C-3C05A41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6" y="4827104"/>
            <a:ext cx="1542671" cy="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5E33DDE-8C51-7313-BE40-58D8DA9B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7" y="4993776"/>
            <a:ext cx="1464633" cy="6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-DOPA - Wikipedia">
            <a:extLst>
              <a:ext uri="{FF2B5EF4-FFF2-40B4-BE49-F238E27FC236}">
                <a16:creationId xmlns:a16="http://schemas.microsoft.com/office/drawing/2014/main" id="{174EBFEE-08B2-B774-FBFD-5AAF432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7" y="4800580"/>
            <a:ext cx="1542670" cy="7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AFA19E5-39B5-7A78-A0BF-E71A42C6F5B0}"/>
              </a:ext>
            </a:extLst>
          </p:cNvPr>
          <p:cNvSpPr/>
          <p:nvPr/>
        </p:nvSpPr>
        <p:spPr>
          <a:xfrm>
            <a:off x="402337" y="4053481"/>
            <a:ext cx="6608064" cy="369332"/>
          </a:xfrm>
          <a:prstGeom prst="roundRect">
            <a:avLst>
              <a:gd name="adj" fmla="val 4639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BB4B1A2-4107-32D8-8DCC-61292508B958}"/>
              </a:ext>
            </a:extLst>
          </p:cNvPr>
          <p:cNvSpPr/>
          <p:nvPr/>
        </p:nvSpPr>
        <p:spPr>
          <a:xfrm>
            <a:off x="745978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46213B80-8726-3453-5C32-DF2298557D07}"/>
              </a:ext>
            </a:extLst>
          </p:cNvPr>
          <p:cNvSpPr/>
          <p:nvPr/>
        </p:nvSpPr>
        <p:spPr>
          <a:xfrm>
            <a:off x="1700447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850C9EBC-9367-A564-9406-669DD1F981F8}"/>
              </a:ext>
            </a:extLst>
          </p:cNvPr>
          <p:cNvSpPr/>
          <p:nvPr/>
        </p:nvSpPr>
        <p:spPr>
          <a:xfrm>
            <a:off x="2654916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75600C56-D0DD-9391-30F9-FFB9B79E5130}"/>
              </a:ext>
            </a:extLst>
          </p:cNvPr>
          <p:cNvSpPr/>
          <p:nvPr/>
        </p:nvSpPr>
        <p:spPr>
          <a:xfrm>
            <a:off x="3609385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574CA08-4F2B-DD0C-3A2F-A750D339CF67}"/>
              </a:ext>
            </a:extLst>
          </p:cNvPr>
          <p:cNvSpPr/>
          <p:nvPr/>
        </p:nvSpPr>
        <p:spPr>
          <a:xfrm>
            <a:off x="456385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748A591F-999B-DAE1-7A04-E6AED1F6C17A}"/>
              </a:ext>
            </a:extLst>
          </p:cNvPr>
          <p:cNvSpPr/>
          <p:nvPr/>
        </p:nvSpPr>
        <p:spPr>
          <a:xfrm>
            <a:off x="5518323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DC51D6F0-A5C3-636A-7380-892AE7845C32}"/>
              </a:ext>
            </a:extLst>
          </p:cNvPr>
          <p:cNvSpPr/>
          <p:nvPr/>
        </p:nvSpPr>
        <p:spPr>
          <a:xfrm>
            <a:off x="6472792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FA0E61-8B63-5973-B38C-6223945726CF}"/>
              </a:ext>
            </a:extLst>
          </p:cNvPr>
          <p:cNvGrpSpPr/>
          <p:nvPr/>
        </p:nvGrpSpPr>
        <p:grpSpPr>
          <a:xfrm>
            <a:off x="5647861" y="1438298"/>
            <a:ext cx="1109069" cy="1499218"/>
            <a:chOff x="2599550" y="1438298"/>
            <a:chExt cx="1109069" cy="14992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0" name="Can 49">
              <a:extLst>
                <a:ext uri="{FF2B5EF4-FFF2-40B4-BE49-F238E27FC236}">
                  <a16:creationId xmlns:a16="http://schemas.microsoft.com/office/drawing/2014/main" id="{5A7F89C0-0173-0F80-4ABC-C3FEEC162233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evel 50">
              <a:extLst>
                <a:ext uri="{FF2B5EF4-FFF2-40B4-BE49-F238E27FC236}">
                  <a16:creationId xmlns:a16="http://schemas.microsoft.com/office/drawing/2014/main" id="{8FB188EA-BDCF-FE84-6891-F2772F844011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E48BF8-7FE6-2842-18E9-DD413ADC2F8B}"/>
              </a:ext>
            </a:extLst>
          </p:cNvPr>
          <p:cNvGrpSpPr/>
          <p:nvPr/>
        </p:nvGrpSpPr>
        <p:grpSpPr>
          <a:xfrm>
            <a:off x="2027749" y="1438298"/>
            <a:ext cx="1109069" cy="1499218"/>
            <a:chOff x="2599550" y="1438298"/>
            <a:chExt cx="1109069" cy="14992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32ECB3F1-F353-F926-08FC-6384791C7BD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evel 43">
              <a:extLst>
                <a:ext uri="{FF2B5EF4-FFF2-40B4-BE49-F238E27FC236}">
                  <a16:creationId xmlns:a16="http://schemas.microsoft.com/office/drawing/2014/main" id="{23F39D5C-7941-58FA-C185-1816A48C7F6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riangle 56">
            <a:extLst>
              <a:ext uri="{FF2B5EF4-FFF2-40B4-BE49-F238E27FC236}">
                <a16:creationId xmlns:a16="http://schemas.microsoft.com/office/drawing/2014/main" id="{0A5C978E-7CDE-0C83-881A-4253F13616BE}"/>
              </a:ext>
            </a:extLst>
          </p:cNvPr>
          <p:cNvSpPr/>
          <p:nvPr/>
        </p:nvSpPr>
        <p:spPr>
          <a:xfrm>
            <a:off x="2326931" y="3599477"/>
            <a:ext cx="510703" cy="44026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74A75-57FA-E3DE-AC8C-62C5B691D115}"/>
              </a:ext>
            </a:extLst>
          </p:cNvPr>
          <p:cNvSpPr/>
          <p:nvPr/>
        </p:nvSpPr>
        <p:spPr>
          <a:xfrm>
            <a:off x="4145776" y="3542777"/>
            <a:ext cx="510703" cy="5107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D583E-FC6D-DF7A-AF3D-E9F83AF162FD}"/>
              </a:ext>
            </a:extLst>
          </p:cNvPr>
          <p:cNvGrpSpPr/>
          <p:nvPr/>
        </p:nvGrpSpPr>
        <p:grpSpPr>
          <a:xfrm>
            <a:off x="3837805" y="1438298"/>
            <a:ext cx="1109069" cy="1499218"/>
            <a:chOff x="2599550" y="1438298"/>
            <a:chExt cx="1109069" cy="14992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F95E9E9F-30D6-B803-BCFC-573E231ACBE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evel 47">
              <a:extLst>
                <a:ext uri="{FF2B5EF4-FFF2-40B4-BE49-F238E27FC236}">
                  <a16:creationId xmlns:a16="http://schemas.microsoft.com/office/drawing/2014/main" id="{795497E7-1B18-EF4F-B540-BD0AB6897856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0C4715A-846C-D6FC-1484-377D387104E1}"/>
              </a:ext>
            </a:extLst>
          </p:cNvPr>
          <p:cNvGrpSpPr/>
          <p:nvPr/>
        </p:nvGrpSpPr>
        <p:grpSpPr>
          <a:xfrm>
            <a:off x="6746530" y="4584425"/>
            <a:ext cx="3034157" cy="2343146"/>
            <a:chOff x="925505" y="1563544"/>
            <a:chExt cx="6855828" cy="5294455"/>
          </a:xfrm>
        </p:grpSpPr>
        <p:pic>
          <p:nvPicPr>
            <p:cNvPr id="5" name="Picture 2" descr="Human Anatomy - THE BRAIN: MIDSAGITTAL Diagram | Quizlet">
              <a:extLst>
                <a:ext uri="{FF2B5EF4-FFF2-40B4-BE49-F238E27FC236}">
                  <a16:creationId xmlns:a16="http://schemas.microsoft.com/office/drawing/2014/main" id="{F9350617-4318-9FE9-DB56-0F3E305E5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05" y="1563544"/>
              <a:ext cx="6855828" cy="5294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FF974DA-80D7-D4AA-CAB4-6F3C5AE89739}"/>
                </a:ext>
              </a:extLst>
            </p:cNvPr>
            <p:cNvSpPr/>
            <p:nvPr/>
          </p:nvSpPr>
          <p:spPr>
            <a:xfrm rot="18798209">
              <a:off x="4187821" y="4064648"/>
              <a:ext cx="109728" cy="27148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E4B186E-B8C0-28FF-024E-A6B5E2EE0B94}"/>
                </a:ext>
              </a:extLst>
            </p:cNvPr>
            <p:cNvSpPr/>
            <p:nvPr/>
          </p:nvSpPr>
          <p:spPr>
            <a:xfrm rot="21179260">
              <a:off x="4443033" y="4315285"/>
              <a:ext cx="109728" cy="32189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49F8B5-EE11-D80B-3339-5EF143E2417D}"/>
                </a:ext>
              </a:extLst>
            </p:cNvPr>
            <p:cNvSpPr/>
            <p:nvPr/>
          </p:nvSpPr>
          <p:spPr>
            <a:xfrm>
              <a:off x="4155189" y="4120739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A15BFC-9F8A-E783-5D1F-D49A4A2E71D8}"/>
                </a:ext>
              </a:extLst>
            </p:cNvPr>
            <p:cNvSpPr/>
            <p:nvPr/>
          </p:nvSpPr>
          <p:spPr>
            <a:xfrm>
              <a:off x="4260086" y="4207824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AD6CB54E-8B3F-CF05-6C53-5A0E600E468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7934" y="3893663"/>
              <a:ext cx="947973" cy="234032"/>
            </a:xfrm>
            <a:prstGeom prst="curvedConnector3">
              <a:avLst>
                <a:gd name="adj1" fmla="val 48121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98040FC3-D2DF-6ECC-3F1D-A4070E74851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69666" y="3247119"/>
              <a:ext cx="956930" cy="315479"/>
            </a:xfrm>
            <a:prstGeom prst="curvedConnector3">
              <a:avLst>
                <a:gd name="adj1" fmla="val 6566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9EF55B9A-CA5F-8F91-745D-6634E79148F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274058" y="2632701"/>
              <a:ext cx="693069" cy="457199"/>
            </a:xfrm>
            <a:prstGeom prst="curvedConnector3">
              <a:avLst>
                <a:gd name="adj1" fmla="val -17274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851435CC-5612-0CAF-5382-A4F03F72F09B}"/>
                </a:ext>
              </a:extLst>
            </p:cNvPr>
            <p:cNvCxnSpPr>
              <a:cxnSpLocks/>
              <a:stCxn id="55" idx="11"/>
            </p:cNvCxnSpPr>
            <p:nvPr/>
          </p:nvCxnSpPr>
          <p:spPr>
            <a:xfrm flipV="1">
              <a:off x="3375717" y="2040100"/>
              <a:ext cx="95112" cy="758102"/>
            </a:xfrm>
            <a:prstGeom prst="curvedConnector4">
              <a:avLst>
                <a:gd name="adj1" fmla="val 110235"/>
                <a:gd name="adj2" fmla="val 57827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42D9E5C1-8F01-DC50-E1A7-A22DA8C32E6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98884" y="2051274"/>
              <a:ext cx="728982" cy="524310"/>
            </a:xfrm>
            <a:prstGeom prst="curvedConnector3">
              <a:avLst>
                <a:gd name="adj1" fmla="val 958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18139689-2A19-3424-0650-5FA2595B4E1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738100" y="2272656"/>
              <a:ext cx="590317" cy="220212"/>
            </a:xfrm>
            <a:prstGeom prst="curvedConnector3">
              <a:avLst>
                <a:gd name="adj1" fmla="val -81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58AED598-2EC0-75AD-5FF8-637304616C70}"/>
                </a:ext>
              </a:extLst>
            </p:cNvPr>
            <p:cNvCxnSpPr>
              <a:cxnSpLocks/>
            </p:cNvCxnSpPr>
            <p:nvPr/>
          </p:nvCxnSpPr>
          <p:spPr>
            <a:xfrm>
              <a:off x="3461716" y="4231575"/>
              <a:ext cx="416832" cy="304799"/>
            </a:xfrm>
            <a:prstGeom prst="curvedConnector3">
              <a:avLst>
                <a:gd name="adj1" fmla="val -12677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11018422-4AF0-3457-939D-3B54DFC2B5F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49909" y="4448219"/>
              <a:ext cx="404117" cy="275623"/>
            </a:xfrm>
            <a:prstGeom prst="curvedConnector3">
              <a:avLst>
                <a:gd name="adj1" fmla="val 67632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F643936F-C53F-EDC3-D9AC-8071EDB5BC3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742122" y="3785812"/>
              <a:ext cx="259430" cy="128663"/>
            </a:xfrm>
            <a:prstGeom prst="curvedConnector3">
              <a:avLst>
                <a:gd name="adj1" fmla="val 3774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8BDC2C1D-4485-3D6D-9102-D0142B0212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95387" y="4146733"/>
              <a:ext cx="830872" cy="482139"/>
            </a:xfrm>
            <a:prstGeom prst="curvedConnector3">
              <a:avLst>
                <a:gd name="adj1" fmla="val -3223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AC763B-C904-4031-D921-9FE3C91B7E0B}"/>
                </a:ext>
              </a:extLst>
            </p:cNvPr>
            <p:cNvSpPr/>
            <p:nvPr/>
          </p:nvSpPr>
          <p:spPr>
            <a:xfrm>
              <a:off x="4455169" y="4350088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E79CA5-6F88-DCBC-9CB5-F387FFCDB285}"/>
                </a:ext>
              </a:extLst>
            </p:cNvPr>
            <p:cNvSpPr/>
            <p:nvPr/>
          </p:nvSpPr>
          <p:spPr>
            <a:xfrm>
              <a:off x="4478920" y="4543887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EE1E868-13FE-DB24-CF5F-2AFEBBE7CD22}"/>
                </a:ext>
              </a:extLst>
            </p:cNvPr>
            <p:cNvSpPr/>
            <p:nvPr/>
          </p:nvSpPr>
          <p:spPr>
            <a:xfrm>
              <a:off x="4486732" y="4446195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6066FBA-E1CE-1271-2399-00B5EE4FC24A}"/>
                </a:ext>
              </a:extLst>
            </p:cNvPr>
            <p:cNvSpPr/>
            <p:nvPr/>
          </p:nvSpPr>
          <p:spPr>
            <a:xfrm rot="19018830">
              <a:off x="4647830" y="5392500"/>
              <a:ext cx="83392" cy="216878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FC50E574-30BC-9B30-4FAC-C1D428952260}"/>
                </a:ext>
              </a:extLst>
            </p:cNvPr>
            <p:cNvSpPr/>
            <p:nvPr/>
          </p:nvSpPr>
          <p:spPr>
            <a:xfrm rot="19731913">
              <a:off x="4769442" y="5239385"/>
              <a:ext cx="98371" cy="264262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159FCC0E-9838-DF6F-6B00-B97980DFFAB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60087" y="4803236"/>
              <a:ext cx="265447" cy="149815"/>
            </a:xfrm>
            <a:prstGeom prst="curvedConnector3">
              <a:avLst>
                <a:gd name="adj1" fmla="val 10253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urved Connector 31">
              <a:extLst>
                <a:ext uri="{FF2B5EF4-FFF2-40B4-BE49-F238E27FC236}">
                  <a16:creationId xmlns:a16="http://schemas.microsoft.com/office/drawing/2014/main" id="{5653B6CD-561D-F870-2837-3583CC13C1FF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 rot="16200000" flipH="1">
              <a:off x="3762005" y="5332055"/>
              <a:ext cx="2122029" cy="640696"/>
            </a:xfrm>
            <a:prstGeom prst="curvedConnector3">
              <a:avLst>
                <a:gd name="adj1" fmla="val 42818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011DD9E0-DB2A-CC62-2BD3-37CF1A76F15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51720" y="3970016"/>
              <a:ext cx="283985" cy="19163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13FC12C-9BD4-1009-13C8-677818A24DB9}"/>
                </a:ext>
              </a:extLst>
            </p:cNvPr>
            <p:cNvSpPr/>
            <p:nvPr/>
          </p:nvSpPr>
          <p:spPr>
            <a:xfrm>
              <a:off x="2897875" y="2679526"/>
              <a:ext cx="3468549" cy="1672468"/>
            </a:xfrm>
            <a:custGeom>
              <a:avLst/>
              <a:gdLst>
                <a:gd name="connsiteX0" fmla="*/ 1570997 w 3468549"/>
                <a:gd name="connsiteY0" fmla="*/ 1672468 h 1672468"/>
                <a:gd name="connsiteX1" fmla="*/ 1564122 w 3468549"/>
                <a:gd name="connsiteY1" fmla="*/ 1411211 h 1672468"/>
                <a:gd name="connsiteX2" fmla="*/ 1247863 w 3468549"/>
                <a:gd name="connsiteY2" fmla="*/ 1328709 h 1672468"/>
                <a:gd name="connsiteX3" fmla="*/ 952230 w 3468549"/>
                <a:gd name="connsiteY3" fmla="*/ 1287457 h 1672468"/>
                <a:gd name="connsiteX4" fmla="*/ 622221 w 3468549"/>
                <a:gd name="connsiteY4" fmla="*/ 1253082 h 1672468"/>
                <a:gd name="connsiteX5" fmla="*/ 347214 w 3468549"/>
                <a:gd name="connsiteY5" fmla="*/ 1211830 h 1672468"/>
                <a:gd name="connsiteX6" fmla="*/ 85957 w 3468549"/>
                <a:gd name="connsiteY6" fmla="*/ 1039951 h 1672468"/>
                <a:gd name="connsiteX7" fmla="*/ 10330 w 3468549"/>
                <a:gd name="connsiteY7" fmla="*/ 813069 h 1672468"/>
                <a:gd name="connsiteX8" fmla="*/ 10330 w 3468549"/>
                <a:gd name="connsiteY8" fmla="*/ 565563 h 1672468"/>
                <a:gd name="connsiteX9" fmla="*/ 99707 w 3468549"/>
                <a:gd name="connsiteY9" fmla="*/ 407433 h 1672468"/>
                <a:gd name="connsiteX10" fmla="*/ 244086 w 3468549"/>
                <a:gd name="connsiteY10" fmla="*/ 283680 h 1672468"/>
                <a:gd name="connsiteX11" fmla="*/ 477842 w 3468549"/>
                <a:gd name="connsiteY11" fmla="*/ 118676 h 1672468"/>
                <a:gd name="connsiteX12" fmla="*/ 842227 w 3468549"/>
                <a:gd name="connsiteY12" fmla="*/ 15548 h 1672468"/>
                <a:gd name="connsiteX13" fmla="*/ 1598498 w 3468549"/>
                <a:gd name="connsiteY13" fmla="*/ 1797 h 1672468"/>
                <a:gd name="connsiteX14" fmla="*/ 2134763 w 3468549"/>
                <a:gd name="connsiteY14" fmla="*/ 29298 h 1672468"/>
                <a:gd name="connsiteX15" fmla="*/ 2629776 w 3468549"/>
                <a:gd name="connsiteY15" fmla="*/ 194303 h 1672468"/>
                <a:gd name="connsiteX16" fmla="*/ 2822281 w 3468549"/>
                <a:gd name="connsiteY16" fmla="*/ 428059 h 1672468"/>
                <a:gd name="connsiteX17" fmla="*/ 3214167 w 3468549"/>
                <a:gd name="connsiteY17" fmla="*/ 544937 h 1672468"/>
                <a:gd name="connsiteX18" fmla="*/ 3468549 w 3468549"/>
                <a:gd name="connsiteY18" fmla="*/ 558688 h 167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68549" h="1672468">
                  <a:moveTo>
                    <a:pt x="1570997" y="1672468"/>
                  </a:moveTo>
                  <a:cubicBezTo>
                    <a:pt x="1594487" y="1570486"/>
                    <a:pt x="1617978" y="1468504"/>
                    <a:pt x="1564122" y="1411211"/>
                  </a:cubicBezTo>
                  <a:cubicBezTo>
                    <a:pt x="1510266" y="1353918"/>
                    <a:pt x="1349845" y="1349335"/>
                    <a:pt x="1247863" y="1328709"/>
                  </a:cubicBezTo>
                  <a:cubicBezTo>
                    <a:pt x="1145881" y="1308083"/>
                    <a:pt x="1056504" y="1300061"/>
                    <a:pt x="952230" y="1287457"/>
                  </a:cubicBezTo>
                  <a:cubicBezTo>
                    <a:pt x="847956" y="1274853"/>
                    <a:pt x="723057" y="1265686"/>
                    <a:pt x="622221" y="1253082"/>
                  </a:cubicBezTo>
                  <a:cubicBezTo>
                    <a:pt x="521385" y="1240477"/>
                    <a:pt x="436591" y="1247352"/>
                    <a:pt x="347214" y="1211830"/>
                  </a:cubicBezTo>
                  <a:cubicBezTo>
                    <a:pt x="257837" y="1176308"/>
                    <a:pt x="142104" y="1106411"/>
                    <a:pt x="85957" y="1039951"/>
                  </a:cubicBezTo>
                  <a:cubicBezTo>
                    <a:pt x="29810" y="973491"/>
                    <a:pt x="22934" y="892134"/>
                    <a:pt x="10330" y="813069"/>
                  </a:cubicBezTo>
                  <a:cubicBezTo>
                    <a:pt x="-2275" y="734004"/>
                    <a:pt x="-4566" y="633169"/>
                    <a:pt x="10330" y="565563"/>
                  </a:cubicBezTo>
                  <a:cubicBezTo>
                    <a:pt x="25226" y="497957"/>
                    <a:pt x="60748" y="454413"/>
                    <a:pt x="99707" y="407433"/>
                  </a:cubicBezTo>
                  <a:cubicBezTo>
                    <a:pt x="138666" y="360452"/>
                    <a:pt x="181064" y="331806"/>
                    <a:pt x="244086" y="283680"/>
                  </a:cubicBezTo>
                  <a:cubicBezTo>
                    <a:pt x="307108" y="235554"/>
                    <a:pt x="378152" y="163365"/>
                    <a:pt x="477842" y="118676"/>
                  </a:cubicBezTo>
                  <a:cubicBezTo>
                    <a:pt x="577532" y="73987"/>
                    <a:pt x="655451" y="35028"/>
                    <a:pt x="842227" y="15548"/>
                  </a:cubicBezTo>
                  <a:cubicBezTo>
                    <a:pt x="1029003" y="-3932"/>
                    <a:pt x="1383075" y="-495"/>
                    <a:pt x="1598498" y="1797"/>
                  </a:cubicBezTo>
                  <a:cubicBezTo>
                    <a:pt x="1813921" y="4089"/>
                    <a:pt x="1962883" y="-2786"/>
                    <a:pt x="2134763" y="29298"/>
                  </a:cubicBezTo>
                  <a:cubicBezTo>
                    <a:pt x="2306643" y="61382"/>
                    <a:pt x="2515190" y="127843"/>
                    <a:pt x="2629776" y="194303"/>
                  </a:cubicBezTo>
                  <a:cubicBezTo>
                    <a:pt x="2744362" y="260763"/>
                    <a:pt x="2724883" y="369620"/>
                    <a:pt x="2822281" y="428059"/>
                  </a:cubicBezTo>
                  <a:cubicBezTo>
                    <a:pt x="2919680" y="486498"/>
                    <a:pt x="3106456" y="523166"/>
                    <a:pt x="3214167" y="544937"/>
                  </a:cubicBezTo>
                  <a:cubicBezTo>
                    <a:pt x="3321878" y="566708"/>
                    <a:pt x="3395213" y="562698"/>
                    <a:pt x="3468549" y="558688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D58B4C6-3761-C560-3B42-AE913DDB7A0E}"/>
                </a:ext>
              </a:extLst>
            </p:cNvPr>
            <p:cNvSpPr/>
            <p:nvPr/>
          </p:nvSpPr>
          <p:spPr>
            <a:xfrm>
              <a:off x="5170141" y="4400120"/>
              <a:ext cx="185630" cy="584391"/>
            </a:xfrm>
            <a:custGeom>
              <a:avLst/>
              <a:gdLst>
                <a:gd name="connsiteX0" fmla="*/ 0 w 185630"/>
                <a:gd name="connsiteY0" fmla="*/ 584391 h 584391"/>
                <a:gd name="connsiteX1" fmla="*/ 137504 w 185630"/>
                <a:gd name="connsiteY1" fmla="*/ 398761 h 584391"/>
                <a:gd name="connsiteX2" fmla="*/ 185630 w 185630"/>
                <a:gd name="connsiteY2" fmla="*/ 0 h 5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630" h="584391">
                  <a:moveTo>
                    <a:pt x="0" y="584391"/>
                  </a:moveTo>
                  <a:cubicBezTo>
                    <a:pt x="53283" y="540275"/>
                    <a:pt x="106566" y="496159"/>
                    <a:pt x="137504" y="398761"/>
                  </a:cubicBezTo>
                  <a:cubicBezTo>
                    <a:pt x="168442" y="301362"/>
                    <a:pt x="177036" y="150681"/>
                    <a:pt x="185630" y="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DCF86D4-269D-F8AF-9018-9DCCCD8DA217}"/>
                </a:ext>
              </a:extLst>
            </p:cNvPr>
            <p:cNvSpPr/>
            <p:nvPr/>
          </p:nvSpPr>
          <p:spPr>
            <a:xfrm>
              <a:off x="5056646" y="4280598"/>
              <a:ext cx="203431" cy="718457"/>
            </a:xfrm>
            <a:custGeom>
              <a:avLst/>
              <a:gdLst>
                <a:gd name="connsiteX0" fmla="*/ 93134 w 203431"/>
                <a:gd name="connsiteY0" fmla="*/ 718457 h 718457"/>
                <a:gd name="connsiteX1" fmla="*/ 198642 w 203431"/>
                <a:gd name="connsiteY1" fmla="*/ 622998 h 718457"/>
                <a:gd name="connsiteX2" fmla="*/ 173521 w 203431"/>
                <a:gd name="connsiteY2" fmla="*/ 472272 h 718457"/>
                <a:gd name="connsiteX3" fmla="*/ 68013 w 203431"/>
                <a:gd name="connsiteY3" fmla="*/ 231112 h 718457"/>
                <a:gd name="connsiteX4" fmla="*/ 7723 w 203431"/>
                <a:gd name="connsiteY4" fmla="*/ 60290 h 718457"/>
                <a:gd name="connsiteX5" fmla="*/ 2699 w 203431"/>
                <a:gd name="connsiteY5" fmla="*/ 0 h 71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31" h="718457">
                  <a:moveTo>
                    <a:pt x="93134" y="718457"/>
                  </a:moveTo>
                  <a:cubicBezTo>
                    <a:pt x="139189" y="691243"/>
                    <a:pt x="185244" y="664029"/>
                    <a:pt x="198642" y="622998"/>
                  </a:cubicBezTo>
                  <a:cubicBezTo>
                    <a:pt x="212040" y="581967"/>
                    <a:pt x="195292" y="537586"/>
                    <a:pt x="173521" y="472272"/>
                  </a:cubicBezTo>
                  <a:cubicBezTo>
                    <a:pt x="151750" y="406958"/>
                    <a:pt x="95646" y="299776"/>
                    <a:pt x="68013" y="231112"/>
                  </a:cubicBezTo>
                  <a:cubicBezTo>
                    <a:pt x="40380" y="162448"/>
                    <a:pt x="18609" y="98808"/>
                    <a:pt x="7723" y="60290"/>
                  </a:cubicBezTo>
                  <a:cubicBezTo>
                    <a:pt x="-3163" y="21772"/>
                    <a:pt x="-232" y="10886"/>
                    <a:pt x="2699" y="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CD6457E-193E-E674-BEA8-69DB022E9655}"/>
                </a:ext>
              </a:extLst>
            </p:cNvPr>
            <p:cNvSpPr/>
            <p:nvPr/>
          </p:nvSpPr>
          <p:spPr>
            <a:xfrm>
              <a:off x="5260312" y="4933741"/>
              <a:ext cx="628022" cy="120580"/>
            </a:xfrm>
            <a:custGeom>
              <a:avLst/>
              <a:gdLst>
                <a:gd name="connsiteX0" fmla="*/ 0 w 628022"/>
                <a:gd name="connsiteY0" fmla="*/ 5024 h 120580"/>
                <a:gd name="connsiteX1" fmla="*/ 195943 w 628022"/>
                <a:gd name="connsiteY1" fmla="*/ 10048 h 120580"/>
                <a:gd name="connsiteX2" fmla="*/ 422031 w 628022"/>
                <a:gd name="connsiteY2" fmla="*/ 95459 h 120580"/>
                <a:gd name="connsiteX3" fmla="*/ 628022 w 628022"/>
                <a:gd name="connsiteY3" fmla="*/ 120580 h 1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22" h="120580">
                  <a:moveTo>
                    <a:pt x="0" y="5024"/>
                  </a:moveTo>
                  <a:cubicBezTo>
                    <a:pt x="62802" y="0"/>
                    <a:pt x="125605" y="-5024"/>
                    <a:pt x="195943" y="10048"/>
                  </a:cubicBezTo>
                  <a:cubicBezTo>
                    <a:pt x="266281" y="25120"/>
                    <a:pt x="350018" y="77037"/>
                    <a:pt x="422031" y="95459"/>
                  </a:cubicBezTo>
                  <a:cubicBezTo>
                    <a:pt x="494044" y="113881"/>
                    <a:pt x="561033" y="117230"/>
                    <a:pt x="628022" y="12058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6D8972D-DE4E-A2C7-27C0-A85C8F34EFB1}"/>
                </a:ext>
              </a:extLst>
            </p:cNvPr>
            <p:cNvSpPr/>
            <p:nvPr/>
          </p:nvSpPr>
          <p:spPr>
            <a:xfrm>
              <a:off x="5174901" y="4953815"/>
              <a:ext cx="340970" cy="396932"/>
            </a:xfrm>
            <a:custGeom>
              <a:avLst/>
              <a:gdLst>
                <a:gd name="connsiteX0" fmla="*/ 0 w 340970"/>
                <a:gd name="connsiteY0" fmla="*/ 45240 h 396932"/>
                <a:gd name="connsiteX1" fmla="*/ 100484 w 340970"/>
                <a:gd name="connsiteY1" fmla="*/ 22 h 396932"/>
                <a:gd name="connsiteX2" fmla="*/ 291402 w 340970"/>
                <a:gd name="connsiteY2" fmla="*/ 50264 h 396932"/>
                <a:gd name="connsiteX3" fmla="*/ 336620 w 340970"/>
                <a:gd name="connsiteY3" fmla="*/ 331618 h 396932"/>
                <a:gd name="connsiteX4" fmla="*/ 336620 w 340970"/>
                <a:gd name="connsiteY4" fmla="*/ 396932 h 39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70" h="396932">
                  <a:moveTo>
                    <a:pt x="0" y="45240"/>
                  </a:moveTo>
                  <a:cubicBezTo>
                    <a:pt x="25958" y="22212"/>
                    <a:pt x="51917" y="-815"/>
                    <a:pt x="100484" y="22"/>
                  </a:cubicBezTo>
                  <a:cubicBezTo>
                    <a:pt x="149051" y="859"/>
                    <a:pt x="252046" y="-5002"/>
                    <a:pt x="291402" y="50264"/>
                  </a:cubicBezTo>
                  <a:cubicBezTo>
                    <a:pt x="330758" y="105530"/>
                    <a:pt x="329084" y="273840"/>
                    <a:pt x="336620" y="331618"/>
                  </a:cubicBezTo>
                  <a:cubicBezTo>
                    <a:pt x="344156" y="389396"/>
                    <a:pt x="340388" y="393164"/>
                    <a:pt x="336620" y="396932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8D3E20F-EB06-F223-1566-34CC35050E5A}"/>
                </a:ext>
              </a:extLst>
            </p:cNvPr>
            <p:cNvSpPr/>
            <p:nvPr/>
          </p:nvSpPr>
          <p:spPr>
            <a:xfrm>
              <a:off x="4513385" y="4466492"/>
              <a:ext cx="1133230" cy="558776"/>
            </a:xfrm>
            <a:custGeom>
              <a:avLst/>
              <a:gdLst>
                <a:gd name="connsiteX0" fmla="*/ 0 w 1133230"/>
                <a:gd name="connsiteY0" fmla="*/ 0 h 558776"/>
                <a:gd name="connsiteX1" fmla="*/ 113323 w 1133230"/>
                <a:gd name="connsiteY1" fmla="*/ 70339 h 558776"/>
                <a:gd name="connsiteX2" fmla="*/ 203200 w 1133230"/>
                <a:gd name="connsiteY2" fmla="*/ 300893 h 558776"/>
                <a:gd name="connsiteX3" fmla="*/ 300892 w 1133230"/>
                <a:gd name="connsiteY3" fmla="*/ 449385 h 558776"/>
                <a:gd name="connsiteX4" fmla="*/ 496277 w 1133230"/>
                <a:gd name="connsiteY4" fmla="*/ 554893 h 558776"/>
                <a:gd name="connsiteX5" fmla="*/ 699477 w 1133230"/>
                <a:gd name="connsiteY5" fmla="*/ 496277 h 558776"/>
                <a:gd name="connsiteX6" fmla="*/ 1133230 w 1133230"/>
                <a:gd name="connsiteY6" fmla="*/ 140677 h 5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230" h="558776">
                  <a:moveTo>
                    <a:pt x="0" y="0"/>
                  </a:moveTo>
                  <a:cubicBezTo>
                    <a:pt x="39728" y="10095"/>
                    <a:pt x="79456" y="20190"/>
                    <a:pt x="113323" y="70339"/>
                  </a:cubicBezTo>
                  <a:cubicBezTo>
                    <a:pt x="147190" y="120488"/>
                    <a:pt x="171939" y="237719"/>
                    <a:pt x="203200" y="300893"/>
                  </a:cubicBezTo>
                  <a:cubicBezTo>
                    <a:pt x="234461" y="364067"/>
                    <a:pt x="252046" y="407052"/>
                    <a:pt x="300892" y="449385"/>
                  </a:cubicBezTo>
                  <a:cubicBezTo>
                    <a:pt x="349738" y="491718"/>
                    <a:pt x="429846" y="547078"/>
                    <a:pt x="496277" y="554893"/>
                  </a:cubicBezTo>
                  <a:cubicBezTo>
                    <a:pt x="562708" y="562708"/>
                    <a:pt x="593318" y="565313"/>
                    <a:pt x="699477" y="496277"/>
                  </a:cubicBezTo>
                  <a:cubicBezTo>
                    <a:pt x="805636" y="427241"/>
                    <a:pt x="969433" y="283959"/>
                    <a:pt x="1133230" y="140677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4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105 0 " pathEditMode="relative" ptsTypes="AA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2.77778E-6 0.171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16505 L 0.00261 -0.00972 " pathEditMode="relative" ptsTypes="AA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7" grpId="0" animBg="1"/>
      <p:bldP spid="57" grpId="1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/>
          <a:lstStyle/>
          <a:p>
            <a:pPr algn="ctr"/>
            <a:r>
              <a:rPr lang="en-US" dirty="0"/>
              <a:t>Manufacturing </a:t>
            </a:r>
            <a:r>
              <a:rPr lang="en-US" b="1" dirty="0">
                <a:solidFill>
                  <a:schemeClr val="accent5"/>
                </a:solidFill>
              </a:rPr>
              <a:t>Norepinephrine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F4F-1CCD-6942-4145-63303E80861E}"/>
              </a:ext>
            </a:extLst>
          </p:cNvPr>
          <p:cNvSpPr txBox="1"/>
          <p:nvPr/>
        </p:nvSpPr>
        <p:spPr>
          <a:xfrm>
            <a:off x="213117" y="5684126"/>
            <a:ext cx="14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L-Tyrosine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9AD45-354C-93CB-8B59-382BB6C85B07}"/>
              </a:ext>
            </a:extLst>
          </p:cNvPr>
          <p:cNvSpPr txBox="1"/>
          <p:nvPr/>
        </p:nvSpPr>
        <p:spPr>
          <a:xfrm>
            <a:off x="1915142" y="5684126"/>
            <a:ext cx="113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L-DOPA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6AF4C-46B7-BF5E-C85C-5198E969E1C8}"/>
              </a:ext>
            </a:extLst>
          </p:cNvPr>
          <p:cNvSpPr txBox="1"/>
          <p:nvPr/>
        </p:nvSpPr>
        <p:spPr>
          <a:xfrm>
            <a:off x="3437303" y="5684126"/>
            <a:ext cx="1507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Dopamine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89AC5-2F79-29D1-CEBF-38E455A5ECDE}"/>
              </a:ext>
            </a:extLst>
          </p:cNvPr>
          <p:cNvSpPr txBox="1"/>
          <p:nvPr/>
        </p:nvSpPr>
        <p:spPr>
          <a:xfrm>
            <a:off x="4991667" y="5684126"/>
            <a:ext cx="220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Norepinephrine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(Noradrenaline)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8" y="-2660908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855688" y="4457772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6E034-DAFB-ED6A-DD9C-3C05A41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6" y="4827104"/>
            <a:ext cx="1542671" cy="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075D770-0008-2A44-F826-9C7556B6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33" y="4830376"/>
            <a:ext cx="1542670" cy="7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5E33DDE-8C51-7313-BE40-58D8DA9B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7" y="4993776"/>
            <a:ext cx="1464633" cy="6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-DOPA - Wikipedia">
            <a:extLst>
              <a:ext uri="{FF2B5EF4-FFF2-40B4-BE49-F238E27FC236}">
                <a16:creationId xmlns:a16="http://schemas.microsoft.com/office/drawing/2014/main" id="{174EBFEE-08B2-B774-FBFD-5AAF432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7" y="4800580"/>
            <a:ext cx="1542670" cy="7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AFA19E5-39B5-7A78-A0BF-E71A42C6F5B0}"/>
              </a:ext>
            </a:extLst>
          </p:cNvPr>
          <p:cNvSpPr/>
          <p:nvPr/>
        </p:nvSpPr>
        <p:spPr>
          <a:xfrm>
            <a:off x="402337" y="4053481"/>
            <a:ext cx="6594811" cy="369332"/>
          </a:xfrm>
          <a:prstGeom prst="roundRect">
            <a:avLst>
              <a:gd name="adj" fmla="val 4639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BB4B1A2-4107-32D8-8DCC-61292508B958}"/>
              </a:ext>
            </a:extLst>
          </p:cNvPr>
          <p:cNvSpPr/>
          <p:nvPr/>
        </p:nvSpPr>
        <p:spPr>
          <a:xfrm>
            <a:off x="745978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46213B80-8726-3453-5C32-DF2298557D07}"/>
              </a:ext>
            </a:extLst>
          </p:cNvPr>
          <p:cNvSpPr/>
          <p:nvPr/>
        </p:nvSpPr>
        <p:spPr>
          <a:xfrm>
            <a:off x="1700447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850C9EBC-9367-A564-9406-669DD1F981F8}"/>
              </a:ext>
            </a:extLst>
          </p:cNvPr>
          <p:cNvSpPr/>
          <p:nvPr/>
        </p:nvSpPr>
        <p:spPr>
          <a:xfrm>
            <a:off x="2654916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75600C56-D0DD-9391-30F9-FFB9B79E5130}"/>
              </a:ext>
            </a:extLst>
          </p:cNvPr>
          <p:cNvSpPr/>
          <p:nvPr/>
        </p:nvSpPr>
        <p:spPr>
          <a:xfrm>
            <a:off x="3609385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574CA08-4F2B-DD0C-3A2F-A750D339CF67}"/>
              </a:ext>
            </a:extLst>
          </p:cNvPr>
          <p:cNvSpPr/>
          <p:nvPr/>
        </p:nvSpPr>
        <p:spPr>
          <a:xfrm>
            <a:off x="456385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748A591F-999B-DAE1-7A04-E6AED1F6C17A}"/>
              </a:ext>
            </a:extLst>
          </p:cNvPr>
          <p:cNvSpPr/>
          <p:nvPr/>
        </p:nvSpPr>
        <p:spPr>
          <a:xfrm>
            <a:off x="5518323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DC51D6F0-A5C3-636A-7380-892AE7845C32}"/>
              </a:ext>
            </a:extLst>
          </p:cNvPr>
          <p:cNvSpPr/>
          <p:nvPr/>
        </p:nvSpPr>
        <p:spPr>
          <a:xfrm>
            <a:off x="6472792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D583E-FC6D-DF7A-AF3D-E9F83AF162FD}"/>
              </a:ext>
            </a:extLst>
          </p:cNvPr>
          <p:cNvGrpSpPr/>
          <p:nvPr/>
        </p:nvGrpSpPr>
        <p:grpSpPr>
          <a:xfrm>
            <a:off x="3837805" y="1438298"/>
            <a:ext cx="1109069" cy="1499218"/>
            <a:chOff x="2599550" y="1438298"/>
            <a:chExt cx="1109069" cy="14992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F95E9E9F-30D6-B803-BCFC-573E231ACBE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evel 47">
              <a:extLst>
                <a:ext uri="{FF2B5EF4-FFF2-40B4-BE49-F238E27FC236}">
                  <a16:creationId xmlns:a16="http://schemas.microsoft.com/office/drawing/2014/main" id="{795497E7-1B18-EF4F-B540-BD0AB6897856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E48BF8-7FE6-2842-18E9-DD413ADC2F8B}"/>
              </a:ext>
            </a:extLst>
          </p:cNvPr>
          <p:cNvGrpSpPr/>
          <p:nvPr/>
        </p:nvGrpSpPr>
        <p:grpSpPr>
          <a:xfrm>
            <a:off x="2027749" y="1438298"/>
            <a:ext cx="1109069" cy="1499218"/>
            <a:chOff x="2599550" y="1438298"/>
            <a:chExt cx="1109069" cy="14992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32ECB3F1-F353-F926-08FC-6384791C7BD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evel 43">
              <a:extLst>
                <a:ext uri="{FF2B5EF4-FFF2-40B4-BE49-F238E27FC236}">
                  <a16:creationId xmlns:a16="http://schemas.microsoft.com/office/drawing/2014/main" id="{23F39D5C-7941-58FA-C185-1816A48C7F6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5E74A75-57FA-E3DE-AC8C-62C5B691D115}"/>
              </a:ext>
            </a:extLst>
          </p:cNvPr>
          <p:cNvSpPr/>
          <p:nvPr/>
        </p:nvSpPr>
        <p:spPr>
          <a:xfrm>
            <a:off x="4145776" y="3542777"/>
            <a:ext cx="510703" cy="5107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gular Pentagon 3">
            <a:extLst>
              <a:ext uri="{FF2B5EF4-FFF2-40B4-BE49-F238E27FC236}">
                <a16:creationId xmlns:a16="http://schemas.microsoft.com/office/drawing/2014/main" id="{790B1E2D-EB06-2767-528C-4A4BF89296F7}"/>
              </a:ext>
            </a:extLst>
          </p:cNvPr>
          <p:cNvSpPr/>
          <p:nvPr/>
        </p:nvSpPr>
        <p:spPr>
          <a:xfrm>
            <a:off x="5832560" y="3449946"/>
            <a:ext cx="672183" cy="603534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FA0E61-8B63-5973-B38C-6223945726CF}"/>
              </a:ext>
            </a:extLst>
          </p:cNvPr>
          <p:cNvGrpSpPr/>
          <p:nvPr/>
        </p:nvGrpSpPr>
        <p:grpSpPr>
          <a:xfrm>
            <a:off x="5647861" y="1438298"/>
            <a:ext cx="1109069" cy="1499218"/>
            <a:chOff x="2599550" y="1438298"/>
            <a:chExt cx="1109069" cy="14992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0" name="Can 49">
              <a:extLst>
                <a:ext uri="{FF2B5EF4-FFF2-40B4-BE49-F238E27FC236}">
                  <a16:creationId xmlns:a16="http://schemas.microsoft.com/office/drawing/2014/main" id="{5A7F89C0-0173-0F80-4ABC-C3FEEC162233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evel 50">
              <a:extLst>
                <a:ext uri="{FF2B5EF4-FFF2-40B4-BE49-F238E27FC236}">
                  <a16:creationId xmlns:a16="http://schemas.microsoft.com/office/drawing/2014/main" id="{8FB188EA-BDCF-FE84-6891-F2772F844011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DD2E15-8D43-01D3-B42D-59A80E580AC6}"/>
              </a:ext>
            </a:extLst>
          </p:cNvPr>
          <p:cNvGrpSpPr/>
          <p:nvPr/>
        </p:nvGrpSpPr>
        <p:grpSpPr>
          <a:xfrm>
            <a:off x="7086600" y="4584425"/>
            <a:ext cx="2694087" cy="2343146"/>
            <a:chOff x="1693910" y="1563544"/>
            <a:chExt cx="6087423" cy="5294455"/>
          </a:xfrm>
        </p:grpSpPr>
        <p:pic>
          <p:nvPicPr>
            <p:cNvPr id="10" name="Picture 2" descr="Human Anatomy - THE BRAIN: MIDSAGITTAL Diagram | Quizlet">
              <a:extLst>
                <a:ext uri="{FF2B5EF4-FFF2-40B4-BE49-F238E27FC236}">
                  <a16:creationId xmlns:a16="http://schemas.microsoft.com/office/drawing/2014/main" id="{6838887F-46FF-B3F1-09DD-8B51530766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7"/>
            <a:stretch/>
          </p:blipFill>
          <p:spPr bwMode="auto">
            <a:xfrm>
              <a:off x="1693910" y="1563544"/>
              <a:ext cx="6087423" cy="5294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5DAD080-2462-6333-D0D9-DFDD129FB754}"/>
                </a:ext>
              </a:extLst>
            </p:cNvPr>
            <p:cNvSpPr/>
            <p:nvPr/>
          </p:nvSpPr>
          <p:spPr>
            <a:xfrm rot="18798209">
              <a:off x="4187821" y="4064648"/>
              <a:ext cx="109728" cy="27148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3212230-23D9-2B0A-8ADE-C29CA6DC1782}"/>
                </a:ext>
              </a:extLst>
            </p:cNvPr>
            <p:cNvSpPr/>
            <p:nvPr/>
          </p:nvSpPr>
          <p:spPr>
            <a:xfrm rot="21179260">
              <a:off x="4443033" y="4315285"/>
              <a:ext cx="109728" cy="32189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2958D9-916E-72FE-F923-AAB73B826480}"/>
                </a:ext>
              </a:extLst>
            </p:cNvPr>
            <p:cNvSpPr/>
            <p:nvPr/>
          </p:nvSpPr>
          <p:spPr>
            <a:xfrm>
              <a:off x="4155189" y="4120739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BF1E0C-A9B0-ED2B-1E05-8265E3DE482A}"/>
                </a:ext>
              </a:extLst>
            </p:cNvPr>
            <p:cNvSpPr/>
            <p:nvPr/>
          </p:nvSpPr>
          <p:spPr>
            <a:xfrm>
              <a:off x="4260086" y="4207824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1090817A-0F79-CEAA-EEAD-762866BD620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7934" y="3893663"/>
              <a:ext cx="947973" cy="234032"/>
            </a:xfrm>
            <a:prstGeom prst="curvedConnector3">
              <a:avLst>
                <a:gd name="adj1" fmla="val 48121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4234F76C-25D5-F205-4D7C-8E5D08C745D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69666" y="3247119"/>
              <a:ext cx="956930" cy="315479"/>
            </a:xfrm>
            <a:prstGeom prst="curvedConnector3">
              <a:avLst>
                <a:gd name="adj1" fmla="val 6566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EDEAD411-AE51-3601-AECF-903A8B4C995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274058" y="2632701"/>
              <a:ext cx="693069" cy="457199"/>
            </a:xfrm>
            <a:prstGeom prst="curvedConnector3">
              <a:avLst>
                <a:gd name="adj1" fmla="val -17274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D4066E08-D794-6753-B084-33C0D8074C49}"/>
                </a:ext>
              </a:extLst>
            </p:cNvPr>
            <p:cNvCxnSpPr>
              <a:cxnSpLocks/>
              <a:stCxn id="57" idx="11"/>
            </p:cNvCxnSpPr>
            <p:nvPr/>
          </p:nvCxnSpPr>
          <p:spPr>
            <a:xfrm flipV="1">
              <a:off x="3375717" y="2040100"/>
              <a:ext cx="95112" cy="758102"/>
            </a:xfrm>
            <a:prstGeom prst="curvedConnector4">
              <a:avLst>
                <a:gd name="adj1" fmla="val 110235"/>
                <a:gd name="adj2" fmla="val 57827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>
              <a:extLst>
                <a:ext uri="{FF2B5EF4-FFF2-40B4-BE49-F238E27FC236}">
                  <a16:creationId xmlns:a16="http://schemas.microsoft.com/office/drawing/2014/main" id="{C632F3E3-9BC2-DA5B-186B-C8C824EF5E2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98884" y="2051274"/>
              <a:ext cx="728982" cy="524310"/>
            </a:xfrm>
            <a:prstGeom prst="curvedConnector3">
              <a:avLst>
                <a:gd name="adj1" fmla="val 958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69F1E86C-0A4F-E5B7-7E04-9C10AF058A2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738100" y="2272656"/>
              <a:ext cx="590317" cy="220212"/>
            </a:xfrm>
            <a:prstGeom prst="curvedConnector3">
              <a:avLst>
                <a:gd name="adj1" fmla="val -81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2A0D5D58-5473-2538-46BC-534D8B12B7A9}"/>
                </a:ext>
              </a:extLst>
            </p:cNvPr>
            <p:cNvCxnSpPr>
              <a:cxnSpLocks/>
            </p:cNvCxnSpPr>
            <p:nvPr/>
          </p:nvCxnSpPr>
          <p:spPr>
            <a:xfrm>
              <a:off x="3461716" y="4231575"/>
              <a:ext cx="416832" cy="304799"/>
            </a:xfrm>
            <a:prstGeom prst="curvedConnector3">
              <a:avLst>
                <a:gd name="adj1" fmla="val -12677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0B5E2041-2F8B-71C1-82FE-889E1FE3E5A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49909" y="4448219"/>
              <a:ext cx="404117" cy="275623"/>
            </a:xfrm>
            <a:prstGeom prst="curvedConnector3">
              <a:avLst>
                <a:gd name="adj1" fmla="val 67632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C61AE393-BF57-62BC-4A6E-E17B4720642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742122" y="3785812"/>
              <a:ext cx="259430" cy="128663"/>
            </a:xfrm>
            <a:prstGeom prst="curvedConnector3">
              <a:avLst>
                <a:gd name="adj1" fmla="val 3774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BC41A945-FF4E-CBC1-0A78-F001428175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95387" y="4146733"/>
              <a:ext cx="830872" cy="482139"/>
            </a:xfrm>
            <a:prstGeom prst="curvedConnector3">
              <a:avLst>
                <a:gd name="adj1" fmla="val -3223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C3B55B9-34DE-6080-E0CD-AB8907C04911}"/>
                </a:ext>
              </a:extLst>
            </p:cNvPr>
            <p:cNvSpPr/>
            <p:nvPr/>
          </p:nvSpPr>
          <p:spPr>
            <a:xfrm>
              <a:off x="4455169" y="4350088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F746B1-550E-65B6-7CBA-B8FC81234B6F}"/>
                </a:ext>
              </a:extLst>
            </p:cNvPr>
            <p:cNvSpPr/>
            <p:nvPr/>
          </p:nvSpPr>
          <p:spPr>
            <a:xfrm>
              <a:off x="4478920" y="4543887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21188B-E1C7-29E9-95DD-82BDFFD6E9EE}"/>
                </a:ext>
              </a:extLst>
            </p:cNvPr>
            <p:cNvSpPr/>
            <p:nvPr/>
          </p:nvSpPr>
          <p:spPr>
            <a:xfrm>
              <a:off x="4486732" y="4446195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5D35B6B-65FC-C6DB-D018-B23C1128C910}"/>
                </a:ext>
              </a:extLst>
            </p:cNvPr>
            <p:cNvSpPr/>
            <p:nvPr/>
          </p:nvSpPr>
          <p:spPr>
            <a:xfrm rot="19018830">
              <a:off x="4647830" y="5392500"/>
              <a:ext cx="83392" cy="216878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D9489F8-0DA2-5981-093B-594593123F61}"/>
                </a:ext>
              </a:extLst>
            </p:cNvPr>
            <p:cNvSpPr/>
            <p:nvPr/>
          </p:nvSpPr>
          <p:spPr>
            <a:xfrm rot="19731913">
              <a:off x="4769442" y="5239385"/>
              <a:ext cx="98371" cy="264262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F1BC58B8-2690-984B-6452-6158A183BD4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60087" y="4803236"/>
              <a:ext cx="265447" cy="149815"/>
            </a:xfrm>
            <a:prstGeom prst="curvedConnector3">
              <a:avLst>
                <a:gd name="adj1" fmla="val 10253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972A95B3-3311-B9D6-48ED-098AC9308358}"/>
                </a:ext>
              </a:extLst>
            </p:cNvPr>
            <p:cNvCxnSpPr>
              <a:cxnSpLocks/>
              <a:stCxn id="29" idx="4"/>
            </p:cNvCxnSpPr>
            <p:nvPr/>
          </p:nvCxnSpPr>
          <p:spPr>
            <a:xfrm rot="16200000" flipH="1">
              <a:off x="3762005" y="5332055"/>
              <a:ext cx="2122029" cy="640696"/>
            </a:xfrm>
            <a:prstGeom prst="curvedConnector3">
              <a:avLst>
                <a:gd name="adj1" fmla="val 42818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>
              <a:extLst>
                <a:ext uri="{FF2B5EF4-FFF2-40B4-BE49-F238E27FC236}">
                  <a16:creationId xmlns:a16="http://schemas.microsoft.com/office/drawing/2014/main" id="{7527D9D9-3D41-77F5-CD6E-CECB1EA8010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51720" y="3970016"/>
              <a:ext cx="283985" cy="19163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5"/>
              </a:solidFill>
              <a:tailEnd type="triangle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EBE0660-8C20-2C30-76A8-B6B69356C8D9}"/>
                </a:ext>
              </a:extLst>
            </p:cNvPr>
            <p:cNvSpPr/>
            <p:nvPr/>
          </p:nvSpPr>
          <p:spPr>
            <a:xfrm>
              <a:off x="2897875" y="2679526"/>
              <a:ext cx="3468549" cy="1672468"/>
            </a:xfrm>
            <a:custGeom>
              <a:avLst/>
              <a:gdLst>
                <a:gd name="connsiteX0" fmla="*/ 1570997 w 3468549"/>
                <a:gd name="connsiteY0" fmla="*/ 1672468 h 1672468"/>
                <a:gd name="connsiteX1" fmla="*/ 1564122 w 3468549"/>
                <a:gd name="connsiteY1" fmla="*/ 1411211 h 1672468"/>
                <a:gd name="connsiteX2" fmla="*/ 1247863 w 3468549"/>
                <a:gd name="connsiteY2" fmla="*/ 1328709 h 1672468"/>
                <a:gd name="connsiteX3" fmla="*/ 952230 w 3468549"/>
                <a:gd name="connsiteY3" fmla="*/ 1287457 h 1672468"/>
                <a:gd name="connsiteX4" fmla="*/ 622221 w 3468549"/>
                <a:gd name="connsiteY4" fmla="*/ 1253082 h 1672468"/>
                <a:gd name="connsiteX5" fmla="*/ 347214 w 3468549"/>
                <a:gd name="connsiteY5" fmla="*/ 1211830 h 1672468"/>
                <a:gd name="connsiteX6" fmla="*/ 85957 w 3468549"/>
                <a:gd name="connsiteY6" fmla="*/ 1039951 h 1672468"/>
                <a:gd name="connsiteX7" fmla="*/ 10330 w 3468549"/>
                <a:gd name="connsiteY7" fmla="*/ 813069 h 1672468"/>
                <a:gd name="connsiteX8" fmla="*/ 10330 w 3468549"/>
                <a:gd name="connsiteY8" fmla="*/ 565563 h 1672468"/>
                <a:gd name="connsiteX9" fmla="*/ 99707 w 3468549"/>
                <a:gd name="connsiteY9" fmla="*/ 407433 h 1672468"/>
                <a:gd name="connsiteX10" fmla="*/ 244086 w 3468549"/>
                <a:gd name="connsiteY10" fmla="*/ 283680 h 1672468"/>
                <a:gd name="connsiteX11" fmla="*/ 477842 w 3468549"/>
                <a:gd name="connsiteY11" fmla="*/ 118676 h 1672468"/>
                <a:gd name="connsiteX12" fmla="*/ 842227 w 3468549"/>
                <a:gd name="connsiteY12" fmla="*/ 15548 h 1672468"/>
                <a:gd name="connsiteX13" fmla="*/ 1598498 w 3468549"/>
                <a:gd name="connsiteY13" fmla="*/ 1797 h 1672468"/>
                <a:gd name="connsiteX14" fmla="*/ 2134763 w 3468549"/>
                <a:gd name="connsiteY14" fmla="*/ 29298 h 1672468"/>
                <a:gd name="connsiteX15" fmla="*/ 2629776 w 3468549"/>
                <a:gd name="connsiteY15" fmla="*/ 194303 h 1672468"/>
                <a:gd name="connsiteX16" fmla="*/ 2822281 w 3468549"/>
                <a:gd name="connsiteY16" fmla="*/ 428059 h 1672468"/>
                <a:gd name="connsiteX17" fmla="*/ 3214167 w 3468549"/>
                <a:gd name="connsiteY17" fmla="*/ 544937 h 1672468"/>
                <a:gd name="connsiteX18" fmla="*/ 3468549 w 3468549"/>
                <a:gd name="connsiteY18" fmla="*/ 558688 h 167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68549" h="1672468">
                  <a:moveTo>
                    <a:pt x="1570997" y="1672468"/>
                  </a:moveTo>
                  <a:cubicBezTo>
                    <a:pt x="1594487" y="1570486"/>
                    <a:pt x="1617978" y="1468504"/>
                    <a:pt x="1564122" y="1411211"/>
                  </a:cubicBezTo>
                  <a:cubicBezTo>
                    <a:pt x="1510266" y="1353918"/>
                    <a:pt x="1349845" y="1349335"/>
                    <a:pt x="1247863" y="1328709"/>
                  </a:cubicBezTo>
                  <a:cubicBezTo>
                    <a:pt x="1145881" y="1308083"/>
                    <a:pt x="1056504" y="1300061"/>
                    <a:pt x="952230" y="1287457"/>
                  </a:cubicBezTo>
                  <a:cubicBezTo>
                    <a:pt x="847956" y="1274853"/>
                    <a:pt x="723057" y="1265686"/>
                    <a:pt x="622221" y="1253082"/>
                  </a:cubicBezTo>
                  <a:cubicBezTo>
                    <a:pt x="521385" y="1240477"/>
                    <a:pt x="436591" y="1247352"/>
                    <a:pt x="347214" y="1211830"/>
                  </a:cubicBezTo>
                  <a:cubicBezTo>
                    <a:pt x="257837" y="1176308"/>
                    <a:pt x="142104" y="1106411"/>
                    <a:pt x="85957" y="1039951"/>
                  </a:cubicBezTo>
                  <a:cubicBezTo>
                    <a:pt x="29810" y="973491"/>
                    <a:pt x="22934" y="892134"/>
                    <a:pt x="10330" y="813069"/>
                  </a:cubicBezTo>
                  <a:cubicBezTo>
                    <a:pt x="-2275" y="734004"/>
                    <a:pt x="-4566" y="633169"/>
                    <a:pt x="10330" y="565563"/>
                  </a:cubicBezTo>
                  <a:cubicBezTo>
                    <a:pt x="25226" y="497957"/>
                    <a:pt x="60748" y="454413"/>
                    <a:pt x="99707" y="407433"/>
                  </a:cubicBezTo>
                  <a:cubicBezTo>
                    <a:pt x="138666" y="360452"/>
                    <a:pt x="181064" y="331806"/>
                    <a:pt x="244086" y="283680"/>
                  </a:cubicBezTo>
                  <a:cubicBezTo>
                    <a:pt x="307108" y="235554"/>
                    <a:pt x="378152" y="163365"/>
                    <a:pt x="477842" y="118676"/>
                  </a:cubicBezTo>
                  <a:cubicBezTo>
                    <a:pt x="577532" y="73987"/>
                    <a:pt x="655451" y="35028"/>
                    <a:pt x="842227" y="15548"/>
                  </a:cubicBezTo>
                  <a:cubicBezTo>
                    <a:pt x="1029003" y="-3932"/>
                    <a:pt x="1383075" y="-495"/>
                    <a:pt x="1598498" y="1797"/>
                  </a:cubicBezTo>
                  <a:cubicBezTo>
                    <a:pt x="1813921" y="4089"/>
                    <a:pt x="1962883" y="-2786"/>
                    <a:pt x="2134763" y="29298"/>
                  </a:cubicBezTo>
                  <a:cubicBezTo>
                    <a:pt x="2306643" y="61382"/>
                    <a:pt x="2515190" y="127843"/>
                    <a:pt x="2629776" y="194303"/>
                  </a:cubicBezTo>
                  <a:cubicBezTo>
                    <a:pt x="2744362" y="260763"/>
                    <a:pt x="2724883" y="369620"/>
                    <a:pt x="2822281" y="428059"/>
                  </a:cubicBezTo>
                  <a:cubicBezTo>
                    <a:pt x="2919680" y="486498"/>
                    <a:pt x="3106456" y="523166"/>
                    <a:pt x="3214167" y="544937"/>
                  </a:cubicBezTo>
                  <a:cubicBezTo>
                    <a:pt x="3321878" y="566708"/>
                    <a:pt x="3395213" y="562698"/>
                    <a:pt x="3468549" y="558688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9593BAEE-BFE4-B627-5683-9C68EA71E42B}"/>
                </a:ext>
              </a:extLst>
            </p:cNvPr>
            <p:cNvSpPr/>
            <p:nvPr/>
          </p:nvSpPr>
          <p:spPr>
            <a:xfrm>
              <a:off x="5170141" y="4400120"/>
              <a:ext cx="185630" cy="584391"/>
            </a:xfrm>
            <a:custGeom>
              <a:avLst/>
              <a:gdLst>
                <a:gd name="connsiteX0" fmla="*/ 0 w 185630"/>
                <a:gd name="connsiteY0" fmla="*/ 584391 h 584391"/>
                <a:gd name="connsiteX1" fmla="*/ 137504 w 185630"/>
                <a:gd name="connsiteY1" fmla="*/ 398761 h 584391"/>
                <a:gd name="connsiteX2" fmla="*/ 185630 w 185630"/>
                <a:gd name="connsiteY2" fmla="*/ 0 h 5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630" h="584391">
                  <a:moveTo>
                    <a:pt x="0" y="584391"/>
                  </a:moveTo>
                  <a:cubicBezTo>
                    <a:pt x="53283" y="540275"/>
                    <a:pt x="106566" y="496159"/>
                    <a:pt x="137504" y="398761"/>
                  </a:cubicBezTo>
                  <a:cubicBezTo>
                    <a:pt x="168442" y="301362"/>
                    <a:pt x="177036" y="150681"/>
                    <a:pt x="185630" y="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9027D7C-47E0-2189-5CF2-019DC7E569C1}"/>
                </a:ext>
              </a:extLst>
            </p:cNvPr>
            <p:cNvSpPr/>
            <p:nvPr/>
          </p:nvSpPr>
          <p:spPr>
            <a:xfrm>
              <a:off x="5056646" y="4280598"/>
              <a:ext cx="203431" cy="718457"/>
            </a:xfrm>
            <a:custGeom>
              <a:avLst/>
              <a:gdLst>
                <a:gd name="connsiteX0" fmla="*/ 93134 w 203431"/>
                <a:gd name="connsiteY0" fmla="*/ 718457 h 718457"/>
                <a:gd name="connsiteX1" fmla="*/ 198642 w 203431"/>
                <a:gd name="connsiteY1" fmla="*/ 622998 h 718457"/>
                <a:gd name="connsiteX2" fmla="*/ 173521 w 203431"/>
                <a:gd name="connsiteY2" fmla="*/ 472272 h 718457"/>
                <a:gd name="connsiteX3" fmla="*/ 68013 w 203431"/>
                <a:gd name="connsiteY3" fmla="*/ 231112 h 718457"/>
                <a:gd name="connsiteX4" fmla="*/ 7723 w 203431"/>
                <a:gd name="connsiteY4" fmla="*/ 60290 h 718457"/>
                <a:gd name="connsiteX5" fmla="*/ 2699 w 203431"/>
                <a:gd name="connsiteY5" fmla="*/ 0 h 71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31" h="718457">
                  <a:moveTo>
                    <a:pt x="93134" y="718457"/>
                  </a:moveTo>
                  <a:cubicBezTo>
                    <a:pt x="139189" y="691243"/>
                    <a:pt x="185244" y="664029"/>
                    <a:pt x="198642" y="622998"/>
                  </a:cubicBezTo>
                  <a:cubicBezTo>
                    <a:pt x="212040" y="581967"/>
                    <a:pt x="195292" y="537586"/>
                    <a:pt x="173521" y="472272"/>
                  </a:cubicBezTo>
                  <a:cubicBezTo>
                    <a:pt x="151750" y="406958"/>
                    <a:pt x="95646" y="299776"/>
                    <a:pt x="68013" y="231112"/>
                  </a:cubicBezTo>
                  <a:cubicBezTo>
                    <a:pt x="40380" y="162448"/>
                    <a:pt x="18609" y="98808"/>
                    <a:pt x="7723" y="60290"/>
                  </a:cubicBezTo>
                  <a:cubicBezTo>
                    <a:pt x="-3163" y="21772"/>
                    <a:pt x="-232" y="10886"/>
                    <a:pt x="2699" y="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477C613-7CE8-2989-8D52-A7A8EDBA0609}"/>
                </a:ext>
              </a:extLst>
            </p:cNvPr>
            <p:cNvSpPr/>
            <p:nvPr/>
          </p:nvSpPr>
          <p:spPr>
            <a:xfrm>
              <a:off x="5260312" y="4933741"/>
              <a:ext cx="628022" cy="120580"/>
            </a:xfrm>
            <a:custGeom>
              <a:avLst/>
              <a:gdLst>
                <a:gd name="connsiteX0" fmla="*/ 0 w 628022"/>
                <a:gd name="connsiteY0" fmla="*/ 5024 h 120580"/>
                <a:gd name="connsiteX1" fmla="*/ 195943 w 628022"/>
                <a:gd name="connsiteY1" fmla="*/ 10048 h 120580"/>
                <a:gd name="connsiteX2" fmla="*/ 422031 w 628022"/>
                <a:gd name="connsiteY2" fmla="*/ 95459 h 120580"/>
                <a:gd name="connsiteX3" fmla="*/ 628022 w 628022"/>
                <a:gd name="connsiteY3" fmla="*/ 120580 h 1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022" h="120580">
                  <a:moveTo>
                    <a:pt x="0" y="5024"/>
                  </a:moveTo>
                  <a:cubicBezTo>
                    <a:pt x="62802" y="0"/>
                    <a:pt x="125605" y="-5024"/>
                    <a:pt x="195943" y="10048"/>
                  </a:cubicBezTo>
                  <a:cubicBezTo>
                    <a:pt x="266281" y="25120"/>
                    <a:pt x="350018" y="77037"/>
                    <a:pt x="422031" y="95459"/>
                  </a:cubicBezTo>
                  <a:cubicBezTo>
                    <a:pt x="494044" y="113881"/>
                    <a:pt x="561033" y="117230"/>
                    <a:pt x="628022" y="12058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1F8F5FF-D2E9-2968-AC02-82E0F0DF2FED}"/>
                </a:ext>
              </a:extLst>
            </p:cNvPr>
            <p:cNvSpPr/>
            <p:nvPr/>
          </p:nvSpPr>
          <p:spPr>
            <a:xfrm>
              <a:off x="5174901" y="4953815"/>
              <a:ext cx="340970" cy="396932"/>
            </a:xfrm>
            <a:custGeom>
              <a:avLst/>
              <a:gdLst>
                <a:gd name="connsiteX0" fmla="*/ 0 w 340970"/>
                <a:gd name="connsiteY0" fmla="*/ 45240 h 396932"/>
                <a:gd name="connsiteX1" fmla="*/ 100484 w 340970"/>
                <a:gd name="connsiteY1" fmla="*/ 22 h 396932"/>
                <a:gd name="connsiteX2" fmla="*/ 291402 w 340970"/>
                <a:gd name="connsiteY2" fmla="*/ 50264 h 396932"/>
                <a:gd name="connsiteX3" fmla="*/ 336620 w 340970"/>
                <a:gd name="connsiteY3" fmla="*/ 331618 h 396932"/>
                <a:gd name="connsiteX4" fmla="*/ 336620 w 340970"/>
                <a:gd name="connsiteY4" fmla="*/ 396932 h 39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70" h="396932">
                  <a:moveTo>
                    <a:pt x="0" y="45240"/>
                  </a:moveTo>
                  <a:cubicBezTo>
                    <a:pt x="25958" y="22212"/>
                    <a:pt x="51917" y="-815"/>
                    <a:pt x="100484" y="22"/>
                  </a:cubicBezTo>
                  <a:cubicBezTo>
                    <a:pt x="149051" y="859"/>
                    <a:pt x="252046" y="-5002"/>
                    <a:pt x="291402" y="50264"/>
                  </a:cubicBezTo>
                  <a:cubicBezTo>
                    <a:pt x="330758" y="105530"/>
                    <a:pt x="329084" y="273840"/>
                    <a:pt x="336620" y="331618"/>
                  </a:cubicBezTo>
                  <a:cubicBezTo>
                    <a:pt x="344156" y="389396"/>
                    <a:pt x="340388" y="393164"/>
                    <a:pt x="336620" y="396932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5BADE79-AEA7-E91C-EBBC-A9BA757A31D9}"/>
                </a:ext>
              </a:extLst>
            </p:cNvPr>
            <p:cNvSpPr/>
            <p:nvPr/>
          </p:nvSpPr>
          <p:spPr>
            <a:xfrm>
              <a:off x="4513385" y="4466492"/>
              <a:ext cx="1133230" cy="558776"/>
            </a:xfrm>
            <a:custGeom>
              <a:avLst/>
              <a:gdLst>
                <a:gd name="connsiteX0" fmla="*/ 0 w 1133230"/>
                <a:gd name="connsiteY0" fmla="*/ 0 h 558776"/>
                <a:gd name="connsiteX1" fmla="*/ 113323 w 1133230"/>
                <a:gd name="connsiteY1" fmla="*/ 70339 h 558776"/>
                <a:gd name="connsiteX2" fmla="*/ 203200 w 1133230"/>
                <a:gd name="connsiteY2" fmla="*/ 300893 h 558776"/>
                <a:gd name="connsiteX3" fmla="*/ 300892 w 1133230"/>
                <a:gd name="connsiteY3" fmla="*/ 449385 h 558776"/>
                <a:gd name="connsiteX4" fmla="*/ 496277 w 1133230"/>
                <a:gd name="connsiteY4" fmla="*/ 554893 h 558776"/>
                <a:gd name="connsiteX5" fmla="*/ 699477 w 1133230"/>
                <a:gd name="connsiteY5" fmla="*/ 496277 h 558776"/>
                <a:gd name="connsiteX6" fmla="*/ 1133230 w 1133230"/>
                <a:gd name="connsiteY6" fmla="*/ 140677 h 55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230" h="558776">
                  <a:moveTo>
                    <a:pt x="0" y="0"/>
                  </a:moveTo>
                  <a:cubicBezTo>
                    <a:pt x="39728" y="10095"/>
                    <a:pt x="79456" y="20190"/>
                    <a:pt x="113323" y="70339"/>
                  </a:cubicBezTo>
                  <a:cubicBezTo>
                    <a:pt x="147190" y="120488"/>
                    <a:pt x="171939" y="237719"/>
                    <a:pt x="203200" y="300893"/>
                  </a:cubicBezTo>
                  <a:cubicBezTo>
                    <a:pt x="234461" y="364067"/>
                    <a:pt x="252046" y="407052"/>
                    <a:pt x="300892" y="449385"/>
                  </a:cubicBezTo>
                  <a:cubicBezTo>
                    <a:pt x="349738" y="491718"/>
                    <a:pt x="429846" y="547078"/>
                    <a:pt x="496277" y="554893"/>
                  </a:cubicBezTo>
                  <a:cubicBezTo>
                    <a:pt x="562708" y="562708"/>
                    <a:pt x="593318" y="565313"/>
                    <a:pt x="699477" y="496277"/>
                  </a:cubicBezTo>
                  <a:cubicBezTo>
                    <a:pt x="805636" y="427241"/>
                    <a:pt x="969433" y="283959"/>
                    <a:pt x="1133230" y="140677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4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162 L 0.19479 -0.00162 " pathEditMode="relative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0301 L 0.00173 0.16227 " pathEditMode="relative" ptsTypes="AA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15833 L 0.00173 -0.00023 " pathEditMode="relative" ptsTypes="AA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 animBg="1"/>
      <p:bldP spid="3" grpId="1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459A-358F-CA56-3F2E-FDC9019A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</a:t>
            </a:r>
            <a:r>
              <a:rPr lang="en-US" b="1" dirty="0">
                <a:solidFill>
                  <a:srgbClr val="792FB7"/>
                </a:solidFill>
              </a:rPr>
              <a:t>Epinephrine</a:t>
            </a:r>
            <a:r>
              <a:rPr lang="en-US" dirty="0"/>
              <a:t> is also produced in the brain.</a:t>
            </a:r>
          </a:p>
        </p:txBody>
      </p:sp>
      <p:pic>
        <p:nvPicPr>
          <p:cNvPr id="7170" name="Picture 2" descr="Human Anatomy - THE BRAIN: MIDSAGITTAL Diagram | Quizlet">
            <a:extLst>
              <a:ext uri="{FF2B5EF4-FFF2-40B4-BE49-F238E27FC236}">
                <a16:creationId xmlns:a16="http://schemas.microsoft.com/office/drawing/2014/main" id="{5052E06D-2A2A-21C0-6B0F-C254BAD1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5" y="1563544"/>
            <a:ext cx="6855828" cy="52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803586-6493-058F-0EF7-7041FE5F4446}"/>
              </a:ext>
            </a:extLst>
          </p:cNvPr>
          <p:cNvSpPr/>
          <p:nvPr/>
        </p:nvSpPr>
        <p:spPr>
          <a:xfrm rot="18798209">
            <a:off x="4187821" y="4064648"/>
            <a:ext cx="109728" cy="27148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F1D99B-A9E6-F0A0-9124-C107E281B18F}"/>
              </a:ext>
            </a:extLst>
          </p:cNvPr>
          <p:cNvSpPr/>
          <p:nvPr/>
        </p:nvSpPr>
        <p:spPr>
          <a:xfrm rot="21179260">
            <a:off x="4443033" y="4315285"/>
            <a:ext cx="109728" cy="32189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E90EB8-2713-688F-E4AB-C4D59D0D27BE}"/>
              </a:ext>
            </a:extLst>
          </p:cNvPr>
          <p:cNvSpPr/>
          <p:nvPr/>
        </p:nvSpPr>
        <p:spPr>
          <a:xfrm>
            <a:off x="4155189" y="4120739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A46A6D-2528-2CF7-565D-DE84D47051DD}"/>
              </a:ext>
            </a:extLst>
          </p:cNvPr>
          <p:cNvSpPr/>
          <p:nvPr/>
        </p:nvSpPr>
        <p:spPr>
          <a:xfrm>
            <a:off x="4260086" y="4207824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7D1B8C2-8BBF-FA7D-E8E8-5D5D5EB0A33F}"/>
              </a:ext>
            </a:extLst>
          </p:cNvPr>
          <p:cNvSpPr/>
          <p:nvPr/>
        </p:nvSpPr>
        <p:spPr>
          <a:xfrm>
            <a:off x="4455169" y="4350088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7771D9D-F6ED-B5DE-F091-C02C754B2367}"/>
              </a:ext>
            </a:extLst>
          </p:cNvPr>
          <p:cNvSpPr/>
          <p:nvPr/>
        </p:nvSpPr>
        <p:spPr>
          <a:xfrm>
            <a:off x="4478920" y="4543887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C0BC8C2-CD7F-9274-FDFD-5BE602024305}"/>
              </a:ext>
            </a:extLst>
          </p:cNvPr>
          <p:cNvSpPr/>
          <p:nvPr/>
        </p:nvSpPr>
        <p:spPr>
          <a:xfrm>
            <a:off x="4486732" y="4446195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A042B4-EFA2-302A-709C-5A59B4BD985B}"/>
              </a:ext>
            </a:extLst>
          </p:cNvPr>
          <p:cNvSpPr/>
          <p:nvPr/>
        </p:nvSpPr>
        <p:spPr>
          <a:xfrm rot="19018830">
            <a:off x="4647830" y="5392500"/>
            <a:ext cx="83392" cy="216878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7BFED6-4457-F7E1-3E2D-CFB93919065C}"/>
              </a:ext>
            </a:extLst>
          </p:cNvPr>
          <p:cNvSpPr/>
          <p:nvPr/>
        </p:nvSpPr>
        <p:spPr>
          <a:xfrm rot="19731913">
            <a:off x="4769442" y="5239385"/>
            <a:ext cx="98371" cy="264262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350DF0B-9FA1-7674-B007-E12C6C9924BB}"/>
              </a:ext>
            </a:extLst>
          </p:cNvPr>
          <p:cNvSpPr/>
          <p:nvPr/>
        </p:nvSpPr>
        <p:spPr>
          <a:xfrm>
            <a:off x="4255741" y="3885034"/>
            <a:ext cx="538253" cy="1466088"/>
          </a:xfrm>
          <a:custGeom>
            <a:avLst/>
            <a:gdLst>
              <a:gd name="connsiteX0" fmla="*/ 570641 w 570641"/>
              <a:gd name="connsiteY0" fmla="*/ 1381913 h 1381913"/>
              <a:gd name="connsiteX1" fmla="*/ 446888 w 570641"/>
              <a:gd name="connsiteY1" fmla="*/ 1127531 h 1381913"/>
              <a:gd name="connsiteX2" fmla="*/ 75627 w 570641"/>
              <a:gd name="connsiteY2" fmla="*/ 556890 h 1381913"/>
              <a:gd name="connsiteX3" fmla="*/ 0 w 570641"/>
              <a:gd name="connsiteY3" fmla="*/ 0 h 138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641" h="1381913">
                <a:moveTo>
                  <a:pt x="570641" y="1381913"/>
                </a:moveTo>
                <a:cubicBezTo>
                  <a:pt x="550015" y="1323474"/>
                  <a:pt x="529390" y="1265035"/>
                  <a:pt x="446888" y="1127531"/>
                </a:cubicBezTo>
                <a:cubicBezTo>
                  <a:pt x="364386" y="990027"/>
                  <a:pt x="150108" y="744812"/>
                  <a:pt x="75627" y="556890"/>
                </a:cubicBezTo>
                <a:cubicBezTo>
                  <a:pt x="1146" y="368968"/>
                  <a:pt x="573" y="184484"/>
                  <a:pt x="0" y="0"/>
                </a:cubicBezTo>
              </a:path>
            </a:pathLst>
          </a:custGeom>
          <a:noFill/>
          <a:ln w="28575">
            <a:solidFill>
              <a:srgbClr val="792FB7"/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4956146-D86A-4050-2863-6F870FC20EA9}"/>
              </a:ext>
            </a:extLst>
          </p:cNvPr>
          <p:cNvSpPr/>
          <p:nvPr/>
        </p:nvSpPr>
        <p:spPr>
          <a:xfrm>
            <a:off x="3949908" y="4040953"/>
            <a:ext cx="228600" cy="208758"/>
          </a:xfrm>
          <a:custGeom>
            <a:avLst/>
            <a:gdLst>
              <a:gd name="connsiteX0" fmla="*/ 228600 w 228600"/>
              <a:gd name="connsiteY0" fmla="*/ 6391 h 208758"/>
              <a:gd name="connsiteX1" fmla="*/ 101184 w 228600"/>
              <a:gd name="connsiteY1" fmla="*/ 25129 h 208758"/>
              <a:gd name="connsiteX2" fmla="*/ 0 w 228600"/>
              <a:gd name="connsiteY2" fmla="*/ 208758 h 2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08758">
                <a:moveTo>
                  <a:pt x="228600" y="6391"/>
                </a:moveTo>
                <a:cubicBezTo>
                  <a:pt x="183942" y="-1104"/>
                  <a:pt x="139284" y="-8599"/>
                  <a:pt x="101184" y="25129"/>
                </a:cubicBezTo>
                <a:cubicBezTo>
                  <a:pt x="63084" y="58857"/>
                  <a:pt x="31542" y="133807"/>
                  <a:pt x="0" y="208758"/>
                </a:cubicBezTo>
              </a:path>
            </a:pathLst>
          </a:custGeom>
          <a:noFill/>
          <a:ln w="28575">
            <a:solidFill>
              <a:srgbClr val="792FB7"/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646D313-5118-1854-381C-476F4182EBBF}"/>
              </a:ext>
            </a:extLst>
          </p:cNvPr>
          <p:cNvSpPr/>
          <p:nvPr/>
        </p:nvSpPr>
        <p:spPr>
          <a:xfrm>
            <a:off x="3836355" y="4007838"/>
            <a:ext cx="859398" cy="1499188"/>
          </a:xfrm>
          <a:custGeom>
            <a:avLst/>
            <a:gdLst>
              <a:gd name="connsiteX0" fmla="*/ 859398 w 859398"/>
              <a:gd name="connsiteY0" fmla="*/ 1499188 h 1499188"/>
              <a:gd name="connsiteX1" fmla="*/ 495013 w 859398"/>
              <a:gd name="connsiteY1" fmla="*/ 942297 h 1499188"/>
              <a:gd name="connsiteX2" fmla="*/ 440012 w 859398"/>
              <a:gd name="connsiteY2" fmla="*/ 378532 h 1499188"/>
              <a:gd name="connsiteX3" fmla="*/ 426262 w 859398"/>
              <a:gd name="connsiteY3" fmla="*/ 131025 h 1499188"/>
              <a:gd name="connsiteX4" fmla="*/ 364385 w 859398"/>
              <a:gd name="connsiteY4" fmla="*/ 55398 h 1499188"/>
              <a:gd name="connsiteX5" fmla="*/ 233756 w 859398"/>
              <a:gd name="connsiteY5" fmla="*/ 397 h 1499188"/>
              <a:gd name="connsiteX6" fmla="*/ 103128 w 859398"/>
              <a:gd name="connsiteY6" fmla="*/ 34773 h 1499188"/>
              <a:gd name="connsiteX7" fmla="*/ 0 w 859398"/>
              <a:gd name="connsiteY7" fmla="*/ 110400 h 149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9398" h="1499188">
                <a:moveTo>
                  <a:pt x="859398" y="1499188"/>
                </a:moveTo>
                <a:cubicBezTo>
                  <a:pt x="712154" y="1314130"/>
                  <a:pt x="564911" y="1129073"/>
                  <a:pt x="495013" y="942297"/>
                </a:cubicBezTo>
                <a:cubicBezTo>
                  <a:pt x="425115" y="755521"/>
                  <a:pt x="451470" y="513744"/>
                  <a:pt x="440012" y="378532"/>
                </a:cubicBezTo>
                <a:cubicBezTo>
                  <a:pt x="428554" y="243320"/>
                  <a:pt x="438866" y="184881"/>
                  <a:pt x="426262" y="131025"/>
                </a:cubicBezTo>
                <a:cubicBezTo>
                  <a:pt x="413657" y="77169"/>
                  <a:pt x="396469" y="77169"/>
                  <a:pt x="364385" y="55398"/>
                </a:cubicBezTo>
                <a:cubicBezTo>
                  <a:pt x="332301" y="33627"/>
                  <a:pt x="277299" y="3834"/>
                  <a:pt x="233756" y="397"/>
                </a:cubicBezTo>
                <a:cubicBezTo>
                  <a:pt x="190213" y="-3040"/>
                  <a:pt x="142087" y="16439"/>
                  <a:pt x="103128" y="34773"/>
                </a:cubicBezTo>
                <a:cubicBezTo>
                  <a:pt x="64169" y="53107"/>
                  <a:pt x="32084" y="81753"/>
                  <a:pt x="0" y="110400"/>
                </a:cubicBezTo>
              </a:path>
            </a:pathLst>
          </a:custGeom>
          <a:noFill/>
          <a:ln w="28575">
            <a:solidFill>
              <a:srgbClr val="792FB7"/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EF5631-0D38-4D56-8F91-853870E3473D}"/>
              </a:ext>
            </a:extLst>
          </p:cNvPr>
          <p:cNvSpPr/>
          <p:nvPr/>
        </p:nvSpPr>
        <p:spPr>
          <a:xfrm>
            <a:off x="4663729" y="5476296"/>
            <a:ext cx="47502" cy="47502"/>
          </a:xfrm>
          <a:prstGeom prst="ellipse">
            <a:avLst/>
          </a:prstGeom>
          <a:solidFill>
            <a:srgbClr val="792FB7"/>
          </a:solidFill>
          <a:ln>
            <a:solidFill>
              <a:srgbClr val="792FB7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6D199E-A6F7-9340-182E-FCBF430F0D9C}"/>
              </a:ext>
            </a:extLst>
          </p:cNvPr>
          <p:cNvSpPr/>
          <p:nvPr/>
        </p:nvSpPr>
        <p:spPr>
          <a:xfrm>
            <a:off x="4771507" y="5303619"/>
            <a:ext cx="47502" cy="47502"/>
          </a:xfrm>
          <a:prstGeom prst="ellipse">
            <a:avLst/>
          </a:prstGeom>
          <a:solidFill>
            <a:srgbClr val="792FB7"/>
          </a:solidFill>
          <a:ln>
            <a:solidFill>
              <a:srgbClr val="792FB7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4707BC-F4CA-33D9-BA92-2DB4D34B7707}"/>
              </a:ext>
            </a:extLst>
          </p:cNvPr>
          <p:cNvSpPr/>
          <p:nvPr/>
        </p:nvSpPr>
        <p:spPr>
          <a:xfrm>
            <a:off x="4834594" y="5409165"/>
            <a:ext cx="47502" cy="47502"/>
          </a:xfrm>
          <a:prstGeom prst="ellipse">
            <a:avLst/>
          </a:prstGeom>
          <a:solidFill>
            <a:srgbClr val="792FB7"/>
          </a:solidFill>
          <a:ln>
            <a:solidFill>
              <a:srgbClr val="792FB7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D94B1FC-4B7D-2D2F-BE1A-5AFF61322610}"/>
              </a:ext>
            </a:extLst>
          </p:cNvPr>
          <p:cNvSpPr/>
          <p:nvPr/>
        </p:nvSpPr>
        <p:spPr>
          <a:xfrm>
            <a:off x="4863140" y="5432424"/>
            <a:ext cx="275904" cy="1031875"/>
          </a:xfrm>
          <a:custGeom>
            <a:avLst/>
            <a:gdLst>
              <a:gd name="connsiteX0" fmla="*/ 0 w 278119"/>
              <a:gd name="connsiteY0" fmla="*/ 0 h 1041400"/>
              <a:gd name="connsiteX1" fmla="*/ 31750 w 278119"/>
              <a:gd name="connsiteY1" fmla="*/ 200025 h 1041400"/>
              <a:gd name="connsiteX2" fmla="*/ 168275 w 278119"/>
              <a:gd name="connsiteY2" fmla="*/ 473075 h 1041400"/>
              <a:gd name="connsiteX3" fmla="*/ 263525 w 278119"/>
              <a:gd name="connsiteY3" fmla="*/ 682625 h 1041400"/>
              <a:gd name="connsiteX4" fmla="*/ 276225 w 278119"/>
              <a:gd name="connsiteY4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19" h="1041400">
                <a:moveTo>
                  <a:pt x="0" y="0"/>
                </a:moveTo>
                <a:cubicBezTo>
                  <a:pt x="1852" y="60589"/>
                  <a:pt x="3704" y="121179"/>
                  <a:pt x="31750" y="200025"/>
                </a:cubicBezTo>
                <a:cubicBezTo>
                  <a:pt x="59796" y="278871"/>
                  <a:pt x="129646" y="392642"/>
                  <a:pt x="168275" y="473075"/>
                </a:cubicBezTo>
                <a:cubicBezTo>
                  <a:pt x="206904" y="553508"/>
                  <a:pt x="245533" y="587904"/>
                  <a:pt x="263525" y="682625"/>
                </a:cubicBezTo>
                <a:cubicBezTo>
                  <a:pt x="281517" y="777346"/>
                  <a:pt x="278871" y="909373"/>
                  <a:pt x="276225" y="1041400"/>
                </a:cubicBezTo>
              </a:path>
            </a:pathLst>
          </a:custGeom>
          <a:noFill/>
          <a:ln w="28575">
            <a:solidFill>
              <a:srgbClr val="792FB7"/>
            </a:solidFill>
            <a:headEnd type="none" w="med" len="med"/>
            <a:tailEnd type="triangle" w="med" len="med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08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26F6-8DD0-FD13-9DE4-FBC11819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9873"/>
          </a:xfrm>
        </p:spPr>
        <p:txBody>
          <a:bodyPr/>
          <a:lstStyle/>
          <a:p>
            <a:pPr algn="ctr"/>
            <a:r>
              <a:rPr lang="en-US" dirty="0"/>
              <a:t>Manufacturing Epinephrine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F4F-1CCD-6942-4145-63303E80861E}"/>
              </a:ext>
            </a:extLst>
          </p:cNvPr>
          <p:cNvSpPr txBox="1"/>
          <p:nvPr/>
        </p:nvSpPr>
        <p:spPr>
          <a:xfrm>
            <a:off x="213117" y="5684126"/>
            <a:ext cx="14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L-Tyrosine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9AD45-354C-93CB-8B59-382BB6C85B07}"/>
              </a:ext>
            </a:extLst>
          </p:cNvPr>
          <p:cNvSpPr txBox="1"/>
          <p:nvPr/>
        </p:nvSpPr>
        <p:spPr>
          <a:xfrm>
            <a:off x="1915142" y="5684126"/>
            <a:ext cx="113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L-DOPA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6AF4C-46B7-BF5E-C85C-5198E969E1C8}"/>
              </a:ext>
            </a:extLst>
          </p:cNvPr>
          <p:cNvSpPr txBox="1"/>
          <p:nvPr/>
        </p:nvSpPr>
        <p:spPr>
          <a:xfrm>
            <a:off x="3437303" y="5684126"/>
            <a:ext cx="1507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Dopamine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89AC5-2F79-29D1-CEBF-38E455A5ECDE}"/>
              </a:ext>
            </a:extLst>
          </p:cNvPr>
          <p:cNvSpPr txBox="1"/>
          <p:nvPr/>
        </p:nvSpPr>
        <p:spPr>
          <a:xfrm>
            <a:off x="4991667" y="5684126"/>
            <a:ext cx="220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Norepinephrine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(Noradrenaline)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CD039-15A5-6EEA-9361-F157643288BF}"/>
              </a:ext>
            </a:extLst>
          </p:cNvPr>
          <p:cNvSpPr txBox="1"/>
          <p:nvPr/>
        </p:nvSpPr>
        <p:spPr>
          <a:xfrm>
            <a:off x="7415367" y="5684126"/>
            <a:ext cx="17315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92FB7"/>
                </a:solidFill>
              </a:rPr>
              <a:t>Epinephrine</a:t>
            </a:r>
          </a:p>
          <a:p>
            <a:pPr algn="ctr"/>
            <a:r>
              <a:rPr lang="en-US" dirty="0">
                <a:solidFill>
                  <a:srgbClr val="792FB7"/>
                </a:solidFill>
              </a:rPr>
              <a:t>(Adrenaline)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15CF5-3090-30CE-249C-EEE121B0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688" y="-2660908"/>
            <a:ext cx="223668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92EFC-CEBF-6B7C-5990-9AFF16A2C82B}"/>
              </a:ext>
            </a:extLst>
          </p:cNvPr>
          <p:cNvSpPr txBox="1"/>
          <p:nvPr/>
        </p:nvSpPr>
        <p:spPr>
          <a:xfrm>
            <a:off x="10855688" y="4457772"/>
            <a:ext cx="192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Purves et al. 2012)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6E034-DAFB-ED6A-DD9C-3C05A41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6" y="4827104"/>
            <a:ext cx="1542671" cy="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075D770-0008-2A44-F826-9C7556B6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33" y="4830376"/>
            <a:ext cx="1542670" cy="7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03DAEC-8DEC-0322-5617-1774E0BF4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367" y="4747355"/>
            <a:ext cx="1399286" cy="884211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5E33DDE-8C51-7313-BE40-58D8DA9BE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7" y="4993776"/>
            <a:ext cx="1464633" cy="6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-DOPA - Wikipedia">
            <a:extLst>
              <a:ext uri="{FF2B5EF4-FFF2-40B4-BE49-F238E27FC236}">
                <a16:creationId xmlns:a16="http://schemas.microsoft.com/office/drawing/2014/main" id="{174EBFEE-08B2-B774-FBFD-5AAF4325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7" y="4800580"/>
            <a:ext cx="1542670" cy="7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AFA19E5-39B5-7A78-A0BF-E71A42C6F5B0}"/>
              </a:ext>
            </a:extLst>
          </p:cNvPr>
          <p:cNvSpPr/>
          <p:nvPr/>
        </p:nvSpPr>
        <p:spPr>
          <a:xfrm>
            <a:off x="402336" y="4053481"/>
            <a:ext cx="8412479" cy="369332"/>
          </a:xfrm>
          <a:prstGeom prst="roundRect">
            <a:avLst>
              <a:gd name="adj" fmla="val 4639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BB4B1A2-4107-32D8-8DCC-61292508B958}"/>
              </a:ext>
            </a:extLst>
          </p:cNvPr>
          <p:cNvSpPr/>
          <p:nvPr/>
        </p:nvSpPr>
        <p:spPr>
          <a:xfrm>
            <a:off x="745978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46213B80-8726-3453-5C32-DF2298557D07}"/>
              </a:ext>
            </a:extLst>
          </p:cNvPr>
          <p:cNvSpPr/>
          <p:nvPr/>
        </p:nvSpPr>
        <p:spPr>
          <a:xfrm>
            <a:off x="1700447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ross 34">
            <a:extLst>
              <a:ext uri="{FF2B5EF4-FFF2-40B4-BE49-F238E27FC236}">
                <a16:creationId xmlns:a16="http://schemas.microsoft.com/office/drawing/2014/main" id="{850C9EBC-9367-A564-9406-669DD1F981F8}"/>
              </a:ext>
            </a:extLst>
          </p:cNvPr>
          <p:cNvSpPr/>
          <p:nvPr/>
        </p:nvSpPr>
        <p:spPr>
          <a:xfrm>
            <a:off x="2654916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ross 35">
            <a:extLst>
              <a:ext uri="{FF2B5EF4-FFF2-40B4-BE49-F238E27FC236}">
                <a16:creationId xmlns:a16="http://schemas.microsoft.com/office/drawing/2014/main" id="{75600C56-D0DD-9391-30F9-FFB9B79E5130}"/>
              </a:ext>
            </a:extLst>
          </p:cNvPr>
          <p:cNvSpPr/>
          <p:nvPr/>
        </p:nvSpPr>
        <p:spPr>
          <a:xfrm>
            <a:off x="3609385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574CA08-4F2B-DD0C-3A2F-A750D339CF67}"/>
              </a:ext>
            </a:extLst>
          </p:cNvPr>
          <p:cNvSpPr/>
          <p:nvPr/>
        </p:nvSpPr>
        <p:spPr>
          <a:xfrm>
            <a:off x="456385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748A591F-999B-DAE1-7A04-E6AED1F6C17A}"/>
              </a:ext>
            </a:extLst>
          </p:cNvPr>
          <p:cNvSpPr/>
          <p:nvPr/>
        </p:nvSpPr>
        <p:spPr>
          <a:xfrm>
            <a:off x="5518323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DC51D6F0-A5C3-636A-7380-892AE7845C32}"/>
              </a:ext>
            </a:extLst>
          </p:cNvPr>
          <p:cNvSpPr/>
          <p:nvPr/>
        </p:nvSpPr>
        <p:spPr>
          <a:xfrm>
            <a:off x="6472792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2249F5AB-F7F2-B4E6-D40A-17D874D811B7}"/>
              </a:ext>
            </a:extLst>
          </p:cNvPr>
          <p:cNvSpPr/>
          <p:nvPr/>
        </p:nvSpPr>
        <p:spPr>
          <a:xfrm>
            <a:off x="7427261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DC48DF02-1870-53C6-5BD7-C1A5D4B401EB}"/>
              </a:ext>
            </a:extLst>
          </p:cNvPr>
          <p:cNvSpPr/>
          <p:nvPr/>
        </p:nvSpPr>
        <p:spPr>
          <a:xfrm>
            <a:off x="8381734" y="4145521"/>
            <a:ext cx="185251" cy="185251"/>
          </a:xfrm>
          <a:prstGeom prst="plus">
            <a:avLst>
              <a:gd name="adj" fmla="val 403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D583E-FC6D-DF7A-AF3D-E9F83AF162FD}"/>
              </a:ext>
            </a:extLst>
          </p:cNvPr>
          <p:cNvGrpSpPr/>
          <p:nvPr/>
        </p:nvGrpSpPr>
        <p:grpSpPr>
          <a:xfrm>
            <a:off x="3837805" y="1438298"/>
            <a:ext cx="1109069" cy="1499218"/>
            <a:chOff x="2599550" y="1438298"/>
            <a:chExt cx="1109069" cy="149921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7" name="Can 46">
              <a:extLst>
                <a:ext uri="{FF2B5EF4-FFF2-40B4-BE49-F238E27FC236}">
                  <a16:creationId xmlns:a16="http://schemas.microsoft.com/office/drawing/2014/main" id="{F95E9E9F-30D6-B803-BCFC-573E231ACBE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Bevel 47">
              <a:extLst>
                <a:ext uri="{FF2B5EF4-FFF2-40B4-BE49-F238E27FC236}">
                  <a16:creationId xmlns:a16="http://schemas.microsoft.com/office/drawing/2014/main" id="{795497E7-1B18-EF4F-B540-BD0AB6897856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FA0E61-8B63-5973-B38C-6223945726CF}"/>
              </a:ext>
            </a:extLst>
          </p:cNvPr>
          <p:cNvGrpSpPr/>
          <p:nvPr/>
        </p:nvGrpSpPr>
        <p:grpSpPr>
          <a:xfrm>
            <a:off x="5647861" y="1438298"/>
            <a:ext cx="1109069" cy="1499218"/>
            <a:chOff x="2599550" y="1438298"/>
            <a:chExt cx="1109069" cy="149921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0" name="Can 49">
              <a:extLst>
                <a:ext uri="{FF2B5EF4-FFF2-40B4-BE49-F238E27FC236}">
                  <a16:creationId xmlns:a16="http://schemas.microsoft.com/office/drawing/2014/main" id="{5A7F89C0-0173-0F80-4ABC-C3FEEC162233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evel 50">
              <a:extLst>
                <a:ext uri="{FF2B5EF4-FFF2-40B4-BE49-F238E27FC236}">
                  <a16:creationId xmlns:a16="http://schemas.microsoft.com/office/drawing/2014/main" id="{8FB188EA-BDCF-FE84-6891-F2772F844011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AE48BF8-7FE6-2842-18E9-DD413ADC2F8B}"/>
              </a:ext>
            </a:extLst>
          </p:cNvPr>
          <p:cNvGrpSpPr/>
          <p:nvPr/>
        </p:nvGrpSpPr>
        <p:grpSpPr>
          <a:xfrm>
            <a:off x="2027749" y="1438298"/>
            <a:ext cx="1109069" cy="1499218"/>
            <a:chOff x="2599550" y="1438298"/>
            <a:chExt cx="1109069" cy="149921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32ECB3F1-F353-F926-08FC-6384791C7BD2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Bevel 43">
              <a:extLst>
                <a:ext uri="{FF2B5EF4-FFF2-40B4-BE49-F238E27FC236}">
                  <a16:creationId xmlns:a16="http://schemas.microsoft.com/office/drawing/2014/main" id="{23F39D5C-7941-58FA-C185-1816A48C7F6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gular Pentagon 3">
            <a:extLst>
              <a:ext uri="{FF2B5EF4-FFF2-40B4-BE49-F238E27FC236}">
                <a16:creationId xmlns:a16="http://schemas.microsoft.com/office/drawing/2014/main" id="{790B1E2D-EB06-2767-528C-4A4BF89296F7}"/>
              </a:ext>
            </a:extLst>
          </p:cNvPr>
          <p:cNvSpPr/>
          <p:nvPr/>
        </p:nvSpPr>
        <p:spPr>
          <a:xfrm>
            <a:off x="5832560" y="3449946"/>
            <a:ext cx="672183" cy="603534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1A30AB6-65B1-E3D1-33F4-C37FD3899204}"/>
              </a:ext>
            </a:extLst>
          </p:cNvPr>
          <p:cNvSpPr/>
          <p:nvPr/>
        </p:nvSpPr>
        <p:spPr>
          <a:xfrm>
            <a:off x="7712408" y="3449946"/>
            <a:ext cx="700099" cy="603534"/>
          </a:xfrm>
          <a:prstGeom prst="hexagon">
            <a:avLst/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AE8104E-BDB6-369F-76E2-C259FFEAD049}"/>
              </a:ext>
            </a:extLst>
          </p:cNvPr>
          <p:cNvGrpSpPr/>
          <p:nvPr/>
        </p:nvGrpSpPr>
        <p:grpSpPr>
          <a:xfrm>
            <a:off x="7457916" y="1438298"/>
            <a:ext cx="1109069" cy="1499218"/>
            <a:chOff x="2599550" y="1438298"/>
            <a:chExt cx="1109069" cy="1499218"/>
          </a:xfrm>
          <a:solidFill>
            <a:srgbClr val="C58BFD"/>
          </a:solidFill>
        </p:grpSpPr>
        <p:sp>
          <p:nvSpPr>
            <p:cNvPr id="53" name="Can 52">
              <a:extLst>
                <a:ext uri="{FF2B5EF4-FFF2-40B4-BE49-F238E27FC236}">
                  <a16:creationId xmlns:a16="http://schemas.microsoft.com/office/drawing/2014/main" id="{E1E0D8AE-81BB-75C4-07E6-15223DD7EC31}"/>
                </a:ext>
              </a:extLst>
            </p:cNvPr>
            <p:cNvSpPr/>
            <p:nvPr/>
          </p:nvSpPr>
          <p:spPr>
            <a:xfrm>
              <a:off x="2854042" y="1438298"/>
              <a:ext cx="602390" cy="1212615"/>
            </a:xfrm>
            <a:prstGeom prst="can">
              <a:avLst/>
            </a:prstGeom>
            <a:grpFill/>
            <a:ln>
              <a:solidFill>
                <a:srgbClr val="792FB7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evel 53">
              <a:extLst>
                <a:ext uri="{FF2B5EF4-FFF2-40B4-BE49-F238E27FC236}">
                  <a16:creationId xmlns:a16="http://schemas.microsoft.com/office/drawing/2014/main" id="{4E7838D1-3BE0-96ED-C35F-F62B76EF3F88}"/>
                </a:ext>
              </a:extLst>
            </p:cNvPr>
            <p:cNvSpPr/>
            <p:nvPr/>
          </p:nvSpPr>
          <p:spPr>
            <a:xfrm>
              <a:off x="2599550" y="2496312"/>
              <a:ext cx="1109069" cy="441204"/>
            </a:xfrm>
            <a:prstGeom prst="bevel">
              <a:avLst/>
            </a:prstGeom>
            <a:grpFill/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853C8A-677C-7AE1-D09A-60A204CCE9E7}"/>
              </a:ext>
            </a:extLst>
          </p:cNvPr>
          <p:cNvGrpSpPr/>
          <p:nvPr/>
        </p:nvGrpSpPr>
        <p:grpSpPr>
          <a:xfrm>
            <a:off x="-952754" y="1234999"/>
            <a:ext cx="3034157" cy="2343146"/>
            <a:chOff x="925505" y="1563544"/>
            <a:chExt cx="6855828" cy="5294455"/>
          </a:xfrm>
        </p:grpSpPr>
        <p:pic>
          <p:nvPicPr>
            <p:cNvPr id="3" name="Picture 2" descr="Human Anatomy - THE BRAIN: MIDSAGITTAL Diagram | Quizlet">
              <a:extLst>
                <a:ext uri="{FF2B5EF4-FFF2-40B4-BE49-F238E27FC236}">
                  <a16:creationId xmlns:a16="http://schemas.microsoft.com/office/drawing/2014/main" id="{1D29348B-BDE4-0288-8330-DDE97CB57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05" y="1563544"/>
              <a:ext cx="6855828" cy="5294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6D59877-C3E6-0AF7-1F52-54D87DA02A1D}"/>
                </a:ext>
              </a:extLst>
            </p:cNvPr>
            <p:cNvSpPr/>
            <p:nvPr/>
          </p:nvSpPr>
          <p:spPr>
            <a:xfrm rot="18798209">
              <a:off x="4187821" y="4064648"/>
              <a:ext cx="109728" cy="27148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6F6B29D-F205-F341-9C83-350B330379D0}"/>
                </a:ext>
              </a:extLst>
            </p:cNvPr>
            <p:cNvSpPr/>
            <p:nvPr/>
          </p:nvSpPr>
          <p:spPr>
            <a:xfrm rot="21179260">
              <a:off x="4443033" y="4315285"/>
              <a:ext cx="109728" cy="32189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9779E7-4EFF-A1CE-1222-EAF3215C7A1D}"/>
                </a:ext>
              </a:extLst>
            </p:cNvPr>
            <p:cNvSpPr/>
            <p:nvPr/>
          </p:nvSpPr>
          <p:spPr>
            <a:xfrm>
              <a:off x="4155189" y="4120739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BC23C7-AA73-FB65-AA56-B4DF71250A2B}"/>
                </a:ext>
              </a:extLst>
            </p:cNvPr>
            <p:cNvSpPr/>
            <p:nvPr/>
          </p:nvSpPr>
          <p:spPr>
            <a:xfrm>
              <a:off x="4260086" y="4207824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69F44A-20E6-B7B4-73DB-6031E7DA063F}"/>
                </a:ext>
              </a:extLst>
            </p:cNvPr>
            <p:cNvSpPr/>
            <p:nvPr/>
          </p:nvSpPr>
          <p:spPr>
            <a:xfrm>
              <a:off x="4455169" y="4350088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8038C1-AE33-6611-97E4-953BEA17EBBF}"/>
                </a:ext>
              </a:extLst>
            </p:cNvPr>
            <p:cNvSpPr/>
            <p:nvPr/>
          </p:nvSpPr>
          <p:spPr>
            <a:xfrm>
              <a:off x="4478920" y="4543887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DEE9DA-EE75-4944-0FD7-78781A85051D}"/>
                </a:ext>
              </a:extLst>
            </p:cNvPr>
            <p:cNvSpPr/>
            <p:nvPr/>
          </p:nvSpPr>
          <p:spPr>
            <a:xfrm>
              <a:off x="4486732" y="4446195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770AD77-E57D-412B-9653-92A038AD1DD2}"/>
                </a:ext>
              </a:extLst>
            </p:cNvPr>
            <p:cNvSpPr/>
            <p:nvPr/>
          </p:nvSpPr>
          <p:spPr>
            <a:xfrm rot="19018830">
              <a:off x="4647830" y="5392500"/>
              <a:ext cx="83392" cy="216878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234AB66-4E13-D743-647A-18807CB553FA}"/>
                </a:ext>
              </a:extLst>
            </p:cNvPr>
            <p:cNvSpPr/>
            <p:nvPr/>
          </p:nvSpPr>
          <p:spPr>
            <a:xfrm rot="19731913">
              <a:off x="4769442" y="5239385"/>
              <a:ext cx="98371" cy="264262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9723336-ADB2-D465-E6AA-340D9F17CE52}"/>
                </a:ext>
              </a:extLst>
            </p:cNvPr>
            <p:cNvSpPr/>
            <p:nvPr/>
          </p:nvSpPr>
          <p:spPr>
            <a:xfrm>
              <a:off x="4255741" y="3885034"/>
              <a:ext cx="538253" cy="1466088"/>
            </a:xfrm>
            <a:custGeom>
              <a:avLst/>
              <a:gdLst>
                <a:gd name="connsiteX0" fmla="*/ 570641 w 570641"/>
                <a:gd name="connsiteY0" fmla="*/ 1381913 h 1381913"/>
                <a:gd name="connsiteX1" fmla="*/ 446888 w 570641"/>
                <a:gd name="connsiteY1" fmla="*/ 1127531 h 1381913"/>
                <a:gd name="connsiteX2" fmla="*/ 75627 w 570641"/>
                <a:gd name="connsiteY2" fmla="*/ 556890 h 1381913"/>
                <a:gd name="connsiteX3" fmla="*/ 0 w 570641"/>
                <a:gd name="connsiteY3" fmla="*/ 0 h 138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641" h="1381913">
                  <a:moveTo>
                    <a:pt x="570641" y="1381913"/>
                  </a:moveTo>
                  <a:cubicBezTo>
                    <a:pt x="550015" y="1323474"/>
                    <a:pt x="529390" y="1265035"/>
                    <a:pt x="446888" y="1127531"/>
                  </a:cubicBezTo>
                  <a:cubicBezTo>
                    <a:pt x="364386" y="990027"/>
                    <a:pt x="150108" y="744812"/>
                    <a:pt x="75627" y="556890"/>
                  </a:cubicBezTo>
                  <a:cubicBezTo>
                    <a:pt x="1146" y="368968"/>
                    <a:pt x="573" y="184484"/>
                    <a:pt x="0" y="0"/>
                  </a:cubicBezTo>
                </a:path>
              </a:pathLst>
            </a:custGeom>
            <a:noFill/>
            <a:ln w="28575">
              <a:solidFill>
                <a:srgbClr val="792FB7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6373E17-C783-0127-896A-87C4E5FEE5FA}"/>
                </a:ext>
              </a:extLst>
            </p:cNvPr>
            <p:cNvSpPr/>
            <p:nvPr/>
          </p:nvSpPr>
          <p:spPr>
            <a:xfrm>
              <a:off x="3949908" y="4040953"/>
              <a:ext cx="228600" cy="208758"/>
            </a:xfrm>
            <a:custGeom>
              <a:avLst/>
              <a:gdLst>
                <a:gd name="connsiteX0" fmla="*/ 228600 w 228600"/>
                <a:gd name="connsiteY0" fmla="*/ 6391 h 208758"/>
                <a:gd name="connsiteX1" fmla="*/ 101184 w 228600"/>
                <a:gd name="connsiteY1" fmla="*/ 25129 h 208758"/>
                <a:gd name="connsiteX2" fmla="*/ 0 w 228600"/>
                <a:gd name="connsiteY2" fmla="*/ 208758 h 20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208758">
                  <a:moveTo>
                    <a:pt x="228600" y="6391"/>
                  </a:moveTo>
                  <a:cubicBezTo>
                    <a:pt x="183942" y="-1104"/>
                    <a:pt x="139284" y="-8599"/>
                    <a:pt x="101184" y="25129"/>
                  </a:cubicBezTo>
                  <a:cubicBezTo>
                    <a:pt x="63084" y="58857"/>
                    <a:pt x="31542" y="133807"/>
                    <a:pt x="0" y="208758"/>
                  </a:cubicBezTo>
                </a:path>
              </a:pathLst>
            </a:custGeom>
            <a:noFill/>
            <a:ln w="28575">
              <a:solidFill>
                <a:srgbClr val="792FB7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F8A5D68-2B1B-1019-6F4A-85BCD5EF5986}"/>
                </a:ext>
              </a:extLst>
            </p:cNvPr>
            <p:cNvSpPr/>
            <p:nvPr/>
          </p:nvSpPr>
          <p:spPr>
            <a:xfrm>
              <a:off x="3836355" y="4007838"/>
              <a:ext cx="859398" cy="1499188"/>
            </a:xfrm>
            <a:custGeom>
              <a:avLst/>
              <a:gdLst>
                <a:gd name="connsiteX0" fmla="*/ 859398 w 859398"/>
                <a:gd name="connsiteY0" fmla="*/ 1499188 h 1499188"/>
                <a:gd name="connsiteX1" fmla="*/ 495013 w 859398"/>
                <a:gd name="connsiteY1" fmla="*/ 942297 h 1499188"/>
                <a:gd name="connsiteX2" fmla="*/ 440012 w 859398"/>
                <a:gd name="connsiteY2" fmla="*/ 378532 h 1499188"/>
                <a:gd name="connsiteX3" fmla="*/ 426262 w 859398"/>
                <a:gd name="connsiteY3" fmla="*/ 131025 h 1499188"/>
                <a:gd name="connsiteX4" fmla="*/ 364385 w 859398"/>
                <a:gd name="connsiteY4" fmla="*/ 55398 h 1499188"/>
                <a:gd name="connsiteX5" fmla="*/ 233756 w 859398"/>
                <a:gd name="connsiteY5" fmla="*/ 397 h 1499188"/>
                <a:gd name="connsiteX6" fmla="*/ 103128 w 859398"/>
                <a:gd name="connsiteY6" fmla="*/ 34773 h 1499188"/>
                <a:gd name="connsiteX7" fmla="*/ 0 w 859398"/>
                <a:gd name="connsiteY7" fmla="*/ 110400 h 149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398" h="1499188">
                  <a:moveTo>
                    <a:pt x="859398" y="1499188"/>
                  </a:moveTo>
                  <a:cubicBezTo>
                    <a:pt x="712154" y="1314130"/>
                    <a:pt x="564911" y="1129073"/>
                    <a:pt x="495013" y="942297"/>
                  </a:cubicBezTo>
                  <a:cubicBezTo>
                    <a:pt x="425115" y="755521"/>
                    <a:pt x="451470" y="513744"/>
                    <a:pt x="440012" y="378532"/>
                  </a:cubicBezTo>
                  <a:cubicBezTo>
                    <a:pt x="428554" y="243320"/>
                    <a:pt x="438866" y="184881"/>
                    <a:pt x="426262" y="131025"/>
                  </a:cubicBezTo>
                  <a:cubicBezTo>
                    <a:pt x="413657" y="77169"/>
                    <a:pt x="396469" y="77169"/>
                    <a:pt x="364385" y="55398"/>
                  </a:cubicBezTo>
                  <a:cubicBezTo>
                    <a:pt x="332301" y="33627"/>
                    <a:pt x="277299" y="3834"/>
                    <a:pt x="233756" y="397"/>
                  </a:cubicBezTo>
                  <a:cubicBezTo>
                    <a:pt x="190213" y="-3040"/>
                    <a:pt x="142087" y="16439"/>
                    <a:pt x="103128" y="34773"/>
                  </a:cubicBezTo>
                  <a:cubicBezTo>
                    <a:pt x="64169" y="53107"/>
                    <a:pt x="32084" y="81753"/>
                    <a:pt x="0" y="110400"/>
                  </a:cubicBezTo>
                </a:path>
              </a:pathLst>
            </a:custGeom>
            <a:noFill/>
            <a:ln w="28575">
              <a:solidFill>
                <a:srgbClr val="792FB7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AE7FA69-8F4A-4C95-2AED-10EE6E020C4A}"/>
                </a:ext>
              </a:extLst>
            </p:cNvPr>
            <p:cNvSpPr/>
            <p:nvPr/>
          </p:nvSpPr>
          <p:spPr>
            <a:xfrm>
              <a:off x="4663729" y="5476296"/>
              <a:ext cx="47502" cy="47502"/>
            </a:xfrm>
            <a:prstGeom prst="ellipse">
              <a:avLst/>
            </a:prstGeom>
            <a:solidFill>
              <a:srgbClr val="792FB7"/>
            </a:solidFill>
            <a:ln>
              <a:solidFill>
                <a:srgbClr val="792FB7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0FD84A-E5D7-198E-12CC-6AB33529C4CB}"/>
                </a:ext>
              </a:extLst>
            </p:cNvPr>
            <p:cNvSpPr/>
            <p:nvPr/>
          </p:nvSpPr>
          <p:spPr>
            <a:xfrm>
              <a:off x="4771507" y="5303619"/>
              <a:ext cx="47502" cy="47502"/>
            </a:xfrm>
            <a:prstGeom prst="ellipse">
              <a:avLst/>
            </a:prstGeom>
            <a:solidFill>
              <a:srgbClr val="792FB7"/>
            </a:solidFill>
            <a:ln>
              <a:solidFill>
                <a:srgbClr val="792FB7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C8D061-849A-8D1B-F6B7-ECC0EC088E8A}"/>
                </a:ext>
              </a:extLst>
            </p:cNvPr>
            <p:cNvSpPr/>
            <p:nvPr/>
          </p:nvSpPr>
          <p:spPr>
            <a:xfrm>
              <a:off x="4834594" y="5409165"/>
              <a:ext cx="47502" cy="47502"/>
            </a:xfrm>
            <a:prstGeom prst="ellipse">
              <a:avLst/>
            </a:prstGeom>
            <a:solidFill>
              <a:srgbClr val="792FB7"/>
            </a:solidFill>
            <a:ln>
              <a:solidFill>
                <a:srgbClr val="792FB7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9EEC547-7931-9BD0-AD3E-7A2E0E790E71}"/>
                </a:ext>
              </a:extLst>
            </p:cNvPr>
            <p:cNvSpPr/>
            <p:nvPr/>
          </p:nvSpPr>
          <p:spPr>
            <a:xfrm>
              <a:off x="4863140" y="5432424"/>
              <a:ext cx="275904" cy="1031875"/>
            </a:xfrm>
            <a:custGeom>
              <a:avLst/>
              <a:gdLst>
                <a:gd name="connsiteX0" fmla="*/ 0 w 278119"/>
                <a:gd name="connsiteY0" fmla="*/ 0 h 1041400"/>
                <a:gd name="connsiteX1" fmla="*/ 31750 w 278119"/>
                <a:gd name="connsiteY1" fmla="*/ 200025 h 1041400"/>
                <a:gd name="connsiteX2" fmla="*/ 168275 w 278119"/>
                <a:gd name="connsiteY2" fmla="*/ 473075 h 1041400"/>
                <a:gd name="connsiteX3" fmla="*/ 263525 w 278119"/>
                <a:gd name="connsiteY3" fmla="*/ 682625 h 1041400"/>
                <a:gd name="connsiteX4" fmla="*/ 276225 w 278119"/>
                <a:gd name="connsiteY4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119" h="1041400">
                  <a:moveTo>
                    <a:pt x="0" y="0"/>
                  </a:moveTo>
                  <a:cubicBezTo>
                    <a:pt x="1852" y="60589"/>
                    <a:pt x="3704" y="121179"/>
                    <a:pt x="31750" y="200025"/>
                  </a:cubicBezTo>
                  <a:cubicBezTo>
                    <a:pt x="59796" y="278871"/>
                    <a:pt x="129646" y="392642"/>
                    <a:pt x="168275" y="473075"/>
                  </a:cubicBezTo>
                  <a:cubicBezTo>
                    <a:pt x="206904" y="553508"/>
                    <a:pt x="245533" y="587904"/>
                    <a:pt x="263525" y="682625"/>
                  </a:cubicBezTo>
                  <a:cubicBezTo>
                    <a:pt x="281517" y="777346"/>
                    <a:pt x="278871" y="909373"/>
                    <a:pt x="276225" y="1041400"/>
                  </a:cubicBezTo>
                </a:path>
              </a:pathLst>
            </a:custGeom>
            <a:noFill/>
            <a:ln w="28575">
              <a:solidFill>
                <a:srgbClr val="792FB7"/>
              </a:solidFill>
              <a:headEnd type="none" w="med" len="med"/>
              <a:tailEnd type="triangle" w="med" len="med"/>
            </a:ln>
            <a:effectLst>
              <a:glow rad="254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61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37 L 0.20955 0.0037 " pathEditMode="relative" ptsTypes="AA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-0.00018 0.1583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15695 L -0.00521 0.00023 " pathEditMode="relative" ptsTypes="AA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" grpId="0" animBg="1"/>
      <p:bldP spid="4" grpId="1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D812-3D09-80EC-E10D-71B65FA2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What does this have to do with Alzheimer’s Disease?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E1A7B-EADF-59F2-FF01-57B7B9884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1E0C7-DE09-2766-B38B-7CFC2DA4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09" y="557203"/>
            <a:ext cx="2680325" cy="1116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A893C-702A-7EC1-9577-5DA0757C6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52" y="397146"/>
            <a:ext cx="3097530" cy="1258562"/>
          </a:xfrm>
          <a:prstGeom prst="rect">
            <a:avLst/>
          </a:prstGeom>
        </p:spPr>
      </p:pic>
      <p:pic>
        <p:nvPicPr>
          <p:cNvPr id="6" name="Picture 2" descr="Anne Berry | Brandeis University">
            <a:extLst>
              <a:ext uri="{FF2B5EF4-FFF2-40B4-BE49-F238E27FC236}">
                <a16:creationId xmlns:a16="http://schemas.microsoft.com/office/drawing/2014/main" id="{A37A1D9A-6863-4800-B3B1-9F0E1DDC9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236" y="1744885"/>
            <a:ext cx="1640268" cy="1640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acob Hooker - Wikipedia">
            <a:extLst>
              <a:ext uri="{FF2B5EF4-FFF2-40B4-BE49-F238E27FC236}">
                <a16:creationId xmlns:a16="http://schemas.microsoft.com/office/drawing/2014/main" id="{579C30B9-D281-9414-1914-388F0782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230" y="1650039"/>
            <a:ext cx="1732534" cy="1640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BCDD9C-48BD-5AEB-0E63-2272A7D38A99}"/>
              </a:ext>
            </a:extLst>
          </p:cNvPr>
          <p:cNvSpPr txBox="1"/>
          <p:nvPr/>
        </p:nvSpPr>
        <p:spPr>
          <a:xfrm>
            <a:off x="1155025" y="3472848"/>
            <a:ext cx="2560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Anne Berry, PhD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0D0F8-0785-F3BE-7CB4-ABC1AD8DB4DC}"/>
              </a:ext>
            </a:extLst>
          </p:cNvPr>
          <p:cNvSpPr txBox="1"/>
          <p:nvPr/>
        </p:nvSpPr>
        <p:spPr>
          <a:xfrm>
            <a:off x="5318798" y="3472848"/>
            <a:ext cx="287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Jacob Hooker, PhD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D5F965-1F4E-0409-1C62-DFD60025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39" y="4348122"/>
            <a:ext cx="7886700" cy="15530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Contact Info:</a:t>
            </a:r>
          </a:p>
          <a:p>
            <a:pPr marL="0" indent="0">
              <a:buNone/>
            </a:pPr>
            <a:r>
              <a:rPr lang="en-US" b="0" i="0" dirty="0">
                <a:effectLst/>
                <a:latin typeface="merriweather" pitchFamily="2" charset="77"/>
              </a:rPr>
              <a:t>781-736-3243</a:t>
            </a:r>
            <a:endParaRPr lang="en-US" dirty="0">
              <a:latin typeface="merriweather" pitchFamily="2" charset="77"/>
            </a:endParaRPr>
          </a:p>
          <a:p>
            <a:pPr marL="0" indent="0">
              <a:buNone/>
            </a:pPr>
            <a:r>
              <a:rPr lang="en-US" b="1" i="0" u="none" strike="noStrike" dirty="0">
                <a:effectLst/>
                <a:latin typeface="merriweather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agingbrainstudy@brandeis.edu</a:t>
            </a:r>
            <a:endParaRPr lang="en-US" b="0" i="0" dirty="0">
              <a:effectLst/>
              <a:latin typeface="merriweather" pitchFamily="2" charset="77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98E8A-4237-0A22-C024-A15D65669814}"/>
              </a:ext>
            </a:extLst>
          </p:cNvPr>
          <p:cNvSpPr txBox="1"/>
          <p:nvPr/>
        </p:nvSpPr>
        <p:spPr>
          <a:xfrm>
            <a:off x="431223" y="5830388"/>
            <a:ext cx="8702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www.brandeis.edu</a:t>
            </a:r>
            <a:r>
              <a:rPr lang="en-US" sz="2800" dirty="0"/>
              <a:t>/psychology/neurochemistry-cognition</a:t>
            </a:r>
          </a:p>
        </p:txBody>
      </p:sp>
    </p:spTree>
    <p:extLst>
      <p:ext uri="{BB962C8B-B14F-4D97-AF65-F5344CB8AC3E}">
        <p14:creationId xmlns:p14="http://schemas.microsoft.com/office/powerpoint/2010/main" val="2686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BA2C-4293-D8C9-C09E-287E426E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23802" cy="1325563"/>
          </a:xfrm>
        </p:spPr>
        <p:txBody>
          <a:bodyPr/>
          <a:lstStyle/>
          <a:p>
            <a:r>
              <a:rPr lang="en-US" dirty="0"/>
              <a:t>Progression of Alzheimer’s Disease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658E325-9921-C847-A601-960220ED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894" y="1452563"/>
            <a:ext cx="12072143" cy="54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21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76F5-5B3C-23A9-F9BD-4F0230B2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Amyloid Plaques and Tau Tangles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4506F-B977-AA14-C2CB-6D1E248F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13" y="1446545"/>
            <a:ext cx="6982927" cy="51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52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8E7A-2E4A-788C-F688-000DE15F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spread of Tau tangles follows neural circuits.</a:t>
            </a:r>
          </a:p>
        </p:txBody>
      </p:sp>
      <p:pic>
        <p:nvPicPr>
          <p:cNvPr id="7170" name="Picture 2" descr="Fig. 1">
            <a:extLst>
              <a:ext uri="{FF2B5EF4-FFF2-40B4-BE49-F238E27FC236}">
                <a16:creationId xmlns:a16="http://schemas.microsoft.com/office/drawing/2014/main" id="{087676FA-7F06-C925-8A67-5A7CC135F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9" b="41747"/>
          <a:stretch/>
        </p:blipFill>
        <p:spPr bwMode="auto">
          <a:xfrm>
            <a:off x="5323081" y="1981374"/>
            <a:ext cx="3820919" cy="25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D4329-A5F1-D8A4-953A-B851A8DDC092}"/>
              </a:ext>
            </a:extLst>
          </p:cNvPr>
          <p:cNvSpPr txBox="1"/>
          <p:nvPr/>
        </p:nvSpPr>
        <p:spPr>
          <a:xfrm>
            <a:off x="6838561" y="6308208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Busche</a:t>
            </a:r>
            <a:r>
              <a:rPr lang="en-US" dirty="0"/>
              <a:t> &amp; Hyman 2020</a:t>
            </a:r>
          </a:p>
        </p:txBody>
      </p:sp>
      <p:pic>
        <p:nvPicPr>
          <p:cNvPr id="9" name="Picture 2" descr="Fig. 1">
            <a:extLst>
              <a:ext uri="{FF2B5EF4-FFF2-40B4-BE49-F238E27FC236}">
                <a16:creationId xmlns:a16="http://schemas.microsoft.com/office/drawing/2014/main" id="{87138AAF-9C01-226C-EFDA-C980CDD3C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3" r="42800" b="41747"/>
          <a:stretch/>
        </p:blipFill>
        <p:spPr bwMode="auto">
          <a:xfrm>
            <a:off x="2142561" y="1981374"/>
            <a:ext cx="3180521" cy="25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g. 1">
            <a:extLst>
              <a:ext uri="{FF2B5EF4-FFF2-40B4-BE49-F238E27FC236}">
                <a16:creationId xmlns:a16="http://schemas.microsoft.com/office/drawing/2014/main" id="{2BF38294-C7B0-A685-8646-3EC114946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27" b="41747"/>
          <a:stretch/>
        </p:blipFill>
        <p:spPr bwMode="auto">
          <a:xfrm>
            <a:off x="216703" y="1981374"/>
            <a:ext cx="1925858" cy="25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g. 1">
            <a:extLst>
              <a:ext uri="{FF2B5EF4-FFF2-40B4-BE49-F238E27FC236}">
                <a16:creationId xmlns:a16="http://schemas.microsoft.com/office/drawing/2014/main" id="{A5E2B904-3CCD-0198-20CA-EE1D64BF2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1" b="-592"/>
          <a:stretch/>
        </p:blipFill>
        <p:spPr bwMode="auto">
          <a:xfrm>
            <a:off x="205409" y="1949108"/>
            <a:ext cx="8938591" cy="43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6FEE428-D1E7-1C10-444C-0811D9CB1900}"/>
              </a:ext>
            </a:extLst>
          </p:cNvPr>
          <p:cNvSpPr/>
          <p:nvPr/>
        </p:nvSpPr>
        <p:spPr>
          <a:xfrm>
            <a:off x="1130062" y="3525079"/>
            <a:ext cx="473451" cy="516834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980AA-F0F0-056A-17BA-2F4B4F8C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of the first areas to accumulate tau is the locus coeruleus</a:t>
            </a:r>
          </a:p>
        </p:txBody>
      </p:sp>
      <p:pic>
        <p:nvPicPr>
          <p:cNvPr id="4" name="Picture 2" descr="Human Anatomy - THE BRAIN: MIDSAGITTAL Diagram | Quizlet">
            <a:extLst>
              <a:ext uri="{FF2B5EF4-FFF2-40B4-BE49-F238E27FC236}">
                <a16:creationId xmlns:a16="http://schemas.microsoft.com/office/drawing/2014/main" id="{F40DA74B-3810-CBDF-7C02-BF840BDB0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09" y="1563545"/>
            <a:ext cx="6855828" cy="52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6A8F51C-C7CD-70CE-7F55-99A8280128CE}"/>
              </a:ext>
            </a:extLst>
          </p:cNvPr>
          <p:cNvSpPr/>
          <p:nvPr/>
        </p:nvSpPr>
        <p:spPr>
          <a:xfrm rot="18798209">
            <a:off x="4214325" y="4064649"/>
            <a:ext cx="109728" cy="27148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27C6DF-F6D6-9DF8-A890-39D212EC25D1}"/>
              </a:ext>
            </a:extLst>
          </p:cNvPr>
          <p:cNvSpPr/>
          <p:nvPr/>
        </p:nvSpPr>
        <p:spPr>
          <a:xfrm rot="21179260">
            <a:off x="4469537" y="4315286"/>
            <a:ext cx="109728" cy="32189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254B1B-DE03-6C09-D7A4-E09B44D624D9}"/>
              </a:ext>
            </a:extLst>
          </p:cNvPr>
          <p:cNvSpPr/>
          <p:nvPr/>
        </p:nvSpPr>
        <p:spPr>
          <a:xfrm>
            <a:off x="4181693" y="4120740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C6B917-71DE-FE87-7560-FBF9C49D7E11}"/>
              </a:ext>
            </a:extLst>
          </p:cNvPr>
          <p:cNvSpPr/>
          <p:nvPr/>
        </p:nvSpPr>
        <p:spPr>
          <a:xfrm>
            <a:off x="4286590" y="4207825"/>
            <a:ext cx="47502" cy="475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4909B5-2F35-9797-901A-CCBFEBD1F5F4}"/>
              </a:ext>
            </a:extLst>
          </p:cNvPr>
          <p:cNvSpPr/>
          <p:nvPr/>
        </p:nvSpPr>
        <p:spPr>
          <a:xfrm>
            <a:off x="4481673" y="4350089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666255-A4DA-76AA-9B51-600C81A0268A}"/>
              </a:ext>
            </a:extLst>
          </p:cNvPr>
          <p:cNvSpPr/>
          <p:nvPr/>
        </p:nvSpPr>
        <p:spPr>
          <a:xfrm>
            <a:off x="4505424" y="4543888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985A13-2F08-801F-5D8A-EA634A5AA0FA}"/>
              </a:ext>
            </a:extLst>
          </p:cNvPr>
          <p:cNvSpPr/>
          <p:nvPr/>
        </p:nvSpPr>
        <p:spPr>
          <a:xfrm>
            <a:off x="4513236" y="4446196"/>
            <a:ext cx="47502" cy="4750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D5E6F68-05A5-77DF-42F0-77594CD0B25D}"/>
              </a:ext>
            </a:extLst>
          </p:cNvPr>
          <p:cNvSpPr/>
          <p:nvPr/>
        </p:nvSpPr>
        <p:spPr>
          <a:xfrm rot="19018830">
            <a:off x="4674334" y="5392501"/>
            <a:ext cx="83392" cy="216878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F36A658-CD25-325F-735A-E125E7FFB42E}"/>
              </a:ext>
            </a:extLst>
          </p:cNvPr>
          <p:cNvSpPr/>
          <p:nvPr/>
        </p:nvSpPr>
        <p:spPr>
          <a:xfrm rot="19731913">
            <a:off x="4795946" y="5239386"/>
            <a:ext cx="98371" cy="264262"/>
          </a:xfrm>
          <a:prstGeom prst="roundRect">
            <a:avLst>
              <a:gd name="adj" fmla="val 50000"/>
            </a:avLst>
          </a:prstGeom>
          <a:solidFill>
            <a:srgbClr val="C58BFD"/>
          </a:solidFill>
          <a:ln>
            <a:solidFill>
              <a:srgbClr val="792F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D8364F-F640-D56A-9039-73D10E0E7D0F}"/>
              </a:ext>
            </a:extLst>
          </p:cNvPr>
          <p:cNvSpPr/>
          <p:nvPr/>
        </p:nvSpPr>
        <p:spPr>
          <a:xfrm>
            <a:off x="4334092" y="4211530"/>
            <a:ext cx="473451" cy="516834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40B66-D11B-4D32-5795-3076BB30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locus coeruleus integrity predictive of oncoming Alzheimer’s?</a:t>
            </a:r>
          </a:p>
        </p:txBody>
      </p:sp>
      <p:pic>
        <p:nvPicPr>
          <p:cNvPr id="4" name="Picture 4" descr="Yakeel Quiroz, PhD – MGH MAPP">
            <a:extLst>
              <a:ext uri="{FF2B5EF4-FFF2-40B4-BE49-F238E27FC236}">
                <a16:creationId xmlns:a16="http://schemas.microsoft.com/office/drawing/2014/main" id="{70AA21D7-99FC-303D-FC58-F862223C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0" y="1762840"/>
            <a:ext cx="1796970" cy="179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eidi Jacobs, Ph.D. | Mass General Research Institute">
            <a:extLst>
              <a:ext uri="{FF2B5EF4-FFF2-40B4-BE49-F238E27FC236}">
                <a16:creationId xmlns:a16="http://schemas.microsoft.com/office/drawing/2014/main" id="{23FEBE83-55E9-A4D7-33EB-345221ADA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61" y="1762840"/>
            <a:ext cx="1796970" cy="179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6AEA48-CE75-F451-ABCD-8AF0695BE4CD}"/>
              </a:ext>
            </a:extLst>
          </p:cNvPr>
          <p:cNvSpPr txBox="1"/>
          <p:nvPr/>
        </p:nvSpPr>
        <p:spPr>
          <a:xfrm>
            <a:off x="174112" y="3616890"/>
            <a:ext cx="193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Yakeel</a:t>
            </a:r>
            <a:r>
              <a:rPr lang="en-US" dirty="0"/>
              <a:t> Quiroz, PhD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19F82-E24D-CA45-E93A-A846763C6769}"/>
              </a:ext>
            </a:extLst>
          </p:cNvPr>
          <p:cNvSpPr txBox="1"/>
          <p:nvPr/>
        </p:nvSpPr>
        <p:spPr>
          <a:xfrm>
            <a:off x="2301561" y="3616890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Heidi Jacobs, PhD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3D1E95-C9DB-7E35-9C1D-E8E1D5665D1C}"/>
              </a:ext>
            </a:extLst>
          </p:cNvPr>
          <p:cNvGrpSpPr/>
          <p:nvPr/>
        </p:nvGrpSpPr>
        <p:grpSpPr>
          <a:xfrm>
            <a:off x="4222590" y="2067339"/>
            <a:ext cx="4887301" cy="4588576"/>
            <a:chOff x="4222590" y="2067339"/>
            <a:chExt cx="4887301" cy="45885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1D0181-BACB-758F-5A61-0E6C9DDFD422}"/>
                </a:ext>
              </a:extLst>
            </p:cNvPr>
            <p:cNvGrpSpPr/>
            <p:nvPr/>
          </p:nvGrpSpPr>
          <p:grpSpPr>
            <a:xfrm>
              <a:off x="4222590" y="2067339"/>
              <a:ext cx="4887301" cy="4177098"/>
              <a:chOff x="1066838" y="1073426"/>
              <a:chExt cx="2087507" cy="174878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0BC7F7-F22D-DB5E-A3C2-7CEFDBB5F3F5}"/>
                  </a:ext>
                </a:extLst>
              </p:cNvPr>
              <p:cNvGrpSpPr/>
              <p:nvPr/>
            </p:nvGrpSpPr>
            <p:grpSpPr>
              <a:xfrm>
                <a:off x="1071024" y="1073426"/>
                <a:ext cx="2083321" cy="1748781"/>
                <a:chOff x="612098" y="1311250"/>
                <a:chExt cx="2083321" cy="174878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D7F7D40-0D45-DB05-80FB-C17FFF0A68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2098" y="1311250"/>
                  <a:ext cx="2026146" cy="1748781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6AA9E464-8ACB-F535-F25A-EE72708612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7078" y="1355390"/>
                  <a:ext cx="628341" cy="516298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A86EA7-145B-FDCB-56C3-2563AE85A1D6}"/>
                  </a:ext>
                </a:extLst>
              </p:cNvPr>
              <p:cNvSpPr txBox="1"/>
              <p:nvPr/>
            </p:nvSpPr>
            <p:spPr>
              <a:xfrm rot="16200000">
                <a:off x="983482" y="1817011"/>
                <a:ext cx="42832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4A0D66"/>
                    </a:solidFill>
                  </a:rPr>
                  <a:t>Tau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7467B5-3165-2A8A-5B1E-ADACD7BC30E3}"/>
                </a:ext>
              </a:extLst>
            </p:cNvPr>
            <p:cNvSpPr txBox="1"/>
            <p:nvPr/>
          </p:nvSpPr>
          <p:spPr>
            <a:xfrm rot="16200000">
              <a:off x="3193480" y="3771165"/>
              <a:ext cx="291547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100" b="1" dirty="0"/>
            </a:p>
            <a:p>
              <a:pPr algn="ctr"/>
              <a:r>
                <a:rPr lang="en-US" sz="3200" b="1" dirty="0"/>
                <a:t>Tau Burden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0B65FE-A7CD-41A2-3FF4-7C6BE2FB3008}"/>
                </a:ext>
              </a:extLst>
            </p:cNvPr>
            <p:cNvSpPr txBox="1"/>
            <p:nvPr/>
          </p:nvSpPr>
          <p:spPr>
            <a:xfrm>
              <a:off x="4523781" y="5901862"/>
              <a:ext cx="4586110" cy="754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100" b="1" dirty="0"/>
            </a:p>
            <a:p>
              <a:pPr algn="ctr"/>
              <a:r>
                <a:rPr lang="en-US" sz="3200" b="1" dirty="0"/>
                <a:t>Locus Coeruleus Integrity</a:t>
              </a:r>
            </a:p>
          </p:txBody>
        </p:sp>
      </p:grpSp>
      <p:pic>
        <p:nvPicPr>
          <p:cNvPr id="13314" name="Picture 2" descr="ADHD, Alzheimer's, Genes, and the &quot;Paisa Mutation&quot;">
            <a:extLst>
              <a:ext uri="{FF2B5EF4-FFF2-40B4-BE49-F238E27FC236}">
                <a16:creationId xmlns:a16="http://schemas.microsoft.com/office/drawing/2014/main" id="{075B1DD0-01E4-620B-20C5-F4FCA3687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8" y="4053870"/>
            <a:ext cx="4266563" cy="24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D9D5FC-09ED-8935-3CC5-88FDA8221EFD}"/>
              </a:ext>
            </a:extLst>
          </p:cNvPr>
          <p:cNvSpPr/>
          <p:nvPr/>
        </p:nvSpPr>
        <p:spPr>
          <a:xfrm>
            <a:off x="5353878" y="2796209"/>
            <a:ext cx="104692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C4E87-2756-E068-E4D4-B20B59A0DBEB}"/>
              </a:ext>
            </a:extLst>
          </p:cNvPr>
          <p:cNvSpPr/>
          <p:nvPr/>
        </p:nvSpPr>
        <p:spPr>
          <a:xfrm>
            <a:off x="7639492" y="2786225"/>
            <a:ext cx="1436290" cy="487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8922-82E5-3A0C-510E-A45798EE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Production of </a:t>
            </a:r>
            <a:r>
              <a:rPr lang="en-US" b="1" dirty="0">
                <a:solidFill>
                  <a:schemeClr val="accent5"/>
                </a:solidFill>
              </a:rPr>
              <a:t>norepinephrine</a:t>
            </a:r>
            <a:r>
              <a:rPr lang="en-US" dirty="0"/>
              <a:t> in the </a:t>
            </a:r>
            <a:r>
              <a:rPr lang="en-US" b="1" dirty="0">
                <a:solidFill>
                  <a:schemeClr val="accent5"/>
                </a:solidFill>
              </a:rPr>
              <a:t>locus coeruleus </a:t>
            </a:r>
            <a:r>
              <a:rPr lang="en-US" dirty="0"/>
              <a:t>may help to defend against the effect of tau tangles.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3151FB-7DF9-28FE-1276-020259C3B43F}"/>
              </a:ext>
            </a:extLst>
          </p:cNvPr>
          <p:cNvGrpSpPr/>
          <p:nvPr/>
        </p:nvGrpSpPr>
        <p:grpSpPr>
          <a:xfrm>
            <a:off x="238676" y="2068147"/>
            <a:ext cx="3534782" cy="4543997"/>
            <a:chOff x="243497" y="1948877"/>
            <a:chExt cx="3534782" cy="4543997"/>
          </a:xfrm>
        </p:grpSpPr>
        <p:pic>
          <p:nvPicPr>
            <p:cNvPr id="4" name="Picture 2" descr="Fig. 3">
              <a:extLst>
                <a:ext uri="{FF2B5EF4-FFF2-40B4-BE49-F238E27FC236}">
                  <a16:creationId xmlns:a16="http://schemas.microsoft.com/office/drawing/2014/main" id="{EC9FDC74-BD45-6254-C02A-7AC821C62D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" r="66803" b="5325"/>
            <a:stretch/>
          </p:blipFill>
          <p:spPr bwMode="auto">
            <a:xfrm>
              <a:off x="923845" y="1948877"/>
              <a:ext cx="2336190" cy="352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CD9CC1-C0EC-E984-8373-079D7A7D4A88}"/>
                </a:ext>
              </a:extLst>
            </p:cNvPr>
            <p:cNvSpPr txBox="1"/>
            <p:nvPr/>
          </p:nvSpPr>
          <p:spPr>
            <a:xfrm rot="16200000">
              <a:off x="-800378" y="3517942"/>
              <a:ext cx="267252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Memory Score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40917E-9E2E-6964-A0B9-F99EB74DA1B0}"/>
                </a:ext>
              </a:extLst>
            </p:cNvPr>
            <p:cNvSpPr txBox="1"/>
            <p:nvPr/>
          </p:nvSpPr>
          <p:spPr>
            <a:xfrm>
              <a:off x="414858" y="5415656"/>
              <a:ext cx="3363421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/>
                  </a:solidFill>
                </a:rPr>
                <a:t>LC Norepinephrine</a:t>
              </a:r>
            </a:p>
            <a:p>
              <a:pPr algn="ctr"/>
              <a:r>
                <a:rPr lang="en-US" sz="3200" b="1" dirty="0">
                  <a:solidFill>
                    <a:schemeClr val="accent5"/>
                  </a:solidFill>
                </a:rPr>
                <a:t>Synthesis Capacity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14FF54-137B-C812-1887-8C9ACED61A95}"/>
              </a:ext>
            </a:extLst>
          </p:cNvPr>
          <p:cNvGrpSpPr/>
          <p:nvPr/>
        </p:nvGrpSpPr>
        <p:grpSpPr>
          <a:xfrm>
            <a:off x="6883723" y="3548270"/>
            <a:ext cx="2260277" cy="2852530"/>
            <a:chOff x="1817074" y="1563545"/>
            <a:chExt cx="3637674" cy="4590841"/>
          </a:xfrm>
        </p:grpSpPr>
        <p:pic>
          <p:nvPicPr>
            <p:cNvPr id="12" name="Picture 2" descr="Human Anatomy - THE BRAIN: MIDSAGITTAL Diagram | Quizlet">
              <a:extLst>
                <a:ext uri="{FF2B5EF4-FFF2-40B4-BE49-F238E27FC236}">
                  <a16:creationId xmlns:a16="http://schemas.microsoft.com/office/drawing/2014/main" id="{C01FDD89-BC76-D480-8955-1760BA2F36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8" r="34322" b="13289"/>
            <a:stretch/>
          </p:blipFill>
          <p:spPr bwMode="auto">
            <a:xfrm>
              <a:off x="1817074" y="1563545"/>
              <a:ext cx="3637674" cy="459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2F5FE03-F594-3E93-C103-634DC7AC7355}"/>
                </a:ext>
              </a:extLst>
            </p:cNvPr>
            <p:cNvSpPr/>
            <p:nvPr/>
          </p:nvSpPr>
          <p:spPr>
            <a:xfrm rot="18798209">
              <a:off x="4214325" y="4064649"/>
              <a:ext cx="109728" cy="27148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01A7F8B-6AAF-AD0E-A8E9-DC2774D7086A}"/>
                </a:ext>
              </a:extLst>
            </p:cNvPr>
            <p:cNvSpPr/>
            <p:nvPr/>
          </p:nvSpPr>
          <p:spPr>
            <a:xfrm rot="21179260">
              <a:off x="4469537" y="4315286"/>
              <a:ext cx="109728" cy="32189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2C4C2B-E7BD-7A88-8282-FC1618E98E50}"/>
                </a:ext>
              </a:extLst>
            </p:cNvPr>
            <p:cNvSpPr/>
            <p:nvPr/>
          </p:nvSpPr>
          <p:spPr>
            <a:xfrm>
              <a:off x="4181693" y="4120740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AED23FE-6C9C-2EE8-D346-55730ECBD173}"/>
                </a:ext>
              </a:extLst>
            </p:cNvPr>
            <p:cNvSpPr/>
            <p:nvPr/>
          </p:nvSpPr>
          <p:spPr>
            <a:xfrm>
              <a:off x="4286590" y="4207825"/>
              <a:ext cx="47502" cy="475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A3E0D9-D8EB-E44A-F1AD-331E9A4BA806}"/>
                </a:ext>
              </a:extLst>
            </p:cNvPr>
            <p:cNvSpPr/>
            <p:nvPr/>
          </p:nvSpPr>
          <p:spPr>
            <a:xfrm>
              <a:off x="4481673" y="4350089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BE53E0-B10A-E8BF-BA7D-089C4D720B99}"/>
                </a:ext>
              </a:extLst>
            </p:cNvPr>
            <p:cNvSpPr/>
            <p:nvPr/>
          </p:nvSpPr>
          <p:spPr>
            <a:xfrm>
              <a:off x="4505424" y="4543888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5B55C0-504B-6232-5958-285789649060}"/>
                </a:ext>
              </a:extLst>
            </p:cNvPr>
            <p:cNvSpPr/>
            <p:nvPr/>
          </p:nvSpPr>
          <p:spPr>
            <a:xfrm>
              <a:off x="4513236" y="4446196"/>
              <a:ext cx="47502" cy="4750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F3F413F-D685-983C-D9D3-1115290413F8}"/>
                </a:ext>
              </a:extLst>
            </p:cNvPr>
            <p:cNvSpPr/>
            <p:nvPr/>
          </p:nvSpPr>
          <p:spPr>
            <a:xfrm rot="19018830">
              <a:off x="4674334" y="5392501"/>
              <a:ext cx="83392" cy="216878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C50F04A-9DDC-9FAF-A91F-3CA7F3BFD374}"/>
                </a:ext>
              </a:extLst>
            </p:cNvPr>
            <p:cNvSpPr/>
            <p:nvPr/>
          </p:nvSpPr>
          <p:spPr>
            <a:xfrm rot="19731913">
              <a:off x="4795946" y="5239386"/>
              <a:ext cx="98371" cy="264262"/>
            </a:xfrm>
            <a:prstGeom prst="roundRect">
              <a:avLst>
                <a:gd name="adj" fmla="val 50000"/>
              </a:avLst>
            </a:prstGeom>
            <a:solidFill>
              <a:srgbClr val="C58BFD"/>
            </a:solidFill>
            <a:ln>
              <a:solidFill>
                <a:srgbClr val="792F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B298503-A692-77FB-6398-CF2493034C17}"/>
                </a:ext>
              </a:extLst>
            </p:cNvPr>
            <p:cNvSpPr/>
            <p:nvPr/>
          </p:nvSpPr>
          <p:spPr>
            <a:xfrm>
              <a:off x="4334092" y="4211530"/>
              <a:ext cx="473451" cy="516834"/>
            </a:xfrm>
            <a:prstGeom prst="ellipse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8A45AF-320C-49D7-7F53-7A7C02391007}"/>
              </a:ext>
            </a:extLst>
          </p:cNvPr>
          <p:cNvGrpSpPr/>
          <p:nvPr/>
        </p:nvGrpSpPr>
        <p:grpSpPr>
          <a:xfrm>
            <a:off x="3911061" y="2044963"/>
            <a:ext cx="3218655" cy="4094459"/>
            <a:chOff x="3915882" y="1925693"/>
            <a:chExt cx="3218655" cy="4094459"/>
          </a:xfrm>
        </p:grpSpPr>
        <p:pic>
          <p:nvPicPr>
            <p:cNvPr id="5" name="Picture 2" descr="Fig. 3">
              <a:extLst>
                <a:ext uri="{FF2B5EF4-FFF2-40B4-BE49-F238E27FC236}">
                  <a16:creationId xmlns:a16="http://schemas.microsoft.com/office/drawing/2014/main" id="{443882A1-BB58-1791-B34D-E5DF7E59DC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7"/>
            <a:stretch/>
          </p:blipFill>
          <p:spPr bwMode="auto">
            <a:xfrm>
              <a:off x="4208270" y="1948877"/>
              <a:ext cx="2512115" cy="3722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CF1B3D-510F-1B42-87F4-E943FCB43320}"/>
                </a:ext>
              </a:extLst>
            </p:cNvPr>
            <p:cNvSpPr txBox="1"/>
            <p:nvPr/>
          </p:nvSpPr>
          <p:spPr>
            <a:xfrm>
              <a:off x="4460088" y="5435377"/>
              <a:ext cx="210910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Tau Burden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7E5E11-99CF-E92E-863C-8B33E1E578A8}"/>
                </a:ext>
              </a:extLst>
            </p:cNvPr>
            <p:cNvSpPr txBox="1"/>
            <p:nvPr/>
          </p:nvSpPr>
          <p:spPr>
            <a:xfrm rot="16200000">
              <a:off x="2872007" y="3517943"/>
              <a:ext cx="267252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Memory Score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687BC3-56BB-652C-DC82-499481E1B6FC}"/>
                </a:ext>
              </a:extLst>
            </p:cNvPr>
            <p:cNvSpPr txBox="1"/>
            <p:nvPr/>
          </p:nvSpPr>
          <p:spPr>
            <a:xfrm>
              <a:off x="5561029" y="1925693"/>
              <a:ext cx="157350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/>
                  </a:solidFill>
                </a:rPr>
                <a:t>LC Norepinephrine</a:t>
              </a:r>
            </a:p>
            <a:p>
              <a:pPr algn="ctr"/>
              <a:r>
                <a:rPr lang="en-US" sz="1400" b="1" dirty="0">
                  <a:solidFill>
                    <a:schemeClr val="accent5"/>
                  </a:solidFill>
                </a:rPr>
                <a:t>Synthesis Capacity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99FB952-6E27-6670-DEFD-4561BE01571D}"/>
              </a:ext>
            </a:extLst>
          </p:cNvPr>
          <p:cNvSpPr/>
          <p:nvPr/>
        </p:nvSpPr>
        <p:spPr>
          <a:xfrm>
            <a:off x="1148152" y="2044963"/>
            <a:ext cx="2080558" cy="317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A2B1797-27B6-0CFB-3AE2-71B890ADBB01}"/>
              </a:ext>
            </a:extLst>
          </p:cNvPr>
          <p:cNvSpPr/>
          <p:nvPr/>
        </p:nvSpPr>
        <p:spPr>
          <a:xfrm>
            <a:off x="4800600" y="3200400"/>
            <a:ext cx="838200" cy="702733"/>
          </a:xfrm>
          <a:custGeom>
            <a:avLst/>
            <a:gdLst>
              <a:gd name="connsiteX0" fmla="*/ 186267 w 838200"/>
              <a:gd name="connsiteY0" fmla="*/ 0 h 702733"/>
              <a:gd name="connsiteX1" fmla="*/ 0 w 838200"/>
              <a:gd name="connsiteY1" fmla="*/ 135467 h 702733"/>
              <a:gd name="connsiteX2" fmla="*/ 321733 w 838200"/>
              <a:gd name="connsiteY2" fmla="*/ 482600 h 702733"/>
              <a:gd name="connsiteX3" fmla="*/ 702733 w 838200"/>
              <a:gd name="connsiteY3" fmla="*/ 702733 h 702733"/>
              <a:gd name="connsiteX4" fmla="*/ 838200 w 838200"/>
              <a:gd name="connsiteY4" fmla="*/ 702733 h 702733"/>
              <a:gd name="connsiteX5" fmla="*/ 668867 w 838200"/>
              <a:gd name="connsiteY5" fmla="*/ 431800 h 702733"/>
              <a:gd name="connsiteX6" fmla="*/ 186267 w 838200"/>
              <a:gd name="connsiteY6" fmla="*/ 0 h 70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702733">
                <a:moveTo>
                  <a:pt x="186267" y="0"/>
                </a:moveTo>
                <a:lnTo>
                  <a:pt x="0" y="135467"/>
                </a:lnTo>
                <a:lnTo>
                  <a:pt x="321733" y="482600"/>
                </a:lnTo>
                <a:lnTo>
                  <a:pt x="702733" y="702733"/>
                </a:lnTo>
                <a:lnTo>
                  <a:pt x="838200" y="702733"/>
                </a:lnTo>
                <a:lnTo>
                  <a:pt x="668867" y="431800"/>
                </a:lnTo>
                <a:lnTo>
                  <a:pt x="1862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26A02C5-8178-471C-0985-690090D8B2EF}"/>
              </a:ext>
            </a:extLst>
          </p:cNvPr>
          <p:cNvSpPr/>
          <p:nvPr/>
        </p:nvSpPr>
        <p:spPr>
          <a:xfrm>
            <a:off x="4817533" y="3911600"/>
            <a:ext cx="829734" cy="330200"/>
          </a:xfrm>
          <a:custGeom>
            <a:avLst/>
            <a:gdLst>
              <a:gd name="connsiteX0" fmla="*/ 8467 w 829734"/>
              <a:gd name="connsiteY0" fmla="*/ 135467 h 330200"/>
              <a:gd name="connsiteX1" fmla="*/ 626534 w 829734"/>
              <a:gd name="connsiteY1" fmla="*/ 0 h 330200"/>
              <a:gd name="connsiteX2" fmla="*/ 829734 w 829734"/>
              <a:gd name="connsiteY2" fmla="*/ 0 h 330200"/>
              <a:gd name="connsiteX3" fmla="*/ 770467 w 829734"/>
              <a:gd name="connsiteY3" fmla="*/ 186267 h 330200"/>
              <a:gd name="connsiteX4" fmla="*/ 152400 w 829734"/>
              <a:gd name="connsiteY4" fmla="*/ 330200 h 330200"/>
              <a:gd name="connsiteX5" fmla="*/ 0 w 829734"/>
              <a:gd name="connsiteY5" fmla="*/ 279400 h 330200"/>
              <a:gd name="connsiteX6" fmla="*/ 8467 w 829734"/>
              <a:gd name="connsiteY6" fmla="*/ 135467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9734" h="330200">
                <a:moveTo>
                  <a:pt x="8467" y="135467"/>
                </a:moveTo>
                <a:lnTo>
                  <a:pt x="626534" y="0"/>
                </a:lnTo>
                <a:lnTo>
                  <a:pt x="829734" y="0"/>
                </a:lnTo>
                <a:lnTo>
                  <a:pt x="770467" y="186267"/>
                </a:lnTo>
                <a:lnTo>
                  <a:pt x="152400" y="330200"/>
                </a:lnTo>
                <a:lnTo>
                  <a:pt x="0" y="279400"/>
                </a:lnTo>
                <a:lnTo>
                  <a:pt x="8467" y="135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3924E56-BCB5-AA07-1226-D707A8FB263F}"/>
              </a:ext>
            </a:extLst>
          </p:cNvPr>
          <p:cNvSpPr/>
          <p:nvPr/>
        </p:nvSpPr>
        <p:spPr>
          <a:xfrm>
            <a:off x="5638800" y="3572933"/>
            <a:ext cx="677333" cy="423334"/>
          </a:xfrm>
          <a:custGeom>
            <a:avLst/>
            <a:gdLst>
              <a:gd name="connsiteX0" fmla="*/ 364067 w 677333"/>
              <a:gd name="connsiteY0" fmla="*/ 0 h 423334"/>
              <a:gd name="connsiteX1" fmla="*/ 0 w 677333"/>
              <a:gd name="connsiteY1" fmla="*/ 321734 h 423334"/>
              <a:gd name="connsiteX2" fmla="*/ 355600 w 677333"/>
              <a:gd name="connsiteY2" fmla="*/ 423334 h 423334"/>
              <a:gd name="connsiteX3" fmla="*/ 677333 w 677333"/>
              <a:gd name="connsiteY3" fmla="*/ 237067 h 423334"/>
              <a:gd name="connsiteX4" fmla="*/ 364067 w 677333"/>
              <a:gd name="connsiteY4" fmla="*/ 0 h 42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333" h="423334">
                <a:moveTo>
                  <a:pt x="364067" y="0"/>
                </a:moveTo>
                <a:lnTo>
                  <a:pt x="0" y="321734"/>
                </a:lnTo>
                <a:lnTo>
                  <a:pt x="355600" y="423334"/>
                </a:lnTo>
                <a:lnTo>
                  <a:pt x="677333" y="237067"/>
                </a:lnTo>
                <a:lnTo>
                  <a:pt x="36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CF905635-339C-0F47-28AC-877EA608F1C8}"/>
              </a:ext>
            </a:extLst>
          </p:cNvPr>
          <p:cNvSpPr/>
          <p:nvPr/>
        </p:nvSpPr>
        <p:spPr>
          <a:xfrm>
            <a:off x="5647267" y="3911600"/>
            <a:ext cx="778933" cy="575733"/>
          </a:xfrm>
          <a:custGeom>
            <a:avLst/>
            <a:gdLst>
              <a:gd name="connsiteX0" fmla="*/ 228600 w 778933"/>
              <a:gd name="connsiteY0" fmla="*/ 84667 h 575733"/>
              <a:gd name="connsiteX1" fmla="*/ 0 w 778933"/>
              <a:gd name="connsiteY1" fmla="*/ 0 h 575733"/>
              <a:gd name="connsiteX2" fmla="*/ 194733 w 778933"/>
              <a:gd name="connsiteY2" fmla="*/ 270933 h 575733"/>
              <a:gd name="connsiteX3" fmla="*/ 592666 w 778933"/>
              <a:gd name="connsiteY3" fmla="*/ 575733 h 575733"/>
              <a:gd name="connsiteX4" fmla="*/ 778933 w 778933"/>
              <a:gd name="connsiteY4" fmla="*/ 355600 h 575733"/>
              <a:gd name="connsiteX5" fmla="*/ 228600 w 778933"/>
              <a:gd name="connsiteY5" fmla="*/ 84667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933" h="575733">
                <a:moveTo>
                  <a:pt x="228600" y="84667"/>
                </a:moveTo>
                <a:lnTo>
                  <a:pt x="0" y="0"/>
                </a:lnTo>
                <a:lnTo>
                  <a:pt x="194733" y="270933"/>
                </a:lnTo>
                <a:lnTo>
                  <a:pt x="592666" y="575733"/>
                </a:lnTo>
                <a:lnTo>
                  <a:pt x="778933" y="355600"/>
                </a:lnTo>
                <a:lnTo>
                  <a:pt x="228600" y="846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6F67BB-DE8A-F401-BF7C-EF70B5E380C9}"/>
              </a:ext>
            </a:extLst>
          </p:cNvPr>
          <p:cNvSpPr/>
          <p:nvPr/>
        </p:nvSpPr>
        <p:spPr>
          <a:xfrm>
            <a:off x="5556208" y="2068147"/>
            <a:ext cx="1573508" cy="717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E46BEC-23E5-1FA4-F9D9-A2E10F078097}"/>
              </a:ext>
            </a:extLst>
          </p:cNvPr>
          <p:cNvSpPr/>
          <p:nvPr/>
        </p:nvSpPr>
        <p:spPr>
          <a:xfrm>
            <a:off x="5556208" y="2785532"/>
            <a:ext cx="1573508" cy="184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24E732-AEA3-5601-47B0-E6E32A35F9FF}"/>
              </a:ext>
            </a:extLst>
          </p:cNvPr>
          <p:cNvSpPr/>
          <p:nvPr/>
        </p:nvSpPr>
        <p:spPr>
          <a:xfrm>
            <a:off x="5556208" y="2970461"/>
            <a:ext cx="1573508" cy="184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F5954-4F1E-092F-3A5C-EFCD20A0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at the Brandeis Aging Brain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16B8C-F323-F194-951E-F290D47C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llustration of brain being activated">
            <a:extLst>
              <a:ext uri="{FF2B5EF4-FFF2-40B4-BE49-F238E27FC236}">
                <a16:creationId xmlns:a16="http://schemas.microsoft.com/office/drawing/2014/main" id="{01CBBBD7-AD90-27D7-FDAE-A50DE8A84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12675"/>
          <a:stretch/>
        </p:blipFill>
        <p:spPr bwMode="auto">
          <a:xfrm>
            <a:off x="0" y="1644362"/>
            <a:ext cx="9144000" cy="52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22ED7-EC2C-9FF4-2F59-9DA13A2A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4" y="1812383"/>
            <a:ext cx="3809662" cy="2539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B4020-B3E4-FFAB-7486-5503DD3B8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6" t="54375"/>
          <a:stretch/>
        </p:blipFill>
        <p:spPr>
          <a:xfrm>
            <a:off x="5017416" y="1825625"/>
            <a:ext cx="3079411" cy="3261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DB3EE6-7711-CDC4-6672-3D3542A1A855}"/>
              </a:ext>
            </a:extLst>
          </p:cNvPr>
          <p:cNvSpPr txBox="1"/>
          <p:nvPr/>
        </p:nvSpPr>
        <p:spPr>
          <a:xfrm>
            <a:off x="176249" y="4430294"/>
            <a:ext cx="7723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Tau brain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Dopamine receptor brain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Dopamine/Norepinephrine Synthesis brain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 resolution structural imaging of the locus coeruleus and substantia nigra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BD82-2256-4A4D-9B23-AF6D20B5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92" y="365126"/>
            <a:ext cx="8134158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Acknowledgements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91A76-513F-CC41-8232-D7EDFF40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57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F0405-09CD-374F-BA8A-5F54EA72C7C5}"/>
              </a:ext>
            </a:extLst>
          </p:cNvPr>
          <p:cNvSpPr txBox="1"/>
          <p:nvPr/>
        </p:nvSpPr>
        <p:spPr>
          <a:xfrm>
            <a:off x="6455458" y="4519246"/>
            <a:ext cx="153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321DE-9667-2E45-B4D1-D55AEEAF34A6}"/>
              </a:ext>
            </a:extLst>
          </p:cNvPr>
          <p:cNvSpPr txBox="1"/>
          <p:nvPr/>
        </p:nvSpPr>
        <p:spPr>
          <a:xfrm>
            <a:off x="6460846" y="1362638"/>
            <a:ext cx="21587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Brandeis </a:t>
            </a:r>
            <a:r>
              <a:rPr lang="en-US" sz="1400" u="sng" dirty="0" err="1">
                <a:solidFill>
                  <a:schemeClr val="bg1"/>
                </a:solidFill>
              </a:rPr>
              <a:t>Universty</a:t>
            </a:r>
            <a:endParaRPr lang="en-US" sz="1400" u="sng" dirty="0">
              <a:solidFill>
                <a:schemeClr val="bg1"/>
              </a:solidFill>
            </a:endParaRPr>
          </a:p>
          <a:p>
            <a:r>
              <a:rPr lang="en-US" sz="1400" u="sng" dirty="0">
                <a:solidFill>
                  <a:schemeClr val="bg1"/>
                </a:solidFill>
              </a:rPr>
              <a:t>Berry Lab:</a:t>
            </a:r>
          </a:p>
          <a:p>
            <a:r>
              <a:rPr lang="en-US" sz="1400" dirty="0">
                <a:solidFill>
                  <a:schemeClr val="bg1"/>
                </a:solidFill>
              </a:rPr>
              <a:t>Anne Berry</a:t>
            </a:r>
          </a:p>
          <a:p>
            <a:r>
              <a:rPr lang="en-US" sz="1400" dirty="0">
                <a:solidFill>
                  <a:schemeClr val="bg1"/>
                </a:solidFill>
              </a:rPr>
              <a:t>Katherine O’Malley</a:t>
            </a:r>
          </a:p>
          <a:p>
            <a:r>
              <a:rPr lang="en-US" sz="1400" dirty="0">
                <a:solidFill>
                  <a:schemeClr val="bg1"/>
                </a:solidFill>
              </a:rPr>
              <a:t>Jordyn Cowan</a:t>
            </a:r>
          </a:p>
          <a:p>
            <a:r>
              <a:rPr lang="en-US" sz="1400" dirty="0">
                <a:solidFill>
                  <a:schemeClr val="bg1"/>
                </a:solidFill>
              </a:rPr>
              <a:t>Alex </a:t>
            </a:r>
            <a:r>
              <a:rPr lang="en-US" sz="1400" dirty="0" err="1">
                <a:solidFill>
                  <a:schemeClr val="bg1"/>
                </a:solidFill>
              </a:rPr>
              <a:t>Adornato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Hsiang-Yu Chen</a:t>
            </a:r>
          </a:p>
          <a:p>
            <a:r>
              <a:rPr lang="en-US" sz="1400" dirty="0">
                <a:solidFill>
                  <a:schemeClr val="bg1"/>
                </a:solidFill>
              </a:rPr>
              <a:t>Jenny Crawford</a:t>
            </a:r>
          </a:p>
          <a:p>
            <a:r>
              <a:rPr lang="en-US" sz="1400" dirty="0">
                <a:solidFill>
                  <a:schemeClr val="bg1"/>
                </a:solidFill>
              </a:rPr>
              <a:t>Jourdan Parent</a:t>
            </a:r>
          </a:p>
          <a:p>
            <a:r>
              <a:rPr lang="en-US" sz="1400" dirty="0">
                <a:solidFill>
                  <a:schemeClr val="bg1"/>
                </a:solidFill>
              </a:rPr>
              <a:t>Claire Ciampa</a:t>
            </a:r>
          </a:p>
          <a:p>
            <a:r>
              <a:rPr lang="en-US" sz="1400" dirty="0">
                <a:solidFill>
                  <a:schemeClr val="bg1"/>
                </a:solidFill>
              </a:rPr>
              <a:t>Teodora Markova</a:t>
            </a:r>
          </a:p>
          <a:p>
            <a:r>
              <a:rPr lang="en-US" sz="1400" dirty="0">
                <a:solidFill>
                  <a:schemeClr val="bg1"/>
                </a:solidFill>
              </a:rPr>
              <a:t>Bailey Gold</a:t>
            </a:r>
          </a:p>
          <a:p>
            <a:r>
              <a:rPr lang="en-US" sz="1400" dirty="0">
                <a:solidFill>
                  <a:schemeClr val="bg1"/>
                </a:solidFill>
              </a:rPr>
              <a:t>Maya </a:t>
            </a:r>
            <a:r>
              <a:rPr lang="en-US" sz="1400" dirty="0" err="1">
                <a:solidFill>
                  <a:schemeClr val="bg1"/>
                </a:solidFill>
              </a:rPr>
              <a:t>Stiefel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Arielle Schutt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D3B89-714F-9043-B8C5-C4959203C933}"/>
              </a:ext>
            </a:extLst>
          </p:cNvPr>
          <p:cNvSpPr/>
          <p:nvPr/>
        </p:nvSpPr>
        <p:spPr>
          <a:xfrm>
            <a:off x="4053545" y="1321740"/>
            <a:ext cx="215877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MGH Martinos Center</a:t>
            </a:r>
          </a:p>
          <a:p>
            <a:r>
              <a:rPr lang="en-US" sz="1400" u="sng" dirty="0">
                <a:solidFill>
                  <a:schemeClr val="bg1"/>
                </a:solidFill>
              </a:rPr>
              <a:t>Chemical Neuroscience:</a:t>
            </a:r>
          </a:p>
          <a:p>
            <a:r>
              <a:rPr lang="en-US" sz="1400" dirty="0">
                <a:solidFill>
                  <a:schemeClr val="bg1"/>
                </a:solidFill>
              </a:rPr>
              <a:t>Jacob Hooker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Krista </a:t>
            </a:r>
            <a:r>
              <a:rPr lang="en-US" sz="1400" dirty="0" err="1">
                <a:solidFill>
                  <a:schemeClr val="bg1"/>
                </a:solidFill>
              </a:rPr>
              <a:t>Fariel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Nicole </a:t>
            </a:r>
            <a:r>
              <a:rPr lang="en-US" sz="1400" dirty="0" err="1">
                <a:solidFill>
                  <a:schemeClr val="bg1"/>
                </a:solidFill>
              </a:rPr>
              <a:t>Zürcher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Changning Wang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Hsiao-Ying (Monica) Wey</a:t>
            </a:r>
          </a:p>
          <a:p>
            <a:r>
              <a:rPr lang="en-US" sz="1400" dirty="0">
                <a:solidFill>
                  <a:schemeClr val="bg1"/>
                </a:solidFill>
              </a:rPr>
              <a:t>Michael </a:t>
            </a:r>
            <a:r>
              <a:rPr lang="en-US" sz="1400" dirty="0" err="1">
                <a:solidFill>
                  <a:schemeClr val="bg1"/>
                </a:solidFill>
              </a:rPr>
              <a:t>Placzek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err="1">
                <a:solidFill>
                  <a:schemeClr val="bg1"/>
                </a:solidFill>
              </a:rPr>
              <a:t>Chieh-En</a:t>
            </a:r>
            <a:r>
              <a:rPr lang="en-US" sz="1400" dirty="0">
                <a:solidFill>
                  <a:schemeClr val="bg1"/>
                </a:solidFill>
              </a:rPr>
              <a:t> (Jane) Tseng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Chi-Hyeon </a:t>
            </a:r>
            <a:r>
              <a:rPr lang="en-US" sz="1400" dirty="0" err="1">
                <a:solidFill>
                  <a:schemeClr val="bg1"/>
                </a:solidFill>
              </a:rPr>
              <a:t>Yoo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Mary </a:t>
            </a:r>
            <a:r>
              <a:rPr lang="en-US" sz="1400" dirty="0" err="1">
                <a:solidFill>
                  <a:schemeClr val="bg1"/>
                </a:solidFill>
              </a:rPr>
              <a:t>Catanese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Peter Schaffer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Emma Johnston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Camila Canales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Donna Crowe</a:t>
            </a:r>
          </a:p>
          <a:p>
            <a:r>
              <a:rPr lang="en-US" sz="1400" dirty="0">
                <a:solidFill>
                  <a:schemeClr val="bg1"/>
                </a:solidFill>
              </a:rPr>
              <a:t>Mike Vest</a:t>
            </a:r>
          </a:p>
        </p:txBody>
      </p:sp>
      <p:pic>
        <p:nvPicPr>
          <p:cNvPr id="1028" name="Picture 4" descr="National Institute on Aging">
            <a:extLst>
              <a:ext uri="{FF2B5EF4-FFF2-40B4-BE49-F238E27FC236}">
                <a16:creationId xmlns:a16="http://schemas.microsoft.com/office/drawing/2014/main" id="{0B45067B-40C7-79BA-CCED-105D480E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0163" y="4875089"/>
            <a:ext cx="1322345" cy="13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ther Gift Ideas | Holiday Gift Guide | Alumni, Friends and Families |  Brandeis University">
            <a:extLst>
              <a:ext uri="{FF2B5EF4-FFF2-40B4-BE49-F238E27FC236}">
                <a16:creationId xmlns:a16="http://schemas.microsoft.com/office/drawing/2014/main" id="{1857625E-1AE3-56AB-62D9-D5C2ACC81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418" y="5224981"/>
            <a:ext cx="1187054" cy="11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ACB79FE-E0E2-D90B-842C-8233D2B8AE31}"/>
              </a:ext>
            </a:extLst>
          </p:cNvPr>
          <p:cNvGrpSpPr/>
          <p:nvPr/>
        </p:nvGrpSpPr>
        <p:grpSpPr>
          <a:xfrm>
            <a:off x="188462" y="5076614"/>
            <a:ext cx="3636922" cy="1473930"/>
            <a:chOff x="-22347" y="4723200"/>
            <a:chExt cx="5426859" cy="219933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63769F-B4B6-2757-4C77-34E05565A675}"/>
                </a:ext>
              </a:extLst>
            </p:cNvPr>
            <p:cNvSpPr/>
            <p:nvPr/>
          </p:nvSpPr>
          <p:spPr>
            <a:xfrm>
              <a:off x="122829" y="4924261"/>
              <a:ext cx="5281683" cy="17972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91A7C761-C3D6-9ABB-9D32-0E6720F70F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47" y="4723200"/>
              <a:ext cx="5404508" cy="219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003CB3-8BA8-9626-59A7-C4590DABF679}"/>
              </a:ext>
            </a:extLst>
          </p:cNvPr>
          <p:cNvSpPr txBox="1"/>
          <p:nvPr/>
        </p:nvSpPr>
        <p:spPr>
          <a:xfrm>
            <a:off x="6486257" y="6211979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R01 AG074330</a:t>
            </a:r>
          </a:p>
        </p:txBody>
      </p:sp>
      <p:pic>
        <p:nvPicPr>
          <p:cNvPr id="2050" name="Picture 2" descr="Anne Berry | Brandeis University">
            <a:extLst>
              <a:ext uri="{FF2B5EF4-FFF2-40B4-BE49-F238E27FC236}">
                <a16:creationId xmlns:a16="http://schemas.microsoft.com/office/drawing/2014/main" id="{2BE4E955-8453-DE64-6D87-6C48FCFBB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95" y="1690689"/>
            <a:ext cx="1416383" cy="1416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cob Hooker - Wikipedia">
            <a:extLst>
              <a:ext uri="{FF2B5EF4-FFF2-40B4-BE49-F238E27FC236}">
                <a16:creationId xmlns:a16="http://schemas.microsoft.com/office/drawing/2014/main" id="{7322D564-5628-6AC0-3415-47EE1813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820" y="1771676"/>
            <a:ext cx="1434499" cy="1358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10804-DDAA-2BEA-DCB2-951C2A4133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905" y="3521697"/>
            <a:ext cx="1434500" cy="147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C0CA-BAAA-FEB0-3385-36DCA628816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67" y="3521696"/>
            <a:ext cx="1965239" cy="14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72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2048-54F1-BF41-874A-BFEFFCA1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716" y="649361"/>
            <a:ext cx="3040524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87FEB9-B08D-FA47-BA34-F3B7A2AD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2ADF-166F-AF40-B1A4-D35B819B761E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C5EFE-DBD6-1049-9679-DE953EA6DD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6" b="98454" l="876" r="94746">
                        <a14:foregroundMark x1="30123" y1="91065" x2="26095" y2="83505"/>
                        <a14:foregroundMark x1="26095" y1="83505" x2="8932" y2="69588"/>
                        <a14:foregroundMark x1="8932" y1="69588" x2="12960" y2="61340"/>
                        <a14:foregroundMark x1="12960" y1="61340" x2="13310" y2="52062"/>
                        <a14:foregroundMark x1="13310" y1="52062" x2="14186" y2="49485"/>
                        <a14:foregroundMark x1="12609" y1="86426" x2="18039" y2="95361"/>
                        <a14:foregroundMark x1="18039" y1="95361" x2="51664" y2="99141"/>
                        <a14:foregroundMark x1="51664" y1="99141" x2="59545" y2="98797"/>
                        <a14:foregroundMark x1="59545" y1="98797" x2="68651" y2="93814"/>
                        <a14:foregroundMark x1="68651" y1="93814" x2="72329" y2="94502"/>
                        <a14:foregroundMark x1="14186" y1="95361" x2="26095" y2="99141"/>
                        <a14:foregroundMark x1="26095" y1="99141" x2="74081" y2="96220"/>
                        <a14:foregroundMark x1="74081" y1="96220" x2="68827" y2="98969"/>
                        <a14:foregroundMark x1="89492" y1="59278" x2="93345" y2="50687"/>
                        <a14:foregroundMark x1="93345" y1="50687" x2="92995" y2="34536"/>
                        <a14:foregroundMark x1="92995" y1="34536" x2="87566" y2="17010"/>
                        <a14:foregroundMark x1="87566" y1="17010" x2="82137" y2="11856"/>
                        <a14:foregroundMark x1="82137" y1="11856" x2="45359" y2="8591"/>
                        <a14:foregroundMark x1="45359" y1="8591" x2="36252" y2="9966"/>
                        <a14:foregroundMark x1="36252" y1="9966" x2="29072" y2="14261"/>
                        <a14:foregroundMark x1="39580" y1="6529" x2="55517" y2="4124"/>
                        <a14:foregroundMark x1="55517" y1="4124" x2="70753" y2="4296"/>
                        <a14:foregroundMark x1="70753" y1="4296" x2="73555" y2="5498"/>
                        <a14:foregroundMark x1="92294" y1="29897" x2="95096" y2="45189"/>
                        <a14:foregroundMark x1="95096" y1="45189" x2="94921" y2="49485"/>
                        <a14:foregroundMark x1="5079" y1="62027" x2="4028" y2="69072"/>
                        <a14:foregroundMark x1="4028" y1="69072" x2="6480" y2="70447"/>
                        <a14:foregroundMark x1="1676" y1="64261" x2="2977" y2="62027"/>
                        <a14:foregroundMark x1="876" y1="65636" x2="1676" y2="64261"/>
                        <a14:backgroundMark x1="0" y1="63918" x2="1226" y2="62371"/>
                        <a14:backgroundMark x1="175" y1="64261" x2="175" y2="64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6067">
            <a:off x="5927228" y="929580"/>
            <a:ext cx="3764487" cy="3837008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66B607AD-6AD2-384F-B035-FC4F77F5AB0C}"/>
              </a:ext>
            </a:extLst>
          </p:cNvPr>
          <p:cNvSpPr/>
          <p:nvPr/>
        </p:nvSpPr>
        <p:spPr>
          <a:xfrm>
            <a:off x="1416070" y="220036"/>
            <a:ext cx="3923817" cy="2257063"/>
          </a:xfrm>
          <a:prstGeom prst="cloudCallout">
            <a:avLst>
              <a:gd name="adj1" fmla="val 71452"/>
              <a:gd name="adj2" fmla="val 28055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CCBAA-A1AF-CB7E-DDA7-8978D631B157}"/>
              </a:ext>
            </a:extLst>
          </p:cNvPr>
          <p:cNvSpPr txBox="1"/>
          <p:nvPr/>
        </p:nvSpPr>
        <p:spPr>
          <a:xfrm>
            <a:off x="5528330" y="5151816"/>
            <a:ext cx="36156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Tom Morin, PhD</a:t>
            </a:r>
            <a:endParaRPr lang="en-US" sz="2400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tmorin2@mgh.harvard.edu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tommorin@brandeis.edu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www.tmmorin.com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A0FF34-A439-8001-812E-6974705BAD0E}"/>
              </a:ext>
            </a:extLst>
          </p:cNvPr>
          <p:cNvSpPr txBox="1">
            <a:spLocks/>
          </p:cNvSpPr>
          <p:nvPr/>
        </p:nvSpPr>
        <p:spPr>
          <a:xfrm>
            <a:off x="0" y="5432134"/>
            <a:ext cx="5149387" cy="155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Brandeis Aging Brain Study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merriweather" pitchFamily="2" charset="77"/>
              </a:rPr>
              <a:t>781-736-3243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merriweather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agingbrainstudy@brandeis.edu</a:t>
            </a:r>
            <a:endParaRPr lang="en-US" sz="2400" dirty="0">
              <a:solidFill>
                <a:schemeClr val="bg1"/>
              </a:solidFill>
              <a:latin typeface="merriweather" pitchFamily="2" charset="77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5C8B-DF2E-7607-ED56-17CB67C9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BBED1-AC9D-FA64-FC33-2596A3A8C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</a:t>
            </a:r>
            <a:r>
              <a:rPr lang="en-US" dirty="0">
                <a:solidFill>
                  <a:schemeClr val="accent6"/>
                </a:solidFill>
              </a:rPr>
              <a:t>dopamine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happens to </a:t>
            </a:r>
            <a:r>
              <a:rPr lang="en-US" dirty="0">
                <a:solidFill>
                  <a:schemeClr val="accent6"/>
                </a:solidFill>
              </a:rPr>
              <a:t>dopamine</a:t>
            </a:r>
            <a:r>
              <a:rPr lang="en-US" dirty="0"/>
              <a:t> as we age?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happens when the </a:t>
            </a:r>
            <a:r>
              <a:rPr lang="en-US" dirty="0">
                <a:solidFill>
                  <a:schemeClr val="accent6"/>
                </a:solidFill>
              </a:rPr>
              <a:t>dopamine</a:t>
            </a:r>
            <a:r>
              <a:rPr lang="en-US" dirty="0"/>
              <a:t> system breaks down? (Parkinson’s Disease)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</a:t>
            </a:r>
            <a:r>
              <a:rPr lang="en-US" dirty="0">
                <a:solidFill>
                  <a:schemeClr val="accent5"/>
                </a:solidFill>
              </a:rPr>
              <a:t>norepinephrine</a:t>
            </a:r>
            <a:r>
              <a:rPr lang="en-US" dirty="0"/>
              <a:t> and how is it like </a:t>
            </a:r>
            <a:r>
              <a:rPr lang="en-US" dirty="0">
                <a:solidFill>
                  <a:schemeClr val="accent6"/>
                </a:solidFill>
              </a:rPr>
              <a:t>dopamine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 understanding these molecules offer new clues about Alzheimer’s Disease?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49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6D26-31A3-C5C9-97F9-272E1525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67991"/>
            <a:ext cx="7886700" cy="1662545"/>
          </a:xfrm>
        </p:spPr>
        <p:txBody>
          <a:bodyPr>
            <a:normAutofit/>
          </a:bodyPr>
          <a:lstStyle/>
          <a:p>
            <a:r>
              <a:rPr lang="en-US" dirty="0"/>
              <a:t>1. What is Dopamine?</a:t>
            </a:r>
          </a:p>
        </p:txBody>
      </p:sp>
      <p:pic>
        <p:nvPicPr>
          <p:cNvPr id="4" name="Picture 2" descr="Dopaminergic - Wikipedia">
            <a:extLst>
              <a:ext uri="{FF2B5EF4-FFF2-40B4-BE49-F238E27FC236}">
                <a16:creationId xmlns:a16="http://schemas.microsoft.com/office/drawing/2014/main" id="{2FE8976A-6C55-0DB8-3F1E-9BDBA6CC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96" y="487894"/>
            <a:ext cx="6706029" cy="31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0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5FAD-F0A0-7AC1-2BC2-B952300A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Dopamine: What’s all the hype?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B7639-B7B8-B789-F982-B845601D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70" y="1437347"/>
            <a:ext cx="7772400" cy="1554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28AAA-44B2-C83D-08BD-2B45AA57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70" y="4046451"/>
            <a:ext cx="7772400" cy="1683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6214F-129D-00BD-8329-2B805BD94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70" y="2560582"/>
            <a:ext cx="7772400" cy="1683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FEFC0-42F4-399B-62D6-A45E9638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56" y="1341367"/>
            <a:ext cx="3433080" cy="5105034"/>
          </a:xfrm>
          <a:prstGeom prst="rect">
            <a:avLst/>
          </a:prstGeom>
        </p:spPr>
      </p:pic>
      <p:pic>
        <p:nvPicPr>
          <p:cNvPr id="3074" name="Picture 2" descr="Leverage Dopamine to Overcome Procrastination &amp; Optimize Effort | Huberman  Lab Podcast - YouTube">
            <a:extLst>
              <a:ext uri="{FF2B5EF4-FFF2-40B4-BE49-F238E27FC236}">
                <a16:creationId xmlns:a16="http://schemas.microsoft.com/office/drawing/2014/main" id="{4C51C27E-640E-1548-3013-F7166612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76" y="3893884"/>
            <a:ext cx="3761895" cy="21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rnessing the Power of Dopamine for Peak Performance | by Med Elassal |  Aug, 2023 | Medium">
            <a:extLst>
              <a:ext uri="{FF2B5EF4-FFF2-40B4-BE49-F238E27FC236}">
                <a16:creationId xmlns:a16="http://schemas.microsoft.com/office/drawing/2014/main" id="{C06AA257-FECF-FC0E-5B1B-697511AA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07" y="1437347"/>
            <a:ext cx="3761896" cy="21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26B3-F2C5-FCCC-5A10-17402A381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brain contains approximately 100 billion nerve cells called </a:t>
            </a:r>
            <a:r>
              <a:rPr lang="en-US" b="1" dirty="0">
                <a:highlight>
                  <a:srgbClr val="FFFF00"/>
                </a:highlight>
              </a:rPr>
              <a:t>neurons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CDE6-86D9-4A07-1AFE-32B55EB10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Quiz: Human Brain Anatomy &amp; Function (With Answers)">
            <a:extLst>
              <a:ext uri="{FF2B5EF4-FFF2-40B4-BE49-F238E27FC236}">
                <a16:creationId xmlns:a16="http://schemas.microsoft.com/office/drawing/2014/main" id="{1542700E-8AE9-FE0B-E32C-EF3D9D17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5625"/>
            <a:ext cx="7963136" cy="448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74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{F0F492AF-B34D-7842-8DB3-00E8544B588E}tf16401369</Template>
  <TotalTime>1768</TotalTime>
  <Words>2007</Words>
  <Application>Microsoft Macintosh PowerPoint</Application>
  <PresentationFormat>On-screen Show (4:3)</PresentationFormat>
  <Paragraphs>423</Paragraphs>
  <Slides>58</Slides>
  <Notes>17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ACADEMY ENGRAVED LET PLAIN:1.0</vt:lpstr>
      <vt:lpstr>Arial</vt:lpstr>
      <vt:lpstr>Calibri</vt:lpstr>
      <vt:lpstr>Calibri Light</vt:lpstr>
      <vt:lpstr>Helvetica Neue Light</vt:lpstr>
      <vt:lpstr>merriweather</vt:lpstr>
      <vt:lpstr>Times New Roman</vt:lpstr>
      <vt:lpstr>Office Theme</vt:lpstr>
      <vt:lpstr>Deciphering Dopamine:  The Aging Brain’s Unsolved Riddle</vt:lpstr>
      <vt:lpstr>PowerPoint Presentation</vt:lpstr>
      <vt:lpstr>Could Dopamine be a Cognitive Resilience Factor?</vt:lpstr>
      <vt:lpstr>The Brandeis Aging Brain Study</vt:lpstr>
      <vt:lpstr>PowerPoint Presentation</vt:lpstr>
      <vt:lpstr>Today’s Topics</vt:lpstr>
      <vt:lpstr>1. What is Dopamine?</vt:lpstr>
      <vt:lpstr>Dopamine: What’s all the hype?</vt:lpstr>
      <vt:lpstr>Your brain contains approximately 100 billion nerve cells called neurons.</vt:lpstr>
      <vt:lpstr>These neurons are separated by tiny gaps called synapses.</vt:lpstr>
      <vt:lpstr>Dopamine is a Neurotransmitter</vt:lpstr>
      <vt:lpstr>What kinds of messages does dopamine send?</vt:lpstr>
      <vt:lpstr>Dopamine is created by neurons that project from the substantia nigra.</vt:lpstr>
      <vt:lpstr>Your body needs to create dopamine.</vt:lpstr>
      <vt:lpstr>Manufacturing Dopamine</vt:lpstr>
      <vt:lpstr>Manufacturing Dopamine</vt:lpstr>
      <vt:lpstr>2. What happens to the dopamine system as we age?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Cognitive Changes in Normal Healthy Aging</vt:lpstr>
      <vt:lpstr>PowerPoint Presentation</vt:lpstr>
      <vt:lpstr>Dopamine and Aging:  “The Correlative Triad”</vt:lpstr>
      <vt:lpstr>After approx. age 60, dopaminergic projections from the substantia nigra to the striatum are lost at a rate of 6-10% per decade. </vt:lpstr>
      <vt:lpstr>We lose many of our dopamine factories as we age.</vt:lpstr>
      <vt:lpstr>One way our brain makes up for this is by increasing the production capabilities of the factories that remain.</vt:lpstr>
      <vt:lpstr>Dopamine Synthesis Capacity Increases with Age</vt:lpstr>
      <vt:lpstr>3. What happens when the dopamine system breaks down? </vt:lpstr>
      <vt:lpstr>Parkinson’s Disease</vt:lpstr>
      <vt:lpstr>Can we treat Parkinson’s by Restoring Dopaminergic Signaling?</vt:lpstr>
      <vt:lpstr>Can we treat Parkinson’s by Restoring Dopaminergic Signaling?</vt:lpstr>
      <vt:lpstr>Can we treat Parkinson’s by Restoring Dopaminergic Signaling?</vt:lpstr>
      <vt:lpstr>Can we treat Parkinson’s by Restoring Dopaminergic Signaling?</vt:lpstr>
      <vt:lpstr>4. What is norepinephrine and how is it related to dopamine?</vt:lpstr>
      <vt:lpstr>Dopamine is created by neurons that project from the substantia nigra.</vt:lpstr>
      <vt:lpstr>Norepinephrine, dopamine’s cousin is produced in the locus coeruleus.</vt:lpstr>
      <vt:lpstr>Manufacturing Norepinephrine</vt:lpstr>
      <vt:lpstr>Manufacturing Norepinephrine</vt:lpstr>
      <vt:lpstr>Manufacturing Norepinephrine</vt:lpstr>
      <vt:lpstr>Aside: Epinephrine is also produced in the brain.</vt:lpstr>
      <vt:lpstr>Manufacturing Epinephrine</vt:lpstr>
      <vt:lpstr>5. What does this have to do with Alzheimer’s Disease?</vt:lpstr>
      <vt:lpstr>Progression of Alzheimer’s Disease</vt:lpstr>
      <vt:lpstr>Amyloid Plaques and Tau Tangles</vt:lpstr>
      <vt:lpstr>The spread of Tau tangles follows neural circuits.</vt:lpstr>
      <vt:lpstr>One of the first areas to accumulate tau is the locus coeruleus</vt:lpstr>
      <vt:lpstr>Is locus coeruleus integrity predictive of oncoming Alzheimer’s?</vt:lpstr>
      <vt:lpstr>Production of norepinephrine in the locus coeruleus may help to defend against the effect of tau tangles.</vt:lpstr>
      <vt:lpstr>Future Directions at the Brandeis Aging Brain Study</vt:lpstr>
      <vt:lpstr>Acknowledgements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Deciphering Dopamine:  The Aging Brain’s Unsolved Riddle</dc:title>
  <dc:creator>Microsoft Office User</dc:creator>
  <cp:lastModifiedBy>Microsoft Office User</cp:lastModifiedBy>
  <cp:revision>11</cp:revision>
  <dcterms:created xsi:type="dcterms:W3CDTF">2023-10-04T13:46:51Z</dcterms:created>
  <dcterms:modified xsi:type="dcterms:W3CDTF">2023-10-06T19:00:10Z</dcterms:modified>
</cp:coreProperties>
</file>