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86"/>
  </p:notesMasterIdLst>
  <p:sldIdLst>
    <p:sldId id="256" r:id="rId2"/>
    <p:sldId id="514" r:id="rId3"/>
    <p:sldId id="515" r:id="rId4"/>
    <p:sldId id="516" r:id="rId5"/>
    <p:sldId id="517" r:id="rId6"/>
    <p:sldId id="518" r:id="rId7"/>
    <p:sldId id="482" r:id="rId8"/>
    <p:sldId id="453" r:id="rId9"/>
    <p:sldId id="436" r:id="rId10"/>
    <p:sldId id="403" r:id="rId11"/>
    <p:sldId id="405" r:id="rId12"/>
    <p:sldId id="466" r:id="rId13"/>
    <p:sldId id="437" r:id="rId14"/>
    <p:sldId id="465" r:id="rId15"/>
    <p:sldId id="457" r:id="rId16"/>
    <p:sldId id="440" r:id="rId17"/>
    <p:sldId id="498" r:id="rId18"/>
    <p:sldId id="508" r:id="rId19"/>
    <p:sldId id="509" r:id="rId20"/>
    <p:sldId id="438" r:id="rId21"/>
    <p:sldId id="439" r:id="rId22"/>
    <p:sldId id="486" r:id="rId23"/>
    <p:sldId id="527" r:id="rId24"/>
    <p:sldId id="471" r:id="rId25"/>
    <p:sldId id="472" r:id="rId26"/>
    <p:sldId id="473" r:id="rId27"/>
    <p:sldId id="474" r:id="rId28"/>
    <p:sldId id="475" r:id="rId29"/>
    <p:sldId id="447" r:id="rId30"/>
    <p:sldId id="488" r:id="rId31"/>
    <p:sldId id="420" r:id="rId32"/>
    <p:sldId id="484" r:id="rId33"/>
    <p:sldId id="455" r:id="rId34"/>
    <p:sldId id="489" r:id="rId35"/>
    <p:sldId id="492" r:id="rId36"/>
    <p:sldId id="493" r:id="rId37"/>
    <p:sldId id="456" r:id="rId38"/>
    <p:sldId id="506" r:id="rId39"/>
    <p:sldId id="526" r:id="rId40"/>
    <p:sldId id="499" r:id="rId41"/>
    <p:sldId id="490" r:id="rId42"/>
    <p:sldId id="532" r:id="rId43"/>
    <p:sldId id="540" r:id="rId44"/>
    <p:sldId id="528" r:id="rId45"/>
    <p:sldId id="539" r:id="rId46"/>
    <p:sldId id="541" r:id="rId47"/>
    <p:sldId id="265" r:id="rId48"/>
    <p:sldId id="513" r:id="rId49"/>
    <p:sldId id="536" r:id="rId50"/>
    <p:sldId id="538" r:id="rId51"/>
    <p:sldId id="537" r:id="rId52"/>
    <p:sldId id="544" r:id="rId53"/>
    <p:sldId id="378" r:id="rId54"/>
    <p:sldId id="542" r:id="rId55"/>
    <p:sldId id="374" r:id="rId56"/>
    <p:sldId id="543" r:id="rId57"/>
    <p:sldId id="545" r:id="rId58"/>
    <p:sldId id="283" r:id="rId59"/>
    <p:sldId id="287" r:id="rId60"/>
    <p:sldId id="534" r:id="rId61"/>
    <p:sldId id="507" r:id="rId62"/>
    <p:sldId id="510" r:id="rId63"/>
    <p:sldId id="444" r:id="rId64"/>
    <p:sldId id="469" r:id="rId65"/>
    <p:sldId id="470" r:id="rId66"/>
    <p:sldId id="477" r:id="rId67"/>
    <p:sldId id="478" r:id="rId68"/>
    <p:sldId id="480" r:id="rId69"/>
    <p:sldId id="445" r:id="rId70"/>
    <p:sldId id="487" r:id="rId71"/>
    <p:sldId id="512" r:id="rId72"/>
    <p:sldId id="401" r:id="rId73"/>
    <p:sldId id="443" r:id="rId74"/>
    <p:sldId id="468" r:id="rId75"/>
    <p:sldId id="451" r:id="rId76"/>
    <p:sldId id="491" r:id="rId77"/>
    <p:sldId id="494" r:id="rId78"/>
    <p:sldId id="520" r:id="rId79"/>
    <p:sldId id="519" r:id="rId80"/>
    <p:sldId id="525" r:id="rId81"/>
    <p:sldId id="521" r:id="rId82"/>
    <p:sldId id="523" r:id="rId83"/>
    <p:sldId id="530" r:id="rId84"/>
    <p:sldId id="449" r:id="rId8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EB31F5-E611-76AB-EA2A-DBD389A3FF9C}" name="Morin, Thomas, Matthew" initials="MTM" userId="S::tommorin@bu.edu::53546125-1e55-4443-8a1c-c97378d826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607"/>
    <a:srgbClr val="781080"/>
    <a:srgbClr val="E69420"/>
    <a:srgbClr val="3B78AE"/>
    <a:srgbClr val="CD3E48"/>
    <a:srgbClr val="604A7B"/>
    <a:srgbClr val="B2A1C6"/>
    <a:srgbClr val="D99694"/>
    <a:srgbClr val="77107F"/>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25"/>
    <p:restoredTop sz="96027"/>
  </p:normalViewPr>
  <p:slideViewPr>
    <p:cSldViewPr snapToGrid="0" snapToObjects="1">
      <p:cViewPr varScale="1">
        <p:scale>
          <a:sx n="122" d="100"/>
          <a:sy n="122" d="100"/>
        </p:scale>
        <p:origin x="1616" y="192"/>
      </p:cViewPr>
      <p:guideLst/>
    </p:cSldViewPr>
  </p:slideViewPr>
  <p:outlineViewPr>
    <p:cViewPr>
      <p:scale>
        <a:sx n="33" d="100"/>
        <a:sy n="33" d="100"/>
      </p:scale>
      <p:origin x="0" y="-32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8/10/relationships/authors" Target="author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Thomas:Box%20Sync:Tufts-Undergrad:Classes:4_Senior_Year:Thesis:Figures:GLM_fit:GLM_Fit_FINA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Thomas:Box%20Sync:Tufts-Undergrad:Classes:4_Senior_Year:Thesis:Figures:GLM_fit:GLM_Fit_FINAL.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Thomas:Box%20Sync:Tufts-Undergrad:Classes:4_Senior_Year:Thesis:Figures:GLM_fit:GLM_Fit_FINA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Thomas:Box%20Sync:Tufts-Undergrad:Classes:4_Senior_Year:Thesis:Figures:GLM_fit:GLM_Fit_FIN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3608554559198"/>
          <c:y val="0.27792575080478099"/>
          <c:w val="0.76676682769250504"/>
          <c:h val="0.56907878089876596"/>
        </c:manualLayout>
      </c:layout>
      <c:scatterChart>
        <c:scatterStyle val="lineMarker"/>
        <c:varyColors val="0"/>
        <c:ser>
          <c:idx val="2"/>
          <c:order val="0"/>
          <c:tx>
            <c:v>GLM Model</c:v>
          </c:tx>
          <c:spPr>
            <a:ln w="31750">
              <a:solidFill>
                <a:schemeClr val="tx1"/>
              </a:solidFill>
            </a:ln>
          </c:spPr>
          <c:marker>
            <c:symbol val="none"/>
          </c:marker>
          <c:xVal>
            <c:numRef>
              <c:f>GLM_Fit_2001!$A$2:$A$61</c:f>
              <c:numCache>
                <c:formatCode>General</c:formatCode>
                <c:ptCount val="6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numCache>
            </c:numRef>
          </c:xVal>
          <c:yVal>
            <c:numRef>
              <c:f>GLM_Fit_2001!$H$2:$H$61</c:f>
              <c:numCache>
                <c:formatCode>General</c:formatCode>
                <c:ptCount val="60"/>
                <c:pt idx="0">
                  <c:v>2.0491999999999999</c:v>
                </c:pt>
                <c:pt idx="1">
                  <c:v>2.2294100000000001</c:v>
                </c:pt>
                <c:pt idx="2">
                  <c:v>2.40944</c:v>
                </c:pt>
                <c:pt idx="3">
                  <c:v>2.5892900000000001</c:v>
                </c:pt>
                <c:pt idx="4">
                  <c:v>2.7689599999999999</c:v>
                </c:pt>
                <c:pt idx="5">
                  <c:v>2.9484499999999998</c:v>
                </c:pt>
                <c:pt idx="6">
                  <c:v>3.1277599999999999</c:v>
                </c:pt>
                <c:pt idx="7">
                  <c:v>3.3068900000000001</c:v>
                </c:pt>
                <c:pt idx="8">
                  <c:v>3.48584</c:v>
                </c:pt>
                <c:pt idx="9">
                  <c:v>3.6646100000000001</c:v>
                </c:pt>
                <c:pt idx="10">
                  <c:v>4.0459480000000001</c:v>
                </c:pt>
                <c:pt idx="11">
                  <c:v>4.4524460000000001</c:v>
                </c:pt>
                <c:pt idx="12">
                  <c:v>4.8229239999999924</c:v>
                </c:pt>
                <c:pt idx="13">
                  <c:v>5.1682739999999976</c:v>
                </c:pt>
                <c:pt idx="14">
                  <c:v>5.4601879999999996</c:v>
                </c:pt>
                <c:pt idx="15">
                  <c:v>5.6378780000000006</c:v>
                </c:pt>
                <c:pt idx="16">
                  <c:v>5.8153879999999996</c:v>
                </c:pt>
                <c:pt idx="17">
                  <c:v>5.992718</c:v>
                </c:pt>
                <c:pt idx="18">
                  <c:v>6.1698680000000001</c:v>
                </c:pt>
                <c:pt idx="19">
                  <c:v>6.346838</c:v>
                </c:pt>
                <c:pt idx="20">
                  <c:v>6.5236280000000004</c:v>
                </c:pt>
                <c:pt idx="21">
                  <c:v>6.7002379999999997</c:v>
                </c:pt>
                <c:pt idx="22">
                  <c:v>6.8766679999999996</c:v>
                </c:pt>
                <c:pt idx="23">
                  <c:v>7.0529179999999911</c:v>
                </c:pt>
                <c:pt idx="24">
                  <c:v>7.2289879999999913</c:v>
                </c:pt>
                <c:pt idx="25">
                  <c:v>7.4834740000000002</c:v>
                </c:pt>
                <c:pt idx="26">
                  <c:v>7.7544399999999998</c:v>
                </c:pt>
                <c:pt idx="27">
                  <c:v>8.0168540000000004</c:v>
                </c:pt>
                <c:pt idx="28">
                  <c:v>8.2730680000000003</c:v>
                </c:pt>
                <c:pt idx="29">
                  <c:v>8.5059459999999998</c:v>
                </c:pt>
                <c:pt idx="30">
                  <c:v>8.6809360000000009</c:v>
                </c:pt>
                <c:pt idx="31">
                  <c:v>8.8557459999999999</c:v>
                </c:pt>
                <c:pt idx="32">
                  <c:v>9.0303759999999986</c:v>
                </c:pt>
                <c:pt idx="33">
                  <c:v>9.2048259999999988</c:v>
                </c:pt>
                <c:pt idx="34">
                  <c:v>9.3790960000000005</c:v>
                </c:pt>
                <c:pt idx="35">
                  <c:v>9.5531860000000002</c:v>
                </c:pt>
                <c:pt idx="36">
                  <c:v>9.7270959999999977</c:v>
                </c:pt>
                <c:pt idx="37">
                  <c:v>9.9008260000000003</c:v>
                </c:pt>
                <c:pt idx="38">
                  <c:v>10.074376000000001</c:v>
                </c:pt>
                <c:pt idx="39">
                  <c:v>10.247745999999999</c:v>
                </c:pt>
                <c:pt idx="40">
                  <c:v>10.420935999999999</c:v>
                </c:pt>
                <c:pt idx="41">
                  <c:v>10.593946000000001</c:v>
                </c:pt>
                <c:pt idx="42">
                  <c:v>10.766776</c:v>
                </c:pt>
                <c:pt idx="43">
                  <c:v>10.992710000000001</c:v>
                </c:pt>
                <c:pt idx="44">
                  <c:v>11.230475999999999</c:v>
                </c:pt>
                <c:pt idx="45">
                  <c:v>11.463022</c:v>
                </c:pt>
                <c:pt idx="46">
                  <c:v>11.691803999999999</c:v>
                </c:pt>
                <c:pt idx="47">
                  <c:v>11.904614</c:v>
                </c:pt>
                <c:pt idx="48">
                  <c:v>12.076364</c:v>
                </c:pt>
                <c:pt idx="49">
                  <c:v>12.247934000000001</c:v>
                </c:pt>
                <c:pt idx="50">
                  <c:v>12.419324</c:v>
                </c:pt>
                <c:pt idx="51">
                  <c:v>12.590534</c:v>
                </c:pt>
                <c:pt idx="52">
                  <c:v>12.761564</c:v>
                </c:pt>
                <c:pt idx="53">
                  <c:v>12.932414</c:v>
                </c:pt>
                <c:pt idx="54">
                  <c:v>13.103084000000001</c:v>
                </c:pt>
                <c:pt idx="55">
                  <c:v>13.273574</c:v>
                </c:pt>
                <c:pt idx="56">
                  <c:v>13.443884000000001</c:v>
                </c:pt>
                <c:pt idx="57">
                  <c:v>13.614013999999999</c:v>
                </c:pt>
                <c:pt idx="58">
                  <c:v>13.825291999999999</c:v>
                </c:pt>
                <c:pt idx="59">
                  <c:v>14.045938</c:v>
                </c:pt>
              </c:numCache>
            </c:numRef>
          </c:yVal>
          <c:smooth val="0"/>
          <c:extLst>
            <c:ext xmlns:c16="http://schemas.microsoft.com/office/drawing/2014/chart" uri="{C3380CC4-5D6E-409C-BE32-E72D297353CC}">
              <c16:uniqueId val="{00000000-D219-4B4C-97AC-D1978E9B299F}"/>
            </c:ext>
          </c:extLst>
        </c:ser>
        <c:ser>
          <c:idx val="0"/>
          <c:order val="1"/>
          <c:tx>
            <c:strRef>
              <c:f>GLM_Fit_2001!$B$1</c:f>
              <c:strCache>
                <c:ptCount val="1"/>
                <c:pt idx="0">
                  <c:v>Occipital ROI</c:v>
                </c:pt>
              </c:strCache>
            </c:strRef>
          </c:tx>
          <c:spPr>
            <a:ln w="47625">
              <a:noFill/>
            </a:ln>
            <a:effectLst/>
          </c:spPr>
          <c:marker>
            <c:symbol val="circle"/>
            <c:size val="3"/>
            <c:spPr>
              <a:solidFill>
                <a:srgbClr val="FF0000"/>
              </a:solidFill>
              <a:ln>
                <a:solidFill>
                  <a:srgbClr val="FF0000"/>
                </a:solidFill>
              </a:ln>
              <a:effectLst/>
            </c:spPr>
          </c:marker>
          <c:xVal>
            <c:numRef>
              <c:f>GLM_Fit_2001!$A$2:$A$66</c:f>
              <c:numCache>
                <c:formatCode>General</c:formatCod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numCache>
            </c:numRef>
          </c:xVal>
          <c:yVal>
            <c:numRef>
              <c:f>GLM_Fit_2001!$B$2:$B$66</c:f>
              <c:numCache>
                <c:formatCode>General</c:formatCode>
                <c:ptCount val="65"/>
                <c:pt idx="0">
                  <c:v>1.957055</c:v>
                </c:pt>
                <c:pt idx="1">
                  <c:v>2.1091989999999998</c:v>
                </c:pt>
                <c:pt idx="2">
                  <c:v>2.514176</c:v>
                </c:pt>
                <c:pt idx="3">
                  <c:v>2.700933</c:v>
                </c:pt>
                <c:pt idx="4">
                  <c:v>3.0114350000000001</c:v>
                </c:pt>
                <c:pt idx="5">
                  <c:v>3.0309819999999998</c:v>
                </c:pt>
                <c:pt idx="6">
                  <c:v>3.4645579999999998</c:v>
                </c:pt>
                <c:pt idx="7">
                  <c:v>3.389491</c:v>
                </c:pt>
                <c:pt idx="8">
                  <c:v>3.7104889999999999</c:v>
                </c:pt>
                <c:pt idx="9">
                  <c:v>3.884941</c:v>
                </c:pt>
                <c:pt idx="10">
                  <c:v>4.1811590000000001</c:v>
                </c:pt>
                <c:pt idx="11">
                  <c:v>4.5058049999999996</c:v>
                </c:pt>
                <c:pt idx="12">
                  <c:v>4.8795469999999996</c:v>
                </c:pt>
                <c:pt idx="13">
                  <c:v>4.9949359999999912</c:v>
                </c:pt>
                <c:pt idx="14">
                  <c:v>5.2075749999999932</c:v>
                </c:pt>
                <c:pt idx="15">
                  <c:v>5.3861129999999999</c:v>
                </c:pt>
                <c:pt idx="16">
                  <c:v>5.5747640000000001</c:v>
                </c:pt>
                <c:pt idx="17">
                  <c:v>5.9500469999999996</c:v>
                </c:pt>
                <c:pt idx="18">
                  <c:v>6.10229</c:v>
                </c:pt>
                <c:pt idx="19">
                  <c:v>6.3969809999999931</c:v>
                </c:pt>
                <c:pt idx="20">
                  <c:v>6.5548780000000004</c:v>
                </c:pt>
                <c:pt idx="21">
                  <c:v>6.6097250000000001</c:v>
                </c:pt>
                <c:pt idx="22">
                  <c:v>6.7310869999999996</c:v>
                </c:pt>
                <c:pt idx="23">
                  <c:v>7.0201239999999956</c:v>
                </c:pt>
                <c:pt idx="24">
                  <c:v>7.0583109999999998</c:v>
                </c:pt>
                <c:pt idx="25">
                  <c:v>6.9500580000000003</c:v>
                </c:pt>
                <c:pt idx="26">
                  <c:v>7.717568</c:v>
                </c:pt>
                <c:pt idx="27">
                  <c:v>7.9879309999999997</c:v>
                </c:pt>
                <c:pt idx="28">
                  <c:v>8.2896160000000005</c:v>
                </c:pt>
                <c:pt idx="29">
                  <c:v>8.5718479999999992</c:v>
                </c:pt>
                <c:pt idx="30">
                  <c:v>8.6450119999999995</c:v>
                </c:pt>
                <c:pt idx="31">
                  <c:v>8.7832599999999985</c:v>
                </c:pt>
                <c:pt idx="32">
                  <c:v>8.8700039999999998</c:v>
                </c:pt>
                <c:pt idx="33">
                  <c:v>9.2358689999999992</c:v>
                </c:pt>
                <c:pt idx="34">
                  <c:v>9.3048040000000007</c:v>
                </c:pt>
                <c:pt idx="35">
                  <c:v>9.7694709999999993</c:v>
                </c:pt>
                <c:pt idx="36">
                  <c:v>9.7935339999999993</c:v>
                </c:pt>
                <c:pt idx="37">
                  <c:v>9.7320189999999993</c:v>
                </c:pt>
                <c:pt idx="38">
                  <c:v>9.9574909999999992</c:v>
                </c:pt>
                <c:pt idx="39">
                  <c:v>10.078060000000001</c:v>
                </c:pt>
                <c:pt idx="40">
                  <c:v>10.560212</c:v>
                </c:pt>
                <c:pt idx="41">
                  <c:v>10.526462</c:v>
                </c:pt>
                <c:pt idx="42">
                  <c:v>10.715294</c:v>
                </c:pt>
                <c:pt idx="43">
                  <c:v>11.160591999999999</c:v>
                </c:pt>
                <c:pt idx="44">
                  <c:v>11.230988</c:v>
                </c:pt>
                <c:pt idx="45">
                  <c:v>10.460974</c:v>
                </c:pt>
                <c:pt idx="46">
                  <c:v>11.721412000000001</c:v>
                </c:pt>
                <c:pt idx="47">
                  <c:v>11.842696</c:v>
                </c:pt>
                <c:pt idx="48">
                  <c:v>12.169119</c:v>
                </c:pt>
                <c:pt idx="49">
                  <c:v>12.100485000000001</c:v>
                </c:pt>
                <c:pt idx="50">
                  <c:v>12.564145</c:v>
                </c:pt>
                <c:pt idx="51">
                  <c:v>12.754039000000001</c:v>
                </c:pt>
                <c:pt idx="52">
                  <c:v>12.635916</c:v>
                </c:pt>
                <c:pt idx="53">
                  <c:v>12.705204</c:v>
                </c:pt>
                <c:pt idx="54">
                  <c:v>12.986950999999999</c:v>
                </c:pt>
                <c:pt idx="55">
                  <c:v>13.457041</c:v>
                </c:pt>
                <c:pt idx="56">
                  <c:v>13.395834000000001</c:v>
                </c:pt>
                <c:pt idx="57">
                  <c:v>13.794407</c:v>
                </c:pt>
                <c:pt idx="58">
                  <c:v>13.969576</c:v>
                </c:pt>
                <c:pt idx="59">
                  <c:v>14.641864</c:v>
                </c:pt>
              </c:numCache>
            </c:numRef>
          </c:yVal>
          <c:smooth val="0"/>
          <c:extLst>
            <c:ext xmlns:c16="http://schemas.microsoft.com/office/drawing/2014/chart" uri="{C3380CC4-5D6E-409C-BE32-E72D297353CC}">
              <c16:uniqueId val="{00000001-D219-4B4C-97AC-D1978E9B299F}"/>
            </c:ext>
          </c:extLst>
        </c:ser>
        <c:ser>
          <c:idx val="1"/>
          <c:order val="2"/>
          <c:tx>
            <c:strRef>
              <c:f>GLM_Fit_2001!$C$1</c:f>
              <c:strCache>
                <c:ptCount val="1"/>
                <c:pt idx="0">
                  <c:v>Frontal ROI</c:v>
                </c:pt>
              </c:strCache>
            </c:strRef>
          </c:tx>
          <c:spPr>
            <a:ln w="47625">
              <a:noFill/>
            </a:ln>
            <a:effectLst/>
          </c:spPr>
          <c:marker>
            <c:symbol val="circle"/>
            <c:size val="3"/>
            <c:spPr>
              <a:solidFill>
                <a:srgbClr val="3366FF"/>
              </a:solidFill>
              <a:ln>
                <a:solidFill>
                  <a:srgbClr val="3366FF"/>
                </a:solidFill>
              </a:ln>
              <a:effectLst/>
            </c:spPr>
          </c:marker>
          <c:xVal>
            <c:numRef>
              <c:f>GLM_Fit_2001!$A$2:$A$66</c:f>
              <c:numCache>
                <c:formatCode>General</c:formatCod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numCache>
            </c:numRef>
          </c:xVal>
          <c:yVal>
            <c:numRef>
              <c:f>GLM_Fit_2001!$C$2:$C$66</c:f>
              <c:numCache>
                <c:formatCode>General</c:formatCode>
                <c:ptCount val="65"/>
                <c:pt idx="0">
                  <c:v>1.1486749999999999</c:v>
                </c:pt>
                <c:pt idx="1">
                  <c:v>1.5095069999999999</c:v>
                </c:pt>
                <c:pt idx="2">
                  <c:v>1.8136969999999999</c:v>
                </c:pt>
                <c:pt idx="3">
                  <c:v>1.998777</c:v>
                </c:pt>
                <c:pt idx="4">
                  <c:v>2.328678</c:v>
                </c:pt>
                <c:pt idx="5">
                  <c:v>2.5583879999999999</c:v>
                </c:pt>
                <c:pt idx="6">
                  <c:v>2.5606230000000001</c:v>
                </c:pt>
                <c:pt idx="7">
                  <c:v>2.7962769999999999</c:v>
                </c:pt>
                <c:pt idx="8">
                  <c:v>3.0815869999999999</c:v>
                </c:pt>
                <c:pt idx="9">
                  <c:v>3.203306</c:v>
                </c:pt>
                <c:pt idx="10">
                  <c:v>3.604962</c:v>
                </c:pt>
                <c:pt idx="11">
                  <c:v>3.6485349999999999</c:v>
                </c:pt>
                <c:pt idx="12">
                  <c:v>3.6307619999999998</c:v>
                </c:pt>
                <c:pt idx="13">
                  <c:v>3.9850189999999999</c:v>
                </c:pt>
                <c:pt idx="14">
                  <c:v>4.1609669999999932</c:v>
                </c:pt>
                <c:pt idx="15">
                  <c:v>4.2069369999999999</c:v>
                </c:pt>
                <c:pt idx="16">
                  <c:v>4.3584499999999986</c:v>
                </c:pt>
                <c:pt idx="17">
                  <c:v>4.6051499999999956</c:v>
                </c:pt>
                <c:pt idx="18">
                  <c:v>4.841723</c:v>
                </c:pt>
                <c:pt idx="19">
                  <c:v>4.9841559999999996</c:v>
                </c:pt>
                <c:pt idx="20">
                  <c:v>5.0714410000000001</c:v>
                </c:pt>
                <c:pt idx="21">
                  <c:v>5.2794619999999997</c:v>
                </c:pt>
                <c:pt idx="22">
                  <c:v>5.5373359999999998</c:v>
                </c:pt>
                <c:pt idx="23">
                  <c:v>5.6980869999999912</c:v>
                </c:pt>
                <c:pt idx="24">
                  <c:v>5.8943309999999913</c:v>
                </c:pt>
                <c:pt idx="25">
                  <c:v>5.7157149999999932</c:v>
                </c:pt>
                <c:pt idx="26">
                  <c:v>6.1431059999999933</c:v>
                </c:pt>
                <c:pt idx="27">
                  <c:v>6.3879699999999966</c:v>
                </c:pt>
                <c:pt idx="28">
                  <c:v>6.4483040000000003</c:v>
                </c:pt>
                <c:pt idx="29">
                  <c:v>6.6391339999999976</c:v>
                </c:pt>
                <c:pt idx="30">
                  <c:v>6.9527000000000001</c:v>
                </c:pt>
                <c:pt idx="31">
                  <c:v>7.0095850000000004</c:v>
                </c:pt>
                <c:pt idx="32">
                  <c:v>7.0278439999999964</c:v>
                </c:pt>
                <c:pt idx="33">
                  <c:v>7.3409769999999996</c:v>
                </c:pt>
                <c:pt idx="34">
                  <c:v>7.6095849999999912</c:v>
                </c:pt>
                <c:pt idx="35">
                  <c:v>7.648161</c:v>
                </c:pt>
                <c:pt idx="36">
                  <c:v>7.8106520000000002</c:v>
                </c:pt>
                <c:pt idx="37">
                  <c:v>8.2712920000000008</c:v>
                </c:pt>
                <c:pt idx="38">
                  <c:v>8.2565299999999997</c:v>
                </c:pt>
                <c:pt idx="39">
                  <c:v>8.4327030000000001</c:v>
                </c:pt>
                <c:pt idx="40">
                  <c:v>8.4367470000000004</c:v>
                </c:pt>
                <c:pt idx="41">
                  <c:v>8.7918090000000007</c:v>
                </c:pt>
                <c:pt idx="42">
                  <c:v>8.9138830000000002</c:v>
                </c:pt>
                <c:pt idx="43">
                  <c:v>9.2205030000000008</c:v>
                </c:pt>
                <c:pt idx="44">
                  <c:v>9.3671640000000007</c:v>
                </c:pt>
                <c:pt idx="45">
                  <c:v>8.4463129999999982</c:v>
                </c:pt>
                <c:pt idx="46">
                  <c:v>9.4832750000000008</c:v>
                </c:pt>
                <c:pt idx="47">
                  <c:v>10.000145</c:v>
                </c:pt>
                <c:pt idx="48">
                  <c:v>9.8075550000000007</c:v>
                </c:pt>
                <c:pt idx="49">
                  <c:v>9.9510640000000006</c:v>
                </c:pt>
                <c:pt idx="50">
                  <c:v>10.292365</c:v>
                </c:pt>
                <c:pt idx="51">
                  <c:v>10.578564999999999</c:v>
                </c:pt>
                <c:pt idx="52">
                  <c:v>10.757828</c:v>
                </c:pt>
                <c:pt idx="53">
                  <c:v>11.058450000000001</c:v>
                </c:pt>
                <c:pt idx="54">
                  <c:v>11.229167</c:v>
                </c:pt>
                <c:pt idx="55">
                  <c:v>11.240747000000001</c:v>
                </c:pt>
                <c:pt idx="56">
                  <c:v>11.481370999999999</c:v>
                </c:pt>
                <c:pt idx="57">
                  <c:v>11.51627</c:v>
                </c:pt>
                <c:pt idx="58">
                  <c:v>11.651479999999999</c:v>
                </c:pt>
                <c:pt idx="59">
                  <c:v>11.825488</c:v>
                </c:pt>
              </c:numCache>
            </c:numRef>
          </c:yVal>
          <c:smooth val="0"/>
          <c:extLst>
            <c:ext xmlns:c16="http://schemas.microsoft.com/office/drawing/2014/chart" uri="{C3380CC4-5D6E-409C-BE32-E72D297353CC}">
              <c16:uniqueId val="{00000002-D219-4B4C-97AC-D1978E9B299F}"/>
            </c:ext>
          </c:extLst>
        </c:ser>
        <c:dLbls>
          <c:showLegendKey val="0"/>
          <c:showVal val="0"/>
          <c:showCatName val="0"/>
          <c:showSerName val="0"/>
          <c:showPercent val="0"/>
          <c:showBubbleSize val="0"/>
        </c:dLbls>
        <c:axId val="-2111757880"/>
        <c:axId val="-2111809256"/>
      </c:scatterChart>
      <c:valAx>
        <c:axId val="-2111757880"/>
        <c:scaling>
          <c:orientation val="minMax"/>
          <c:max val="60"/>
        </c:scaling>
        <c:delete val="0"/>
        <c:axPos val="b"/>
        <c:title>
          <c:tx>
            <c:rich>
              <a:bodyPr/>
              <a:lstStyle/>
              <a:p>
                <a:pPr>
                  <a:defRPr/>
                </a:pPr>
                <a:r>
                  <a:rPr lang="en-US" dirty="0"/>
                  <a:t>Time (min.)</a:t>
                </a:r>
              </a:p>
            </c:rich>
          </c:tx>
          <c:overlay val="0"/>
        </c:title>
        <c:numFmt formatCode="General" sourceLinked="1"/>
        <c:majorTickMark val="out"/>
        <c:minorTickMark val="none"/>
        <c:tickLblPos val="nextTo"/>
        <c:crossAx val="-2111809256"/>
        <c:crosses val="autoZero"/>
        <c:crossBetween val="midCat"/>
      </c:valAx>
      <c:valAx>
        <c:axId val="-2111809256"/>
        <c:scaling>
          <c:orientation val="minMax"/>
          <c:max val="15"/>
          <c:min val="0"/>
        </c:scaling>
        <c:delete val="0"/>
        <c:axPos val="l"/>
        <c:title>
          <c:tx>
            <c:rich>
              <a:bodyPr rot="-5400000" vert="horz"/>
              <a:lstStyle/>
              <a:p>
                <a:pPr>
                  <a:defRPr/>
                </a:pPr>
                <a:r>
                  <a:rPr lang="en-US"/>
                  <a:t>FDG Signal (kBq\cc)</a:t>
                </a:r>
              </a:p>
            </c:rich>
          </c:tx>
          <c:overlay val="0"/>
        </c:title>
        <c:numFmt formatCode="General" sourceLinked="1"/>
        <c:majorTickMark val="out"/>
        <c:minorTickMark val="none"/>
        <c:tickLblPos val="nextTo"/>
        <c:crossAx val="-2111757880"/>
        <c:crosses val="autoZero"/>
        <c:crossBetween val="midCat"/>
      </c:valAx>
    </c:plotArea>
    <c:legend>
      <c:legendPos val="r"/>
      <c:layout>
        <c:manualLayout>
          <c:xMode val="edge"/>
          <c:yMode val="edge"/>
          <c:x val="0.60603706919289613"/>
          <c:y val="0.64306894282246507"/>
          <c:w val="0.3234372252505715"/>
          <c:h val="0.16264877704437172"/>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23608554559198"/>
          <c:y val="0.27792575080478099"/>
          <c:w val="0.76676682769250504"/>
          <c:h val="0.56907878089876596"/>
        </c:manualLayout>
      </c:layout>
      <c:scatterChart>
        <c:scatterStyle val="lineMarker"/>
        <c:varyColors val="0"/>
        <c:ser>
          <c:idx val="0"/>
          <c:order val="0"/>
          <c:tx>
            <c:strRef>
              <c:f>GLM_Fit_2001!$B$1</c:f>
              <c:strCache>
                <c:ptCount val="1"/>
                <c:pt idx="0">
                  <c:v>Occipital ROI</c:v>
                </c:pt>
              </c:strCache>
            </c:strRef>
          </c:tx>
          <c:spPr>
            <a:ln w="47625">
              <a:noFill/>
            </a:ln>
            <a:effectLst/>
          </c:spPr>
          <c:marker>
            <c:symbol val="circle"/>
            <c:size val="3"/>
            <c:spPr>
              <a:solidFill>
                <a:srgbClr val="FF0000"/>
              </a:solidFill>
              <a:ln>
                <a:solidFill>
                  <a:srgbClr val="FF0000"/>
                </a:solidFill>
              </a:ln>
              <a:effectLst/>
            </c:spPr>
          </c:marker>
          <c:xVal>
            <c:numRef>
              <c:f>GLM_Fit_2001!$A$2:$A$66</c:f>
              <c:numCache>
                <c:formatCode>General</c:formatCod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numCache>
            </c:numRef>
          </c:xVal>
          <c:yVal>
            <c:numRef>
              <c:f>GLM_Fit_2001!$B$2:$B$66</c:f>
              <c:numCache>
                <c:formatCode>General</c:formatCode>
                <c:ptCount val="65"/>
                <c:pt idx="0">
                  <c:v>1.957055</c:v>
                </c:pt>
                <c:pt idx="1">
                  <c:v>2.1091989999999998</c:v>
                </c:pt>
                <c:pt idx="2">
                  <c:v>2.514176</c:v>
                </c:pt>
                <c:pt idx="3">
                  <c:v>2.700933</c:v>
                </c:pt>
                <c:pt idx="4">
                  <c:v>3.0114350000000001</c:v>
                </c:pt>
                <c:pt idx="5">
                  <c:v>3.0309819999999998</c:v>
                </c:pt>
                <c:pt idx="6">
                  <c:v>3.4645579999999998</c:v>
                </c:pt>
                <c:pt idx="7">
                  <c:v>3.389491</c:v>
                </c:pt>
                <c:pt idx="8">
                  <c:v>3.7104889999999999</c:v>
                </c:pt>
                <c:pt idx="9">
                  <c:v>3.884941</c:v>
                </c:pt>
                <c:pt idx="10">
                  <c:v>4.1811590000000001</c:v>
                </c:pt>
                <c:pt idx="11">
                  <c:v>4.5058049999999996</c:v>
                </c:pt>
                <c:pt idx="12">
                  <c:v>4.8795469999999996</c:v>
                </c:pt>
                <c:pt idx="13">
                  <c:v>4.9949359999999778</c:v>
                </c:pt>
                <c:pt idx="14">
                  <c:v>5.2075749999999807</c:v>
                </c:pt>
                <c:pt idx="15">
                  <c:v>5.3861129999999999</c:v>
                </c:pt>
                <c:pt idx="16">
                  <c:v>5.5747640000000001</c:v>
                </c:pt>
                <c:pt idx="17">
                  <c:v>5.9500469999999996</c:v>
                </c:pt>
                <c:pt idx="18">
                  <c:v>6.10229</c:v>
                </c:pt>
                <c:pt idx="19">
                  <c:v>6.3969809999999807</c:v>
                </c:pt>
                <c:pt idx="20">
                  <c:v>6.5548780000000004</c:v>
                </c:pt>
                <c:pt idx="21">
                  <c:v>6.6097250000000001</c:v>
                </c:pt>
                <c:pt idx="22">
                  <c:v>6.7310869999999996</c:v>
                </c:pt>
                <c:pt idx="23">
                  <c:v>7.0201239999999956</c:v>
                </c:pt>
                <c:pt idx="24">
                  <c:v>7.0583109999999998</c:v>
                </c:pt>
                <c:pt idx="25">
                  <c:v>6.9500580000000003</c:v>
                </c:pt>
                <c:pt idx="26">
                  <c:v>7.717568</c:v>
                </c:pt>
                <c:pt idx="27">
                  <c:v>7.9879309999999997</c:v>
                </c:pt>
                <c:pt idx="28">
                  <c:v>8.2896160000000005</c:v>
                </c:pt>
                <c:pt idx="29">
                  <c:v>8.5718479999999992</c:v>
                </c:pt>
                <c:pt idx="30">
                  <c:v>8.6450119999999995</c:v>
                </c:pt>
                <c:pt idx="31">
                  <c:v>8.7832600000000003</c:v>
                </c:pt>
                <c:pt idx="32">
                  <c:v>8.8700039999999998</c:v>
                </c:pt>
                <c:pt idx="33">
                  <c:v>9.2358689999999992</c:v>
                </c:pt>
                <c:pt idx="34">
                  <c:v>9.3048040000000007</c:v>
                </c:pt>
                <c:pt idx="35">
                  <c:v>9.7694709999999993</c:v>
                </c:pt>
                <c:pt idx="36">
                  <c:v>9.7935339999999993</c:v>
                </c:pt>
                <c:pt idx="37">
                  <c:v>9.7320189999999993</c:v>
                </c:pt>
                <c:pt idx="38">
                  <c:v>9.9574909999999992</c:v>
                </c:pt>
                <c:pt idx="39">
                  <c:v>10.078060000000001</c:v>
                </c:pt>
                <c:pt idx="40">
                  <c:v>10.560212</c:v>
                </c:pt>
                <c:pt idx="41">
                  <c:v>10.526462</c:v>
                </c:pt>
                <c:pt idx="42">
                  <c:v>10.715294</c:v>
                </c:pt>
                <c:pt idx="43">
                  <c:v>11.160591999999999</c:v>
                </c:pt>
                <c:pt idx="44">
                  <c:v>11.230988</c:v>
                </c:pt>
                <c:pt idx="45">
                  <c:v>10.460974</c:v>
                </c:pt>
                <c:pt idx="46">
                  <c:v>11.721412000000001</c:v>
                </c:pt>
                <c:pt idx="47">
                  <c:v>11.842696</c:v>
                </c:pt>
                <c:pt idx="48">
                  <c:v>12.169119</c:v>
                </c:pt>
                <c:pt idx="49">
                  <c:v>12.100485000000001</c:v>
                </c:pt>
                <c:pt idx="50">
                  <c:v>12.564145</c:v>
                </c:pt>
                <c:pt idx="51">
                  <c:v>12.754039000000001</c:v>
                </c:pt>
                <c:pt idx="52">
                  <c:v>12.635916</c:v>
                </c:pt>
                <c:pt idx="53">
                  <c:v>12.705204</c:v>
                </c:pt>
                <c:pt idx="54">
                  <c:v>12.986950999999999</c:v>
                </c:pt>
                <c:pt idx="55">
                  <c:v>13.457041</c:v>
                </c:pt>
                <c:pt idx="56">
                  <c:v>13.395834000000001</c:v>
                </c:pt>
                <c:pt idx="57">
                  <c:v>13.794407</c:v>
                </c:pt>
                <c:pt idx="58">
                  <c:v>13.969576</c:v>
                </c:pt>
                <c:pt idx="59">
                  <c:v>14.641864</c:v>
                </c:pt>
              </c:numCache>
            </c:numRef>
          </c:yVal>
          <c:smooth val="0"/>
          <c:extLst>
            <c:ext xmlns:c16="http://schemas.microsoft.com/office/drawing/2014/chart" uri="{C3380CC4-5D6E-409C-BE32-E72D297353CC}">
              <c16:uniqueId val="{00000000-810B-454F-8B06-9BC66CE3AAB8}"/>
            </c:ext>
          </c:extLst>
        </c:ser>
        <c:dLbls>
          <c:showLegendKey val="0"/>
          <c:showVal val="0"/>
          <c:showCatName val="0"/>
          <c:showSerName val="0"/>
          <c:showPercent val="0"/>
          <c:showBubbleSize val="0"/>
        </c:dLbls>
        <c:axId val="-2059327672"/>
        <c:axId val="2112060856"/>
      </c:scatterChart>
      <c:valAx>
        <c:axId val="-2059327672"/>
        <c:scaling>
          <c:orientation val="minMax"/>
          <c:max val="60"/>
        </c:scaling>
        <c:delete val="0"/>
        <c:axPos val="b"/>
        <c:title>
          <c:tx>
            <c:rich>
              <a:bodyPr/>
              <a:lstStyle/>
              <a:p>
                <a:pPr>
                  <a:defRPr sz="2000"/>
                </a:pPr>
                <a:r>
                  <a:rPr lang="en-US" sz="2000" dirty="0"/>
                  <a:t>Time (min.)</a:t>
                </a:r>
              </a:p>
            </c:rich>
          </c:tx>
          <c:overlay val="0"/>
        </c:title>
        <c:numFmt formatCode="General" sourceLinked="1"/>
        <c:majorTickMark val="out"/>
        <c:minorTickMark val="none"/>
        <c:tickLblPos val="nextTo"/>
        <c:txPr>
          <a:bodyPr/>
          <a:lstStyle/>
          <a:p>
            <a:pPr>
              <a:defRPr sz="1600"/>
            </a:pPr>
            <a:endParaRPr lang="en-US"/>
          </a:p>
        </c:txPr>
        <c:crossAx val="2112060856"/>
        <c:crosses val="autoZero"/>
        <c:crossBetween val="midCat"/>
      </c:valAx>
      <c:valAx>
        <c:axId val="2112060856"/>
        <c:scaling>
          <c:orientation val="minMax"/>
          <c:max val="15"/>
          <c:min val="0"/>
        </c:scaling>
        <c:delete val="0"/>
        <c:axPos val="l"/>
        <c:title>
          <c:tx>
            <c:rich>
              <a:bodyPr rot="-5400000" vert="horz"/>
              <a:lstStyle/>
              <a:p>
                <a:pPr>
                  <a:defRPr sz="2000"/>
                </a:pPr>
                <a:r>
                  <a:rPr lang="en-US" sz="2000"/>
                  <a:t>FDG Signal (kBq\cc)</a:t>
                </a:r>
              </a:p>
            </c:rich>
          </c:tx>
          <c:overlay val="0"/>
        </c:title>
        <c:numFmt formatCode="General" sourceLinked="1"/>
        <c:majorTickMark val="out"/>
        <c:minorTickMark val="none"/>
        <c:tickLblPos val="nextTo"/>
        <c:txPr>
          <a:bodyPr/>
          <a:lstStyle/>
          <a:p>
            <a:pPr>
              <a:defRPr sz="1600"/>
            </a:pPr>
            <a:endParaRPr lang="en-US"/>
          </a:p>
        </c:txPr>
        <c:crossAx val="-2059327672"/>
        <c:crosses val="autoZero"/>
        <c:crossBetween val="midCat"/>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3608554559198"/>
          <c:y val="0.27792575080478099"/>
          <c:w val="0.76676682769250504"/>
          <c:h val="0.56907878089876596"/>
        </c:manualLayout>
      </c:layout>
      <c:scatterChart>
        <c:scatterStyle val="lineMarker"/>
        <c:varyColors val="0"/>
        <c:ser>
          <c:idx val="0"/>
          <c:order val="0"/>
          <c:tx>
            <c:strRef>
              <c:f>GLM_Fit_2001!$B$1</c:f>
              <c:strCache>
                <c:ptCount val="1"/>
                <c:pt idx="0">
                  <c:v>Occipital ROI</c:v>
                </c:pt>
              </c:strCache>
            </c:strRef>
          </c:tx>
          <c:spPr>
            <a:ln w="47625">
              <a:noFill/>
            </a:ln>
            <a:effectLst/>
          </c:spPr>
          <c:marker>
            <c:symbol val="circle"/>
            <c:size val="3"/>
            <c:spPr>
              <a:solidFill>
                <a:srgbClr val="FF0000"/>
              </a:solidFill>
              <a:ln>
                <a:solidFill>
                  <a:srgbClr val="FF0000"/>
                </a:solidFill>
              </a:ln>
              <a:effectLst/>
            </c:spPr>
          </c:marker>
          <c:xVal>
            <c:numRef>
              <c:f>GLM_Fit_2001!$A$2:$A$66</c:f>
              <c:numCache>
                <c:formatCode>General</c:formatCod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numCache>
            </c:numRef>
          </c:xVal>
          <c:yVal>
            <c:numRef>
              <c:f>GLM_Fit_2001!$B$2:$B$66</c:f>
              <c:numCache>
                <c:formatCode>General</c:formatCode>
                <c:ptCount val="65"/>
                <c:pt idx="0">
                  <c:v>1.957055</c:v>
                </c:pt>
                <c:pt idx="1">
                  <c:v>2.1091989999999998</c:v>
                </c:pt>
                <c:pt idx="2">
                  <c:v>2.514176</c:v>
                </c:pt>
                <c:pt idx="3">
                  <c:v>2.700933</c:v>
                </c:pt>
                <c:pt idx="4">
                  <c:v>3.0114350000000001</c:v>
                </c:pt>
                <c:pt idx="5">
                  <c:v>3.0309819999999998</c:v>
                </c:pt>
                <c:pt idx="6">
                  <c:v>3.4645579999999998</c:v>
                </c:pt>
                <c:pt idx="7">
                  <c:v>3.389491</c:v>
                </c:pt>
                <c:pt idx="8">
                  <c:v>3.7104889999999999</c:v>
                </c:pt>
                <c:pt idx="9">
                  <c:v>3.884941</c:v>
                </c:pt>
                <c:pt idx="10">
                  <c:v>4.1811590000000001</c:v>
                </c:pt>
                <c:pt idx="11">
                  <c:v>4.5058049999999996</c:v>
                </c:pt>
                <c:pt idx="12">
                  <c:v>4.8795469999999996</c:v>
                </c:pt>
                <c:pt idx="13">
                  <c:v>4.9949359999999743</c:v>
                </c:pt>
                <c:pt idx="14">
                  <c:v>5.2075749999999772</c:v>
                </c:pt>
                <c:pt idx="15">
                  <c:v>5.3861129999999999</c:v>
                </c:pt>
                <c:pt idx="16">
                  <c:v>5.5747640000000001</c:v>
                </c:pt>
                <c:pt idx="17">
                  <c:v>5.9500469999999996</c:v>
                </c:pt>
                <c:pt idx="18">
                  <c:v>6.10229</c:v>
                </c:pt>
                <c:pt idx="19">
                  <c:v>6.3969809999999772</c:v>
                </c:pt>
                <c:pt idx="20">
                  <c:v>6.5548780000000004</c:v>
                </c:pt>
                <c:pt idx="21">
                  <c:v>6.6097250000000001</c:v>
                </c:pt>
                <c:pt idx="22">
                  <c:v>6.7310869999999996</c:v>
                </c:pt>
                <c:pt idx="23">
                  <c:v>7.0201239999999956</c:v>
                </c:pt>
                <c:pt idx="24">
                  <c:v>7.0583109999999998</c:v>
                </c:pt>
                <c:pt idx="25">
                  <c:v>6.9500580000000003</c:v>
                </c:pt>
                <c:pt idx="26">
                  <c:v>7.717568</c:v>
                </c:pt>
                <c:pt idx="27">
                  <c:v>7.9879309999999997</c:v>
                </c:pt>
                <c:pt idx="28">
                  <c:v>8.2896160000000005</c:v>
                </c:pt>
                <c:pt idx="29">
                  <c:v>8.5718479999999992</c:v>
                </c:pt>
                <c:pt idx="30">
                  <c:v>8.6450119999999995</c:v>
                </c:pt>
                <c:pt idx="31">
                  <c:v>8.7832600000000003</c:v>
                </c:pt>
                <c:pt idx="32">
                  <c:v>8.8700039999999998</c:v>
                </c:pt>
                <c:pt idx="33">
                  <c:v>9.2358689999999992</c:v>
                </c:pt>
                <c:pt idx="34">
                  <c:v>9.3048040000000007</c:v>
                </c:pt>
                <c:pt idx="35">
                  <c:v>9.7694709999999993</c:v>
                </c:pt>
                <c:pt idx="36">
                  <c:v>9.7935339999999993</c:v>
                </c:pt>
                <c:pt idx="37">
                  <c:v>9.7320189999999993</c:v>
                </c:pt>
                <c:pt idx="38">
                  <c:v>9.9574909999999992</c:v>
                </c:pt>
                <c:pt idx="39">
                  <c:v>10.078060000000001</c:v>
                </c:pt>
                <c:pt idx="40">
                  <c:v>10.560212</c:v>
                </c:pt>
                <c:pt idx="41">
                  <c:v>10.526462</c:v>
                </c:pt>
                <c:pt idx="42">
                  <c:v>10.715294</c:v>
                </c:pt>
                <c:pt idx="43">
                  <c:v>11.160591999999999</c:v>
                </c:pt>
                <c:pt idx="44">
                  <c:v>11.230988</c:v>
                </c:pt>
                <c:pt idx="45">
                  <c:v>10.460974</c:v>
                </c:pt>
                <c:pt idx="46">
                  <c:v>11.721412000000001</c:v>
                </c:pt>
                <c:pt idx="47">
                  <c:v>11.842696</c:v>
                </c:pt>
                <c:pt idx="48">
                  <c:v>12.169119</c:v>
                </c:pt>
                <c:pt idx="49">
                  <c:v>12.100485000000001</c:v>
                </c:pt>
                <c:pt idx="50">
                  <c:v>12.564145</c:v>
                </c:pt>
                <c:pt idx="51">
                  <c:v>12.754039000000001</c:v>
                </c:pt>
                <c:pt idx="52">
                  <c:v>12.635916</c:v>
                </c:pt>
                <c:pt idx="53">
                  <c:v>12.705204</c:v>
                </c:pt>
                <c:pt idx="54">
                  <c:v>12.986950999999999</c:v>
                </c:pt>
                <c:pt idx="55">
                  <c:v>13.457041</c:v>
                </c:pt>
                <c:pt idx="56">
                  <c:v>13.395834000000001</c:v>
                </c:pt>
                <c:pt idx="57">
                  <c:v>13.794407</c:v>
                </c:pt>
                <c:pt idx="58">
                  <c:v>13.969576</c:v>
                </c:pt>
                <c:pt idx="59">
                  <c:v>14.641864</c:v>
                </c:pt>
              </c:numCache>
            </c:numRef>
          </c:yVal>
          <c:smooth val="0"/>
          <c:extLst>
            <c:ext xmlns:c16="http://schemas.microsoft.com/office/drawing/2014/chart" uri="{C3380CC4-5D6E-409C-BE32-E72D297353CC}">
              <c16:uniqueId val="{00000000-3904-AD4A-94D1-2C4631D944B0}"/>
            </c:ext>
          </c:extLst>
        </c:ser>
        <c:ser>
          <c:idx val="1"/>
          <c:order val="1"/>
          <c:tx>
            <c:strRef>
              <c:f>GLM_Fit_2001!$C$1</c:f>
              <c:strCache>
                <c:ptCount val="1"/>
                <c:pt idx="0">
                  <c:v>Frontal ROI</c:v>
                </c:pt>
              </c:strCache>
            </c:strRef>
          </c:tx>
          <c:spPr>
            <a:ln w="47625">
              <a:noFill/>
            </a:ln>
            <a:effectLst/>
          </c:spPr>
          <c:marker>
            <c:symbol val="circle"/>
            <c:size val="3"/>
            <c:spPr>
              <a:solidFill>
                <a:srgbClr val="3366FF"/>
              </a:solidFill>
              <a:ln>
                <a:solidFill>
                  <a:srgbClr val="3366FF"/>
                </a:solidFill>
              </a:ln>
              <a:effectLst/>
            </c:spPr>
          </c:marker>
          <c:xVal>
            <c:numRef>
              <c:f>GLM_Fit_2001!$A$2:$A$66</c:f>
              <c:numCache>
                <c:formatCode>General</c:formatCod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numCache>
            </c:numRef>
          </c:xVal>
          <c:yVal>
            <c:numRef>
              <c:f>GLM_Fit_2001!$C$2:$C$66</c:f>
              <c:numCache>
                <c:formatCode>General</c:formatCode>
                <c:ptCount val="65"/>
                <c:pt idx="0">
                  <c:v>1.1486749999999999</c:v>
                </c:pt>
                <c:pt idx="1">
                  <c:v>1.5095069999999999</c:v>
                </c:pt>
                <c:pt idx="2">
                  <c:v>1.8136969999999999</c:v>
                </c:pt>
                <c:pt idx="3">
                  <c:v>1.998777</c:v>
                </c:pt>
                <c:pt idx="4">
                  <c:v>2.328678</c:v>
                </c:pt>
                <c:pt idx="5">
                  <c:v>2.5583879999999999</c:v>
                </c:pt>
                <c:pt idx="6">
                  <c:v>2.5606230000000001</c:v>
                </c:pt>
                <c:pt idx="7">
                  <c:v>2.7962769999999999</c:v>
                </c:pt>
                <c:pt idx="8">
                  <c:v>3.0815869999999999</c:v>
                </c:pt>
                <c:pt idx="9">
                  <c:v>3.203306</c:v>
                </c:pt>
                <c:pt idx="10">
                  <c:v>3.604962</c:v>
                </c:pt>
                <c:pt idx="11">
                  <c:v>3.6485349999999999</c:v>
                </c:pt>
                <c:pt idx="12">
                  <c:v>3.6307619999999998</c:v>
                </c:pt>
                <c:pt idx="13">
                  <c:v>3.9850189999999999</c:v>
                </c:pt>
                <c:pt idx="14">
                  <c:v>4.1609669999999772</c:v>
                </c:pt>
                <c:pt idx="15">
                  <c:v>4.2069369999999999</c:v>
                </c:pt>
                <c:pt idx="16">
                  <c:v>4.3584499999999986</c:v>
                </c:pt>
                <c:pt idx="17">
                  <c:v>4.6051499999999956</c:v>
                </c:pt>
                <c:pt idx="18">
                  <c:v>4.841723</c:v>
                </c:pt>
                <c:pt idx="19">
                  <c:v>4.9841559999999996</c:v>
                </c:pt>
                <c:pt idx="20">
                  <c:v>5.0714410000000001</c:v>
                </c:pt>
                <c:pt idx="21">
                  <c:v>5.2794619999999997</c:v>
                </c:pt>
                <c:pt idx="22">
                  <c:v>5.5373359999999998</c:v>
                </c:pt>
                <c:pt idx="23">
                  <c:v>5.6980869999999744</c:v>
                </c:pt>
                <c:pt idx="24">
                  <c:v>5.8943309999999736</c:v>
                </c:pt>
                <c:pt idx="25">
                  <c:v>5.7157149999999772</c:v>
                </c:pt>
                <c:pt idx="26">
                  <c:v>6.1431059999999844</c:v>
                </c:pt>
                <c:pt idx="27">
                  <c:v>6.3879699999999966</c:v>
                </c:pt>
                <c:pt idx="28">
                  <c:v>6.4483040000000003</c:v>
                </c:pt>
                <c:pt idx="29">
                  <c:v>6.6391339999999976</c:v>
                </c:pt>
                <c:pt idx="30">
                  <c:v>6.9527000000000001</c:v>
                </c:pt>
                <c:pt idx="31">
                  <c:v>7.0095850000000004</c:v>
                </c:pt>
                <c:pt idx="32">
                  <c:v>7.0278439999999964</c:v>
                </c:pt>
                <c:pt idx="33">
                  <c:v>7.3409769999999996</c:v>
                </c:pt>
                <c:pt idx="34">
                  <c:v>7.6095849999999743</c:v>
                </c:pt>
                <c:pt idx="35">
                  <c:v>7.648161</c:v>
                </c:pt>
                <c:pt idx="36">
                  <c:v>7.8106520000000002</c:v>
                </c:pt>
                <c:pt idx="37">
                  <c:v>8.2712920000000008</c:v>
                </c:pt>
                <c:pt idx="38">
                  <c:v>8.2565299999999997</c:v>
                </c:pt>
                <c:pt idx="39">
                  <c:v>8.4327030000000001</c:v>
                </c:pt>
                <c:pt idx="40">
                  <c:v>8.4367470000000004</c:v>
                </c:pt>
                <c:pt idx="41">
                  <c:v>8.7918090000000007</c:v>
                </c:pt>
                <c:pt idx="42">
                  <c:v>8.9138830000000002</c:v>
                </c:pt>
                <c:pt idx="43">
                  <c:v>9.2205030000000008</c:v>
                </c:pt>
                <c:pt idx="44">
                  <c:v>9.3671640000000007</c:v>
                </c:pt>
                <c:pt idx="45">
                  <c:v>8.446313</c:v>
                </c:pt>
                <c:pt idx="46">
                  <c:v>9.4832750000000008</c:v>
                </c:pt>
                <c:pt idx="47">
                  <c:v>10.000145</c:v>
                </c:pt>
                <c:pt idx="48">
                  <c:v>9.8075550000000007</c:v>
                </c:pt>
                <c:pt idx="49">
                  <c:v>9.9510640000000006</c:v>
                </c:pt>
                <c:pt idx="50">
                  <c:v>10.292365</c:v>
                </c:pt>
                <c:pt idx="51">
                  <c:v>10.578564999999999</c:v>
                </c:pt>
                <c:pt idx="52">
                  <c:v>10.757828</c:v>
                </c:pt>
                <c:pt idx="53">
                  <c:v>11.058450000000001</c:v>
                </c:pt>
                <c:pt idx="54">
                  <c:v>11.229167</c:v>
                </c:pt>
                <c:pt idx="55">
                  <c:v>11.240747000000001</c:v>
                </c:pt>
                <c:pt idx="56">
                  <c:v>11.481370999999999</c:v>
                </c:pt>
                <c:pt idx="57">
                  <c:v>11.51627</c:v>
                </c:pt>
                <c:pt idx="58">
                  <c:v>11.651479999999999</c:v>
                </c:pt>
                <c:pt idx="59">
                  <c:v>11.825488</c:v>
                </c:pt>
              </c:numCache>
            </c:numRef>
          </c:yVal>
          <c:smooth val="0"/>
          <c:extLst>
            <c:ext xmlns:c16="http://schemas.microsoft.com/office/drawing/2014/chart" uri="{C3380CC4-5D6E-409C-BE32-E72D297353CC}">
              <c16:uniqueId val="{00000001-3904-AD4A-94D1-2C4631D944B0}"/>
            </c:ext>
          </c:extLst>
        </c:ser>
        <c:dLbls>
          <c:showLegendKey val="0"/>
          <c:showVal val="0"/>
          <c:showCatName val="0"/>
          <c:showSerName val="0"/>
          <c:showPercent val="0"/>
          <c:showBubbleSize val="0"/>
        </c:dLbls>
        <c:axId val="1865789944"/>
        <c:axId val="1866253128"/>
      </c:scatterChart>
      <c:valAx>
        <c:axId val="1865789944"/>
        <c:scaling>
          <c:orientation val="minMax"/>
          <c:max val="60"/>
        </c:scaling>
        <c:delete val="1"/>
        <c:axPos val="b"/>
        <c:numFmt formatCode="General" sourceLinked="1"/>
        <c:majorTickMark val="out"/>
        <c:minorTickMark val="none"/>
        <c:tickLblPos val="nextTo"/>
        <c:crossAx val="1866253128"/>
        <c:crosses val="autoZero"/>
        <c:crossBetween val="midCat"/>
      </c:valAx>
      <c:valAx>
        <c:axId val="1866253128"/>
        <c:scaling>
          <c:orientation val="minMax"/>
          <c:max val="15"/>
          <c:min val="0"/>
        </c:scaling>
        <c:delete val="1"/>
        <c:axPos val="l"/>
        <c:numFmt formatCode="General" sourceLinked="1"/>
        <c:majorTickMark val="out"/>
        <c:minorTickMark val="none"/>
        <c:tickLblPos val="nextTo"/>
        <c:crossAx val="1865789944"/>
        <c:crosses val="autoZero"/>
        <c:crossBetween val="midCat"/>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3608554559198"/>
          <c:y val="0.27792575080478099"/>
          <c:w val="0.76676682769250504"/>
          <c:h val="0.56907878089876596"/>
        </c:manualLayout>
      </c:layout>
      <c:scatterChart>
        <c:scatterStyle val="lineMarker"/>
        <c:varyColors val="0"/>
        <c:ser>
          <c:idx val="2"/>
          <c:order val="0"/>
          <c:tx>
            <c:v>GLM Model</c:v>
          </c:tx>
          <c:spPr>
            <a:ln w="31750">
              <a:solidFill>
                <a:schemeClr val="tx1"/>
              </a:solidFill>
            </a:ln>
          </c:spPr>
          <c:marker>
            <c:symbol val="none"/>
          </c:marker>
          <c:xVal>
            <c:numRef>
              <c:f>GLM_Fit_2001!$A$2:$A$61</c:f>
              <c:numCache>
                <c:formatCode>General</c:formatCode>
                <c:ptCount val="6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numCache>
            </c:numRef>
          </c:xVal>
          <c:yVal>
            <c:numRef>
              <c:f>GLM_Fit_2001!$H$2:$H$61</c:f>
              <c:numCache>
                <c:formatCode>General</c:formatCode>
                <c:ptCount val="60"/>
                <c:pt idx="0">
                  <c:v>2.0491999999999999</c:v>
                </c:pt>
                <c:pt idx="1">
                  <c:v>2.2294100000000001</c:v>
                </c:pt>
                <c:pt idx="2">
                  <c:v>2.40944</c:v>
                </c:pt>
                <c:pt idx="3">
                  <c:v>2.5892900000000001</c:v>
                </c:pt>
                <c:pt idx="4">
                  <c:v>2.7689599999999999</c:v>
                </c:pt>
                <c:pt idx="5">
                  <c:v>2.9484499999999998</c:v>
                </c:pt>
                <c:pt idx="6">
                  <c:v>3.1277599999999999</c:v>
                </c:pt>
                <c:pt idx="7">
                  <c:v>3.3068900000000001</c:v>
                </c:pt>
                <c:pt idx="8">
                  <c:v>3.48584</c:v>
                </c:pt>
                <c:pt idx="9">
                  <c:v>3.6646100000000001</c:v>
                </c:pt>
                <c:pt idx="10">
                  <c:v>4.0459480000000001</c:v>
                </c:pt>
                <c:pt idx="11">
                  <c:v>4.4524460000000001</c:v>
                </c:pt>
                <c:pt idx="12">
                  <c:v>4.8229239999999836</c:v>
                </c:pt>
                <c:pt idx="13">
                  <c:v>5.1682739999999976</c:v>
                </c:pt>
                <c:pt idx="14">
                  <c:v>5.4601879999999996</c:v>
                </c:pt>
                <c:pt idx="15">
                  <c:v>5.6378780000000006</c:v>
                </c:pt>
                <c:pt idx="16">
                  <c:v>5.8153879999999996</c:v>
                </c:pt>
                <c:pt idx="17">
                  <c:v>5.992718</c:v>
                </c:pt>
                <c:pt idx="18">
                  <c:v>6.1698680000000001</c:v>
                </c:pt>
                <c:pt idx="19">
                  <c:v>6.346838</c:v>
                </c:pt>
                <c:pt idx="20">
                  <c:v>6.5236280000000004</c:v>
                </c:pt>
                <c:pt idx="21">
                  <c:v>6.7002379999999997</c:v>
                </c:pt>
                <c:pt idx="22">
                  <c:v>6.8766679999999996</c:v>
                </c:pt>
                <c:pt idx="23">
                  <c:v>7.0529179999999743</c:v>
                </c:pt>
                <c:pt idx="24">
                  <c:v>7.2289879999999762</c:v>
                </c:pt>
                <c:pt idx="25">
                  <c:v>7.4834740000000002</c:v>
                </c:pt>
                <c:pt idx="26">
                  <c:v>7.7544399999999998</c:v>
                </c:pt>
                <c:pt idx="27">
                  <c:v>8.0168540000000004</c:v>
                </c:pt>
                <c:pt idx="28">
                  <c:v>8.2730679999999985</c:v>
                </c:pt>
                <c:pt idx="29">
                  <c:v>8.5059459999999998</c:v>
                </c:pt>
                <c:pt idx="30">
                  <c:v>8.6809360000000009</c:v>
                </c:pt>
                <c:pt idx="31">
                  <c:v>8.8557459999999999</c:v>
                </c:pt>
                <c:pt idx="32">
                  <c:v>9.0303759999999986</c:v>
                </c:pt>
                <c:pt idx="33">
                  <c:v>9.2048259999999988</c:v>
                </c:pt>
                <c:pt idx="34">
                  <c:v>9.3790960000000005</c:v>
                </c:pt>
                <c:pt idx="35">
                  <c:v>9.5531860000000002</c:v>
                </c:pt>
                <c:pt idx="36">
                  <c:v>9.7270959999999977</c:v>
                </c:pt>
                <c:pt idx="37">
                  <c:v>9.9008260000000003</c:v>
                </c:pt>
                <c:pt idx="38">
                  <c:v>10.074376000000001</c:v>
                </c:pt>
                <c:pt idx="39">
                  <c:v>10.247745999999999</c:v>
                </c:pt>
                <c:pt idx="40">
                  <c:v>10.420935999999999</c:v>
                </c:pt>
                <c:pt idx="41">
                  <c:v>10.593946000000001</c:v>
                </c:pt>
                <c:pt idx="42">
                  <c:v>10.766776</c:v>
                </c:pt>
                <c:pt idx="43">
                  <c:v>10.992710000000001</c:v>
                </c:pt>
                <c:pt idx="44">
                  <c:v>11.230475999999999</c:v>
                </c:pt>
                <c:pt idx="45">
                  <c:v>11.463022</c:v>
                </c:pt>
                <c:pt idx="46">
                  <c:v>11.691803999999999</c:v>
                </c:pt>
                <c:pt idx="47">
                  <c:v>11.904614</c:v>
                </c:pt>
                <c:pt idx="48">
                  <c:v>12.076364</c:v>
                </c:pt>
                <c:pt idx="49">
                  <c:v>12.247934000000001</c:v>
                </c:pt>
                <c:pt idx="50">
                  <c:v>12.419324</c:v>
                </c:pt>
                <c:pt idx="51">
                  <c:v>12.590534</c:v>
                </c:pt>
                <c:pt idx="52">
                  <c:v>12.761564</c:v>
                </c:pt>
                <c:pt idx="53">
                  <c:v>12.932414</c:v>
                </c:pt>
                <c:pt idx="54">
                  <c:v>13.103084000000001</c:v>
                </c:pt>
                <c:pt idx="55">
                  <c:v>13.273574</c:v>
                </c:pt>
                <c:pt idx="56">
                  <c:v>13.443884000000001</c:v>
                </c:pt>
                <c:pt idx="57">
                  <c:v>13.614013999999999</c:v>
                </c:pt>
                <c:pt idx="58">
                  <c:v>13.825291999999999</c:v>
                </c:pt>
                <c:pt idx="59">
                  <c:v>14.045938</c:v>
                </c:pt>
              </c:numCache>
            </c:numRef>
          </c:yVal>
          <c:smooth val="0"/>
          <c:extLst>
            <c:ext xmlns:c16="http://schemas.microsoft.com/office/drawing/2014/chart" uri="{C3380CC4-5D6E-409C-BE32-E72D297353CC}">
              <c16:uniqueId val="{00000000-BCAB-1640-8D7A-778B6DA788F0}"/>
            </c:ext>
          </c:extLst>
        </c:ser>
        <c:ser>
          <c:idx val="0"/>
          <c:order val="1"/>
          <c:tx>
            <c:strRef>
              <c:f>GLM_Fit_2001!$B$1</c:f>
              <c:strCache>
                <c:ptCount val="1"/>
                <c:pt idx="0">
                  <c:v>Occipital ROI</c:v>
                </c:pt>
              </c:strCache>
            </c:strRef>
          </c:tx>
          <c:spPr>
            <a:ln w="47625">
              <a:noFill/>
            </a:ln>
            <a:effectLst/>
          </c:spPr>
          <c:marker>
            <c:symbol val="circle"/>
            <c:size val="3"/>
            <c:spPr>
              <a:solidFill>
                <a:srgbClr val="FF0000"/>
              </a:solidFill>
              <a:ln>
                <a:solidFill>
                  <a:srgbClr val="FF0000"/>
                </a:solidFill>
              </a:ln>
              <a:effectLst/>
            </c:spPr>
          </c:marker>
          <c:xVal>
            <c:numRef>
              <c:f>GLM_Fit_2001!$A$2:$A$66</c:f>
              <c:numCache>
                <c:formatCode>General</c:formatCod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numCache>
            </c:numRef>
          </c:xVal>
          <c:yVal>
            <c:numRef>
              <c:f>GLM_Fit_2001!$B$2:$B$66</c:f>
              <c:numCache>
                <c:formatCode>General</c:formatCode>
                <c:ptCount val="65"/>
                <c:pt idx="0">
                  <c:v>1.957055</c:v>
                </c:pt>
                <c:pt idx="1">
                  <c:v>2.1091989999999998</c:v>
                </c:pt>
                <c:pt idx="2">
                  <c:v>2.514176</c:v>
                </c:pt>
                <c:pt idx="3">
                  <c:v>2.700933</c:v>
                </c:pt>
                <c:pt idx="4">
                  <c:v>3.0114350000000001</c:v>
                </c:pt>
                <c:pt idx="5">
                  <c:v>3.0309819999999998</c:v>
                </c:pt>
                <c:pt idx="6">
                  <c:v>3.4645579999999998</c:v>
                </c:pt>
                <c:pt idx="7">
                  <c:v>3.389491</c:v>
                </c:pt>
                <c:pt idx="8">
                  <c:v>3.7104889999999999</c:v>
                </c:pt>
                <c:pt idx="9">
                  <c:v>3.884941</c:v>
                </c:pt>
                <c:pt idx="10">
                  <c:v>4.1811590000000001</c:v>
                </c:pt>
                <c:pt idx="11">
                  <c:v>4.5058049999999996</c:v>
                </c:pt>
                <c:pt idx="12">
                  <c:v>4.8795469999999996</c:v>
                </c:pt>
                <c:pt idx="13">
                  <c:v>4.9949359999999743</c:v>
                </c:pt>
                <c:pt idx="14">
                  <c:v>5.2075749999999772</c:v>
                </c:pt>
                <c:pt idx="15">
                  <c:v>5.3861129999999999</c:v>
                </c:pt>
                <c:pt idx="16">
                  <c:v>5.5747640000000001</c:v>
                </c:pt>
                <c:pt idx="17">
                  <c:v>5.9500469999999996</c:v>
                </c:pt>
                <c:pt idx="18">
                  <c:v>6.10229</c:v>
                </c:pt>
                <c:pt idx="19">
                  <c:v>6.3969809999999772</c:v>
                </c:pt>
                <c:pt idx="20">
                  <c:v>6.5548780000000004</c:v>
                </c:pt>
                <c:pt idx="21">
                  <c:v>6.6097250000000001</c:v>
                </c:pt>
                <c:pt idx="22">
                  <c:v>6.7310869999999996</c:v>
                </c:pt>
                <c:pt idx="23">
                  <c:v>7.0201239999999956</c:v>
                </c:pt>
                <c:pt idx="24">
                  <c:v>7.0583109999999998</c:v>
                </c:pt>
                <c:pt idx="25">
                  <c:v>6.9500580000000003</c:v>
                </c:pt>
                <c:pt idx="26">
                  <c:v>7.717568</c:v>
                </c:pt>
                <c:pt idx="27">
                  <c:v>7.9879309999999997</c:v>
                </c:pt>
                <c:pt idx="28">
                  <c:v>8.2896160000000005</c:v>
                </c:pt>
                <c:pt idx="29">
                  <c:v>8.5718479999999992</c:v>
                </c:pt>
                <c:pt idx="30">
                  <c:v>8.6450119999999995</c:v>
                </c:pt>
                <c:pt idx="31">
                  <c:v>8.7832600000000003</c:v>
                </c:pt>
                <c:pt idx="32">
                  <c:v>8.8700039999999998</c:v>
                </c:pt>
                <c:pt idx="33">
                  <c:v>9.2358689999999992</c:v>
                </c:pt>
                <c:pt idx="34">
                  <c:v>9.3048040000000007</c:v>
                </c:pt>
                <c:pt idx="35">
                  <c:v>9.7694709999999993</c:v>
                </c:pt>
                <c:pt idx="36">
                  <c:v>9.7935339999999993</c:v>
                </c:pt>
                <c:pt idx="37">
                  <c:v>9.7320189999999993</c:v>
                </c:pt>
                <c:pt idx="38">
                  <c:v>9.9574909999999992</c:v>
                </c:pt>
                <c:pt idx="39">
                  <c:v>10.078060000000001</c:v>
                </c:pt>
                <c:pt idx="40">
                  <c:v>10.560212</c:v>
                </c:pt>
                <c:pt idx="41">
                  <c:v>10.526462</c:v>
                </c:pt>
                <c:pt idx="42">
                  <c:v>10.715294</c:v>
                </c:pt>
                <c:pt idx="43">
                  <c:v>11.160591999999999</c:v>
                </c:pt>
                <c:pt idx="44">
                  <c:v>11.230988</c:v>
                </c:pt>
                <c:pt idx="45">
                  <c:v>10.460974</c:v>
                </c:pt>
                <c:pt idx="46">
                  <c:v>11.721412000000001</c:v>
                </c:pt>
                <c:pt idx="47">
                  <c:v>11.842696</c:v>
                </c:pt>
                <c:pt idx="48">
                  <c:v>12.169119</c:v>
                </c:pt>
                <c:pt idx="49">
                  <c:v>12.100485000000001</c:v>
                </c:pt>
                <c:pt idx="50">
                  <c:v>12.564145</c:v>
                </c:pt>
                <c:pt idx="51">
                  <c:v>12.754039000000001</c:v>
                </c:pt>
                <c:pt idx="52">
                  <c:v>12.635916</c:v>
                </c:pt>
                <c:pt idx="53">
                  <c:v>12.705204</c:v>
                </c:pt>
                <c:pt idx="54">
                  <c:v>12.986950999999999</c:v>
                </c:pt>
                <c:pt idx="55">
                  <c:v>13.457041</c:v>
                </c:pt>
                <c:pt idx="56">
                  <c:v>13.395834000000001</c:v>
                </c:pt>
                <c:pt idx="57">
                  <c:v>13.794407</c:v>
                </c:pt>
                <c:pt idx="58">
                  <c:v>13.969576</c:v>
                </c:pt>
                <c:pt idx="59">
                  <c:v>14.641864</c:v>
                </c:pt>
              </c:numCache>
            </c:numRef>
          </c:yVal>
          <c:smooth val="0"/>
          <c:extLst>
            <c:ext xmlns:c16="http://schemas.microsoft.com/office/drawing/2014/chart" uri="{C3380CC4-5D6E-409C-BE32-E72D297353CC}">
              <c16:uniqueId val="{00000001-BCAB-1640-8D7A-778B6DA788F0}"/>
            </c:ext>
          </c:extLst>
        </c:ser>
        <c:ser>
          <c:idx val="1"/>
          <c:order val="2"/>
          <c:tx>
            <c:strRef>
              <c:f>GLM_Fit_2001!$C$1</c:f>
              <c:strCache>
                <c:ptCount val="1"/>
                <c:pt idx="0">
                  <c:v>Frontal ROI</c:v>
                </c:pt>
              </c:strCache>
            </c:strRef>
          </c:tx>
          <c:spPr>
            <a:ln w="47625">
              <a:noFill/>
            </a:ln>
            <a:effectLst/>
          </c:spPr>
          <c:marker>
            <c:symbol val="circle"/>
            <c:size val="3"/>
            <c:spPr>
              <a:solidFill>
                <a:srgbClr val="3366FF"/>
              </a:solidFill>
              <a:ln>
                <a:solidFill>
                  <a:srgbClr val="3366FF"/>
                </a:solidFill>
              </a:ln>
              <a:effectLst/>
            </c:spPr>
          </c:marker>
          <c:xVal>
            <c:numRef>
              <c:f>GLM_Fit_2001!$A$2:$A$66</c:f>
              <c:numCache>
                <c:formatCode>General</c:formatCode>
                <c:ptCount val="6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numCache>
            </c:numRef>
          </c:xVal>
          <c:yVal>
            <c:numRef>
              <c:f>GLM_Fit_2001!$C$2:$C$66</c:f>
              <c:numCache>
                <c:formatCode>General</c:formatCode>
                <c:ptCount val="65"/>
                <c:pt idx="0">
                  <c:v>1.1486749999999999</c:v>
                </c:pt>
                <c:pt idx="1">
                  <c:v>1.5095069999999999</c:v>
                </c:pt>
                <c:pt idx="2">
                  <c:v>1.8136969999999999</c:v>
                </c:pt>
                <c:pt idx="3">
                  <c:v>1.998777</c:v>
                </c:pt>
                <c:pt idx="4">
                  <c:v>2.328678</c:v>
                </c:pt>
                <c:pt idx="5">
                  <c:v>2.5583879999999999</c:v>
                </c:pt>
                <c:pt idx="6">
                  <c:v>2.5606230000000001</c:v>
                </c:pt>
                <c:pt idx="7">
                  <c:v>2.7962769999999999</c:v>
                </c:pt>
                <c:pt idx="8">
                  <c:v>3.0815869999999999</c:v>
                </c:pt>
                <c:pt idx="9">
                  <c:v>3.203306</c:v>
                </c:pt>
                <c:pt idx="10">
                  <c:v>3.604962</c:v>
                </c:pt>
                <c:pt idx="11">
                  <c:v>3.6485349999999999</c:v>
                </c:pt>
                <c:pt idx="12">
                  <c:v>3.6307619999999998</c:v>
                </c:pt>
                <c:pt idx="13">
                  <c:v>3.9850189999999999</c:v>
                </c:pt>
                <c:pt idx="14">
                  <c:v>4.1609669999999772</c:v>
                </c:pt>
                <c:pt idx="15">
                  <c:v>4.2069369999999999</c:v>
                </c:pt>
                <c:pt idx="16">
                  <c:v>4.3584499999999986</c:v>
                </c:pt>
                <c:pt idx="17">
                  <c:v>4.6051499999999956</c:v>
                </c:pt>
                <c:pt idx="18">
                  <c:v>4.841723</c:v>
                </c:pt>
                <c:pt idx="19">
                  <c:v>4.9841559999999996</c:v>
                </c:pt>
                <c:pt idx="20">
                  <c:v>5.0714410000000001</c:v>
                </c:pt>
                <c:pt idx="21">
                  <c:v>5.2794619999999997</c:v>
                </c:pt>
                <c:pt idx="22">
                  <c:v>5.5373359999999998</c:v>
                </c:pt>
                <c:pt idx="23">
                  <c:v>5.6980869999999744</c:v>
                </c:pt>
                <c:pt idx="24">
                  <c:v>5.8943309999999736</c:v>
                </c:pt>
                <c:pt idx="25">
                  <c:v>5.7157149999999772</c:v>
                </c:pt>
                <c:pt idx="26">
                  <c:v>6.1431059999999844</c:v>
                </c:pt>
                <c:pt idx="27">
                  <c:v>6.3879699999999966</c:v>
                </c:pt>
                <c:pt idx="28">
                  <c:v>6.4483040000000003</c:v>
                </c:pt>
                <c:pt idx="29">
                  <c:v>6.6391339999999976</c:v>
                </c:pt>
                <c:pt idx="30">
                  <c:v>6.9527000000000001</c:v>
                </c:pt>
                <c:pt idx="31">
                  <c:v>7.0095850000000004</c:v>
                </c:pt>
                <c:pt idx="32">
                  <c:v>7.0278439999999964</c:v>
                </c:pt>
                <c:pt idx="33">
                  <c:v>7.3409769999999996</c:v>
                </c:pt>
                <c:pt idx="34">
                  <c:v>7.6095849999999743</c:v>
                </c:pt>
                <c:pt idx="35">
                  <c:v>7.648161</c:v>
                </c:pt>
                <c:pt idx="36">
                  <c:v>7.8106520000000002</c:v>
                </c:pt>
                <c:pt idx="37">
                  <c:v>8.2712920000000008</c:v>
                </c:pt>
                <c:pt idx="38">
                  <c:v>8.2565299999999997</c:v>
                </c:pt>
                <c:pt idx="39">
                  <c:v>8.4327030000000001</c:v>
                </c:pt>
                <c:pt idx="40">
                  <c:v>8.4367470000000004</c:v>
                </c:pt>
                <c:pt idx="41">
                  <c:v>8.7918090000000007</c:v>
                </c:pt>
                <c:pt idx="42">
                  <c:v>8.9138830000000002</c:v>
                </c:pt>
                <c:pt idx="43">
                  <c:v>9.2205030000000008</c:v>
                </c:pt>
                <c:pt idx="44">
                  <c:v>9.3671640000000007</c:v>
                </c:pt>
                <c:pt idx="45">
                  <c:v>8.446313</c:v>
                </c:pt>
                <c:pt idx="46">
                  <c:v>9.4832750000000008</c:v>
                </c:pt>
                <c:pt idx="47">
                  <c:v>10.000145</c:v>
                </c:pt>
                <c:pt idx="48">
                  <c:v>9.8075550000000007</c:v>
                </c:pt>
                <c:pt idx="49">
                  <c:v>9.9510640000000006</c:v>
                </c:pt>
                <c:pt idx="50">
                  <c:v>10.292365</c:v>
                </c:pt>
                <c:pt idx="51">
                  <c:v>10.578564999999999</c:v>
                </c:pt>
                <c:pt idx="52">
                  <c:v>10.757828</c:v>
                </c:pt>
                <c:pt idx="53">
                  <c:v>11.058450000000001</c:v>
                </c:pt>
                <c:pt idx="54">
                  <c:v>11.229167</c:v>
                </c:pt>
                <c:pt idx="55">
                  <c:v>11.240747000000001</c:v>
                </c:pt>
                <c:pt idx="56">
                  <c:v>11.481370999999999</c:v>
                </c:pt>
                <c:pt idx="57">
                  <c:v>11.51627</c:v>
                </c:pt>
                <c:pt idx="58">
                  <c:v>11.651479999999999</c:v>
                </c:pt>
                <c:pt idx="59">
                  <c:v>11.825488</c:v>
                </c:pt>
              </c:numCache>
            </c:numRef>
          </c:yVal>
          <c:smooth val="0"/>
          <c:extLst>
            <c:ext xmlns:c16="http://schemas.microsoft.com/office/drawing/2014/chart" uri="{C3380CC4-5D6E-409C-BE32-E72D297353CC}">
              <c16:uniqueId val="{00000002-BCAB-1640-8D7A-778B6DA788F0}"/>
            </c:ext>
          </c:extLst>
        </c:ser>
        <c:dLbls>
          <c:showLegendKey val="0"/>
          <c:showVal val="0"/>
          <c:showCatName val="0"/>
          <c:showSerName val="0"/>
          <c:showPercent val="0"/>
          <c:showBubbleSize val="0"/>
        </c:dLbls>
        <c:axId val="1865980904"/>
        <c:axId val="1866130456"/>
      </c:scatterChart>
      <c:valAx>
        <c:axId val="1865980904"/>
        <c:scaling>
          <c:orientation val="minMax"/>
          <c:max val="60"/>
        </c:scaling>
        <c:delete val="1"/>
        <c:axPos val="b"/>
        <c:numFmt formatCode="General" sourceLinked="1"/>
        <c:majorTickMark val="out"/>
        <c:minorTickMark val="none"/>
        <c:tickLblPos val="nextTo"/>
        <c:crossAx val="1866130456"/>
        <c:crosses val="autoZero"/>
        <c:crossBetween val="midCat"/>
      </c:valAx>
      <c:valAx>
        <c:axId val="1866130456"/>
        <c:scaling>
          <c:orientation val="minMax"/>
          <c:max val="15"/>
          <c:min val="0"/>
        </c:scaling>
        <c:delete val="1"/>
        <c:axPos val="l"/>
        <c:numFmt formatCode="General" sourceLinked="1"/>
        <c:majorTickMark val="out"/>
        <c:minorTickMark val="none"/>
        <c:tickLblPos val="nextTo"/>
        <c:crossAx val="1865980904"/>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4B81D8-D8A6-2A42-AEFE-FB5375A3431F}" type="datetimeFigureOut">
              <a:rPr lang="en-US" smtClean="0"/>
              <a:t>6/22/26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C1E72-974F-644D-A2C3-C49F4C7A4EFC}" type="slidenum">
              <a:rPr lang="en-US" smtClean="0"/>
              <a:t>‹#›</a:t>
            </a:fld>
            <a:endParaRPr lang="en-US"/>
          </a:p>
        </p:txBody>
      </p:sp>
    </p:spTree>
    <p:extLst>
      <p:ext uri="{BB962C8B-B14F-4D97-AF65-F5344CB8AC3E}">
        <p14:creationId xmlns:p14="http://schemas.microsoft.com/office/powerpoint/2010/main" val="668117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1</a:t>
            </a:fld>
            <a:endParaRPr lang="en-US"/>
          </a:p>
        </p:txBody>
      </p:sp>
    </p:spTree>
    <p:extLst>
      <p:ext uri="{BB962C8B-B14F-4D97-AF65-F5344CB8AC3E}">
        <p14:creationId xmlns:p14="http://schemas.microsoft.com/office/powerpoint/2010/main" val="1002319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48</a:t>
            </a:fld>
            <a:endParaRPr lang="en-US"/>
          </a:p>
        </p:txBody>
      </p:sp>
    </p:spTree>
    <p:extLst>
      <p:ext uri="{BB962C8B-B14F-4D97-AF65-F5344CB8AC3E}">
        <p14:creationId xmlns:p14="http://schemas.microsoft.com/office/powerpoint/2010/main" val="3499544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hypothesis</a:t>
            </a:r>
            <a:r>
              <a:rPr lang="en-US" baseline="0" dirty="0"/>
              <a:t> is informed by the kinetics of FDG</a:t>
            </a:r>
            <a:r>
              <a:rPr lang="mr-IN" baseline="0" dirty="0"/>
              <a:t>…</a:t>
            </a:r>
            <a:r>
              <a:rPr lang="en-US" baseline="0" dirty="0"/>
              <a:t> when we see an FDG image, the signal we observe is actually composed of quite a few things</a:t>
            </a:r>
            <a:r>
              <a:rPr lang="mr-IN" baseline="0" dirty="0"/>
              <a:t>…</a:t>
            </a:r>
            <a:r>
              <a:rPr lang="en-US" baseline="0" dirty="0"/>
              <a:t> as an analogue for glucose, FDG behaves very similarly</a:t>
            </a:r>
            <a:r>
              <a:rPr lang="mr-IN" baseline="0" dirty="0"/>
              <a:t>…</a:t>
            </a:r>
            <a:r>
              <a:rPr lang="en-US" baseline="0" dirty="0"/>
              <a:t> it can be in the blood, it can enter into the cell through the Glut-1 transport protein, it can exit back out of the cell, it can be phosphorylated once it’s inside the cell... And it can also be dephosphorylated, but this happens at a very low rate</a:t>
            </a:r>
            <a:r>
              <a:rPr lang="mr-IN" baseline="0" dirty="0"/>
              <a:t>…</a:t>
            </a:r>
            <a:r>
              <a:rPr lang="en-US" baseline="0" dirty="0"/>
              <a:t> You can see that the amount of radiotracer in each of these states is related</a:t>
            </a:r>
            <a:r>
              <a:rPr lang="mr-IN" baseline="0" dirty="0"/>
              <a:t>…</a:t>
            </a:r>
            <a:r>
              <a:rPr lang="en-US" baseline="0" dirty="0"/>
              <a:t> and that by controlling how we inject the tracer (how much is in blood plasma) those changes will </a:t>
            </a:r>
            <a:r>
              <a:rPr lang="en-US" baseline="0" dirty="0" err="1"/>
              <a:t>propogate</a:t>
            </a:r>
            <a:r>
              <a:rPr lang="en-US" baseline="0" dirty="0"/>
              <a:t> down to the other states as well. The main interest we have is in how glucose is being metabolized </a:t>
            </a:r>
            <a:r>
              <a:rPr lang="mr-IN" baseline="0" dirty="0"/>
              <a:t>–</a:t>
            </a:r>
            <a:r>
              <a:rPr lang="en-US" baseline="0" dirty="0"/>
              <a:t> how it is being converted into energy</a:t>
            </a:r>
            <a:r>
              <a:rPr lang="mr-IN" baseline="0" dirty="0"/>
              <a:t>…</a:t>
            </a:r>
            <a:r>
              <a:rPr lang="en-US" baseline="0" dirty="0"/>
              <a:t> so when we look at a PET image, we are interested in trying to find the portion of the signal that is due to metabolism</a:t>
            </a:r>
            <a:r>
              <a:rPr lang="mr-IN" baseline="0" dirty="0"/>
              <a:t>…</a:t>
            </a:r>
            <a:r>
              <a:rPr lang="en-US" baseline="0" dirty="0"/>
              <a:t> we can simulate this and derive it mathematically</a:t>
            </a:r>
            <a:r>
              <a:rPr lang="mr-IN" baseline="0" dirty="0"/>
              <a:t>…</a:t>
            </a:r>
            <a:r>
              <a:rPr lang="en-US" baseline="0" dirty="0"/>
              <a:t>  I won’t get into those methods in this presentation because they’re pretty dense</a:t>
            </a:r>
            <a:endParaRPr lang="en-US" dirty="0"/>
          </a:p>
        </p:txBody>
      </p:sp>
      <p:sp>
        <p:nvSpPr>
          <p:cNvPr id="4" name="Slide Number Placeholder 3"/>
          <p:cNvSpPr>
            <a:spLocks noGrp="1"/>
          </p:cNvSpPr>
          <p:nvPr>
            <p:ph type="sldNum" sz="quarter" idx="10"/>
          </p:nvPr>
        </p:nvSpPr>
        <p:spPr/>
        <p:txBody>
          <a:bodyPr/>
          <a:lstStyle/>
          <a:p>
            <a:fld id="{8F8BBAB5-C0B5-8D41-98B9-33E681F6731D}" type="slidenum">
              <a:rPr lang="en-US" smtClean="0"/>
              <a:t>58</a:t>
            </a:fld>
            <a:endParaRPr lang="en-US"/>
          </a:p>
        </p:txBody>
      </p:sp>
    </p:spTree>
    <p:extLst>
      <p:ext uri="{BB962C8B-B14F-4D97-AF65-F5344CB8AC3E}">
        <p14:creationId xmlns:p14="http://schemas.microsoft.com/office/powerpoint/2010/main" val="14618032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the results we saw in one subject</a:t>
            </a:r>
          </a:p>
          <a:p>
            <a:pPr marL="171450" indent="-171450">
              <a:buFontTx/>
              <a:buChar char="-"/>
            </a:pPr>
            <a:r>
              <a:rPr lang="en-US" dirty="0"/>
              <a:t>First</a:t>
            </a:r>
            <a:r>
              <a:rPr lang="en-US" baseline="0" dirty="0"/>
              <a:t> we look at the occipital cortex (region responsible for vision) and we see that increase throughout the scan</a:t>
            </a:r>
          </a:p>
          <a:p>
            <a:pPr marL="171450" indent="-171450">
              <a:buFontTx/>
              <a:buChar char="-"/>
            </a:pPr>
            <a:r>
              <a:rPr lang="en-US" baseline="0" dirty="0"/>
              <a:t>Then look at a frontal region of interest</a:t>
            </a:r>
          </a:p>
          <a:p>
            <a:pPr marL="171450" indent="-171450">
              <a:buFontTx/>
              <a:buChar char="-"/>
            </a:pPr>
            <a:r>
              <a:rPr lang="en-US" baseline="0" dirty="0"/>
              <a:t>Frontal region shows lower overall signal</a:t>
            </a:r>
          </a:p>
          <a:p>
            <a:pPr marL="171450" indent="-171450">
              <a:buFontTx/>
              <a:buChar char="-"/>
            </a:pPr>
            <a:r>
              <a:rPr lang="en-US" baseline="0" dirty="0"/>
              <a:t>To examine activity in these regions, we fit it with a mathematical model</a:t>
            </a:r>
            <a:r>
              <a:rPr lang="mr-IN" baseline="0" dirty="0"/>
              <a:t>…</a:t>
            </a:r>
            <a:r>
              <a:rPr lang="en-US" baseline="0" dirty="0"/>
              <a:t> the model predicts how much signal change we will observe during task periods</a:t>
            </a:r>
            <a:r>
              <a:rPr lang="mr-IN" baseline="0" dirty="0"/>
              <a:t>…</a:t>
            </a:r>
            <a:r>
              <a:rPr lang="en-US" baseline="0" dirty="0"/>
              <a:t> Here’s the model fit for the occipital ROI</a:t>
            </a:r>
          </a:p>
          <a:p>
            <a:pPr marL="171450" indent="-171450">
              <a:buFontTx/>
              <a:buChar char="-"/>
            </a:pPr>
            <a:r>
              <a:rPr lang="en-US" baseline="0" dirty="0"/>
              <a:t>You can see that in the occipital ROI, we see increased rate of change during each of the task periods, especially the early ones</a:t>
            </a:r>
            <a:endParaRPr lang="en-US" dirty="0"/>
          </a:p>
        </p:txBody>
      </p:sp>
      <p:sp>
        <p:nvSpPr>
          <p:cNvPr id="4" name="Slide Number Placeholder 3"/>
          <p:cNvSpPr>
            <a:spLocks noGrp="1"/>
          </p:cNvSpPr>
          <p:nvPr>
            <p:ph type="sldNum" sz="quarter" idx="10"/>
          </p:nvPr>
        </p:nvSpPr>
        <p:spPr/>
        <p:txBody>
          <a:bodyPr/>
          <a:lstStyle/>
          <a:p>
            <a:fld id="{8F8BBAB5-C0B5-8D41-98B9-33E681F6731D}" type="slidenum">
              <a:rPr lang="en-US" smtClean="0"/>
              <a:t>59</a:t>
            </a:fld>
            <a:endParaRPr lang="en-US"/>
          </a:p>
        </p:txBody>
      </p:sp>
    </p:spTree>
    <p:extLst>
      <p:ext uri="{BB962C8B-B14F-4D97-AF65-F5344CB8AC3E}">
        <p14:creationId xmlns:p14="http://schemas.microsoft.com/office/powerpoint/2010/main" val="2320609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63</a:t>
            </a:fld>
            <a:endParaRPr lang="en-US"/>
          </a:p>
        </p:txBody>
      </p:sp>
    </p:spTree>
    <p:extLst>
      <p:ext uri="{BB962C8B-B14F-4D97-AF65-F5344CB8AC3E}">
        <p14:creationId xmlns:p14="http://schemas.microsoft.com/office/powerpoint/2010/main" val="1972280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64</a:t>
            </a:fld>
            <a:endParaRPr lang="en-US"/>
          </a:p>
        </p:txBody>
      </p:sp>
    </p:spTree>
    <p:extLst>
      <p:ext uri="{BB962C8B-B14F-4D97-AF65-F5344CB8AC3E}">
        <p14:creationId xmlns:p14="http://schemas.microsoft.com/office/powerpoint/2010/main" val="660636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65</a:t>
            </a:fld>
            <a:endParaRPr lang="en-US"/>
          </a:p>
        </p:txBody>
      </p:sp>
    </p:spTree>
    <p:extLst>
      <p:ext uri="{BB962C8B-B14F-4D97-AF65-F5344CB8AC3E}">
        <p14:creationId xmlns:p14="http://schemas.microsoft.com/office/powerpoint/2010/main" val="2784130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66</a:t>
            </a:fld>
            <a:endParaRPr lang="en-US"/>
          </a:p>
        </p:txBody>
      </p:sp>
    </p:spTree>
    <p:extLst>
      <p:ext uri="{BB962C8B-B14F-4D97-AF65-F5344CB8AC3E}">
        <p14:creationId xmlns:p14="http://schemas.microsoft.com/office/powerpoint/2010/main" val="1799606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67</a:t>
            </a:fld>
            <a:endParaRPr lang="en-US"/>
          </a:p>
        </p:txBody>
      </p:sp>
    </p:spTree>
    <p:extLst>
      <p:ext uri="{BB962C8B-B14F-4D97-AF65-F5344CB8AC3E}">
        <p14:creationId xmlns:p14="http://schemas.microsoft.com/office/powerpoint/2010/main" val="28509821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Results demonstrated that hippocampal activity and hippocampal–prefrontal functional interconnectivity distinguished retrieval under different levels of hierarchically organized task rules. In explicit contrast to the hippocampal tail, anterior (body and head) regions were recruited specifically for superordinate changes in the contextual hierarchy. The hippocampal body also differed in its functional connectivity with the prefrontal cortex for superordinate versus subordinate changes</a:t>
            </a:r>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75</a:t>
            </a:fld>
            <a:endParaRPr lang="en-US"/>
          </a:p>
        </p:txBody>
      </p:sp>
    </p:spTree>
    <p:extLst>
      <p:ext uri="{BB962C8B-B14F-4D97-AF65-F5344CB8AC3E}">
        <p14:creationId xmlns:p14="http://schemas.microsoft.com/office/powerpoint/2010/main" val="2590988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Results demonstrated that hippocampal activity and hippocampal–prefrontal functional interconnectivity distinguished retrieval under different levels of hierarchically organized task rules. In explicit contrast to the hippocampal tail, anterior (body and head) regions were recruited specifically for superordinate changes in the contextual hierarchy. The hippocampal body also differed in its functional connectivity with the prefrontal cortex for superordinate versus subordinate changes</a:t>
            </a:r>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76</a:t>
            </a:fld>
            <a:endParaRPr lang="en-US"/>
          </a:p>
        </p:txBody>
      </p:sp>
    </p:spTree>
    <p:extLst>
      <p:ext uri="{BB962C8B-B14F-4D97-AF65-F5344CB8AC3E}">
        <p14:creationId xmlns:p14="http://schemas.microsoft.com/office/powerpoint/2010/main" val="1418483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Flexibility and learning. (</a:t>
            </a:r>
            <a:r>
              <a:rPr lang="en-US" sz="1200" b="0" i="1" kern="1200" dirty="0">
                <a:solidFill>
                  <a:schemeClr val="tx1"/>
                </a:solidFill>
                <a:effectLst/>
                <a:latin typeface="+mn-lt"/>
                <a:ea typeface="+mn-ea"/>
                <a:cs typeface="+mn-cs"/>
              </a:rPr>
              <a:t>A</a:t>
            </a:r>
            <a:r>
              <a:rPr lang="en-US" sz="1200" b="0" i="0" kern="1200" dirty="0">
                <a:solidFill>
                  <a:schemeClr val="tx1"/>
                </a:solidFill>
                <a:effectLst/>
                <a:latin typeface="+mn-lt"/>
                <a:ea typeface="+mn-ea"/>
                <a:cs typeface="+mn-cs"/>
              </a:rPr>
              <a:t>) Boxplots showing that the increase in flexibility from experimental session 1 to session 2 was significantly greater than zero (a one-sample </a:t>
            </a:r>
            <a:r>
              <a:rPr lang="en-US" sz="1200" b="0" i="1"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-test gives the result </a:t>
            </a:r>
            <a:r>
              <a:rPr lang="en-US" sz="1200" b="0" i="1"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 ≈ 6.00 with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2 × 10</a:t>
            </a:r>
            <a:r>
              <a:rPr lang="en-US" sz="1200" b="0" i="0" kern="1200" baseline="30000" dirty="0">
                <a:solidFill>
                  <a:schemeClr val="tx1"/>
                </a:solidFill>
                <a:effectLst/>
                <a:latin typeface="+mn-lt"/>
                <a:ea typeface="+mn-ea"/>
                <a:cs typeface="+mn-cs"/>
              </a:rPr>
              <a:t>-8</a:t>
            </a:r>
            <a:r>
              <a:rPr lang="en-US" sz="1200" b="0" i="0" kern="1200" dirty="0">
                <a:solidFill>
                  <a:schemeClr val="tx1"/>
                </a:solidFill>
                <a:effectLst/>
                <a:latin typeface="+mn-lt"/>
                <a:ea typeface="+mn-ea"/>
                <a:cs typeface="+mn-cs"/>
              </a:rPr>
              <a:t>), and that the magnitude of the decrease in flexibility from session 2 to session 3 was significantly greater than zero (</a:t>
            </a:r>
            <a:r>
              <a:rPr lang="en-US" sz="1200" b="0" i="1" kern="1200" dirty="0">
                <a:solidFill>
                  <a:schemeClr val="tx1"/>
                </a:solidFill>
                <a:effectLst/>
                <a:latin typeface="+mn-lt"/>
                <a:ea typeface="+mn-ea"/>
                <a:cs typeface="+mn-cs"/>
              </a:rPr>
              <a:t>t</a:t>
            </a:r>
            <a:r>
              <a:rPr lang="en-US" sz="1200" b="0" i="0" kern="1200" dirty="0">
                <a:solidFill>
                  <a:schemeClr val="tx1"/>
                </a:solidFill>
                <a:effectLst/>
                <a:latin typeface="+mn-lt"/>
                <a:ea typeface="+mn-ea"/>
                <a:cs typeface="+mn-cs"/>
              </a:rPr>
              <a:t> ≈ 7.46,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2 × 10</a:t>
            </a:r>
            <a:r>
              <a:rPr lang="en-US" sz="1200" b="0" i="0" kern="1200" baseline="30000" dirty="0">
                <a:solidFill>
                  <a:schemeClr val="tx1"/>
                </a:solidFill>
                <a:effectLst/>
                <a:latin typeface="+mn-lt"/>
                <a:ea typeface="+mn-ea"/>
                <a:cs typeface="+mn-cs"/>
              </a:rPr>
              <a:t>-11</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B</a:t>
            </a:r>
            <a:r>
              <a:rPr lang="en-US" sz="1200" b="0" i="0" kern="1200" dirty="0">
                <a:solidFill>
                  <a:schemeClr val="tx1"/>
                </a:solidFill>
                <a:effectLst/>
                <a:latin typeface="+mn-lt"/>
                <a:ea typeface="+mn-ea"/>
                <a:cs typeface="+mn-cs"/>
              </a:rPr>
              <a:t>) Significant predictive correlations between flexibility in session 1 and learning in session 2 (black curve,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0.001) and between flexibility in session 2 and learning in session 3 (red curve,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 0.009). Note that relationships between learning and network flexibility in the same experimental sessions (1 and 2) were not significant; we obtained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&gt; 0.13 using permutation tests. (</a:t>
            </a:r>
            <a:r>
              <a:rPr lang="en-US" sz="1200" b="0" i="1"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Brain regions whose flexibility in session 1 predicted learning in session 2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0.05, uncorrected for multiple comparisons). Regions that also passed false-positive correction were the left anterior fusiform cortex and the right inferior frontal gyrus, thalamus, and nucleus </a:t>
            </a:r>
            <a:r>
              <a:rPr lang="en-US" sz="1200" b="0" i="0" kern="1200" dirty="0" err="1">
                <a:solidFill>
                  <a:schemeClr val="tx1"/>
                </a:solidFill>
                <a:effectLst/>
                <a:latin typeface="+mn-lt"/>
                <a:ea typeface="+mn-ea"/>
                <a:cs typeface="+mn-cs"/>
              </a:rPr>
              <a:t>accumbens</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Brain regions whose flexibility in session 2 predicted learning in session 3 (</a:t>
            </a:r>
            <a:r>
              <a:rPr lang="en-US" sz="1200" b="0" i="1" kern="1200" dirty="0">
                <a:solidFill>
                  <a:schemeClr val="tx1"/>
                </a:solidFill>
                <a:effectLst/>
                <a:latin typeface="+mn-lt"/>
                <a:ea typeface="+mn-ea"/>
                <a:cs typeface="+mn-cs"/>
              </a:rPr>
              <a:t>p</a:t>
            </a:r>
            <a:r>
              <a:rPr lang="en-US" sz="1200" b="0" i="0" kern="1200" dirty="0">
                <a:solidFill>
                  <a:schemeClr val="tx1"/>
                </a:solidFill>
                <a:effectLst/>
                <a:latin typeface="+mn-lt"/>
                <a:ea typeface="+mn-ea"/>
                <a:cs typeface="+mn-cs"/>
              </a:rPr>
              <a:t> &lt; 0.05, uncorrected for multiple comparisons). Regions that also passed false-positive correction for multiple comparisons were the left </a:t>
            </a:r>
            <a:r>
              <a:rPr lang="en-US" sz="1200" b="0" i="0" kern="1200" dirty="0" err="1">
                <a:solidFill>
                  <a:schemeClr val="tx1"/>
                </a:solidFill>
                <a:effectLst/>
                <a:latin typeface="+mn-lt"/>
                <a:ea typeface="+mn-ea"/>
                <a:cs typeface="+mn-cs"/>
              </a:rPr>
              <a:t>intracalcarine</a:t>
            </a:r>
            <a:r>
              <a:rPr lang="en-US" sz="1200" b="0" i="0" kern="1200" dirty="0">
                <a:solidFill>
                  <a:schemeClr val="tx1"/>
                </a:solidFill>
                <a:effectLst/>
                <a:latin typeface="+mn-lt"/>
                <a:ea typeface="+mn-ea"/>
                <a:cs typeface="+mn-cs"/>
              </a:rPr>
              <a:t> cortex, paracingulate gyrus, precuneus, and lingual gyrus and the right superior frontal gyrus and precuneus cortex. In (</a:t>
            </a:r>
            <a:r>
              <a:rPr lang="en-US" sz="1200" b="0" i="1" kern="1200" dirty="0">
                <a:solidFill>
                  <a:schemeClr val="tx1"/>
                </a:solidFill>
                <a:effectLst/>
                <a:latin typeface="+mn-lt"/>
                <a:ea typeface="+mn-ea"/>
                <a:cs typeface="+mn-cs"/>
              </a:rPr>
              <a:t>C</a:t>
            </a:r>
            <a:r>
              <a:rPr lang="en-US" sz="1200" b="0" i="0" kern="1200" dirty="0">
                <a:solidFill>
                  <a:schemeClr val="tx1"/>
                </a:solidFill>
                <a:effectLst/>
                <a:latin typeface="+mn-lt"/>
                <a:ea typeface="+mn-ea"/>
                <a:cs typeface="+mn-cs"/>
              </a:rPr>
              <a:t>) and (</a:t>
            </a:r>
            <a:r>
              <a:rPr lang="en-US" sz="1200" b="0" i="1" kern="1200" dirty="0">
                <a:solidFill>
                  <a:schemeClr val="tx1"/>
                </a:solidFill>
                <a:effectLst/>
                <a:latin typeface="+mn-lt"/>
                <a:ea typeface="+mn-ea"/>
                <a:cs typeface="+mn-cs"/>
              </a:rPr>
              <a:t>D</a:t>
            </a:r>
            <a:r>
              <a:rPr lang="en-US" sz="1200" b="0" i="0" kern="1200" dirty="0">
                <a:solidFill>
                  <a:schemeClr val="tx1"/>
                </a:solidFill>
                <a:effectLst/>
                <a:latin typeface="+mn-lt"/>
                <a:ea typeface="+mn-ea"/>
                <a:cs typeface="+mn-cs"/>
              </a:rPr>
              <a:t>), colors indicate the Spearman correlation coefficient </a:t>
            </a:r>
            <a:r>
              <a:rPr lang="en-US" sz="1200" b="0" i="1" kern="1200" dirty="0">
                <a:solidFill>
                  <a:schemeClr val="tx1"/>
                </a:solidFill>
                <a:effectLst/>
                <a:latin typeface="+mn-lt"/>
                <a:ea typeface="+mn-ea"/>
                <a:cs typeface="+mn-cs"/>
              </a:rPr>
              <a:t>r</a:t>
            </a:r>
            <a:r>
              <a:rPr lang="en-US" sz="1200" b="0" i="0" kern="1200" dirty="0">
                <a:solidFill>
                  <a:schemeClr val="tx1"/>
                </a:solidFill>
                <a:effectLst/>
                <a:latin typeface="+mn-lt"/>
                <a:ea typeface="+mn-ea"/>
                <a:cs typeface="+mn-cs"/>
              </a:rPr>
              <a:t> between flexibility and learning.</a:t>
            </a:r>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8</a:t>
            </a:fld>
            <a:endParaRPr lang="en-US"/>
          </a:p>
        </p:txBody>
      </p:sp>
    </p:spTree>
    <p:extLst>
      <p:ext uri="{BB962C8B-B14F-4D97-AF65-F5344CB8AC3E}">
        <p14:creationId xmlns:p14="http://schemas.microsoft.com/office/powerpoint/2010/main" val="269686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have an example of a context-dependent rule you might encounter if you’re parking your car in the US.</a:t>
            </a:r>
          </a:p>
          <a:p>
            <a:r>
              <a:rPr lang="en-US" dirty="0"/>
              <a:t>This sign on the left indicates that you cannot park your car in this zone. The signs on the right, which are real signs that you can find in Boston, show you just how complicated it can be when deciding whether or not it is ok to park your car. Depending on the context (the time of day, your residency status, etc.) your actions have to change in order to follow the rule.</a:t>
            </a:r>
          </a:p>
        </p:txBody>
      </p:sp>
      <p:sp>
        <p:nvSpPr>
          <p:cNvPr id="4" name="Slide Number Placeholder 3"/>
          <p:cNvSpPr>
            <a:spLocks noGrp="1"/>
          </p:cNvSpPr>
          <p:nvPr>
            <p:ph type="sldNum" sz="quarter" idx="5"/>
          </p:nvPr>
        </p:nvSpPr>
        <p:spPr/>
        <p:txBody>
          <a:bodyPr/>
          <a:lstStyle/>
          <a:p>
            <a:fld id="{F2E04970-18C1-734F-882E-2D7FB5173973}" type="slidenum">
              <a:rPr lang="en-US" smtClean="0"/>
              <a:t>9</a:t>
            </a:fld>
            <a:endParaRPr lang="en-US"/>
          </a:p>
        </p:txBody>
      </p:sp>
    </p:spTree>
    <p:extLst>
      <p:ext uri="{BB962C8B-B14F-4D97-AF65-F5344CB8AC3E}">
        <p14:creationId xmlns:p14="http://schemas.microsoft.com/office/powerpoint/2010/main" val="3072658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11</a:t>
            </a:fld>
            <a:endParaRPr lang="en-US"/>
          </a:p>
        </p:txBody>
      </p:sp>
    </p:spTree>
    <p:extLst>
      <p:ext uri="{BB962C8B-B14F-4D97-AF65-F5344CB8AC3E}">
        <p14:creationId xmlns:p14="http://schemas.microsoft.com/office/powerpoint/2010/main" val="1798231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that is confusing, you are not alone, as 30% of our subjects never performed above chance during the task. Here you can see subject performance across the 9 scanning runs. Blue dots show subjects that successfully learned the task, and red dots show subjects that were unsuccessful. You can see that for the successful participants, accuracy is generally increasing over time. Our main question is: what is different about the brain network dynamics between these successful and unsuccessful participants.</a:t>
            </a:r>
          </a:p>
        </p:txBody>
      </p:sp>
      <p:sp>
        <p:nvSpPr>
          <p:cNvPr id="4" name="Slide Number Placeholder 3"/>
          <p:cNvSpPr>
            <a:spLocks noGrp="1"/>
          </p:cNvSpPr>
          <p:nvPr>
            <p:ph type="sldNum" sz="quarter" idx="5"/>
          </p:nvPr>
        </p:nvSpPr>
        <p:spPr/>
        <p:txBody>
          <a:bodyPr/>
          <a:lstStyle/>
          <a:p>
            <a:fld id="{F2E04970-18C1-734F-882E-2D7FB5173973}" type="slidenum">
              <a:rPr lang="en-US" smtClean="0"/>
              <a:t>13</a:t>
            </a:fld>
            <a:endParaRPr lang="en-US"/>
          </a:p>
        </p:txBody>
      </p:sp>
    </p:spTree>
    <p:extLst>
      <p:ext uri="{BB962C8B-B14F-4D97-AF65-F5344CB8AC3E}">
        <p14:creationId xmlns:p14="http://schemas.microsoft.com/office/powerpoint/2010/main" val="1750441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 this question, we formed a multilayer functional connectivity network for each subject, using the regions found in the Schaefer 400 atlas. To create the network, each region in the atlas becomes a node. If the BOLD signal is highly correlated between two nodes, then we connect them with an edge. We repeat this for all nine-scanning runs, and create this multi-layered network for each of our subjects. With a network constructed, we can start to ask questions about the network’s structure.</a:t>
            </a:r>
          </a:p>
        </p:txBody>
      </p:sp>
      <p:sp>
        <p:nvSpPr>
          <p:cNvPr id="4" name="Slide Number Placeholder 3"/>
          <p:cNvSpPr>
            <a:spLocks noGrp="1"/>
          </p:cNvSpPr>
          <p:nvPr>
            <p:ph type="sldNum" sz="quarter" idx="5"/>
          </p:nvPr>
        </p:nvSpPr>
        <p:spPr/>
        <p:txBody>
          <a:bodyPr/>
          <a:lstStyle/>
          <a:p>
            <a:fld id="{F2E04970-18C1-734F-882E-2D7FB5173973}" type="slidenum">
              <a:rPr lang="en-US" smtClean="0"/>
              <a:t>16</a:t>
            </a:fld>
            <a:endParaRPr lang="en-US"/>
          </a:p>
        </p:txBody>
      </p:sp>
    </p:spTree>
    <p:extLst>
      <p:ext uri="{BB962C8B-B14F-4D97-AF65-F5344CB8AC3E}">
        <p14:creationId xmlns:p14="http://schemas.microsoft.com/office/powerpoint/2010/main" val="856989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wanted to know if the overall flexibility of the network was different between learner’s and non-learners. We predicted that successful learner’s would quickly adopt a successful strategy and form a rigid community structure. To test this, we ran a Louvain community detection algorithm on each subject’s multilayered network, essentially giving each node a data-driven community assignment. If we follow the community membership of this node circled in yellow, this is what we find: First the node belongs to the purple network. Then, it spends a few scanning runs in the green network, until it becomes a part of this blue network, and then the subject reaches the end of the scanning session. To calculate the flexibility of this node, we look at how many times its community membership switches, and divide by the total possible number of switches. For this node, that is 2 switches over 8 possible switches, or 0.25.</a:t>
            </a:r>
          </a:p>
        </p:txBody>
      </p:sp>
      <p:sp>
        <p:nvSpPr>
          <p:cNvPr id="4" name="Slide Number Placeholder 3"/>
          <p:cNvSpPr>
            <a:spLocks noGrp="1"/>
          </p:cNvSpPr>
          <p:nvPr>
            <p:ph type="sldNum" sz="quarter" idx="5"/>
          </p:nvPr>
        </p:nvSpPr>
        <p:spPr/>
        <p:txBody>
          <a:bodyPr/>
          <a:lstStyle/>
          <a:p>
            <a:fld id="{F2E04970-18C1-734F-882E-2D7FB5173973}" type="slidenum">
              <a:rPr lang="en-US" smtClean="0"/>
              <a:t>20</a:t>
            </a:fld>
            <a:endParaRPr lang="en-US"/>
          </a:p>
        </p:txBody>
      </p:sp>
    </p:spTree>
    <p:extLst>
      <p:ext uri="{BB962C8B-B14F-4D97-AF65-F5344CB8AC3E}">
        <p14:creationId xmlns:p14="http://schemas.microsoft.com/office/powerpoint/2010/main" val="1177745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take the average flexibility of all 400 brain regions, and correlate it with each subject’s overall accuracy on the task. When we plot that we find that indeed, the successful learners – who had high overall accuracy, show lower flexibility scores, implying that they quickly form stable community structures. We can also map the correlation between flexibility and accuracy onto each individual cortical region to get a brain map like this. And while most of the brain is blue, driving that whole brain negative correlation plotted to the left, we actually see several brain regions with warm colors, demonstrating that there are regions of cortex that are flexibly switching their community allegiance in successful learners.</a:t>
            </a:r>
          </a:p>
        </p:txBody>
      </p:sp>
      <p:sp>
        <p:nvSpPr>
          <p:cNvPr id="4" name="Slide Number Placeholder 3"/>
          <p:cNvSpPr>
            <a:spLocks noGrp="1"/>
          </p:cNvSpPr>
          <p:nvPr>
            <p:ph type="sldNum" sz="quarter" idx="5"/>
          </p:nvPr>
        </p:nvSpPr>
        <p:spPr/>
        <p:txBody>
          <a:bodyPr/>
          <a:lstStyle/>
          <a:p>
            <a:fld id="{F2E04970-18C1-734F-882E-2D7FB5173973}" type="slidenum">
              <a:rPr lang="en-US" smtClean="0"/>
              <a:t>21</a:t>
            </a:fld>
            <a:endParaRPr lang="en-US"/>
          </a:p>
        </p:txBody>
      </p:sp>
    </p:spTree>
    <p:extLst>
      <p:ext uri="{BB962C8B-B14F-4D97-AF65-F5344CB8AC3E}">
        <p14:creationId xmlns:p14="http://schemas.microsoft.com/office/powerpoint/2010/main" val="3218875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5D65C-E8C7-EE4F-9105-617869A65875}" type="slidenum">
              <a:rPr lang="en-US" smtClean="0"/>
              <a:t>47</a:t>
            </a:fld>
            <a:endParaRPr lang="en-US"/>
          </a:p>
        </p:txBody>
      </p:sp>
    </p:spTree>
    <p:extLst>
      <p:ext uri="{BB962C8B-B14F-4D97-AF65-F5344CB8AC3E}">
        <p14:creationId xmlns:p14="http://schemas.microsoft.com/office/powerpoint/2010/main" val="3759757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4BDA3A-6A5E-5441-BF6D-FB9984BF4101}" type="datetime1">
              <a:rPr lang="en-US" smtClean="0"/>
              <a:t>6/22/26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2737935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9477BC-F794-3743-91EE-D67D0A7519DE}" type="datetime1">
              <a:rPr lang="en-US" smtClean="0"/>
              <a:t>6/22/26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3404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18F16-AC6F-6346-AA0C-F2785475B385}" type="datetime1">
              <a:rPr lang="en-US" smtClean="0"/>
              <a:t>6/22/26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326082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CCBB09-F9C2-9347-A3B5-365D2DB918BF}" type="datetime1">
              <a:rPr lang="en-US" smtClean="0"/>
              <a:t>6/22/26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1870322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F45BD6-23DF-C443-8226-60B0BFC3CEDE}" type="datetime1">
              <a:rPr lang="en-US" smtClean="0"/>
              <a:t>6/22/26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198543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117E71-11C2-3A4A-AAAD-A3E659D1C1A5}" type="datetime1">
              <a:rPr lang="en-US" smtClean="0"/>
              <a:t>6/22/26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903870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5071BD-4F18-2A43-9068-2A3F9886EE11}" type="datetime1">
              <a:rPr lang="en-US" smtClean="0"/>
              <a:t>6/22/26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3210107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6BAF55-6682-F443-8AB2-6CBAFC438767}" type="datetime1">
              <a:rPr lang="en-US" smtClean="0"/>
              <a:t>6/22/26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1747183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E8F38-449F-7840-8841-39170EF1FCE4}" type="datetime1">
              <a:rPr lang="en-US" smtClean="0"/>
              <a:t>6/22/26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410538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BC1D32-5FA0-0141-BF2E-053BCB804676}" type="datetime1">
              <a:rPr lang="en-US" smtClean="0"/>
              <a:t>6/22/26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228765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481C50-D6B6-D54A-BF9C-638A80B24B4C}" type="datetime1">
              <a:rPr lang="en-US" smtClean="0"/>
              <a:t>6/22/26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55798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C325D5-0A85-A849-82DD-E9B1A6E98D34}" type="datetime1">
              <a:rPr lang="en-US" smtClean="0"/>
              <a:t>6/22/26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52ADF-166F-AF40-B1A4-D35B819B761E}" type="slidenum">
              <a:rPr lang="en-US" smtClean="0"/>
              <a:t>‹#›</a:t>
            </a:fld>
            <a:endParaRPr lang="en-US"/>
          </a:p>
        </p:txBody>
      </p:sp>
    </p:spTree>
    <p:extLst>
      <p:ext uri="{BB962C8B-B14F-4D97-AF65-F5344CB8AC3E}">
        <p14:creationId xmlns:p14="http://schemas.microsoft.com/office/powerpoint/2010/main" val="3553266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9.tiff"/></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8.tiff"/><Relationship Id="rId4" Type="http://schemas.openxmlformats.org/officeDocument/2006/relationships/image" Target="../media/image47.tif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tiff"/><Relationship Id="rId3" Type="http://schemas.openxmlformats.org/officeDocument/2006/relationships/image" Target="../media/image7.png"/><Relationship Id="rId7" Type="http://schemas.openxmlformats.org/officeDocument/2006/relationships/image" Target="../media/image10.tif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tiff"/><Relationship Id="rId11" Type="http://schemas.openxmlformats.org/officeDocument/2006/relationships/image" Target="../media/image14.tiff"/><Relationship Id="rId5" Type="http://schemas.openxmlformats.org/officeDocument/2006/relationships/image" Target="../media/image8.tiff"/><Relationship Id="rId10" Type="http://schemas.openxmlformats.org/officeDocument/2006/relationships/image" Target="../media/image13.tiff"/><Relationship Id="rId4" Type="http://schemas.microsoft.com/office/2007/relationships/hdphoto" Target="../media/hdphoto5.wdp"/><Relationship Id="rId9" Type="http://schemas.openxmlformats.org/officeDocument/2006/relationships/image" Target="../media/image12.tiff"/></Relationships>
</file>

<file path=ppt/slides/_rels/slide20.xml.rels><?xml version="1.0" encoding="UTF-8" standalone="yes"?>
<Relationships xmlns="http://schemas.openxmlformats.org/package/2006/relationships"><Relationship Id="rId8" Type="http://schemas.openxmlformats.org/officeDocument/2006/relationships/image" Target="../media/image53.tiff"/><Relationship Id="rId13" Type="http://schemas.openxmlformats.org/officeDocument/2006/relationships/image" Target="../media/image58.tiff"/><Relationship Id="rId3" Type="http://schemas.openxmlformats.org/officeDocument/2006/relationships/notesSlide" Target="../notesSlides/notesSlide7.xml"/><Relationship Id="rId7" Type="http://schemas.openxmlformats.org/officeDocument/2006/relationships/image" Target="../media/image52.tiff"/><Relationship Id="rId12" Type="http://schemas.openxmlformats.org/officeDocument/2006/relationships/image" Target="../media/image57.tif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51.tiff"/><Relationship Id="rId11" Type="http://schemas.openxmlformats.org/officeDocument/2006/relationships/image" Target="../media/image56.tiff"/><Relationship Id="rId5" Type="http://schemas.openxmlformats.org/officeDocument/2006/relationships/image" Target="../media/image50.tiff"/><Relationship Id="rId10" Type="http://schemas.openxmlformats.org/officeDocument/2006/relationships/image" Target="../media/image55.tiff"/><Relationship Id="rId4" Type="http://schemas.openxmlformats.org/officeDocument/2006/relationships/image" Target="../media/image49.tiff"/><Relationship Id="rId9" Type="http://schemas.openxmlformats.org/officeDocument/2006/relationships/image" Target="../media/image54.tiff"/></Relationships>
</file>

<file path=ppt/slides/_rels/slide2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8.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1.png"/><Relationship Id="rId9" Type="http://schemas.openxmlformats.org/officeDocument/2006/relationships/image" Target="../media/image63.png"/></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69.tiff"/><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68.tiff"/><Relationship Id="rId5" Type="http://schemas.openxmlformats.org/officeDocument/2006/relationships/image" Target="../media/image67.tiff"/><Relationship Id="rId4" Type="http://schemas.openxmlformats.org/officeDocument/2006/relationships/image" Target="../media/image66.tiff"/></Relationships>
</file>

<file path=ppt/slides/_rels/slide29.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73.tiff"/><Relationship Id="rId4" Type="http://schemas.openxmlformats.org/officeDocument/2006/relationships/image" Target="../media/image72.tiff"/></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5.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79.tiff"/><Relationship Id="rId4" Type="http://schemas.openxmlformats.org/officeDocument/2006/relationships/image" Target="../media/image78.tiff"/></Relationships>
</file>

<file path=ppt/slides/_rels/slide36.xml.rels><?xml version="1.0" encoding="UTF-8" standalone="yes"?>
<Relationships xmlns="http://schemas.openxmlformats.org/package/2006/relationships"><Relationship Id="rId8" Type="http://schemas.openxmlformats.org/officeDocument/2006/relationships/image" Target="../media/image86.tiff"/><Relationship Id="rId3" Type="http://schemas.openxmlformats.org/officeDocument/2006/relationships/image" Target="../media/image81.tiff"/><Relationship Id="rId7" Type="http://schemas.openxmlformats.org/officeDocument/2006/relationships/image" Target="../media/image85.tiff"/><Relationship Id="rId2" Type="http://schemas.openxmlformats.org/officeDocument/2006/relationships/image" Target="../media/image80.tiff"/><Relationship Id="rId1" Type="http://schemas.openxmlformats.org/officeDocument/2006/relationships/slideLayout" Target="../slideLayouts/slideLayout2.xml"/><Relationship Id="rId6" Type="http://schemas.openxmlformats.org/officeDocument/2006/relationships/image" Target="../media/image84.tiff"/><Relationship Id="rId5" Type="http://schemas.openxmlformats.org/officeDocument/2006/relationships/image" Target="../media/image83.tiff"/><Relationship Id="rId4" Type="http://schemas.openxmlformats.org/officeDocument/2006/relationships/image" Target="../media/image82.tiff"/></Relationships>
</file>

<file path=ppt/slides/_rels/slide3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tiff"/><Relationship Id="rId7"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90.jpeg"/><Relationship Id="rId5" Type="http://schemas.openxmlformats.org/officeDocument/2006/relationships/image" Target="../media/image89.tiff"/><Relationship Id="rId4" Type="http://schemas.openxmlformats.org/officeDocument/2006/relationships/image" Target="../media/image88.tiff"/><Relationship Id="rId9"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5.tiff"/><Relationship Id="rId2" Type="http://schemas.openxmlformats.org/officeDocument/2006/relationships/image" Target="../media/image94.tiff"/><Relationship Id="rId1" Type="http://schemas.openxmlformats.org/officeDocument/2006/relationships/slideLayout" Target="../slideLayouts/slideLayout2.xml"/><Relationship Id="rId5" Type="http://schemas.openxmlformats.org/officeDocument/2006/relationships/image" Target="../media/image97.tiff"/><Relationship Id="rId4" Type="http://schemas.openxmlformats.org/officeDocument/2006/relationships/image" Target="../media/image96.tiff"/></Relationships>
</file>

<file path=ppt/slides/_rels/slide39.xml.rels><?xml version="1.0" encoding="UTF-8" standalone="yes"?>
<Relationships xmlns="http://schemas.openxmlformats.org/package/2006/relationships"><Relationship Id="rId3" Type="http://schemas.openxmlformats.org/officeDocument/2006/relationships/image" Target="../media/image99.tiff"/><Relationship Id="rId2" Type="http://schemas.openxmlformats.org/officeDocument/2006/relationships/image" Target="../media/image98.tiff"/><Relationship Id="rId1" Type="http://schemas.openxmlformats.org/officeDocument/2006/relationships/slideLayout" Target="../slideLayouts/slideLayout2.xml"/><Relationship Id="rId4" Type="http://schemas.openxmlformats.org/officeDocument/2006/relationships/image" Target="../media/image100.tiff"/></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image" Target="../media/image101.tiff"/><Relationship Id="rId1" Type="http://schemas.openxmlformats.org/officeDocument/2006/relationships/slideLayout" Target="../slideLayouts/slideLayout2.xml"/><Relationship Id="rId4" Type="http://schemas.openxmlformats.org/officeDocument/2006/relationships/image" Target="../media/image103.tiff"/></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4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jpeg"/><Relationship Id="rId12" Type="http://schemas.openxmlformats.org/officeDocument/2006/relationships/image" Target="../media/image121.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15.tiff"/><Relationship Id="rId11" Type="http://schemas.openxmlformats.org/officeDocument/2006/relationships/image" Target="../media/image120.jpeg"/><Relationship Id="rId5" Type="http://schemas.openxmlformats.org/officeDocument/2006/relationships/image" Target="../media/image114.tiff"/><Relationship Id="rId10" Type="http://schemas.openxmlformats.org/officeDocument/2006/relationships/image" Target="../media/image119.jpeg"/><Relationship Id="rId4" Type="http://schemas.openxmlformats.org/officeDocument/2006/relationships/image" Target="../media/image113.tiff"/><Relationship Id="rId9" Type="http://schemas.openxmlformats.org/officeDocument/2006/relationships/image" Target="../media/image118.png"/></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6.wdp"/></Relationships>
</file>

<file path=ppt/slides/_rels/slide4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8.png"/><Relationship Id="rId5" Type="http://schemas.openxmlformats.org/officeDocument/2006/relationships/chart" Target="../charts/chart1.xml"/><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4.tiff"/><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34.tiff"/></Relationships>
</file>

<file path=ppt/slides/_rels/slide5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59.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chart" Target="../charts/chart2.xml"/><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41.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6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2.emf"/><Relationship Id="rId7" Type="http://schemas.openxmlformats.org/officeDocument/2006/relationships/image" Target="../media/image146.emf"/><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45.emf"/><Relationship Id="rId5" Type="http://schemas.openxmlformats.org/officeDocument/2006/relationships/image" Target="../media/image144.emf"/><Relationship Id="rId10" Type="http://schemas.openxmlformats.org/officeDocument/2006/relationships/image" Target="../media/image147.tiff"/><Relationship Id="rId4" Type="http://schemas.openxmlformats.org/officeDocument/2006/relationships/image" Target="../media/image143.emf"/><Relationship Id="rId9" Type="http://schemas.openxmlformats.org/officeDocument/2006/relationships/image" Target="../media/image42.png"/></Relationships>
</file>

<file path=ppt/slides/_rels/slide69.xml.rels><?xml version="1.0" encoding="UTF-8" standalone="yes"?>
<Relationships xmlns="http://schemas.openxmlformats.org/package/2006/relationships"><Relationship Id="rId3" Type="http://schemas.openxmlformats.org/officeDocument/2006/relationships/image" Target="../media/image149.tiff"/><Relationship Id="rId2" Type="http://schemas.openxmlformats.org/officeDocument/2006/relationships/image" Target="../media/image148.tiff"/><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42.png"/><Relationship Id="rId4" Type="http://schemas.openxmlformats.org/officeDocument/2006/relationships/image" Target="../media/image4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1.tiff"/><Relationship Id="rId2" Type="http://schemas.openxmlformats.org/officeDocument/2006/relationships/image" Target="../media/image150.tiff"/><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7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4.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7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59.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1.tiff"/><Relationship Id="rId2" Type="http://schemas.openxmlformats.org/officeDocument/2006/relationships/image" Target="../media/image160.tiff"/><Relationship Id="rId1" Type="http://schemas.openxmlformats.org/officeDocument/2006/relationships/slideLayout" Target="../slideLayouts/slideLayout2.xml"/><Relationship Id="rId6" Type="http://schemas.openxmlformats.org/officeDocument/2006/relationships/image" Target="../media/image164.tiff"/><Relationship Id="rId5" Type="http://schemas.openxmlformats.org/officeDocument/2006/relationships/image" Target="../media/image163.tiff"/><Relationship Id="rId4" Type="http://schemas.openxmlformats.org/officeDocument/2006/relationships/image" Target="../media/image162.tiff"/></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7.jpeg"/></Relationships>
</file>

<file path=ppt/slides/_rels/slide80.xml.rels><?xml version="1.0" encoding="UTF-8" standalone="yes"?>
<Relationships xmlns="http://schemas.openxmlformats.org/package/2006/relationships"><Relationship Id="rId3" Type="http://schemas.openxmlformats.org/officeDocument/2006/relationships/image" Target="../media/image166.tiff"/><Relationship Id="rId2" Type="http://schemas.openxmlformats.org/officeDocument/2006/relationships/image" Target="../media/image165.tiff"/><Relationship Id="rId1" Type="http://schemas.openxmlformats.org/officeDocument/2006/relationships/slideLayout" Target="../slideLayouts/slideLayout2.xml"/><Relationship Id="rId6" Type="http://schemas.openxmlformats.org/officeDocument/2006/relationships/image" Target="../media/image164.tiff"/><Relationship Id="rId5" Type="http://schemas.openxmlformats.org/officeDocument/2006/relationships/image" Target="../media/image163.tiff"/><Relationship Id="rId4" Type="http://schemas.openxmlformats.org/officeDocument/2006/relationships/image" Target="../media/image167.tiff"/></Relationships>
</file>

<file path=ppt/slides/_rels/slide81.xml.rels><?xml version="1.0" encoding="UTF-8" standalone="yes"?>
<Relationships xmlns="http://schemas.openxmlformats.org/package/2006/relationships"><Relationship Id="rId3" Type="http://schemas.openxmlformats.org/officeDocument/2006/relationships/image" Target="../media/image169.tiff"/><Relationship Id="rId2" Type="http://schemas.openxmlformats.org/officeDocument/2006/relationships/image" Target="../media/image168.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76.tiff"/><Relationship Id="rId13" Type="http://schemas.openxmlformats.org/officeDocument/2006/relationships/image" Target="../media/image181.tiff"/><Relationship Id="rId3" Type="http://schemas.openxmlformats.org/officeDocument/2006/relationships/image" Target="../media/image171.tiff"/><Relationship Id="rId7" Type="http://schemas.openxmlformats.org/officeDocument/2006/relationships/image" Target="../media/image175.tiff"/><Relationship Id="rId12" Type="http://schemas.openxmlformats.org/officeDocument/2006/relationships/image" Target="../media/image180.tiff"/><Relationship Id="rId2" Type="http://schemas.openxmlformats.org/officeDocument/2006/relationships/image" Target="../media/image170.tiff"/><Relationship Id="rId1" Type="http://schemas.openxmlformats.org/officeDocument/2006/relationships/slideLayout" Target="../slideLayouts/slideLayout2.xml"/><Relationship Id="rId6" Type="http://schemas.openxmlformats.org/officeDocument/2006/relationships/image" Target="../media/image174.tiff"/><Relationship Id="rId11" Type="http://schemas.openxmlformats.org/officeDocument/2006/relationships/image" Target="../media/image179.tiff"/><Relationship Id="rId5" Type="http://schemas.openxmlformats.org/officeDocument/2006/relationships/image" Target="../media/image173.tiff"/><Relationship Id="rId10" Type="http://schemas.openxmlformats.org/officeDocument/2006/relationships/image" Target="../media/image178.tiff"/><Relationship Id="rId4" Type="http://schemas.openxmlformats.org/officeDocument/2006/relationships/image" Target="../media/image172.tiff"/><Relationship Id="rId9" Type="http://schemas.openxmlformats.org/officeDocument/2006/relationships/image" Target="../media/image177.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3.tiff"/><Relationship Id="rId7" Type="http://schemas.openxmlformats.org/officeDocument/2006/relationships/image" Target="../media/image91.jpeg"/><Relationship Id="rId2" Type="http://schemas.openxmlformats.org/officeDocument/2006/relationships/image" Target="../media/image182.tiff"/><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tiff"/><Relationship Id="rId4" Type="http://schemas.openxmlformats.org/officeDocument/2006/relationships/image" Target="../media/image88.tiff"/></Relationships>
</file>

<file path=ppt/slides/_rels/slide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D03968A1-7E91-AB4E-97F5-1CE4719756F7}"/>
              </a:ext>
            </a:extLst>
          </p:cNvPr>
          <p:cNvSpPr>
            <a:spLocks noGrp="1"/>
          </p:cNvSpPr>
          <p:nvPr>
            <p:ph type="ctrTitle"/>
          </p:nvPr>
        </p:nvSpPr>
        <p:spPr>
          <a:xfrm>
            <a:off x="3894124" y="1714257"/>
            <a:ext cx="4906697" cy="1332927"/>
          </a:xfrm>
        </p:spPr>
        <p:txBody>
          <a:bodyPr anchor="t">
            <a:normAutofit/>
          </a:bodyPr>
          <a:lstStyle/>
          <a:p>
            <a:r>
              <a:rPr lang="en-US" sz="2800" dirty="0"/>
              <a:t>Dynamic Brain Network Reconfiguration Supports Rule Learning and Abstract Reasoning</a:t>
            </a:r>
          </a:p>
        </p:txBody>
      </p:sp>
      <p:sp>
        <p:nvSpPr>
          <p:cNvPr id="3" name="Subtitle 2">
            <a:extLst>
              <a:ext uri="{FF2B5EF4-FFF2-40B4-BE49-F238E27FC236}">
                <a16:creationId xmlns:a16="http://schemas.microsoft.com/office/drawing/2014/main" id="{C576E3C4-872E-FF47-B6D0-542687D84DC9}"/>
              </a:ext>
            </a:extLst>
          </p:cNvPr>
          <p:cNvSpPr>
            <a:spLocks noGrp="1"/>
          </p:cNvSpPr>
          <p:nvPr>
            <p:ph type="subTitle" idx="1"/>
          </p:nvPr>
        </p:nvSpPr>
        <p:spPr>
          <a:xfrm>
            <a:off x="630936" y="1799657"/>
            <a:ext cx="2491737" cy="2410401"/>
          </a:xfrm>
        </p:spPr>
        <p:txBody>
          <a:bodyPr anchor="t">
            <a:normAutofit/>
          </a:bodyPr>
          <a:lstStyle/>
          <a:p>
            <a:pPr algn="l"/>
            <a:r>
              <a:rPr lang="en-US" dirty="0"/>
              <a:t>Berry Lab Meeting</a:t>
            </a:r>
          </a:p>
          <a:p>
            <a:pPr algn="l"/>
            <a:r>
              <a:rPr lang="en-US" sz="1800" dirty="0"/>
              <a:t>February 10, 2022</a:t>
            </a:r>
          </a:p>
          <a:p>
            <a:pPr algn="l"/>
            <a:endParaRPr lang="en-US" sz="500" dirty="0"/>
          </a:p>
          <a:p>
            <a:pPr algn="l"/>
            <a:r>
              <a:rPr lang="en-US" sz="2000" b="1" dirty="0"/>
              <a:t>Tom Morin</a:t>
            </a:r>
          </a:p>
          <a:p>
            <a:pPr algn="l"/>
            <a:r>
              <a:rPr lang="en-US" sz="1800" dirty="0"/>
              <a:t>PhD Candidate, Computational Neuroscience</a:t>
            </a:r>
          </a:p>
        </p:txBody>
      </p:sp>
      <p:cxnSp>
        <p:nvCxnSpPr>
          <p:cNvPr id="11" name="Straight Connector 10">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2674"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95B265C1-B2F6-EB44-9E94-4C4D364A98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611" y="4366158"/>
            <a:ext cx="1882436" cy="8438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188A7BE5-7487-BD48-87D3-F2621B6BDE8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10000" b="90000" l="0" r="100000">
                        <a14:foregroundMark x1="72598" y1="77308" x2="50356" y2="68590"/>
                        <a14:foregroundMark x1="50356" y1="68590" x2="22420" y2="74487"/>
                        <a14:foregroundMark x1="22420" y1="74487" x2="28648" y2="65385"/>
                      </a14:backgroundRemoval>
                    </a14:imgEffect>
                  </a14:imgLayer>
                </a14:imgProps>
              </a:ext>
              <a:ext uri="{28A0092B-C50C-407E-A947-70E740481C1C}">
                <a14:useLocalDpi xmlns:a14="http://schemas.microsoft.com/office/drawing/2010/main"/>
              </a:ext>
            </a:extLst>
          </a:blip>
          <a:srcRect/>
          <a:stretch/>
        </p:blipFill>
        <p:spPr>
          <a:xfrm>
            <a:off x="4666091" y="3171937"/>
            <a:ext cx="1692246" cy="2347640"/>
          </a:xfrm>
          <a:prstGeom prst="rect">
            <a:avLst/>
          </a:prstGeom>
        </p:spPr>
      </p:pic>
      <p:pic>
        <p:nvPicPr>
          <p:cNvPr id="24" name="Picture 23">
            <a:extLst>
              <a:ext uri="{FF2B5EF4-FFF2-40B4-BE49-F238E27FC236}">
                <a16:creationId xmlns:a16="http://schemas.microsoft.com/office/drawing/2014/main" id="{0798952A-2C95-5549-B88A-4973E22D8FA7}"/>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0" b="100000" l="0" r="100000">
                        <a14:foregroundMark x1="50000" y1="16230" x2="29412" y2="30890"/>
                        <a14:foregroundMark x1="29412" y1="30890" x2="30392" y2="57068"/>
                        <a14:foregroundMark x1="30392" y1="57068" x2="59314" y2="75393"/>
                        <a14:foregroundMark x1="59314" y1="75393" x2="79412" y2="57592"/>
                        <a14:foregroundMark x1="79412" y1="57592" x2="80392" y2="29319"/>
                        <a14:foregroundMark x1="80392" y1="29319" x2="55882" y2="15707"/>
                        <a14:foregroundMark x1="55882" y1="15707" x2="50000" y2="15707"/>
                        <a14:foregroundMark x1="28922" y1="25131" x2="21078" y2="51832"/>
                        <a14:foregroundMark x1="21078" y1="51832" x2="36765" y2="73822"/>
                        <a14:foregroundMark x1="36765" y1="73822" x2="64706" y2="79058"/>
                        <a14:foregroundMark x1="64706" y1="79058" x2="85784" y2="51832"/>
                        <a14:foregroundMark x1="85784" y1="51832" x2="82353" y2="25654"/>
                        <a14:foregroundMark x1="82353" y1="25654" x2="71257" y2="14960"/>
                        <a14:foregroundMark x1="55645" y1="7135" x2="36896" y2="9552"/>
                        <a14:foregroundMark x1="26932" y1="18870" x2="17647" y2="30890"/>
                        <a14:foregroundMark x1="17647" y1="30890" x2="17157" y2="33508"/>
                        <a14:foregroundMark x1="17647" y1="60733" x2="33824" y2="81675"/>
                        <a14:foregroundMark x1="33824" y1="81675" x2="60309" y2="86553"/>
                        <a14:foregroundMark x1="64328" y1="85314" x2="82809" y2="71084"/>
                        <a14:foregroundMark x1="84066" y1="67774" x2="90196" y2="43455"/>
                        <a14:foregroundMark x1="90196" y1="43455" x2="78922" y2="18325"/>
                        <a14:foregroundMark x1="78922" y1="18325" x2="77451" y2="16754"/>
                        <a14:foregroundMark x1="19118" y1="28272" x2="15686" y2="40314"/>
                        <a14:foregroundMark x1="35784" y1="14660" x2="61275" y2="8901"/>
                        <a14:foregroundMark x1="77451" y1="17277" x2="75490" y2="16754"/>
                        <a14:foregroundMark x1="55882" y1="7853" x2="62255" y2="8377"/>
                        <a14:foregroundMark x1="83824" y1="68586" x2="79412" y2="74346"/>
                        <a14:foregroundMark x1="61765" y1="83246" x2="59804" y2="85864"/>
                        <a14:backgroundMark x1="9314" y1="38303" x2="9314" y2="88482"/>
                        <a14:backgroundMark x1="9314" y1="88482" x2="36275" y2="98429"/>
                        <a14:backgroundMark x1="36275" y1="98429" x2="65686" y2="95288"/>
                        <a14:backgroundMark x1="65686" y1="95288" x2="72549" y2="92670"/>
                        <a14:backgroundMark x1="32843" y1="10471" x2="32843" y2="10471"/>
                        <a14:backgroundMark x1="63239" y1="6806" x2="64216" y2="6806"/>
                        <a14:backgroundMark x1="29412" y1="11518" x2="37255" y2="7330"/>
                        <a14:backgroundMark x1="63714" y1="6049" x2="65686" y2="6283"/>
                        <a14:backgroundMark x1="67647" y1="7330" x2="63424" y2="6510"/>
                        <a14:backgroundMark x1="80882" y1="17801" x2="78431" y2="15707"/>
                        <a14:backgroundMark x1="32843" y1="8901" x2="38235" y2="6806"/>
                        <a14:backgroundMark x1="33333" y1="9424" x2="35784" y2="8377"/>
                        <a14:backgroundMark x1="34804" y1="8901" x2="36275" y2="8377"/>
                        <a14:backgroundMark x1="59314" y1="88482" x2="62323" y2="87679"/>
                      </a14:backgroundRemoval>
                    </a14:imgEffect>
                  </a14:imgLayer>
                </a14:imgProps>
              </a:ext>
              <a:ext uri="{28A0092B-C50C-407E-A947-70E740481C1C}">
                <a14:useLocalDpi xmlns:a14="http://schemas.microsoft.com/office/drawing/2010/main"/>
              </a:ext>
            </a:extLst>
          </a:blip>
          <a:srcRect/>
          <a:stretch/>
        </p:blipFill>
        <p:spPr>
          <a:xfrm>
            <a:off x="6081770" y="3258029"/>
            <a:ext cx="1633011" cy="1528852"/>
          </a:xfrm>
          <a:prstGeom prst="rect">
            <a:avLst/>
          </a:prstGeom>
        </p:spPr>
      </p:pic>
      <p:pic>
        <p:nvPicPr>
          <p:cNvPr id="26" name="Picture 25">
            <a:extLst>
              <a:ext uri="{FF2B5EF4-FFF2-40B4-BE49-F238E27FC236}">
                <a16:creationId xmlns:a16="http://schemas.microsoft.com/office/drawing/2014/main" id="{9622CAE3-BD7C-BC49-BBC5-20BC982AD504}"/>
              </a:ext>
            </a:extLst>
          </p:cNvPr>
          <p:cNvPicPr>
            <a:picLocks noChangeAspect="1"/>
          </p:cNvPicPr>
          <p:nvPr/>
        </p:nvPicPr>
        <p:blipFill rotWithShape="1">
          <a:blip r:embed="rId8" cstate="email">
            <a:extLst>
              <a:ext uri="{BEBA8EAE-BF5A-486C-A8C5-ECC9F3942E4B}">
                <a14:imgProps xmlns:a14="http://schemas.microsoft.com/office/drawing/2010/main">
                  <a14:imgLayer r:embed="rId9">
                    <a14:imgEffect>
                      <a14:backgroundRemoval t="0" b="100000" l="0" r="100000">
                        <a14:foregroundMark x1="50000" y1="16230" x2="29412" y2="30890"/>
                        <a14:foregroundMark x1="29412" y1="30890" x2="30392" y2="57068"/>
                        <a14:foregroundMark x1="30392" y1="57068" x2="59314" y2="75393"/>
                        <a14:foregroundMark x1="59314" y1="75393" x2="79412" y2="57592"/>
                        <a14:foregroundMark x1="79412" y1="57592" x2="80392" y2="29319"/>
                        <a14:foregroundMark x1="80392" y1="29319" x2="55882" y2="15707"/>
                        <a14:foregroundMark x1="55882" y1="15707" x2="50000" y2="15707"/>
                        <a14:foregroundMark x1="28922" y1="25131" x2="21078" y2="51832"/>
                        <a14:foregroundMark x1="21078" y1="51832" x2="36765" y2="73822"/>
                        <a14:foregroundMark x1="36765" y1="73822" x2="64706" y2="79058"/>
                        <a14:foregroundMark x1="64706" y1="79058" x2="85784" y2="51832"/>
                        <a14:foregroundMark x1="85784" y1="51832" x2="82353" y2="25654"/>
                        <a14:foregroundMark x1="71356" y1="15055" x2="69781" y2="13536"/>
                        <a14:foregroundMark x1="82353" y1="25654" x2="77910" y2="21371"/>
                        <a14:foregroundMark x1="54085" y1="7336" x2="37114" y2="9524"/>
                        <a14:foregroundMark x1="31763" y1="12616" x2="17647" y2="30890"/>
                        <a14:foregroundMark x1="17647" y1="30890" x2="17157" y2="33508"/>
                        <a14:foregroundMark x1="17647" y1="60733" x2="33824" y2="81675"/>
                        <a14:foregroundMark x1="33824" y1="81675" x2="58988" y2="86309"/>
                        <a14:foregroundMark x1="70289" y1="80725" x2="82809" y2="71084"/>
                        <a14:foregroundMark x1="84066" y1="67774" x2="90196" y2="43455"/>
                        <a14:foregroundMark x1="90196" y1="43455" x2="79536" y2="19694"/>
                        <a14:foregroundMark x1="61275" y1="9424" x2="68627" y2="10471"/>
                        <a14:foregroundMark x1="85294" y1="63874" x2="79902" y2="73298"/>
                        <a14:foregroundMark x1="81373" y1="71204" x2="79412" y2="73822"/>
                        <a14:backgroundMark x1="9314" y1="33508" x2="9314" y2="88482"/>
                        <a14:backgroundMark x1="9314" y1="88482" x2="36275" y2="98429"/>
                        <a14:backgroundMark x1="36275" y1="98429" x2="65686" y2="95288"/>
                        <a14:backgroundMark x1="65686" y1="95288" x2="72549" y2="92670"/>
                        <a14:backgroundMark x1="63171" y1="6510" x2="59804" y2="4712"/>
                        <a14:backgroundMark x1="63755" y1="5614" x2="57843" y2="4712"/>
                        <a14:backgroundMark x1="63725" y1="5759" x2="57843" y2="4712"/>
                        <a14:backgroundMark x1="55392" y1="5236" x2="62745" y2="5759"/>
                        <a14:backgroundMark x1="36275" y1="8377" x2="31373" y2="9948"/>
                        <a14:backgroundMark x1="35294" y1="8377" x2="30392" y2="10995"/>
                        <a14:backgroundMark x1="60294" y1="89005" x2="67157" y2="86911"/>
                        <a14:backgroundMark x1="66667" y1="87958" x2="60784" y2="89005"/>
                        <a14:backgroundMark x1="75000" y1="13089" x2="81373" y2="17801"/>
                        <a14:backgroundMark x1="71078" y1="10471" x2="68627" y2="8901"/>
                      </a14:backgroundRemoval>
                    </a14:imgEffect>
                  </a14:imgLayer>
                </a14:imgProps>
              </a:ext>
              <a:ext uri="{28A0092B-C50C-407E-A947-70E740481C1C}">
                <a14:useLocalDpi xmlns:a14="http://schemas.microsoft.com/office/drawing/2010/main"/>
              </a:ext>
            </a:extLst>
          </a:blip>
          <a:srcRect/>
          <a:stretch/>
        </p:blipFill>
        <p:spPr>
          <a:xfrm>
            <a:off x="6487362" y="3601732"/>
            <a:ext cx="1633011" cy="1528852"/>
          </a:xfrm>
          <a:prstGeom prst="rect">
            <a:avLst/>
          </a:prstGeom>
        </p:spPr>
      </p:pic>
      <p:pic>
        <p:nvPicPr>
          <p:cNvPr id="27" name="Picture 26">
            <a:extLst>
              <a:ext uri="{FF2B5EF4-FFF2-40B4-BE49-F238E27FC236}">
                <a16:creationId xmlns:a16="http://schemas.microsoft.com/office/drawing/2014/main" id="{AD761145-0268-C041-8187-6EE3DD4F055A}"/>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0" b="100000" l="0" r="100000">
                        <a14:foregroundMark x1="50000" y1="16230" x2="29412" y2="30890"/>
                        <a14:foregroundMark x1="29412" y1="30890" x2="30392" y2="57068"/>
                        <a14:foregroundMark x1="30392" y1="57068" x2="59314" y2="75393"/>
                        <a14:foregroundMark x1="59314" y1="75393" x2="79412" y2="57592"/>
                        <a14:foregroundMark x1="79412" y1="57592" x2="80392" y2="29319"/>
                        <a14:foregroundMark x1="80392" y1="29319" x2="55882" y2="15707"/>
                        <a14:foregroundMark x1="55882" y1="15707" x2="50000" y2="15707"/>
                        <a14:foregroundMark x1="28922" y1="25131" x2="21078" y2="51832"/>
                        <a14:foregroundMark x1="21078" y1="51832" x2="36765" y2="73822"/>
                        <a14:foregroundMark x1="36765" y1="73822" x2="64706" y2="79058"/>
                        <a14:foregroundMark x1="64706" y1="79058" x2="85784" y2="51832"/>
                        <a14:foregroundMark x1="85784" y1="51832" x2="82353" y2="25654"/>
                        <a14:foregroundMark x1="82353" y1="25654" x2="67701" y2="11532"/>
                        <a14:foregroundMark x1="56545" y1="7020" x2="39064" y2="9273"/>
                        <a14:foregroundMark x1="24076" y1="22567" x2="17647" y2="30890"/>
                        <a14:foregroundMark x1="17647" y1="30890" x2="17157" y2="33508"/>
                        <a14:foregroundMark x1="17647" y1="60733" x2="33824" y2="81675"/>
                        <a14:foregroundMark x1="33824" y1="81675" x2="59184" y2="86345"/>
                        <a14:foregroundMark x1="68234" y1="82307" x2="82040" y2="71676"/>
                        <a14:foregroundMark x1="84299" y1="66850" x2="90196" y2="43455"/>
                        <a14:foregroundMark x1="90196" y1="43455" x2="81183" y2="23364"/>
                        <a14:foregroundMark x1="78922" y1="18325" x2="77451" y2="16754"/>
                        <a14:foregroundMark x1="54902" y1="8377" x2="67647" y2="11518"/>
                        <a14:foregroundMark x1="65686" y1="11518" x2="54902" y2="7853"/>
                        <a14:foregroundMark x1="33333" y1="13089" x2="26471" y2="18848"/>
                        <a14:foregroundMark x1="30882" y1="14660" x2="34314" y2="13089"/>
                        <a14:foregroundMark x1="35784" y1="11518" x2="32353" y2="14660"/>
                        <a14:foregroundMark x1="56863" y1="86911" x2="66176" y2="83246"/>
                        <a14:foregroundMark x1="81373" y1="71728" x2="78922" y2="74869"/>
                        <a14:backgroundMark x1="9314" y1="33508" x2="9314" y2="88482"/>
                        <a14:backgroundMark x1="9314" y1="88482" x2="36275" y2="98429"/>
                        <a14:backgroundMark x1="36275" y1="98429" x2="65686" y2="95288"/>
                        <a14:backgroundMark x1="65686" y1="95288" x2="72549" y2="92670"/>
                        <a14:backgroundMark x1="33577" y1="8973" x2="33257" y2="9191"/>
                        <a14:backgroundMark x1="64372" y1="86954" x2="66176" y2="86387"/>
                        <a14:backgroundMark x1="82941" y1="72891" x2="84804" y2="70681"/>
                        <a14:backgroundMark x1="81863" y1="19372" x2="77451" y2="14660"/>
                      </a14:backgroundRemoval>
                    </a14:imgEffect>
                  </a14:imgLayer>
                </a14:imgProps>
              </a:ext>
              <a:ext uri="{28A0092B-C50C-407E-A947-70E740481C1C}">
                <a14:useLocalDpi xmlns:a14="http://schemas.microsoft.com/office/drawing/2010/main"/>
              </a:ext>
            </a:extLst>
          </a:blip>
          <a:srcRect/>
          <a:stretch/>
        </p:blipFill>
        <p:spPr>
          <a:xfrm>
            <a:off x="6898275" y="4023422"/>
            <a:ext cx="1633011" cy="1528852"/>
          </a:xfrm>
          <a:prstGeom prst="rect">
            <a:avLst/>
          </a:prstGeom>
        </p:spPr>
      </p:pic>
    </p:spTree>
    <p:extLst>
      <p:ext uri="{BB962C8B-B14F-4D97-AF65-F5344CB8AC3E}">
        <p14:creationId xmlns:p14="http://schemas.microsoft.com/office/powerpoint/2010/main" val="30488847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8D1A18DC-6CA4-B24D-BA9C-806A3DD344D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20611" y="1688270"/>
            <a:ext cx="6844151" cy="40703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0830EF-EB94-CC46-8E34-2A6877CF0F00}"/>
              </a:ext>
            </a:extLst>
          </p:cNvPr>
          <p:cNvSpPr txBox="1"/>
          <p:nvPr/>
        </p:nvSpPr>
        <p:spPr>
          <a:xfrm>
            <a:off x="138265" y="100208"/>
            <a:ext cx="9005735" cy="769441"/>
          </a:xfrm>
          <a:prstGeom prst="rect">
            <a:avLst/>
          </a:prstGeom>
          <a:noFill/>
        </p:spPr>
        <p:txBody>
          <a:bodyPr wrap="none" rtlCol="0">
            <a:spAutoFit/>
          </a:bodyPr>
          <a:lstStyle/>
          <a:p>
            <a:r>
              <a:rPr lang="en-US" sz="4400" dirty="0"/>
              <a:t>Context Dependent Rule Learning Task</a:t>
            </a:r>
          </a:p>
        </p:txBody>
      </p:sp>
      <p:sp>
        <p:nvSpPr>
          <p:cNvPr id="7" name="TextBox 6">
            <a:extLst>
              <a:ext uri="{FF2B5EF4-FFF2-40B4-BE49-F238E27FC236}">
                <a16:creationId xmlns:a16="http://schemas.microsoft.com/office/drawing/2014/main" id="{97162309-76F1-504F-9475-CECECA78AD49}"/>
              </a:ext>
            </a:extLst>
          </p:cNvPr>
          <p:cNvSpPr txBox="1"/>
          <p:nvPr/>
        </p:nvSpPr>
        <p:spPr>
          <a:xfrm>
            <a:off x="7527339" y="6519446"/>
            <a:ext cx="1616661" cy="338554"/>
          </a:xfrm>
          <a:prstGeom prst="rect">
            <a:avLst/>
          </a:prstGeom>
          <a:noFill/>
        </p:spPr>
        <p:txBody>
          <a:bodyPr wrap="none" rtlCol="0">
            <a:spAutoFit/>
          </a:bodyPr>
          <a:lstStyle/>
          <a:p>
            <a:r>
              <a:rPr lang="en-US" sz="1600" dirty="0"/>
              <a:t>Morin et al. 2021</a:t>
            </a:r>
          </a:p>
        </p:txBody>
      </p:sp>
      <p:sp>
        <p:nvSpPr>
          <p:cNvPr id="2" name="Slide Number Placeholder 1">
            <a:extLst>
              <a:ext uri="{FF2B5EF4-FFF2-40B4-BE49-F238E27FC236}">
                <a16:creationId xmlns:a16="http://schemas.microsoft.com/office/drawing/2014/main" id="{472CC95A-5EF7-1748-B696-0D318FBABB8E}"/>
              </a:ext>
            </a:extLst>
          </p:cNvPr>
          <p:cNvSpPr>
            <a:spLocks noGrp="1"/>
          </p:cNvSpPr>
          <p:nvPr>
            <p:ph type="sldNum" sz="quarter" idx="12"/>
          </p:nvPr>
        </p:nvSpPr>
        <p:spPr/>
        <p:txBody>
          <a:bodyPr/>
          <a:lstStyle/>
          <a:p>
            <a:fld id="{E1552ADF-166F-AF40-B1A4-D35B819B761E}" type="slidenum">
              <a:rPr lang="en-US" smtClean="0"/>
              <a:t>10</a:t>
            </a:fld>
            <a:endParaRPr lang="en-US"/>
          </a:p>
        </p:txBody>
      </p:sp>
      <p:pic>
        <p:nvPicPr>
          <p:cNvPr id="8" name="Picture 7">
            <a:extLst>
              <a:ext uri="{FF2B5EF4-FFF2-40B4-BE49-F238E27FC236}">
                <a16:creationId xmlns:a16="http://schemas.microsoft.com/office/drawing/2014/main" id="{8EBF1CED-11A7-F242-9EBE-CCDA0B8C2E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3337" y="5160895"/>
            <a:ext cx="1189972" cy="1195456"/>
          </a:xfrm>
          <a:prstGeom prst="rect">
            <a:avLst/>
          </a:prstGeom>
        </p:spPr>
      </p:pic>
      <p:sp>
        <p:nvSpPr>
          <p:cNvPr id="3" name="TextBox 2">
            <a:extLst>
              <a:ext uri="{FF2B5EF4-FFF2-40B4-BE49-F238E27FC236}">
                <a16:creationId xmlns:a16="http://schemas.microsoft.com/office/drawing/2014/main" id="{00118929-A073-3C4A-98BD-0C5C1D306812}"/>
              </a:ext>
            </a:extLst>
          </p:cNvPr>
          <p:cNvSpPr txBox="1"/>
          <p:nvPr/>
        </p:nvSpPr>
        <p:spPr>
          <a:xfrm>
            <a:off x="0" y="6369577"/>
            <a:ext cx="1796646" cy="369332"/>
          </a:xfrm>
          <a:prstGeom prst="rect">
            <a:avLst/>
          </a:prstGeom>
          <a:noFill/>
        </p:spPr>
        <p:txBody>
          <a:bodyPr wrap="none" rtlCol="0">
            <a:spAutoFit/>
          </a:bodyPr>
          <a:lstStyle/>
          <a:p>
            <a:r>
              <a:rPr lang="en-US" dirty="0"/>
              <a:t>Allen Chang, PhD</a:t>
            </a:r>
          </a:p>
        </p:txBody>
      </p:sp>
      <p:sp>
        <p:nvSpPr>
          <p:cNvPr id="4" name="TextBox 3">
            <a:extLst>
              <a:ext uri="{FF2B5EF4-FFF2-40B4-BE49-F238E27FC236}">
                <a16:creationId xmlns:a16="http://schemas.microsoft.com/office/drawing/2014/main" id="{C155E582-F320-FB4D-A6E9-D56B4B5C8876}"/>
              </a:ext>
            </a:extLst>
          </p:cNvPr>
          <p:cNvSpPr txBox="1"/>
          <p:nvPr/>
        </p:nvSpPr>
        <p:spPr>
          <a:xfrm>
            <a:off x="1845220" y="6354695"/>
            <a:ext cx="1142813" cy="369332"/>
          </a:xfrm>
          <a:prstGeom prst="rect">
            <a:avLst/>
          </a:prstGeom>
          <a:noFill/>
        </p:spPr>
        <p:txBody>
          <a:bodyPr wrap="none" rtlCol="0">
            <a:spAutoFit/>
          </a:bodyPr>
          <a:lstStyle/>
          <a:p>
            <a:r>
              <a:rPr lang="en-US" dirty="0" err="1"/>
              <a:t>Weida</a:t>
            </a:r>
            <a:r>
              <a:rPr lang="en-US" dirty="0"/>
              <a:t> Ma</a:t>
            </a:r>
          </a:p>
        </p:txBody>
      </p:sp>
      <p:pic>
        <p:nvPicPr>
          <p:cNvPr id="1026" name="Picture 2" descr="Weida Ma">
            <a:extLst>
              <a:ext uri="{FF2B5EF4-FFF2-40B4-BE49-F238E27FC236}">
                <a16:creationId xmlns:a16="http://schemas.microsoft.com/office/drawing/2014/main" id="{F1A233EC-0DE5-054C-A407-02BC82FCA8F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19727" y="5160895"/>
            <a:ext cx="1193800" cy="119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69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926B7A-A5CC-8A43-8A8B-1A735CB59CF0}"/>
              </a:ext>
            </a:extLst>
          </p:cNvPr>
          <p:cNvSpPr/>
          <p:nvPr/>
        </p:nvSpPr>
        <p:spPr>
          <a:xfrm>
            <a:off x="1402915" y="131524"/>
            <a:ext cx="6626268" cy="662626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 name="Straight Connector 4">
            <a:extLst>
              <a:ext uri="{FF2B5EF4-FFF2-40B4-BE49-F238E27FC236}">
                <a16:creationId xmlns:a16="http://schemas.microsoft.com/office/drawing/2014/main" id="{E9774C31-4D74-C748-93D8-EECCD9927455}"/>
              </a:ext>
            </a:extLst>
          </p:cNvPr>
          <p:cNvCxnSpPr>
            <a:stCxn id="3" idx="0"/>
          </p:cNvCxnSpPr>
          <p:nvPr/>
        </p:nvCxnSpPr>
        <p:spPr>
          <a:xfrm>
            <a:off x="4716049" y="131524"/>
            <a:ext cx="0" cy="6626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9DB08B-313B-B24E-A0CC-86B166081359}"/>
              </a:ext>
            </a:extLst>
          </p:cNvPr>
          <p:cNvCxnSpPr>
            <a:cxnSpLocks/>
            <a:stCxn id="3" idx="1"/>
            <a:endCxn id="3" idx="3"/>
          </p:cNvCxnSpPr>
          <p:nvPr/>
        </p:nvCxnSpPr>
        <p:spPr>
          <a:xfrm>
            <a:off x="1402915" y="3444658"/>
            <a:ext cx="66262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6AACAED9-C1E9-7845-9C05-BFBAC981AB0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37436" y="498150"/>
            <a:ext cx="2192055" cy="2427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661F906D-A866-5A47-9F23-0FBBF54231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34993" y="440230"/>
            <a:ext cx="2192055" cy="24277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6B9282D-C4A6-D04F-8883-1DC44660933A}"/>
              </a:ext>
            </a:extLst>
          </p:cNvPr>
          <p:cNvSpPr txBox="1"/>
          <p:nvPr/>
        </p:nvSpPr>
        <p:spPr>
          <a:xfrm>
            <a:off x="3926909" y="3110508"/>
            <a:ext cx="1578280" cy="646331"/>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Pair?</a:t>
            </a:r>
          </a:p>
        </p:txBody>
      </p:sp>
      <p:sp>
        <p:nvSpPr>
          <p:cNvPr id="16" name="TextBox 15">
            <a:extLst>
              <a:ext uri="{FF2B5EF4-FFF2-40B4-BE49-F238E27FC236}">
                <a16:creationId xmlns:a16="http://schemas.microsoft.com/office/drawing/2014/main" id="{7A4BCE5D-90C4-FB40-8607-459225496E11}"/>
              </a:ext>
            </a:extLst>
          </p:cNvPr>
          <p:cNvSpPr txBox="1"/>
          <p:nvPr/>
        </p:nvSpPr>
        <p:spPr>
          <a:xfrm>
            <a:off x="3867410" y="3086388"/>
            <a:ext cx="1697277" cy="646331"/>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Correct</a:t>
            </a:r>
          </a:p>
        </p:txBody>
      </p:sp>
      <p:sp>
        <p:nvSpPr>
          <p:cNvPr id="17" name="TextBox 16">
            <a:extLst>
              <a:ext uri="{FF2B5EF4-FFF2-40B4-BE49-F238E27FC236}">
                <a16:creationId xmlns:a16="http://schemas.microsoft.com/office/drawing/2014/main" id="{82C164ED-80DA-4344-BDC4-13E90ECCF3D3}"/>
              </a:ext>
            </a:extLst>
          </p:cNvPr>
          <p:cNvSpPr txBox="1"/>
          <p:nvPr/>
        </p:nvSpPr>
        <p:spPr>
          <a:xfrm>
            <a:off x="3724927" y="3086387"/>
            <a:ext cx="1982242" cy="646331"/>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Incorrect</a:t>
            </a:r>
          </a:p>
        </p:txBody>
      </p:sp>
      <p:sp>
        <p:nvSpPr>
          <p:cNvPr id="2" name="Slide Number Placeholder 1">
            <a:extLst>
              <a:ext uri="{FF2B5EF4-FFF2-40B4-BE49-F238E27FC236}">
                <a16:creationId xmlns:a16="http://schemas.microsoft.com/office/drawing/2014/main" id="{D9299E51-3648-6046-A181-953024B1DDAA}"/>
              </a:ext>
            </a:extLst>
          </p:cNvPr>
          <p:cNvSpPr>
            <a:spLocks noGrp="1"/>
          </p:cNvSpPr>
          <p:nvPr>
            <p:ph type="sldNum" sz="quarter" idx="12"/>
          </p:nvPr>
        </p:nvSpPr>
        <p:spPr/>
        <p:txBody>
          <a:bodyPr/>
          <a:lstStyle/>
          <a:p>
            <a:fld id="{E1552ADF-166F-AF40-B1A4-D35B819B761E}" type="slidenum">
              <a:rPr lang="en-US" smtClean="0"/>
              <a:t>11</a:t>
            </a:fld>
            <a:endParaRPr lang="en-US"/>
          </a:p>
        </p:txBody>
      </p:sp>
      <p:pic>
        <p:nvPicPr>
          <p:cNvPr id="18"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07462546-9DFA-4D45-A61F-926E1C0257B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44629" y="526831"/>
            <a:ext cx="2226641" cy="21360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B043E84E-9DC0-354B-93B0-7B8930FB8A6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0407" y="574210"/>
            <a:ext cx="2226641" cy="213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67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3"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ntr"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16" grpId="0" animBg="1"/>
      <p:bldP spid="16" grpId="1" animBg="1"/>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3EA25-D133-144E-AA6D-62D4B2A47562}"/>
              </a:ext>
            </a:extLst>
          </p:cNvPr>
          <p:cNvSpPr>
            <a:spLocks noGrp="1"/>
          </p:cNvSpPr>
          <p:nvPr>
            <p:ph type="title"/>
          </p:nvPr>
        </p:nvSpPr>
        <p:spPr/>
        <p:txBody>
          <a:bodyPr/>
          <a:lstStyle/>
          <a:p>
            <a:r>
              <a:rPr lang="en-US" dirty="0"/>
              <a:t>Context Dependent Rule Learning Task – Underlying Rule Structure</a:t>
            </a:r>
          </a:p>
        </p:txBody>
      </p:sp>
      <p:sp>
        <p:nvSpPr>
          <p:cNvPr id="4" name="Slide Number Placeholder 3">
            <a:extLst>
              <a:ext uri="{FF2B5EF4-FFF2-40B4-BE49-F238E27FC236}">
                <a16:creationId xmlns:a16="http://schemas.microsoft.com/office/drawing/2014/main" id="{2C85FEAF-E2A9-284B-BE16-57723DED105E}"/>
              </a:ext>
            </a:extLst>
          </p:cNvPr>
          <p:cNvSpPr>
            <a:spLocks noGrp="1"/>
          </p:cNvSpPr>
          <p:nvPr>
            <p:ph type="sldNum" sz="quarter" idx="12"/>
          </p:nvPr>
        </p:nvSpPr>
        <p:spPr/>
        <p:txBody>
          <a:bodyPr/>
          <a:lstStyle/>
          <a:p>
            <a:fld id="{E1552ADF-166F-AF40-B1A4-D35B819B761E}" type="slidenum">
              <a:rPr lang="en-US" smtClean="0"/>
              <a:t>12</a:t>
            </a:fld>
            <a:endParaRPr lang="en-US"/>
          </a:p>
        </p:txBody>
      </p:sp>
      <p:pic>
        <p:nvPicPr>
          <p:cNvPr id="5" name="Picture 4">
            <a:extLst>
              <a:ext uri="{FF2B5EF4-FFF2-40B4-BE49-F238E27FC236}">
                <a16:creationId xmlns:a16="http://schemas.microsoft.com/office/drawing/2014/main" id="{AEABFC6C-0A75-7949-84C7-DA4CA378B725}"/>
              </a:ext>
            </a:extLst>
          </p:cNvPr>
          <p:cNvPicPr>
            <a:picLocks noChangeAspect="1"/>
          </p:cNvPicPr>
          <p:nvPr/>
        </p:nvPicPr>
        <p:blipFill>
          <a:blip r:embed="rId2"/>
          <a:stretch>
            <a:fillRect/>
          </a:stretch>
        </p:blipFill>
        <p:spPr>
          <a:xfrm>
            <a:off x="528636" y="2565400"/>
            <a:ext cx="8077200" cy="2692400"/>
          </a:xfrm>
          <a:prstGeom prst="rect">
            <a:avLst/>
          </a:prstGeom>
        </p:spPr>
      </p:pic>
      <p:sp>
        <p:nvSpPr>
          <p:cNvPr id="6" name="Rectangle 5">
            <a:extLst>
              <a:ext uri="{FF2B5EF4-FFF2-40B4-BE49-F238E27FC236}">
                <a16:creationId xmlns:a16="http://schemas.microsoft.com/office/drawing/2014/main" id="{41A539E2-C9CA-2743-978C-09846A1907EC}"/>
              </a:ext>
            </a:extLst>
          </p:cNvPr>
          <p:cNvSpPr/>
          <p:nvPr/>
        </p:nvSpPr>
        <p:spPr>
          <a:xfrm>
            <a:off x="3914775" y="3500438"/>
            <a:ext cx="1628775" cy="152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2E628E9-365F-F54C-A5DA-169C9311C092}"/>
              </a:ext>
            </a:extLst>
          </p:cNvPr>
          <p:cNvSpPr/>
          <p:nvPr/>
        </p:nvSpPr>
        <p:spPr>
          <a:xfrm>
            <a:off x="6672262" y="3500438"/>
            <a:ext cx="1628775" cy="152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FE043D1-90E4-4546-B892-3D84E009A18B}"/>
              </a:ext>
            </a:extLst>
          </p:cNvPr>
          <p:cNvSpPr txBox="1"/>
          <p:nvPr/>
        </p:nvSpPr>
        <p:spPr>
          <a:xfrm>
            <a:off x="12700" y="6492874"/>
            <a:ext cx="1616661" cy="338554"/>
          </a:xfrm>
          <a:prstGeom prst="rect">
            <a:avLst/>
          </a:prstGeom>
          <a:noFill/>
        </p:spPr>
        <p:txBody>
          <a:bodyPr wrap="none" rtlCol="0">
            <a:spAutoFit/>
          </a:bodyPr>
          <a:lstStyle/>
          <a:p>
            <a:r>
              <a:rPr lang="en-US" sz="1600" dirty="0"/>
              <a:t>Morin et al. 2021</a:t>
            </a:r>
          </a:p>
        </p:txBody>
      </p:sp>
    </p:spTree>
    <p:extLst>
      <p:ext uri="{BB962C8B-B14F-4D97-AF65-F5344CB8AC3E}">
        <p14:creationId xmlns:p14="http://schemas.microsoft.com/office/powerpoint/2010/main" val="414451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2"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ppt_w*1.125000"/>
                                          </p:val>
                                        </p:tav>
                                      </p:tavLst>
                                    </p:anim>
                                    <p:animEffect transition="out" filter="wipe(right)">
                                      <p:cBhvr>
                                        <p:cTn id="7" dur="500"/>
                                        <p:tgtEl>
                                          <p:spTgt spid="6"/>
                                        </p:tgtEl>
                                      </p:cBhvr>
                                    </p:animEffect>
                                    <p:set>
                                      <p:cBhvr>
                                        <p:cTn id="8" dur="1" fill="hold">
                                          <p:stCondLst>
                                            <p:cond delay="499"/>
                                          </p:stCondLst>
                                        </p:cTn>
                                        <p:tgtEl>
                                          <p:spTgt spid="6"/>
                                        </p:tgtEl>
                                        <p:attrNameLst>
                                          <p:attrName>style.visibility</p:attrName>
                                        </p:attrNameLst>
                                      </p:cBhvr>
                                      <p:to>
                                        <p:strVal val="hidden"/>
                                      </p:to>
                                    </p:set>
                                  </p:childTnLst>
                                </p:cTn>
                              </p:par>
                              <p:par>
                                <p:cTn id="9" presetID="12" presetClass="exit" presetSubtype="2" fill="hold" grpId="0" nodeType="with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ppt_w*1.125000"/>
                                          </p:val>
                                        </p:tav>
                                      </p:tavLst>
                                    </p:anim>
                                    <p:animEffect transition="out" filter="wipe(righ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931D-1940-5B4D-A6BB-770BEFFBD0EA}"/>
              </a:ext>
            </a:extLst>
          </p:cNvPr>
          <p:cNvSpPr>
            <a:spLocks noGrp="1"/>
          </p:cNvSpPr>
          <p:nvPr>
            <p:ph type="title"/>
          </p:nvPr>
        </p:nvSpPr>
        <p:spPr/>
        <p:txBody>
          <a:bodyPr>
            <a:normAutofit/>
          </a:bodyPr>
          <a:lstStyle/>
          <a:p>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Learning Varies Across Subjects</a:t>
            </a:r>
          </a:p>
        </p:txBody>
      </p:sp>
      <p:pic>
        <p:nvPicPr>
          <p:cNvPr id="5" name="Picture 4">
            <a:extLst>
              <a:ext uri="{FF2B5EF4-FFF2-40B4-BE49-F238E27FC236}">
                <a16:creationId xmlns:a16="http://schemas.microsoft.com/office/drawing/2014/main" id="{0BD3DECE-2008-2540-B2C9-2E88A63543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800" y="2155385"/>
            <a:ext cx="8788400" cy="4419600"/>
          </a:xfrm>
          <a:prstGeom prst="rect">
            <a:avLst/>
          </a:prstGeom>
        </p:spPr>
      </p:pic>
      <p:sp>
        <p:nvSpPr>
          <p:cNvPr id="4" name="TextBox 3">
            <a:extLst>
              <a:ext uri="{FF2B5EF4-FFF2-40B4-BE49-F238E27FC236}">
                <a16:creationId xmlns:a16="http://schemas.microsoft.com/office/drawing/2014/main" id="{E6F5CE7E-F45A-E744-8D79-E798C8BCF04C}"/>
              </a:ext>
            </a:extLst>
          </p:cNvPr>
          <p:cNvSpPr txBox="1"/>
          <p:nvPr/>
        </p:nvSpPr>
        <p:spPr>
          <a:xfrm>
            <a:off x="0" y="6492874"/>
            <a:ext cx="1616661" cy="338554"/>
          </a:xfrm>
          <a:prstGeom prst="rect">
            <a:avLst/>
          </a:prstGeom>
          <a:noFill/>
        </p:spPr>
        <p:txBody>
          <a:bodyPr wrap="none" rtlCol="0">
            <a:spAutoFit/>
          </a:bodyPr>
          <a:lstStyle/>
          <a:p>
            <a:r>
              <a:rPr lang="en-US" sz="1600" dirty="0"/>
              <a:t>Morin et al. 2021</a:t>
            </a:r>
          </a:p>
        </p:txBody>
      </p:sp>
      <p:sp>
        <p:nvSpPr>
          <p:cNvPr id="3" name="Slide Number Placeholder 2">
            <a:extLst>
              <a:ext uri="{FF2B5EF4-FFF2-40B4-BE49-F238E27FC236}">
                <a16:creationId xmlns:a16="http://schemas.microsoft.com/office/drawing/2014/main" id="{E6420AAB-844C-FE4D-9CBB-147E19BEDA64}"/>
              </a:ext>
            </a:extLst>
          </p:cNvPr>
          <p:cNvSpPr>
            <a:spLocks noGrp="1"/>
          </p:cNvSpPr>
          <p:nvPr>
            <p:ph type="sldNum" sz="quarter" idx="12"/>
          </p:nvPr>
        </p:nvSpPr>
        <p:spPr/>
        <p:txBody>
          <a:bodyPr/>
          <a:lstStyle/>
          <a:p>
            <a:fld id="{E1552ADF-166F-AF40-B1A4-D35B819B761E}" type="slidenum">
              <a:rPr lang="en-US" smtClean="0"/>
              <a:t>13</a:t>
            </a:fld>
            <a:endParaRPr lang="en-US"/>
          </a:p>
        </p:txBody>
      </p:sp>
      <p:pic>
        <p:nvPicPr>
          <p:cNvPr id="7" name="Picture 6">
            <a:extLst>
              <a:ext uri="{FF2B5EF4-FFF2-40B4-BE49-F238E27FC236}">
                <a16:creationId xmlns:a16="http://schemas.microsoft.com/office/drawing/2014/main" id="{1F0C3E71-12FF-3E4B-856E-7A642E59F9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40351" y="5592000"/>
            <a:ext cx="2057400" cy="982985"/>
          </a:xfrm>
          <a:prstGeom prst="rect">
            <a:avLst/>
          </a:prstGeom>
        </p:spPr>
      </p:pic>
      <p:sp>
        <p:nvSpPr>
          <p:cNvPr id="8" name="Rectangle 7">
            <a:extLst>
              <a:ext uri="{FF2B5EF4-FFF2-40B4-BE49-F238E27FC236}">
                <a16:creationId xmlns:a16="http://schemas.microsoft.com/office/drawing/2014/main" id="{CF8C6809-0371-7A47-A930-97D743211517}"/>
              </a:ext>
            </a:extLst>
          </p:cNvPr>
          <p:cNvSpPr/>
          <p:nvPr/>
        </p:nvSpPr>
        <p:spPr>
          <a:xfrm>
            <a:off x="7531398" y="5624350"/>
            <a:ext cx="1087791" cy="764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0612D91-E6E9-1E42-8DF4-A7329FE0C2A9}"/>
              </a:ext>
            </a:extLst>
          </p:cNvPr>
          <p:cNvSpPr txBox="1"/>
          <p:nvPr/>
        </p:nvSpPr>
        <p:spPr>
          <a:xfrm>
            <a:off x="7369958" y="5883560"/>
            <a:ext cx="689612" cy="307777"/>
          </a:xfrm>
          <a:prstGeom prst="rect">
            <a:avLst/>
          </a:prstGeom>
          <a:noFill/>
        </p:spPr>
        <p:txBody>
          <a:bodyPr wrap="none" rtlCol="0">
            <a:spAutoFit/>
          </a:bodyPr>
          <a:lstStyle/>
          <a:p>
            <a:r>
              <a:rPr lang="en-US" sz="1400" dirty="0">
                <a:solidFill>
                  <a:srgbClr val="02BFC4"/>
                </a:solidFill>
                <a:latin typeface="Helvetica Neue" panose="02000503000000020004" pitchFamily="2" charset="0"/>
                <a:ea typeface="Helvetica Neue" panose="02000503000000020004" pitchFamily="2" charset="0"/>
                <a:cs typeface="Helvetica Neue" panose="02000503000000020004" pitchFamily="2" charset="0"/>
              </a:rPr>
              <a:t>n = 19</a:t>
            </a:r>
          </a:p>
        </p:txBody>
      </p:sp>
      <p:sp>
        <p:nvSpPr>
          <p:cNvPr id="10" name="TextBox 9">
            <a:extLst>
              <a:ext uri="{FF2B5EF4-FFF2-40B4-BE49-F238E27FC236}">
                <a16:creationId xmlns:a16="http://schemas.microsoft.com/office/drawing/2014/main" id="{9237AE5E-C192-2649-A6D1-C458601555B5}"/>
              </a:ext>
            </a:extLst>
          </p:cNvPr>
          <p:cNvSpPr txBox="1"/>
          <p:nvPr/>
        </p:nvSpPr>
        <p:spPr>
          <a:xfrm>
            <a:off x="7506071" y="6091682"/>
            <a:ext cx="689612" cy="307777"/>
          </a:xfrm>
          <a:prstGeom prst="rect">
            <a:avLst/>
          </a:prstGeom>
          <a:noFill/>
        </p:spPr>
        <p:txBody>
          <a:bodyPr wrap="none" rtlCol="0">
            <a:spAutoFit/>
          </a:bodyPr>
          <a:lstStyle/>
          <a:p>
            <a:r>
              <a:rPr lang="en-US" sz="1400" dirty="0">
                <a:solidFill>
                  <a:srgbClr val="F9766D"/>
                </a:solidFill>
                <a:latin typeface="Helvetica Neue" panose="02000503000000020004" pitchFamily="2" charset="0"/>
                <a:ea typeface="Helvetica Neue" panose="02000503000000020004" pitchFamily="2" charset="0"/>
                <a:cs typeface="Helvetica Neue" panose="02000503000000020004" pitchFamily="2" charset="0"/>
              </a:rPr>
              <a:t>n = 10</a:t>
            </a:r>
          </a:p>
        </p:txBody>
      </p:sp>
    </p:spTree>
    <p:extLst>
      <p:ext uri="{BB962C8B-B14F-4D97-AF65-F5344CB8AC3E}">
        <p14:creationId xmlns:p14="http://schemas.microsoft.com/office/powerpoint/2010/main" val="3475369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FE15A-3A99-8441-8808-8E857D3C1871}"/>
              </a:ext>
            </a:extLst>
          </p:cNvPr>
          <p:cNvSpPr>
            <a:spLocks noGrp="1"/>
          </p:cNvSpPr>
          <p:nvPr>
            <p:ph type="title"/>
          </p:nvPr>
        </p:nvSpPr>
        <p:spPr/>
        <p:txBody>
          <a:bodyPr/>
          <a:lstStyle/>
          <a:p>
            <a:r>
              <a:rPr lang="en-US" dirty="0"/>
              <a:t>Study Goals</a:t>
            </a:r>
          </a:p>
        </p:txBody>
      </p:sp>
      <p:sp>
        <p:nvSpPr>
          <p:cNvPr id="3" name="Content Placeholder 2">
            <a:extLst>
              <a:ext uri="{FF2B5EF4-FFF2-40B4-BE49-F238E27FC236}">
                <a16:creationId xmlns:a16="http://schemas.microsoft.com/office/drawing/2014/main" id="{6E78D33E-4181-CC46-82F2-2940DD96B6C9}"/>
              </a:ext>
            </a:extLst>
          </p:cNvPr>
          <p:cNvSpPr>
            <a:spLocks noGrp="1"/>
          </p:cNvSpPr>
          <p:nvPr>
            <p:ph idx="1"/>
          </p:nvPr>
        </p:nvSpPr>
        <p:spPr/>
        <p:txBody>
          <a:bodyPr/>
          <a:lstStyle/>
          <a:p>
            <a:pPr marL="514350" indent="-514350">
              <a:buFont typeface="+mj-lt"/>
              <a:buAutoNum type="arabicPeriod"/>
            </a:pPr>
            <a:r>
              <a:rPr lang="en-US" dirty="0"/>
              <a:t>Assess how network dynamics differed between </a:t>
            </a:r>
            <a:r>
              <a:rPr lang="en-US" dirty="0">
                <a:solidFill>
                  <a:srgbClr val="34C9CD"/>
                </a:solidFill>
              </a:rPr>
              <a:t>successful</a:t>
            </a:r>
            <a:r>
              <a:rPr lang="en-US" dirty="0"/>
              <a:t> and </a:t>
            </a:r>
            <a:r>
              <a:rPr lang="en-US" dirty="0">
                <a:solidFill>
                  <a:srgbClr val="F7655B"/>
                </a:solidFill>
              </a:rPr>
              <a:t>unsuccessful</a:t>
            </a:r>
            <a:r>
              <a:rPr lang="en-US" dirty="0"/>
              <a:t> learners.</a:t>
            </a:r>
          </a:p>
          <a:p>
            <a:pPr marL="514350" indent="-514350">
              <a:buFont typeface="+mj-lt"/>
              <a:buAutoNum type="arabicPeriod"/>
            </a:pPr>
            <a:r>
              <a:rPr lang="en-US" dirty="0"/>
              <a:t>Characterize how network measures shifted as subject performance improved on the task.</a:t>
            </a:r>
          </a:p>
        </p:txBody>
      </p:sp>
      <p:sp>
        <p:nvSpPr>
          <p:cNvPr id="4" name="Slide Number Placeholder 3">
            <a:extLst>
              <a:ext uri="{FF2B5EF4-FFF2-40B4-BE49-F238E27FC236}">
                <a16:creationId xmlns:a16="http://schemas.microsoft.com/office/drawing/2014/main" id="{FE655EEC-54F7-2D48-856F-217B7EE38023}"/>
              </a:ext>
            </a:extLst>
          </p:cNvPr>
          <p:cNvSpPr>
            <a:spLocks noGrp="1"/>
          </p:cNvSpPr>
          <p:nvPr>
            <p:ph type="sldNum" sz="quarter" idx="12"/>
          </p:nvPr>
        </p:nvSpPr>
        <p:spPr/>
        <p:txBody>
          <a:bodyPr/>
          <a:lstStyle/>
          <a:p>
            <a:fld id="{E1552ADF-166F-AF40-B1A4-D35B819B761E}" type="slidenum">
              <a:rPr lang="en-US" smtClean="0"/>
              <a:t>14</a:t>
            </a:fld>
            <a:endParaRPr lang="en-US"/>
          </a:p>
        </p:txBody>
      </p:sp>
      <p:pic>
        <p:nvPicPr>
          <p:cNvPr id="5" name="Picture 4">
            <a:extLst>
              <a:ext uri="{FF2B5EF4-FFF2-40B4-BE49-F238E27FC236}">
                <a16:creationId xmlns:a16="http://schemas.microsoft.com/office/drawing/2014/main" id="{0CE8749B-D4D7-E643-B077-96430B5711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42988" y="4465721"/>
            <a:ext cx="3905247" cy="1301749"/>
          </a:xfrm>
          <a:prstGeom prst="rect">
            <a:avLst/>
          </a:prstGeom>
        </p:spPr>
      </p:pic>
      <p:pic>
        <p:nvPicPr>
          <p:cNvPr id="6" name="Picture 5"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4D570FD6-D80C-2D41-B954-5BABE34BF05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473208" y="5074478"/>
            <a:ext cx="2517169" cy="8691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EBFAC043-26C5-7F4B-A3BB-DA8BB4F80F7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473208" y="4210479"/>
            <a:ext cx="2517169" cy="794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86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B582A-986A-A145-BEF2-1528457D79BB}"/>
              </a:ext>
            </a:extLst>
          </p:cNvPr>
          <p:cNvSpPr>
            <a:spLocks noGrp="1"/>
          </p:cNvSpPr>
          <p:nvPr>
            <p:ph type="title"/>
          </p:nvPr>
        </p:nvSpPr>
        <p:spPr/>
        <p:txBody>
          <a:bodyPr/>
          <a:lstStyle/>
          <a:p>
            <a:r>
              <a:rPr lang="en-US" dirty="0"/>
              <a:t>The Brain as a Network</a:t>
            </a:r>
          </a:p>
        </p:txBody>
      </p:sp>
      <p:sp>
        <p:nvSpPr>
          <p:cNvPr id="3" name="Content Placeholder 2">
            <a:extLst>
              <a:ext uri="{FF2B5EF4-FFF2-40B4-BE49-F238E27FC236}">
                <a16:creationId xmlns:a16="http://schemas.microsoft.com/office/drawing/2014/main" id="{E5304E19-BC5C-3A47-8391-A7A06B17A2AB}"/>
              </a:ext>
            </a:extLst>
          </p:cNvPr>
          <p:cNvSpPr>
            <a:spLocks noGrp="1"/>
          </p:cNvSpPr>
          <p:nvPr>
            <p:ph idx="1"/>
          </p:nvPr>
        </p:nvSpPr>
        <p:spPr>
          <a:xfrm>
            <a:off x="628650" y="4192392"/>
            <a:ext cx="7886700" cy="2163958"/>
          </a:xfrm>
        </p:spPr>
        <p:txBody>
          <a:bodyPr>
            <a:normAutofit lnSpcReduction="10000"/>
          </a:bodyPr>
          <a:lstStyle/>
          <a:p>
            <a:r>
              <a:rPr lang="en-US" b="1" dirty="0"/>
              <a:t>Node: </a:t>
            </a:r>
            <a:r>
              <a:rPr lang="en-US" dirty="0"/>
              <a:t>A brain region of interest</a:t>
            </a:r>
          </a:p>
          <a:p>
            <a:r>
              <a:rPr lang="en-US" b="1" dirty="0"/>
              <a:t>Edge: </a:t>
            </a:r>
            <a:r>
              <a:rPr lang="en-US" dirty="0"/>
              <a:t>Functional connectivity (correlation) between two nodes</a:t>
            </a:r>
          </a:p>
          <a:p>
            <a:r>
              <a:rPr lang="en-US" b="1" dirty="0"/>
              <a:t>Community: </a:t>
            </a:r>
            <a:r>
              <a:rPr lang="en-US" dirty="0"/>
              <a:t>A group of nodes that exhibit strong connectivity to each other </a:t>
            </a:r>
          </a:p>
        </p:txBody>
      </p:sp>
      <p:pic>
        <p:nvPicPr>
          <p:cNvPr id="5" name="Picture 4"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3B20ED83-652E-2D4F-BFE5-21A722B2A4D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31376" y="2766917"/>
            <a:ext cx="2517169" cy="8691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00ACA1F-A35B-934E-9D88-55987B6AEF2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1376" y="1902918"/>
            <a:ext cx="2517169" cy="79419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1E8CE0B-A199-E046-B09E-CA1D59DFA9FD}"/>
              </a:ext>
            </a:extLst>
          </p:cNvPr>
          <p:cNvSpPr>
            <a:spLocks noGrp="1"/>
          </p:cNvSpPr>
          <p:nvPr>
            <p:ph type="sldNum" sz="quarter" idx="12"/>
          </p:nvPr>
        </p:nvSpPr>
        <p:spPr/>
        <p:txBody>
          <a:bodyPr/>
          <a:lstStyle/>
          <a:p>
            <a:fld id="{E1552ADF-166F-AF40-B1A4-D35B819B761E}" type="slidenum">
              <a:rPr lang="en-US" smtClean="0"/>
              <a:t>15</a:t>
            </a:fld>
            <a:endParaRPr lang="en-US"/>
          </a:p>
        </p:txBody>
      </p:sp>
      <p:grpSp>
        <p:nvGrpSpPr>
          <p:cNvPr id="27" name="Group 26">
            <a:extLst>
              <a:ext uri="{FF2B5EF4-FFF2-40B4-BE49-F238E27FC236}">
                <a16:creationId xmlns:a16="http://schemas.microsoft.com/office/drawing/2014/main" id="{3C369C93-7A11-574A-873C-DB6D93698B73}"/>
              </a:ext>
            </a:extLst>
          </p:cNvPr>
          <p:cNvGrpSpPr/>
          <p:nvPr/>
        </p:nvGrpSpPr>
        <p:grpSpPr>
          <a:xfrm>
            <a:off x="5618859" y="1329796"/>
            <a:ext cx="3255809" cy="2671624"/>
            <a:chOff x="5618859" y="1329796"/>
            <a:chExt cx="3255809" cy="2671624"/>
          </a:xfrm>
        </p:grpSpPr>
        <p:pic>
          <p:nvPicPr>
            <p:cNvPr id="7" name="Picture 2"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6D461ECA-DACF-D141-B07F-A623EF7C0A6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30031" y="1329796"/>
              <a:ext cx="2644637" cy="267162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0C8C88A3-D151-8741-833F-027AF65EFE30}"/>
                </a:ext>
              </a:extLst>
            </p:cNvPr>
            <p:cNvCxnSpPr>
              <a:cxnSpLocks/>
            </p:cNvCxnSpPr>
            <p:nvPr/>
          </p:nvCxnSpPr>
          <p:spPr>
            <a:xfrm>
              <a:off x="5618859" y="2766917"/>
              <a:ext cx="4587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ABC5586-9C58-264E-80CD-4F0A815867C9}"/>
                </a:ext>
              </a:extLst>
            </p:cNvPr>
            <p:cNvSpPr txBox="1"/>
            <p:nvPr/>
          </p:nvSpPr>
          <p:spPr>
            <a:xfrm>
              <a:off x="5715837" y="2346922"/>
              <a:ext cx="264816" cy="369332"/>
            </a:xfrm>
            <a:prstGeom prst="rect">
              <a:avLst/>
            </a:prstGeom>
            <a:noFill/>
          </p:spPr>
          <p:txBody>
            <a:bodyPr wrap="none" rtlCol="0">
              <a:spAutoFit/>
            </a:bodyPr>
            <a:lstStyle/>
            <a:p>
              <a:r>
                <a:rPr lang="en-US" dirty="0"/>
                <a:t>r</a:t>
              </a:r>
            </a:p>
          </p:txBody>
        </p:sp>
      </p:grpSp>
      <p:grpSp>
        <p:nvGrpSpPr>
          <p:cNvPr id="26" name="Group 25">
            <a:extLst>
              <a:ext uri="{FF2B5EF4-FFF2-40B4-BE49-F238E27FC236}">
                <a16:creationId xmlns:a16="http://schemas.microsoft.com/office/drawing/2014/main" id="{3DB6ACCA-CE32-8A4A-A595-68432A7FB7DB}"/>
              </a:ext>
            </a:extLst>
          </p:cNvPr>
          <p:cNvGrpSpPr/>
          <p:nvPr/>
        </p:nvGrpSpPr>
        <p:grpSpPr>
          <a:xfrm>
            <a:off x="2948545" y="1538104"/>
            <a:ext cx="2339797" cy="2483665"/>
            <a:chOff x="2948545" y="1538104"/>
            <a:chExt cx="2339797" cy="2483665"/>
          </a:xfrm>
        </p:grpSpPr>
        <p:cxnSp>
          <p:nvCxnSpPr>
            <p:cNvPr id="9" name="Straight Arrow Connector 8">
              <a:extLst>
                <a:ext uri="{FF2B5EF4-FFF2-40B4-BE49-F238E27FC236}">
                  <a16:creationId xmlns:a16="http://schemas.microsoft.com/office/drawing/2014/main" id="{1F1135ED-AB06-9042-875E-EEE3A02BB159}"/>
                </a:ext>
              </a:extLst>
            </p:cNvPr>
            <p:cNvCxnSpPr>
              <a:cxnSpLocks/>
            </p:cNvCxnSpPr>
            <p:nvPr/>
          </p:nvCxnSpPr>
          <p:spPr>
            <a:xfrm>
              <a:off x="2948545" y="2766917"/>
              <a:ext cx="4587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F9C0EFC-F520-E84B-8079-69299325C517}"/>
                </a:ext>
              </a:extLst>
            </p:cNvPr>
            <p:cNvSpPr txBox="1"/>
            <p:nvPr/>
          </p:nvSpPr>
          <p:spPr>
            <a:xfrm rot="5400000">
              <a:off x="4390354" y="2956363"/>
              <a:ext cx="397866" cy="461665"/>
            </a:xfrm>
            <a:prstGeom prst="rect">
              <a:avLst/>
            </a:prstGeom>
            <a:noFill/>
          </p:spPr>
          <p:txBody>
            <a:bodyPr wrap="none" rtlCol="0">
              <a:spAutoFit/>
            </a:bodyPr>
            <a:lstStyle/>
            <a:p>
              <a:r>
                <a:rPr lang="en-US" sz="2400" dirty="0"/>
                <a:t>…</a:t>
              </a:r>
            </a:p>
          </p:txBody>
        </p:sp>
        <p:sp>
          <p:nvSpPr>
            <p:cNvPr id="16" name="TextBox 15">
              <a:extLst>
                <a:ext uri="{FF2B5EF4-FFF2-40B4-BE49-F238E27FC236}">
                  <a16:creationId xmlns:a16="http://schemas.microsoft.com/office/drawing/2014/main" id="{CC62B2ED-6EDC-7F4E-BB7B-7275A65F7229}"/>
                </a:ext>
              </a:extLst>
            </p:cNvPr>
            <p:cNvSpPr txBox="1"/>
            <p:nvPr/>
          </p:nvSpPr>
          <p:spPr>
            <a:xfrm>
              <a:off x="3436149" y="1800256"/>
              <a:ext cx="301686" cy="369332"/>
            </a:xfrm>
            <a:prstGeom prst="rect">
              <a:avLst/>
            </a:prstGeom>
            <a:noFill/>
          </p:spPr>
          <p:txBody>
            <a:bodyPr wrap="none" rtlCol="0">
              <a:spAutoFit/>
            </a:bodyPr>
            <a:lstStyle/>
            <a:p>
              <a:r>
                <a:rPr lang="en-US" dirty="0"/>
                <a:t>1</a:t>
              </a:r>
            </a:p>
          </p:txBody>
        </p:sp>
        <p:sp>
          <p:nvSpPr>
            <p:cNvPr id="17" name="TextBox 16">
              <a:extLst>
                <a:ext uri="{FF2B5EF4-FFF2-40B4-BE49-F238E27FC236}">
                  <a16:creationId xmlns:a16="http://schemas.microsoft.com/office/drawing/2014/main" id="{49D68544-6F15-3848-8355-8F2F52811D1C}"/>
                </a:ext>
              </a:extLst>
            </p:cNvPr>
            <p:cNvSpPr txBox="1"/>
            <p:nvPr/>
          </p:nvSpPr>
          <p:spPr>
            <a:xfrm>
              <a:off x="3436149" y="2417819"/>
              <a:ext cx="301686" cy="369332"/>
            </a:xfrm>
            <a:prstGeom prst="rect">
              <a:avLst/>
            </a:prstGeom>
            <a:noFill/>
          </p:spPr>
          <p:txBody>
            <a:bodyPr wrap="none" rtlCol="0">
              <a:spAutoFit/>
            </a:bodyPr>
            <a:lstStyle/>
            <a:p>
              <a:r>
                <a:rPr lang="en-US" dirty="0"/>
                <a:t>2</a:t>
              </a:r>
            </a:p>
          </p:txBody>
        </p:sp>
        <p:sp>
          <p:nvSpPr>
            <p:cNvPr id="18" name="TextBox 17">
              <a:extLst>
                <a:ext uri="{FF2B5EF4-FFF2-40B4-BE49-F238E27FC236}">
                  <a16:creationId xmlns:a16="http://schemas.microsoft.com/office/drawing/2014/main" id="{873EA6AA-E9E6-2847-9A90-5CA0C1281DAD}"/>
                </a:ext>
              </a:extLst>
            </p:cNvPr>
            <p:cNvSpPr txBox="1"/>
            <p:nvPr/>
          </p:nvSpPr>
          <p:spPr>
            <a:xfrm>
              <a:off x="3222114" y="3410396"/>
              <a:ext cx="535724" cy="369332"/>
            </a:xfrm>
            <a:prstGeom prst="rect">
              <a:avLst/>
            </a:prstGeom>
            <a:noFill/>
          </p:spPr>
          <p:txBody>
            <a:bodyPr wrap="none" rtlCol="0">
              <a:spAutoFit/>
            </a:bodyPr>
            <a:lstStyle/>
            <a:p>
              <a:r>
                <a:rPr lang="en-US" dirty="0"/>
                <a:t>400</a:t>
              </a:r>
            </a:p>
          </p:txBody>
        </p:sp>
        <p:pic>
          <p:nvPicPr>
            <p:cNvPr id="10" name="Picture 9">
              <a:extLst>
                <a:ext uri="{FF2B5EF4-FFF2-40B4-BE49-F238E27FC236}">
                  <a16:creationId xmlns:a16="http://schemas.microsoft.com/office/drawing/2014/main" id="{2A2C7EAB-B3EC-B44B-A890-2BB1C40AD8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86250" y="1538104"/>
              <a:ext cx="1468656" cy="735067"/>
            </a:xfrm>
            <a:prstGeom prst="rect">
              <a:avLst/>
            </a:prstGeom>
          </p:spPr>
        </p:pic>
        <p:pic>
          <p:nvPicPr>
            <p:cNvPr id="21" name="Picture 20">
              <a:extLst>
                <a:ext uri="{FF2B5EF4-FFF2-40B4-BE49-F238E27FC236}">
                  <a16:creationId xmlns:a16="http://schemas.microsoft.com/office/drawing/2014/main" id="{2448AA3E-B09D-C645-8E72-5CF2706D63A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05726" y="2273171"/>
              <a:ext cx="1482616" cy="739088"/>
            </a:xfrm>
            <a:prstGeom prst="rect">
              <a:avLst/>
            </a:prstGeom>
          </p:spPr>
        </p:pic>
        <p:pic>
          <p:nvPicPr>
            <p:cNvPr id="25" name="Picture 24">
              <a:extLst>
                <a:ext uri="{FF2B5EF4-FFF2-40B4-BE49-F238E27FC236}">
                  <a16:creationId xmlns:a16="http://schemas.microsoft.com/office/drawing/2014/main" id="{7D695487-4C1B-4642-9F10-E98AA1A02AA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84115" y="3282681"/>
              <a:ext cx="1482616" cy="739088"/>
            </a:xfrm>
            <a:prstGeom prst="rect">
              <a:avLst/>
            </a:prstGeom>
          </p:spPr>
        </p:pic>
      </p:grpSp>
      <p:sp>
        <p:nvSpPr>
          <p:cNvPr id="8" name="TextBox 7">
            <a:extLst>
              <a:ext uri="{FF2B5EF4-FFF2-40B4-BE49-F238E27FC236}">
                <a16:creationId xmlns:a16="http://schemas.microsoft.com/office/drawing/2014/main" id="{536F1476-3506-7848-BAE1-0BE3EDF5F048}"/>
              </a:ext>
            </a:extLst>
          </p:cNvPr>
          <p:cNvSpPr txBox="1"/>
          <p:nvPr/>
        </p:nvSpPr>
        <p:spPr>
          <a:xfrm>
            <a:off x="714372" y="3670581"/>
            <a:ext cx="1951175" cy="338554"/>
          </a:xfrm>
          <a:prstGeom prst="rect">
            <a:avLst/>
          </a:prstGeom>
          <a:noFill/>
        </p:spPr>
        <p:txBody>
          <a:bodyPr wrap="none" rtlCol="0">
            <a:spAutoFit/>
          </a:bodyPr>
          <a:lstStyle/>
          <a:p>
            <a:r>
              <a:rPr lang="en-US" sz="1600" dirty="0"/>
              <a:t>(Schaefer et al. 2018)</a:t>
            </a:r>
          </a:p>
        </p:txBody>
      </p:sp>
    </p:spTree>
    <p:extLst>
      <p:ext uri="{BB962C8B-B14F-4D97-AF65-F5344CB8AC3E}">
        <p14:creationId xmlns:p14="http://schemas.microsoft.com/office/powerpoint/2010/main" val="50375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86126-F0CC-0D49-9F28-CEA328F6C70E}"/>
              </a:ext>
            </a:extLst>
          </p:cNvPr>
          <p:cNvSpPr>
            <a:spLocks noGrp="1"/>
          </p:cNvSpPr>
          <p:nvPr>
            <p:ph type="title"/>
          </p:nvPr>
        </p:nvSpPr>
        <p:spPr/>
        <p:txBody>
          <a:bodyPr/>
          <a:lstStyle/>
          <a:p>
            <a:r>
              <a:rPr lang="en-US" dirty="0">
                <a:latin typeface="Helvetica Neue Light" panose="02000403000000020004" pitchFamily="2" charset="0"/>
                <a:ea typeface="Helvetica Neue Light" panose="02000403000000020004" pitchFamily="2" charset="0"/>
              </a:rPr>
              <a:t>Dynamic Network Construction</a:t>
            </a:r>
          </a:p>
        </p:txBody>
      </p:sp>
      <p:pic>
        <p:nvPicPr>
          <p:cNvPr id="6" name="Picture 5">
            <a:extLst>
              <a:ext uri="{FF2B5EF4-FFF2-40B4-BE49-F238E27FC236}">
                <a16:creationId xmlns:a16="http://schemas.microsoft.com/office/drawing/2014/main" id="{69E5916D-35FB-F847-AAB8-AC4D4EAA326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8650" y="3923870"/>
            <a:ext cx="7406078" cy="2627992"/>
          </a:xfrm>
          <a:prstGeom prst="rect">
            <a:avLst/>
          </a:prstGeom>
        </p:spPr>
      </p:pic>
      <p:pic>
        <p:nvPicPr>
          <p:cNvPr id="7" name="Picture 6">
            <a:extLst>
              <a:ext uri="{FF2B5EF4-FFF2-40B4-BE49-F238E27FC236}">
                <a16:creationId xmlns:a16="http://schemas.microsoft.com/office/drawing/2014/main" id="{126AE799-EB80-4D48-AA8A-568BC6F33C0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03247" y="1332084"/>
            <a:ext cx="4737506" cy="2476578"/>
          </a:xfrm>
          <a:prstGeom prst="rect">
            <a:avLst/>
          </a:prstGeom>
        </p:spPr>
      </p:pic>
      <p:sp>
        <p:nvSpPr>
          <p:cNvPr id="5" name="TextBox 4">
            <a:extLst>
              <a:ext uri="{FF2B5EF4-FFF2-40B4-BE49-F238E27FC236}">
                <a16:creationId xmlns:a16="http://schemas.microsoft.com/office/drawing/2014/main" id="{63B51332-706B-8549-BE01-E0C52D0B5A0C}"/>
              </a:ext>
            </a:extLst>
          </p:cNvPr>
          <p:cNvSpPr txBox="1"/>
          <p:nvPr/>
        </p:nvSpPr>
        <p:spPr>
          <a:xfrm>
            <a:off x="0" y="6467392"/>
            <a:ext cx="1616661" cy="338554"/>
          </a:xfrm>
          <a:prstGeom prst="rect">
            <a:avLst/>
          </a:prstGeom>
          <a:noFill/>
        </p:spPr>
        <p:txBody>
          <a:bodyPr wrap="none" rtlCol="0">
            <a:spAutoFit/>
          </a:bodyPr>
          <a:lstStyle/>
          <a:p>
            <a:r>
              <a:rPr lang="en-US" sz="1600" dirty="0"/>
              <a:t>Morin et al. 2021</a:t>
            </a:r>
          </a:p>
        </p:txBody>
      </p:sp>
      <p:sp>
        <p:nvSpPr>
          <p:cNvPr id="3" name="Slide Number Placeholder 2">
            <a:extLst>
              <a:ext uri="{FF2B5EF4-FFF2-40B4-BE49-F238E27FC236}">
                <a16:creationId xmlns:a16="http://schemas.microsoft.com/office/drawing/2014/main" id="{E3CC12CC-74D6-F144-8FA4-E929F754763C}"/>
              </a:ext>
            </a:extLst>
          </p:cNvPr>
          <p:cNvSpPr>
            <a:spLocks noGrp="1"/>
          </p:cNvSpPr>
          <p:nvPr>
            <p:ph type="sldNum" sz="quarter" idx="12"/>
          </p:nvPr>
        </p:nvSpPr>
        <p:spPr/>
        <p:txBody>
          <a:bodyPr/>
          <a:lstStyle/>
          <a:p>
            <a:fld id="{E1552ADF-166F-AF40-B1A4-D35B819B761E}" type="slidenum">
              <a:rPr lang="en-US" smtClean="0"/>
              <a:t>16</a:t>
            </a:fld>
            <a:endParaRPr lang="en-US"/>
          </a:p>
        </p:txBody>
      </p:sp>
    </p:spTree>
    <p:custDataLst>
      <p:tags r:id="rId1"/>
    </p:custDataLst>
    <p:extLst>
      <p:ext uri="{BB962C8B-B14F-4D97-AF65-F5344CB8AC3E}">
        <p14:creationId xmlns:p14="http://schemas.microsoft.com/office/powerpoint/2010/main" val="51321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23EA6-FA80-C348-B0AF-4F284828CBC9}"/>
              </a:ext>
            </a:extLst>
          </p:cNvPr>
          <p:cNvSpPr>
            <a:spLocks noGrp="1"/>
          </p:cNvSpPr>
          <p:nvPr>
            <p:ph type="title"/>
          </p:nvPr>
        </p:nvSpPr>
        <p:spPr/>
        <p:txBody>
          <a:bodyPr/>
          <a:lstStyle/>
          <a:p>
            <a:r>
              <a:rPr lang="en-US" dirty="0"/>
              <a:t>Dynamic Network Construction</a:t>
            </a:r>
          </a:p>
        </p:txBody>
      </p:sp>
      <p:sp>
        <p:nvSpPr>
          <p:cNvPr id="4" name="Slide Number Placeholder 3">
            <a:extLst>
              <a:ext uri="{FF2B5EF4-FFF2-40B4-BE49-F238E27FC236}">
                <a16:creationId xmlns:a16="http://schemas.microsoft.com/office/drawing/2014/main" id="{F1124D66-0A5B-0244-802C-946B579A8B64}"/>
              </a:ext>
            </a:extLst>
          </p:cNvPr>
          <p:cNvSpPr>
            <a:spLocks noGrp="1"/>
          </p:cNvSpPr>
          <p:nvPr>
            <p:ph type="sldNum" sz="quarter" idx="12"/>
          </p:nvPr>
        </p:nvSpPr>
        <p:spPr/>
        <p:txBody>
          <a:bodyPr/>
          <a:lstStyle/>
          <a:p>
            <a:fld id="{E1552ADF-166F-AF40-B1A4-D35B819B761E}" type="slidenum">
              <a:rPr lang="en-US" smtClean="0"/>
              <a:t>17</a:t>
            </a:fld>
            <a:endParaRPr lang="en-US"/>
          </a:p>
        </p:txBody>
      </p:sp>
      <p:grpSp>
        <p:nvGrpSpPr>
          <p:cNvPr id="5" name="Group 4">
            <a:extLst>
              <a:ext uri="{FF2B5EF4-FFF2-40B4-BE49-F238E27FC236}">
                <a16:creationId xmlns:a16="http://schemas.microsoft.com/office/drawing/2014/main" id="{5C016E3A-2259-3540-87FC-E83BA315EC74}"/>
              </a:ext>
            </a:extLst>
          </p:cNvPr>
          <p:cNvGrpSpPr/>
          <p:nvPr/>
        </p:nvGrpSpPr>
        <p:grpSpPr>
          <a:xfrm>
            <a:off x="923239" y="2852246"/>
            <a:ext cx="1947080" cy="1687773"/>
            <a:chOff x="873457" y="2565779"/>
            <a:chExt cx="1947080" cy="1687773"/>
          </a:xfrm>
          <a:scene3d>
            <a:camera prst="isometricRightUp"/>
            <a:lightRig rig="threePt" dir="t"/>
          </a:scene3d>
        </p:grpSpPr>
        <p:sp>
          <p:nvSpPr>
            <p:cNvPr id="6" name="Rectangle 5">
              <a:extLst>
                <a:ext uri="{FF2B5EF4-FFF2-40B4-BE49-F238E27FC236}">
                  <a16:creationId xmlns:a16="http://schemas.microsoft.com/office/drawing/2014/main" id="{09FBEA03-5C8D-B648-BCFB-65CE0843FFEA}"/>
                </a:ext>
              </a:extLst>
            </p:cNvPr>
            <p:cNvSpPr/>
            <p:nvPr/>
          </p:nvSpPr>
          <p:spPr>
            <a:xfrm>
              <a:off x="873457" y="2565779"/>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873305D-FBD0-434A-8A74-F2EB33127A8B}"/>
                </a:ext>
              </a:extLst>
            </p:cNvPr>
            <p:cNvSpPr/>
            <p:nvPr/>
          </p:nvSpPr>
          <p:spPr>
            <a:xfrm>
              <a:off x="1126067" y="28024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7435A44-F04F-BE45-8396-EF383BBEAF8E}"/>
                </a:ext>
              </a:extLst>
            </p:cNvPr>
            <p:cNvSpPr/>
            <p:nvPr/>
          </p:nvSpPr>
          <p:spPr>
            <a:xfrm>
              <a:off x="1955800" y="2726265"/>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A97F8FB-939D-F948-9EAE-3D5986968899}"/>
                </a:ext>
              </a:extLst>
            </p:cNvPr>
            <p:cNvSpPr/>
            <p:nvPr/>
          </p:nvSpPr>
          <p:spPr>
            <a:xfrm>
              <a:off x="1605586" y="328928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C1EDB9E-33CE-B444-9C51-3809308196D2}"/>
                </a:ext>
              </a:extLst>
            </p:cNvPr>
            <p:cNvSpPr/>
            <p:nvPr/>
          </p:nvSpPr>
          <p:spPr>
            <a:xfrm>
              <a:off x="973666" y="3750733"/>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10EA123-9689-6F4C-B9BA-C8B29030AFB9}"/>
                </a:ext>
              </a:extLst>
            </p:cNvPr>
            <p:cNvSpPr/>
            <p:nvPr/>
          </p:nvSpPr>
          <p:spPr>
            <a:xfrm>
              <a:off x="1583267"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E2C5E0C-4892-484B-8A1C-1F1994F44BDF}"/>
                </a:ext>
              </a:extLst>
            </p:cNvPr>
            <p:cNvSpPr/>
            <p:nvPr/>
          </p:nvSpPr>
          <p:spPr>
            <a:xfrm>
              <a:off x="2162082" y="314745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AAAA918-81FE-1A40-9B12-FEDA4C1903D7}"/>
                </a:ext>
              </a:extLst>
            </p:cNvPr>
            <p:cNvSpPr/>
            <p:nvPr/>
          </p:nvSpPr>
          <p:spPr>
            <a:xfrm>
              <a:off x="2286050"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0C62078-BFC5-194E-B69A-0D14C9F162EB}"/>
                </a:ext>
              </a:extLst>
            </p:cNvPr>
            <p:cNvSpPr/>
            <p:nvPr/>
          </p:nvSpPr>
          <p:spPr>
            <a:xfrm>
              <a:off x="2514600" y="28786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D6A58555-2C01-0F4F-9DB9-82ECD8EF5C0F}"/>
                </a:ext>
              </a:extLst>
            </p:cNvPr>
            <p:cNvCxnSpPr>
              <a:cxnSpLocks/>
              <a:stCxn id="10" idx="7"/>
              <a:endCxn id="9" idx="3"/>
            </p:cNvCxnSpPr>
            <p:nvPr/>
          </p:nvCxnSpPr>
          <p:spPr>
            <a:xfrm flipV="1">
              <a:off x="1103748" y="3419364"/>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4DF9853-0166-494B-B7E2-A0CB22C9E434}"/>
                </a:ext>
              </a:extLst>
            </p:cNvPr>
            <p:cNvCxnSpPr>
              <a:cxnSpLocks/>
              <a:stCxn id="11" idx="0"/>
              <a:endCxn id="9" idx="4"/>
            </p:cNvCxnSpPr>
            <p:nvPr/>
          </p:nvCxnSpPr>
          <p:spPr>
            <a:xfrm flipV="1">
              <a:off x="1659468" y="3441683"/>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8EF3D0A-BF25-FF4B-B97B-4F65784915ED}"/>
                </a:ext>
              </a:extLst>
            </p:cNvPr>
            <p:cNvCxnSpPr>
              <a:cxnSpLocks/>
              <a:stCxn id="12" idx="2"/>
              <a:endCxn id="9" idx="6"/>
            </p:cNvCxnSpPr>
            <p:nvPr/>
          </p:nvCxnSpPr>
          <p:spPr>
            <a:xfrm flipH="1">
              <a:off x="1757987" y="3223660"/>
              <a:ext cx="404095" cy="1418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3BBC8A-51A4-FD4F-8B3D-B5427D467340}"/>
                </a:ext>
              </a:extLst>
            </p:cNvPr>
            <p:cNvCxnSpPr>
              <a:cxnSpLocks/>
              <a:stCxn id="13" idx="0"/>
              <a:endCxn id="12" idx="4"/>
            </p:cNvCxnSpPr>
            <p:nvPr/>
          </p:nvCxnSpPr>
          <p:spPr>
            <a:xfrm flipH="1" flipV="1">
              <a:off x="2238283" y="3299860"/>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9791B36-798E-2242-A370-16BCBF99CCDB}"/>
                </a:ext>
              </a:extLst>
            </p:cNvPr>
            <p:cNvCxnSpPr>
              <a:cxnSpLocks/>
              <a:stCxn id="8" idx="4"/>
              <a:endCxn id="12" idx="1"/>
            </p:cNvCxnSpPr>
            <p:nvPr/>
          </p:nvCxnSpPr>
          <p:spPr>
            <a:xfrm>
              <a:off x="2032001" y="2878666"/>
              <a:ext cx="152400" cy="291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8468A1-C720-3E4F-8922-B6AA0A7975B3}"/>
                </a:ext>
              </a:extLst>
            </p:cNvPr>
            <p:cNvCxnSpPr>
              <a:cxnSpLocks/>
              <a:stCxn id="14" idx="3"/>
              <a:endCxn id="12" idx="7"/>
            </p:cNvCxnSpPr>
            <p:nvPr/>
          </p:nvCxnSpPr>
          <p:spPr>
            <a:xfrm flipH="1">
              <a:off x="2292164" y="3008748"/>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D849686-7512-964A-A91E-CE54B6715302}"/>
                </a:ext>
              </a:extLst>
            </p:cNvPr>
            <p:cNvCxnSpPr>
              <a:cxnSpLocks/>
              <a:stCxn id="9" idx="1"/>
              <a:endCxn id="7" idx="5"/>
            </p:cNvCxnSpPr>
            <p:nvPr/>
          </p:nvCxnSpPr>
          <p:spPr>
            <a:xfrm flipH="1" flipV="1">
              <a:off x="1256149" y="2932548"/>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EC926ED7-B095-BB42-BF1A-F26D042E1D80}"/>
              </a:ext>
            </a:extLst>
          </p:cNvPr>
          <p:cNvGrpSpPr/>
          <p:nvPr/>
        </p:nvGrpSpPr>
        <p:grpSpPr>
          <a:xfrm>
            <a:off x="2633794" y="2748618"/>
            <a:ext cx="1947080" cy="1687773"/>
            <a:chOff x="3073147" y="2565779"/>
            <a:chExt cx="1947080" cy="1687773"/>
          </a:xfrm>
          <a:scene3d>
            <a:camera prst="isometricRightUp"/>
            <a:lightRig rig="threePt" dir="t"/>
          </a:scene3d>
        </p:grpSpPr>
        <p:sp>
          <p:nvSpPr>
            <p:cNvPr id="23" name="Rectangle 22">
              <a:extLst>
                <a:ext uri="{FF2B5EF4-FFF2-40B4-BE49-F238E27FC236}">
                  <a16:creationId xmlns:a16="http://schemas.microsoft.com/office/drawing/2014/main" id="{0028EA24-349C-8F48-80AF-975833B3999D}"/>
                </a:ext>
              </a:extLst>
            </p:cNvPr>
            <p:cNvSpPr/>
            <p:nvPr/>
          </p:nvSpPr>
          <p:spPr>
            <a:xfrm>
              <a:off x="3073147" y="2565779"/>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9A56713C-3684-D541-A36E-D2A5EFD82B62}"/>
                </a:ext>
              </a:extLst>
            </p:cNvPr>
            <p:cNvSpPr/>
            <p:nvPr/>
          </p:nvSpPr>
          <p:spPr>
            <a:xfrm>
              <a:off x="3325757" y="28024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F9A3A42-1148-E340-A330-697E55080580}"/>
                </a:ext>
              </a:extLst>
            </p:cNvPr>
            <p:cNvSpPr/>
            <p:nvPr/>
          </p:nvSpPr>
          <p:spPr>
            <a:xfrm>
              <a:off x="4155490" y="2726265"/>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2791B288-A2BC-234E-AEB1-AE4311EA74E4}"/>
                </a:ext>
              </a:extLst>
            </p:cNvPr>
            <p:cNvSpPr/>
            <p:nvPr/>
          </p:nvSpPr>
          <p:spPr>
            <a:xfrm>
              <a:off x="3805276" y="328928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5650DF3-AAD9-E945-BAB7-698CCE0F1051}"/>
                </a:ext>
              </a:extLst>
            </p:cNvPr>
            <p:cNvSpPr/>
            <p:nvPr/>
          </p:nvSpPr>
          <p:spPr>
            <a:xfrm>
              <a:off x="3173356" y="3750733"/>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F27D5B7-D76D-7541-9B24-914A6789A545}"/>
                </a:ext>
              </a:extLst>
            </p:cNvPr>
            <p:cNvSpPr/>
            <p:nvPr/>
          </p:nvSpPr>
          <p:spPr>
            <a:xfrm>
              <a:off x="3782957"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D4E2A85-63CB-EE48-8D2B-95D853FD9AED}"/>
                </a:ext>
              </a:extLst>
            </p:cNvPr>
            <p:cNvSpPr/>
            <p:nvPr/>
          </p:nvSpPr>
          <p:spPr>
            <a:xfrm>
              <a:off x="4361772" y="314745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17670C3-44E7-5C4C-A630-E9509ACCD4AC}"/>
                </a:ext>
              </a:extLst>
            </p:cNvPr>
            <p:cNvSpPr/>
            <p:nvPr/>
          </p:nvSpPr>
          <p:spPr>
            <a:xfrm>
              <a:off x="4485740" y="394731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E1CD6A1-52C0-E04B-9CAA-52D277297C94}"/>
                </a:ext>
              </a:extLst>
            </p:cNvPr>
            <p:cNvSpPr/>
            <p:nvPr/>
          </p:nvSpPr>
          <p:spPr>
            <a:xfrm>
              <a:off x="4714290" y="287866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0B84281D-532B-0149-80C8-202844C683C6}"/>
                </a:ext>
              </a:extLst>
            </p:cNvPr>
            <p:cNvCxnSpPr>
              <a:cxnSpLocks/>
              <a:stCxn id="27" idx="7"/>
              <a:endCxn id="26" idx="3"/>
            </p:cNvCxnSpPr>
            <p:nvPr/>
          </p:nvCxnSpPr>
          <p:spPr>
            <a:xfrm flipV="1">
              <a:off x="3303438" y="3419364"/>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3D1B99D-887C-1243-9943-BD8B78D647DA}"/>
                </a:ext>
              </a:extLst>
            </p:cNvPr>
            <p:cNvCxnSpPr>
              <a:cxnSpLocks/>
              <a:stCxn id="28" idx="0"/>
              <a:endCxn id="26" idx="4"/>
            </p:cNvCxnSpPr>
            <p:nvPr/>
          </p:nvCxnSpPr>
          <p:spPr>
            <a:xfrm flipV="1">
              <a:off x="3859158" y="3441683"/>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4B22659-3E13-F04F-BE2A-998F9B0360CF}"/>
                </a:ext>
              </a:extLst>
            </p:cNvPr>
            <p:cNvCxnSpPr>
              <a:cxnSpLocks/>
              <a:stCxn id="29" idx="2"/>
              <a:endCxn id="26" idx="6"/>
            </p:cNvCxnSpPr>
            <p:nvPr/>
          </p:nvCxnSpPr>
          <p:spPr>
            <a:xfrm flipH="1">
              <a:off x="3957677" y="3223660"/>
              <a:ext cx="404095" cy="1418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57C9CCC-BC92-5C48-B000-F7E09ED2234A}"/>
                </a:ext>
              </a:extLst>
            </p:cNvPr>
            <p:cNvCxnSpPr>
              <a:cxnSpLocks/>
              <a:stCxn id="30" idx="0"/>
              <a:endCxn id="29" idx="4"/>
            </p:cNvCxnSpPr>
            <p:nvPr/>
          </p:nvCxnSpPr>
          <p:spPr>
            <a:xfrm flipH="1" flipV="1">
              <a:off x="4437973" y="3299860"/>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45BCB1A-1490-A54F-8933-81F233BB37DA}"/>
                </a:ext>
              </a:extLst>
            </p:cNvPr>
            <p:cNvCxnSpPr>
              <a:cxnSpLocks/>
              <a:stCxn id="25" idx="4"/>
              <a:endCxn id="29" idx="1"/>
            </p:cNvCxnSpPr>
            <p:nvPr/>
          </p:nvCxnSpPr>
          <p:spPr>
            <a:xfrm>
              <a:off x="4231691" y="2878666"/>
              <a:ext cx="152400" cy="291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6BF4B24-4402-4740-830F-3AAFAA6398A2}"/>
                </a:ext>
              </a:extLst>
            </p:cNvPr>
            <p:cNvCxnSpPr>
              <a:cxnSpLocks/>
              <a:stCxn id="31" idx="3"/>
              <a:endCxn id="29" idx="7"/>
            </p:cNvCxnSpPr>
            <p:nvPr/>
          </p:nvCxnSpPr>
          <p:spPr>
            <a:xfrm flipH="1">
              <a:off x="4491854" y="3008748"/>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7E06BD7-E4E0-8047-83E3-0697A9B6688C}"/>
                </a:ext>
              </a:extLst>
            </p:cNvPr>
            <p:cNvCxnSpPr>
              <a:cxnSpLocks/>
              <a:stCxn id="26" idx="1"/>
              <a:endCxn id="24" idx="5"/>
            </p:cNvCxnSpPr>
            <p:nvPr/>
          </p:nvCxnSpPr>
          <p:spPr>
            <a:xfrm flipH="1" flipV="1">
              <a:off x="3455839" y="2932548"/>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59EE88-D6B8-5A4C-A006-063BAE2DE376}"/>
                </a:ext>
              </a:extLst>
            </p:cNvPr>
            <p:cNvCxnSpPr>
              <a:cxnSpLocks/>
              <a:stCxn id="27" idx="0"/>
              <a:endCxn id="24" idx="4"/>
            </p:cNvCxnSpPr>
            <p:nvPr/>
          </p:nvCxnSpPr>
          <p:spPr>
            <a:xfrm flipV="1">
              <a:off x="3249557" y="2954867"/>
              <a:ext cx="152401" cy="7958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377B268-009D-3249-8B8E-34DDD5714C10}"/>
                </a:ext>
              </a:extLst>
            </p:cNvPr>
            <p:cNvCxnSpPr>
              <a:cxnSpLocks/>
              <a:stCxn id="27" idx="5"/>
              <a:endCxn id="28" idx="2"/>
            </p:cNvCxnSpPr>
            <p:nvPr/>
          </p:nvCxnSpPr>
          <p:spPr>
            <a:xfrm>
              <a:off x="3303438" y="3880815"/>
              <a:ext cx="479519" cy="1427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943CCC9-EFFD-A641-BC9B-BA05DEE5D7CD}"/>
                </a:ext>
              </a:extLst>
            </p:cNvPr>
            <p:cNvCxnSpPr>
              <a:cxnSpLocks/>
              <a:stCxn id="30" idx="1"/>
              <a:endCxn id="28" idx="6"/>
            </p:cNvCxnSpPr>
            <p:nvPr/>
          </p:nvCxnSpPr>
          <p:spPr>
            <a:xfrm flipH="1">
              <a:off x="3935358" y="3969638"/>
              <a:ext cx="572701" cy="53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248A176-4FF2-E34C-84F0-B8C26AA04657}"/>
                </a:ext>
              </a:extLst>
            </p:cNvPr>
            <p:cNvCxnSpPr>
              <a:cxnSpLocks/>
              <a:stCxn id="25" idx="6"/>
              <a:endCxn id="31" idx="1"/>
            </p:cNvCxnSpPr>
            <p:nvPr/>
          </p:nvCxnSpPr>
          <p:spPr>
            <a:xfrm>
              <a:off x="4307891" y="2802466"/>
              <a:ext cx="428718" cy="98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D5FB209D-C58C-0241-A3BD-DB390411BF85}"/>
              </a:ext>
            </a:extLst>
          </p:cNvPr>
          <p:cNvGrpSpPr/>
          <p:nvPr/>
        </p:nvGrpSpPr>
        <p:grpSpPr>
          <a:xfrm>
            <a:off x="4351833" y="2657403"/>
            <a:ext cx="1947080" cy="1687773"/>
            <a:chOff x="5447402" y="2561104"/>
            <a:chExt cx="1947080" cy="1687773"/>
          </a:xfrm>
          <a:scene3d>
            <a:camera prst="isometricRightUp"/>
            <a:lightRig rig="threePt" dir="t"/>
          </a:scene3d>
        </p:grpSpPr>
        <p:sp>
          <p:nvSpPr>
            <p:cNvPr id="44" name="Rectangle 43">
              <a:extLst>
                <a:ext uri="{FF2B5EF4-FFF2-40B4-BE49-F238E27FC236}">
                  <a16:creationId xmlns:a16="http://schemas.microsoft.com/office/drawing/2014/main" id="{B2A0CA62-8F51-3148-BA40-A6F70BA3EF32}"/>
                </a:ext>
              </a:extLst>
            </p:cNvPr>
            <p:cNvSpPr/>
            <p:nvPr/>
          </p:nvSpPr>
          <p:spPr>
            <a:xfrm>
              <a:off x="5447402" y="2561104"/>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0946F5AE-16A2-F64C-8E1A-A501709E3067}"/>
                </a:ext>
              </a:extLst>
            </p:cNvPr>
            <p:cNvSpPr/>
            <p:nvPr/>
          </p:nvSpPr>
          <p:spPr>
            <a:xfrm>
              <a:off x="5700012" y="2797791"/>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F1FBAD02-1CC5-9F4E-B401-0275AF197F72}"/>
                </a:ext>
              </a:extLst>
            </p:cNvPr>
            <p:cNvSpPr/>
            <p:nvPr/>
          </p:nvSpPr>
          <p:spPr>
            <a:xfrm>
              <a:off x="6529745" y="2721590"/>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76E7B459-A7AF-DA4B-9E8A-B8CD23BC938F}"/>
                </a:ext>
              </a:extLst>
            </p:cNvPr>
            <p:cNvSpPr/>
            <p:nvPr/>
          </p:nvSpPr>
          <p:spPr>
            <a:xfrm>
              <a:off x="6179531" y="3284607"/>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4092273-0926-A342-88B7-6DA63A015492}"/>
                </a:ext>
              </a:extLst>
            </p:cNvPr>
            <p:cNvSpPr/>
            <p:nvPr/>
          </p:nvSpPr>
          <p:spPr>
            <a:xfrm>
              <a:off x="5547611" y="3746058"/>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488C32D-A4C1-5544-860B-C0EE202D84F2}"/>
                </a:ext>
              </a:extLst>
            </p:cNvPr>
            <p:cNvSpPr/>
            <p:nvPr/>
          </p:nvSpPr>
          <p:spPr>
            <a:xfrm>
              <a:off x="6157212" y="3942644"/>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F3DF68D-C5EE-CE49-A699-3024C660BDD7}"/>
                </a:ext>
              </a:extLst>
            </p:cNvPr>
            <p:cNvSpPr/>
            <p:nvPr/>
          </p:nvSpPr>
          <p:spPr>
            <a:xfrm>
              <a:off x="6736027" y="3142784"/>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B08F282B-A04D-4A43-8003-542CD36C0EE3}"/>
                </a:ext>
              </a:extLst>
            </p:cNvPr>
            <p:cNvSpPr/>
            <p:nvPr/>
          </p:nvSpPr>
          <p:spPr>
            <a:xfrm>
              <a:off x="6859995" y="3942644"/>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30943E8-8495-674E-84A6-187F6BCEEE5E}"/>
                </a:ext>
              </a:extLst>
            </p:cNvPr>
            <p:cNvSpPr/>
            <p:nvPr/>
          </p:nvSpPr>
          <p:spPr>
            <a:xfrm>
              <a:off x="7088545" y="2873991"/>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A31AA445-06CB-3A4A-9610-D44A1E0CD176}"/>
                </a:ext>
              </a:extLst>
            </p:cNvPr>
            <p:cNvCxnSpPr>
              <a:cxnSpLocks/>
              <a:stCxn id="48" idx="7"/>
              <a:endCxn id="47" idx="3"/>
            </p:cNvCxnSpPr>
            <p:nvPr/>
          </p:nvCxnSpPr>
          <p:spPr>
            <a:xfrm flipV="1">
              <a:off x="5677693" y="3414689"/>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2C65431-87F7-D84E-8F01-54AE7446410A}"/>
                </a:ext>
              </a:extLst>
            </p:cNvPr>
            <p:cNvCxnSpPr>
              <a:cxnSpLocks/>
              <a:stCxn id="49" idx="0"/>
              <a:endCxn id="47" idx="4"/>
            </p:cNvCxnSpPr>
            <p:nvPr/>
          </p:nvCxnSpPr>
          <p:spPr>
            <a:xfrm flipV="1">
              <a:off x="6233413" y="3437008"/>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C1BF8FA-86AA-954A-BB96-604D7559DC30}"/>
                </a:ext>
              </a:extLst>
            </p:cNvPr>
            <p:cNvCxnSpPr>
              <a:cxnSpLocks/>
              <a:stCxn id="51" idx="0"/>
              <a:endCxn id="50" idx="4"/>
            </p:cNvCxnSpPr>
            <p:nvPr/>
          </p:nvCxnSpPr>
          <p:spPr>
            <a:xfrm flipH="1" flipV="1">
              <a:off x="6812228" y="3295185"/>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3768269-9C70-8C4F-B8A0-13404D036556}"/>
                </a:ext>
              </a:extLst>
            </p:cNvPr>
            <p:cNvCxnSpPr>
              <a:cxnSpLocks/>
              <a:stCxn id="52" idx="3"/>
              <a:endCxn id="50" idx="7"/>
            </p:cNvCxnSpPr>
            <p:nvPr/>
          </p:nvCxnSpPr>
          <p:spPr>
            <a:xfrm flipH="1">
              <a:off x="6866109" y="3004073"/>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E262BCF-5B21-8E49-B259-6151ADC721E7}"/>
                </a:ext>
              </a:extLst>
            </p:cNvPr>
            <p:cNvCxnSpPr>
              <a:cxnSpLocks/>
              <a:stCxn id="47" idx="1"/>
              <a:endCxn id="45" idx="5"/>
            </p:cNvCxnSpPr>
            <p:nvPr/>
          </p:nvCxnSpPr>
          <p:spPr>
            <a:xfrm flipH="1" flipV="1">
              <a:off x="5830094" y="2927873"/>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EF63402-92DF-A24F-84C8-B24694E8703B}"/>
                </a:ext>
              </a:extLst>
            </p:cNvPr>
            <p:cNvCxnSpPr>
              <a:cxnSpLocks/>
              <a:stCxn id="46" idx="6"/>
              <a:endCxn id="52" idx="1"/>
            </p:cNvCxnSpPr>
            <p:nvPr/>
          </p:nvCxnSpPr>
          <p:spPr>
            <a:xfrm>
              <a:off x="6682146" y="2797791"/>
              <a:ext cx="428718" cy="98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1AB483-93F0-8F46-90AC-122C6CC73318}"/>
                </a:ext>
              </a:extLst>
            </p:cNvPr>
            <p:cNvCxnSpPr>
              <a:cxnSpLocks/>
              <a:stCxn id="51" idx="2"/>
              <a:endCxn id="49" idx="6"/>
            </p:cNvCxnSpPr>
            <p:nvPr/>
          </p:nvCxnSpPr>
          <p:spPr>
            <a:xfrm flipH="1">
              <a:off x="6309613" y="4018845"/>
              <a:ext cx="55038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D4E2240-4B3D-7943-9B0E-D7C7C2B6D95D}"/>
                </a:ext>
              </a:extLst>
            </p:cNvPr>
            <p:cNvCxnSpPr>
              <a:cxnSpLocks/>
              <a:stCxn id="51" idx="1"/>
              <a:endCxn id="47" idx="5"/>
            </p:cNvCxnSpPr>
            <p:nvPr/>
          </p:nvCxnSpPr>
          <p:spPr>
            <a:xfrm flipH="1" flipV="1">
              <a:off x="6309613" y="3414689"/>
              <a:ext cx="572701" cy="550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A54F9A2-12B6-2041-A10A-607237963A24}"/>
                </a:ext>
              </a:extLst>
            </p:cNvPr>
            <p:cNvCxnSpPr>
              <a:cxnSpLocks/>
              <a:stCxn id="46" idx="2"/>
              <a:endCxn id="45" idx="6"/>
            </p:cNvCxnSpPr>
            <p:nvPr/>
          </p:nvCxnSpPr>
          <p:spPr>
            <a:xfrm flipH="1">
              <a:off x="5852413" y="2797791"/>
              <a:ext cx="677332" cy="762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F2792D9-834D-A647-974D-5A240ACE2587}"/>
                </a:ext>
              </a:extLst>
            </p:cNvPr>
            <p:cNvCxnSpPr>
              <a:cxnSpLocks/>
              <a:stCxn id="45" idx="3"/>
              <a:endCxn id="48" idx="0"/>
            </p:cNvCxnSpPr>
            <p:nvPr/>
          </p:nvCxnSpPr>
          <p:spPr>
            <a:xfrm flipH="1">
              <a:off x="5623812" y="2927873"/>
              <a:ext cx="98519" cy="8181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BF7EFE0E-A3B2-EE47-BA4E-C3056CBBBEC5}"/>
              </a:ext>
            </a:extLst>
          </p:cNvPr>
          <p:cNvGrpSpPr/>
          <p:nvPr/>
        </p:nvGrpSpPr>
        <p:grpSpPr>
          <a:xfrm>
            <a:off x="5949344" y="2571834"/>
            <a:ext cx="1947080" cy="1687773"/>
            <a:chOff x="7718577" y="2570802"/>
            <a:chExt cx="1947080" cy="1687773"/>
          </a:xfrm>
          <a:scene3d>
            <a:camera prst="isometricRightUp"/>
            <a:lightRig rig="threePt" dir="t"/>
          </a:scene3d>
        </p:grpSpPr>
        <p:sp>
          <p:nvSpPr>
            <p:cNvPr id="64" name="Rectangle 63">
              <a:extLst>
                <a:ext uri="{FF2B5EF4-FFF2-40B4-BE49-F238E27FC236}">
                  <a16:creationId xmlns:a16="http://schemas.microsoft.com/office/drawing/2014/main" id="{91DB612F-8EC7-6147-8BF3-E837FD99711F}"/>
                </a:ext>
              </a:extLst>
            </p:cNvPr>
            <p:cNvSpPr/>
            <p:nvPr/>
          </p:nvSpPr>
          <p:spPr>
            <a:xfrm>
              <a:off x="7718577" y="2570802"/>
              <a:ext cx="1947080" cy="168777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30F56F0B-E1D8-CD4F-A459-B46D01DB0265}"/>
                </a:ext>
              </a:extLst>
            </p:cNvPr>
            <p:cNvSpPr/>
            <p:nvPr/>
          </p:nvSpPr>
          <p:spPr>
            <a:xfrm>
              <a:off x="7971187" y="280748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C6F05A3D-2BDC-654B-8033-B6BE3B04A779}"/>
                </a:ext>
              </a:extLst>
            </p:cNvPr>
            <p:cNvSpPr/>
            <p:nvPr/>
          </p:nvSpPr>
          <p:spPr>
            <a:xfrm>
              <a:off x="8800920" y="2731288"/>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8E64B996-4C04-ED4B-B03E-1C6FB5CE427E}"/>
                </a:ext>
              </a:extLst>
            </p:cNvPr>
            <p:cNvSpPr/>
            <p:nvPr/>
          </p:nvSpPr>
          <p:spPr>
            <a:xfrm>
              <a:off x="8450706" y="3294305"/>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307A7430-61C3-2D46-B421-F683B4F8A4C1}"/>
                </a:ext>
              </a:extLst>
            </p:cNvPr>
            <p:cNvSpPr/>
            <p:nvPr/>
          </p:nvSpPr>
          <p:spPr>
            <a:xfrm>
              <a:off x="7818786" y="3755756"/>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F042AFA-130C-FA4D-8C3D-86D279A97E46}"/>
                </a:ext>
              </a:extLst>
            </p:cNvPr>
            <p:cNvSpPr/>
            <p:nvPr/>
          </p:nvSpPr>
          <p:spPr>
            <a:xfrm>
              <a:off x="8428387" y="395234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863C1797-7F8A-884E-AFD5-DAF6449B4B4A}"/>
                </a:ext>
              </a:extLst>
            </p:cNvPr>
            <p:cNvSpPr/>
            <p:nvPr/>
          </p:nvSpPr>
          <p:spPr>
            <a:xfrm>
              <a:off x="9007202" y="315248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591C5479-2346-894D-AD93-40B48D8A6FBC}"/>
                </a:ext>
              </a:extLst>
            </p:cNvPr>
            <p:cNvSpPr/>
            <p:nvPr/>
          </p:nvSpPr>
          <p:spPr>
            <a:xfrm>
              <a:off x="9131170" y="3952342"/>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1312E3E3-6F23-1B47-9525-FA726A92B8F0}"/>
                </a:ext>
              </a:extLst>
            </p:cNvPr>
            <p:cNvSpPr/>
            <p:nvPr/>
          </p:nvSpPr>
          <p:spPr>
            <a:xfrm>
              <a:off x="9359720" y="2883689"/>
              <a:ext cx="152401" cy="152401"/>
            </a:xfrm>
            <a:prstGeom prst="ellipse">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CA56A410-9AE2-C243-9C46-79DC94B9A204}"/>
                </a:ext>
              </a:extLst>
            </p:cNvPr>
            <p:cNvCxnSpPr>
              <a:cxnSpLocks/>
              <a:stCxn id="68" idx="7"/>
              <a:endCxn id="67" idx="3"/>
            </p:cNvCxnSpPr>
            <p:nvPr/>
          </p:nvCxnSpPr>
          <p:spPr>
            <a:xfrm flipV="1">
              <a:off x="7948868" y="3424387"/>
              <a:ext cx="524157" cy="3536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54A960F-0CFE-2745-9FA5-B8317D2A9A91}"/>
                </a:ext>
              </a:extLst>
            </p:cNvPr>
            <p:cNvCxnSpPr>
              <a:cxnSpLocks/>
              <a:stCxn id="69" idx="0"/>
              <a:endCxn id="67" idx="4"/>
            </p:cNvCxnSpPr>
            <p:nvPr/>
          </p:nvCxnSpPr>
          <p:spPr>
            <a:xfrm flipV="1">
              <a:off x="8504588" y="3446706"/>
              <a:ext cx="22319" cy="5056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32FBC42-D110-DB48-8782-1F6BDE26AEBE}"/>
                </a:ext>
              </a:extLst>
            </p:cNvPr>
            <p:cNvCxnSpPr>
              <a:cxnSpLocks/>
              <a:stCxn id="70" idx="2"/>
              <a:endCxn id="67" idx="6"/>
            </p:cNvCxnSpPr>
            <p:nvPr/>
          </p:nvCxnSpPr>
          <p:spPr>
            <a:xfrm flipH="1">
              <a:off x="8603107" y="3228683"/>
              <a:ext cx="404095" cy="14182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0FA4F8E-80ED-A34D-AA3E-7E93C65EDA52}"/>
                </a:ext>
              </a:extLst>
            </p:cNvPr>
            <p:cNvCxnSpPr>
              <a:cxnSpLocks/>
              <a:stCxn id="71" idx="0"/>
              <a:endCxn id="70" idx="4"/>
            </p:cNvCxnSpPr>
            <p:nvPr/>
          </p:nvCxnSpPr>
          <p:spPr>
            <a:xfrm flipH="1" flipV="1">
              <a:off x="9083403" y="3304883"/>
              <a:ext cx="123968" cy="6474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F0F8650-4E73-F94C-B06E-52A1F1394EC9}"/>
                </a:ext>
              </a:extLst>
            </p:cNvPr>
            <p:cNvCxnSpPr>
              <a:cxnSpLocks/>
              <a:stCxn id="72" idx="3"/>
              <a:endCxn id="70" idx="7"/>
            </p:cNvCxnSpPr>
            <p:nvPr/>
          </p:nvCxnSpPr>
          <p:spPr>
            <a:xfrm flipH="1">
              <a:off x="9137284" y="3013771"/>
              <a:ext cx="244755" cy="1610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677BE5F-A1DF-6643-9BAB-5E6E4ECE0A4D}"/>
                </a:ext>
              </a:extLst>
            </p:cNvPr>
            <p:cNvCxnSpPr>
              <a:cxnSpLocks/>
              <a:stCxn id="67" idx="1"/>
              <a:endCxn id="65" idx="5"/>
            </p:cNvCxnSpPr>
            <p:nvPr/>
          </p:nvCxnSpPr>
          <p:spPr>
            <a:xfrm flipH="1" flipV="1">
              <a:off x="8101269" y="2937571"/>
              <a:ext cx="371756" cy="3790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2D88953-E1E5-0844-8319-C2558FF53BA8}"/>
                </a:ext>
              </a:extLst>
            </p:cNvPr>
            <p:cNvCxnSpPr>
              <a:cxnSpLocks/>
              <a:stCxn id="65" idx="4"/>
              <a:endCxn id="68" idx="0"/>
            </p:cNvCxnSpPr>
            <p:nvPr/>
          </p:nvCxnSpPr>
          <p:spPr>
            <a:xfrm flipH="1">
              <a:off x="7894987" y="2959890"/>
              <a:ext cx="152401" cy="7958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4891D3A-FAEE-CE47-95E8-E6CDBAEDE0C4}"/>
                </a:ext>
              </a:extLst>
            </p:cNvPr>
            <p:cNvCxnSpPr>
              <a:cxnSpLocks/>
              <a:stCxn id="68" idx="5"/>
              <a:endCxn id="69" idx="2"/>
            </p:cNvCxnSpPr>
            <p:nvPr/>
          </p:nvCxnSpPr>
          <p:spPr>
            <a:xfrm>
              <a:off x="7948868" y="3885838"/>
              <a:ext cx="479519" cy="1427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D08798A-E2D7-1A44-8D2E-255A50A888CF}"/>
                </a:ext>
              </a:extLst>
            </p:cNvPr>
            <p:cNvCxnSpPr>
              <a:cxnSpLocks/>
              <a:stCxn id="67" idx="5"/>
              <a:endCxn id="71" idx="1"/>
            </p:cNvCxnSpPr>
            <p:nvPr/>
          </p:nvCxnSpPr>
          <p:spPr>
            <a:xfrm>
              <a:off x="8580788" y="3424387"/>
              <a:ext cx="572701" cy="5502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B73C935-D7E5-894E-A34D-3C6F658E67D3}"/>
                </a:ext>
              </a:extLst>
            </p:cNvPr>
            <p:cNvCxnSpPr>
              <a:cxnSpLocks/>
              <a:stCxn id="71" idx="7"/>
              <a:endCxn id="72" idx="4"/>
            </p:cNvCxnSpPr>
            <p:nvPr/>
          </p:nvCxnSpPr>
          <p:spPr>
            <a:xfrm flipV="1">
              <a:off x="9261252" y="3036090"/>
              <a:ext cx="174669" cy="9385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75FD98B-F619-D24A-BE0C-6FD645CB2758}"/>
                </a:ext>
              </a:extLst>
            </p:cNvPr>
            <p:cNvCxnSpPr>
              <a:cxnSpLocks/>
              <a:stCxn id="72" idx="1"/>
              <a:endCxn id="66" idx="6"/>
            </p:cNvCxnSpPr>
            <p:nvPr/>
          </p:nvCxnSpPr>
          <p:spPr>
            <a:xfrm flipH="1" flipV="1">
              <a:off x="8953321" y="2807489"/>
              <a:ext cx="428718" cy="98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2F3A34D-5E6E-844B-A33E-CC64D627AFD6}"/>
                </a:ext>
              </a:extLst>
            </p:cNvPr>
            <p:cNvCxnSpPr>
              <a:cxnSpLocks/>
              <a:stCxn id="70" idx="1"/>
              <a:endCxn id="66" idx="4"/>
            </p:cNvCxnSpPr>
            <p:nvPr/>
          </p:nvCxnSpPr>
          <p:spPr>
            <a:xfrm flipH="1" flipV="1">
              <a:off x="8877121" y="2883689"/>
              <a:ext cx="152400" cy="2911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9A54328E-62EA-8E43-8886-E16FC4AC35BD}"/>
              </a:ext>
            </a:extLst>
          </p:cNvPr>
          <p:cNvGrpSpPr/>
          <p:nvPr/>
        </p:nvGrpSpPr>
        <p:grpSpPr>
          <a:xfrm>
            <a:off x="1346465" y="2727269"/>
            <a:ext cx="6148619" cy="1632234"/>
            <a:chOff x="1346465" y="2727269"/>
            <a:chExt cx="6148619" cy="1632234"/>
          </a:xfrm>
        </p:grpSpPr>
        <p:cxnSp>
          <p:nvCxnSpPr>
            <p:cNvPr id="86" name="Straight Connector 85">
              <a:extLst>
                <a:ext uri="{FF2B5EF4-FFF2-40B4-BE49-F238E27FC236}">
                  <a16:creationId xmlns:a16="http://schemas.microsoft.com/office/drawing/2014/main" id="{9013E075-A3B9-0C48-9E58-0993D2867E05}"/>
                </a:ext>
              </a:extLst>
            </p:cNvPr>
            <p:cNvCxnSpPr/>
            <p:nvPr/>
          </p:nvCxnSpPr>
          <p:spPr>
            <a:xfrm flipV="1">
              <a:off x="1435362" y="3406498"/>
              <a:ext cx="1700825" cy="116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6CBD23B-ACCE-A345-B8CC-6443CDDF4EEA}"/>
                </a:ext>
              </a:extLst>
            </p:cNvPr>
            <p:cNvCxnSpPr>
              <a:cxnSpLocks/>
            </p:cNvCxnSpPr>
            <p:nvPr/>
          </p:nvCxnSpPr>
          <p:spPr>
            <a:xfrm flipV="1">
              <a:off x="2037087" y="3028216"/>
              <a:ext cx="1746633" cy="7805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C572550-5EA6-0745-8C65-9C09D57257D6}"/>
                </a:ext>
              </a:extLst>
            </p:cNvPr>
            <p:cNvCxnSpPr>
              <a:cxnSpLocks/>
            </p:cNvCxnSpPr>
            <p:nvPr/>
          </p:nvCxnSpPr>
          <p:spPr>
            <a:xfrm flipV="1">
              <a:off x="2465906" y="2920906"/>
              <a:ext cx="1658727" cy="96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C2D3E166-7FC8-8247-8EB2-D810069479DF}"/>
                </a:ext>
              </a:extLst>
            </p:cNvPr>
            <p:cNvCxnSpPr>
              <a:cxnSpLocks/>
            </p:cNvCxnSpPr>
            <p:nvPr/>
          </p:nvCxnSpPr>
          <p:spPr>
            <a:xfrm flipV="1">
              <a:off x="2152805" y="3260943"/>
              <a:ext cx="1698591" cy="10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3B1221B1-3956-164F-A98C-EF696EAE1839}"/>
                </a:ext>
              </a:extLst>
            </p:cNvPr>
            <p:cNvCxnSpPr>
              <a:cxnSpLocks/>
            </p:cNvCxnSpPr>
            <p:nvPr/>
          </p:nvCxnSpPr>
          <p:spPr>
            <a:xfrm flipV="1">
              <a:off x="1739623" y="4171741"/>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A5EFC57D-C7ED-D14E-AF58-304375FB2538}"/>
                </a:ext>
              </a:extLst>
            </p:cNvPr>
            <p:cNvCxnSpPr>
              <a:cxnSpLocks/>
            </p:cNvCxnSpPr>
            <p:nvPr/>
          </p:nvCxnSpPr>
          <p:spPr>
            <a:xfrm flipV="1">
              <a:off x="1346465" y="4253810"/>
              <a:ext cx="1715134" cy="105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E9CCAFB-446A-C847-A8A6-185B69C1CC60}"/>
                </a:ext>
              </a:extLst>
            </p:cNvPr>
            <p:cNvCxnSpPr>
              <a:cxnSpLocks/>
            </p:cNvCxnSpPr>
            <p:nvPr/>
          </p:nvCxnSpPr>
          <p:spPr>
            <a:xfrm flipV="1">
              <a:off x="1739624" y="3609546"/>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6388C017-598A-A048-9B34-5844E6EECA54}"/>
                </a:ext>
              </a:extLst>
            </p:cNvPr>
            <p:cNvCxnSpPr>
              <a:cxnSpLocks/>
            </p:cNvCxnSpPr>
            <p:nvPr/>
          </p:nvCxnSpPr>
          <p:spPr>
            <a:xfrm flipV="1">
              <a:off x="2256549" y="3871660"/>
              <a:ext cx="1701834" cy="100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934A1456-C1FD-6B40-9CD9-A4ED60EF79AE}"/>
                </a:ext>
              </a:extLst>
            </p:cNvPr>
            <p:cNvCxnSpPr/>
            <p:nvPr/>
          </p:nvCxnSpPr>
          <p:spPr>
            <a:xfrm flipV="1">
              <a:off x="3176543" y="3301789"/>
              <a:ext cx="1700825" cy="116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A5457A6-C100-F944-A678-408BAA00A488}"/>
                </a:ext>
              </a:extLst>
            </p:cNvPr>
            <p:cNvCxnSpPr>
              <a:cxnSpLocks/>
            </p:cNvCxnSpPr>
            <p:nvPr/>
          </p:nvCxnSpPr>
          <p:spPr>
            <a:xfrm flipV="1">
              <a:off x="3769082" y="2934477"/>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E798E5D-1E8B-E14D-AD81-81E71615F0BD}"/>
                </a:ext>
              </a:extLst>
            </p:cNvPr>
            <p:cNvCxnSpPr>
              <a:cxnSpLocks/>
            </p:cNvCxnSpPr>
            <p:nvPr/>
          </p:nvCxnSpPr>
          <p:spPr>
            <a:xfrm flipV="1">
              <a:off x="4207087" y="2816197"/>
              <a:ext cx="1658727" cy="96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8458D21-34C1-E84B-B897-C7DFC12B9BFC}"/>
                </a:ext>
              </a:extLst>
            </p:cNvPr>
            <p:cNvCxnSpPr>
              <a:cxnSpLocks/>
            </p:cNvCxnSpPr>
            <p:nvPr/>
          </p:nvCxnSpPr>
          <p:spPr>
            <a:xfrm flipV="1">
              <a:off x="3893986" y="3156234"/>
              <a:ext cx="1698591" cy="10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B98A2AA3-B174-C845-9C76-59FB0F710ABC}"/>
                </a:ext>
              </a:extLst>
            </p:cNvPr>
            <p:cNvCxnSpPr>
              <a:cxnSpLocks/>
            </p:cNvCxnSpPr>
            <p:nvPr/>
          </p:nvCxnSpPr>
          <p:spPr>
            <a:xfrm flipV="1">
              <a:off x="3472750" y="3519813"/>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0602C6B6-8902-E644-A377-ADF6558B607E}"/>
                </a:ext>
              </a:extLst>
            </p:cNvPr>
            <p:cNvCxnSpPr>
              <a:cxnSpLocks/>
            </p:cNvCxnSpPr>
            <p:nvPr/>
          </p:nvCxnSpPr>
          <p:spPr>
            <a:xfrm flipV="1">
              <a:off x="3064254" y="4137623"/>
              <a:ext cx="1715134" cy="105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6142911C-D7BD-1D42-8856-E9234BF76DF5}"/>
                </a:ext>
              </a:extLst>
            </p:cNvPr>
            <p:cNvCxnSpPr>
              <a:cxnSpLocks/>
            </p:cNvCxnSpPr>
            <p:nvPr/>
          </p:nvCxnSpPr>
          <p:spPr>
            <a:xfrm flipV="1">
              <a:off x="3504312" y="4047768"/>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294FD71-19B4-4640-9A83-C39E462D24A3}"/>
                </a:ext>
              </a:extLst>
            </p:cNvPr>
            <p:cNvCxnSpPr>
              <a:cxnSpLocks/>
            </p:cNvCxnSpPr>
            <p:nvPr/>
          </p:nvCxnSpPr>
          <p:spPr>
            <a:xfrm flipV="1">
              <a:off x="3997730" y="3766951"/>
              <a:ext cx="1701834" cy="100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742A646E-A248-C349-94B5-0FF968FB9EFB}"/>
                </a:ext>
              </a:extLst>
            </p:cNvPr>
            <p:cNvCxnSpPr/>
            <p:nvPr/>
          </p:nvCxnSpPr>
          <p:spPr>
            <a:xfrm flipV="1">
              <a:off x="4805813" y="3212861"/>
              <a:ext cx="1700825" cy="1161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F035F8A-8D61-4D4F-82D3-429639C8762D}"/>
                </a:ext>
              </a:extLst>
            </p:cNvPr>
            <p:cNvCxnSpPr>
              <a:cxnSpLocks/>
            </p:cNvCxnSpPr>
            <p:nvPr/>
          </p:nvCxnSpPr>
          <p:spPr>
            <a:xfrm flipV="1">
              <a:off x="5398352" y="2845549"/>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6106C3F-A90B-114B-9B6E-823763C04246}"/>
                </a:ext>
              </a:extLst>
            </p:cNvPr>
            <p:cNvCxnSpPr>
              <a:cxnSpLocks/>
            </p:cNvCxnSpPr>
            <p:nvPr/>
          </p:nvCxnSpPr>
          <p:spPr>
            <a:xfrm flipV="1">
              <a:off x="5836357" y="2727269"/>
              <a:ext cx="1658727" cy="966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565BB8B-2213-AF49-A4D9-0AAE9EF5D17B}"/>
                </a:ext>
              </a:extLst>
            </p:cNvPr>
            <p:cNvCxnSpPr>
              <a:cxnSpLocks/>
            </p:cNvCxnSpPr>
            <p:nvPr/>
          </p:nvCxnSpPr>
          <p:spPr>
            <a:xfrm flipV="1">
              <a:off x="5523256" y="3067306"/>
              <a:ext cx="1698591" cy="1073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1740885-4A75-DD49-BB6F-3108C9D61581}"/>
                </a:ext>
              </a:extLst>
            </p:cNvPr>
            <p:cNvCxnSpPr>
              <a:cxnSpLocks/>
            </p:cNvCxnSpPr>
            <p:nvPr/>
          </p:nvCxnSpPr>
          <p:spPr>
            <a:xfrm flipV="1">
              <a:off x="5102020" y="3430885"/>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ADEF4EB2-C5CC-A541-9254-C74A689DA31D}"/>
                </a:ext>
              </a:extLst>
            </p:cNvPr>
            <p:cNvCxnSpPr>
              <a:cxnSpLocks/>
            </p:cNvCxnSpPr>
            <p:nvPr/>
          </p:nvCxnSpPr>
          <p:spPr>
            <a:xfrm flipV="1">
              <a:off x="4693524" y="4048695"/>
              <a:ext cx="1715134" cy="1056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03FCE1F-3350-384C-840A-B54194778286}"/>
                </a:ext>
              </a:extLst>
            </p:cNvPr>
            <p:cNvCxnSpPr>
              <a:cxnSpLocks/>
            </p:cNvCxnSpPr>
            <p:nvPr/>
          </p:nvCxnSpPr>
          <p:spPr>
            <a:xfrm flipV="1">
              <a:off x="5133582" y="3958840"/>
              <a:ext cx="1710555" cy="1036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C4E8B93-3936-2143-AA28-41553CA03232}"/>
                </a:ext>
              </a:extLst>
            </p:cNvPr>
            <p:cNvCxnSpPr>
              <a:cxnSpLocks/>
            </p:cNvCxnSpPr>
            <p:nvPr/>
          </p:nvCxnSpPr>
          <p:spPr>
            <a:xfrm flipV="1">
              <a:off x="5627000" y="3678023"/>
              <a:ext cx="1701834" cy="100531"/>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3" name="TextBox 112">
            <a:extLst>
              <a:ext uri="{FF2B5EF4-FFF2-40B4-BE49-F238E27FC236}">
                <a16:creationId xmlns:a16="http://schemas.microsoft.com/office/drawing/2014/main" id="{BFB70B05-0127-0D47-85F2-6A043DDDF60C}"/>
              </a:ext>
            </a:extLst>
          </p:cNvPr>
          <p:cNvSpPr txBox="1"/>
          <p:nvPr/>
        </p:nvSpPr>
        <p:spPr>
          <a:xfrm>
            <a:off x="1100954" y="2050419"/>
            <a:ext cx="1325684" cy="369332"/>
          </a:xfrm>
          <a:prstGeom prst="rect">
            <a:avLst/>
          </a:prstGeom>
          <a:noFill/>
        </p:spPr>
        <p:txBody>
          <a:bodyPr wrap="none" rtlCol="0">
            <a:spAutoFit/>
          </a:bodyPr>
          <a:lstStyle/>
          <a:p>
            <a:r>
              <a:rPr lang="en-US" dirty="0"/>
              <a:t>Scan Run #1</a:t>
            </a:r>
          </a:p>
        </p:txBody>
      </p:sp>
      <p:sp>
        <p:nvSpPr>
          <p:cNvPr id="114" name="TextBox 113">
            <a:extLst>
              <a:ext uri="{FF2B5EF4-FFF2-40B4-BE49-F238E27FC236}">
                <a16:creationId xmlns:a16="http://schemas.microsoft.com/office/drawing/2014/main" id="{EAAA0ED0-DC6E-604E-9E0C-68189EBA2515}"/>
              </a:ext>
            </a:extLst>
          </p:cNvPr>
          <p:cNvSpPr txBox="1"/>
          <p:nvPr/>
        </p:nvSpPr>
        <p:spPr>
          <a:xfrm>
            <a:off x="2770421" y="2050419"/>
            <a:ext cx="1325684" cy="369332"/>
          </a:xfrm>
          <a:prstGeom prst="rect">
            <a:avLst/>
          </a:prstGeom>
          <a:noFill/>
        </p:spPr>
        <p:txBody>
          <a:bodyPr wrap="none" rtlCol="0">
            <a:spAutoFit/>
          </a:bodyPr>
          <a:lstStyle/>
          <a:p>
            <a:r>
              <a:rPr lang="en-US" dirty="0"/>
              <a:t>Scan Run #2</a:t>
            </a:r>
          </a:p>
        </p:txBody>
      </p:sp>
      <p:sp>
        <p:nvSpPr>
          <p:cNvPr id="115" name="TextBox 114">
            <a:extLst>
              <a:ext uri="{FF2B5EF4-FFF2-40B4-BE49-F238E27FC236}">
                <a16:creationId xmlns:a16="http://schemas.microsoft.com/office/drawing/2014/main" id="{0568D48E-5EBC-D24C-861A-EFFC85FF1193}"/>
              </a:ext>
            </a:extLst>
          </p:cNvPr>
          <p:cNvSpPr txBox="1"/>
          <p:nvPr/>
        </p:nvSpPr>
        <p:spPr>
          <a:xfrm>
            <a:off x="4486188" y="2050419"/>
            <a:ext cx="1325684" cy="369332"/>
          </a:xfrm>
          <a:prstGeom prst="rect">
            <a:avLst/>
          </a:prstGeom>
          <a:noFill/>
        </p:spPr>
        <p:txBody>
          <a:bodyPr wrap="none" rtlCol="0">
            <a:spAutoFit/>
          </a:bodyPr>
          <a:lstStyle/>
          <a:p>
            <a:r>
              <a:rPr lang="en-US" dirty="0"/>
              <a:t>Scan Run #3</a:t>
            </a:r>
          </a:p>
        </p:txBody>
      </p:sp>
      <p:sp>
        <p:nvSpPr>
          <p:cNvPr id="116" name="TextBox 115">
            <a:extLst>
              <a:ext uri="{FF2B5EF4-FFF2-40B4-BE49-F238E27FC236}">
                <a16:creationId xmlns:a16="http://schemas.microsoft.com/office/drawing/2014/main" id="{FD27E14E-8626-CB46-82BB-5C5B009A2A45}"/>
              </a:ext>
            </a:extLst>
          </p:cNvPr>
          <p:cNvSpPr txBox="1"/>
          <p:nvPr/>
        </p:nvSpPr>
        <p:spPr>
          <a:xfrm>
            <a:off x="6201954" y="2050419"/>
            <a:ext cx="1325684" cy="369332"/>
          </a:xfrm>
          <a:prstGeom prst="rect">
            <a:avLst/>
          </a:prstGeom>
          <a:noFill/>
        </p:spPr>
        <p:txBody>
          <a:bodyPr wrap="none" rtlCol="0">
            <a:spAutoFit/>
          </a:bodyPr>
          <a:lstStyle/>
          <a:p>
            <a:r>
              <a:rPr lang="en-US" dirty="0"/>
              <a:t>Scan Run #4</a:t>
            </a:r>
          </a:p>
        </p:txBody>
      </p:sp>
      <p:sp>
        <p:nvSpPr>
          <p:cNvPr id="117" name="TextBox 116">
            <a:extLst>
              <a:ext uri="{FF2B5EF4-FFF2-40B4-BE49-F238E27FC236}">
                <a16:creationId xmlns:a16="http://schemas.microsoft.com/office/drawing/2014/main" id="{032FBB52-E9D0-F746-BAEA-3258FF6A89C8}"/>
              </a:ext>
            </a:extLst>
          </p:cNvPr>
          <p:cNvSpPr txBox="1"/>
          <p:nvPr/>
        </p:nvSpPr>
        <p:spPr>
          <a:xfrm>
            <a:off x="7881227" y="3061505"/>
            <a:ext cx="343364" cy="369332"/>
          </a:xfrm>
          <a:prstGeom prst="rect">
            <a:avLst/>
          </a:prstGeom>
          <a:noFill/>
        </p:spPr>
        <p:txBody>
          <a:bodyPr wrap="none" rtlCol="0">
            <a:spAutoFit/>
          </a:bodyPr>
          <a:lstStyle/>
          <a:p>
            <a:r>
              <a:rPr lang="en-US" dirty="0"/>
              <a:t>…</a:t>
            </a:r>
          </a:p>
        </p:txBody>
      </p:sp>
    </p:spTree>
    <p:custDataLst>
      <p:tags r:id="rId1"/>
    </p:custDataLst>
    <p:extLst>
      <p:ext uri="{BB962C8B-B14F-4D97-AF65-F5344CB8AC3E}">
        <p14:creationId xmlns:p14="http://schemas.microsoft.com/office/powerpoint/2010/main" val="30618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2"/>
                                        </p:tgtEl>
                                        <p:attrNameLst>
                                          <p:attrName>style.visibility</p:attrName>
                                        </p:attrNameLst>
                                      </p:cBhvr>
                                      <p:to>
                                        <p:strVal val="visible"/>
                                      </p:to>
                                    </p:set>
                                    <p:animEffect transition="in" filter="wipe(left)">
                                      <p:cBhvr>
                                        <p:cTn id="3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14" grpId="0"/>
      <p:bldP spid="115" grpId="0"/>
      <p:bldP spid="116" grpId="0"/>
      <p:bldP spid="1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p:txBody>
          <a:bodyPr/>
          <a:lstStyle/>
          <a:p>
            <a:pPr marL="514350" indent="-514350">
              <a:buFont typeface="+mj-lt"/>
              <a:buAutoNum type="arabicPeriod"/>
            </a:pPr>
            <a:r>
              <a:rPr lang="en-US" dirty="0"/>
              <a:t>Do some brain regions show more frequent changes in functional connectivity? </a:t>
            </a:r>
          </a:p>
          <a:p>
            <a:pPr lvl="1"/>
            <a:r>
              <a:rPr lang="en-US" dirty="0"/>
              <a:t>(Flexibility)</a:t>
            </a:r>
          </a:p>
          <a:p>
            <a:pPr marL="514350" indent="-514350">
              <a:buFont typeface="+mj-lt"/>
              <a:buAutoNum type="arabicPeriod"/>
            </a:pPr>
            <a:r>
              <a:rPr lang="en-US" dirty="0"/>
              <a:t>How does connectivity </a:t>
            </a:r>
            <a:r>
              <a:rPr lang="en-US" i="1" u="sng" dirty="0"/>
              <a:t>between</a:t>
            </a:r>
            <a:r>
              <a:rPr lang="en-US" dirty="0"/>
              <a:t> communities change during learning?</a:t>
            </a:r>
          </a:p>
          <a:p>
            <a:pPr lvl="1"/>
            <a:r>
              <a:rPr lang="en-US" dirty="0"/>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18</a:t>
            </a:fld>
            <a:endParaRPr lang="en-US"/>
          </a:p>
        </p:txBody>
      </p:sp>
    </p:spTree>
    <p:extLst>
      <p:ext uri="{BB962C8B-B14F-4D97-AF65-F5344CB8AC3E}">
        <p14:creationId xmlns:p14="http://schemas.microsoft.com/office/powerpoint/2010/main" val="343243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p:txBody>
          <a:bodyPr/>
          <a:lstStyle/>
          <a:p>
            <a:pPr marL="514350" indent="-514350">
              <a:buFont typeface="+mj-lt"/>
              <a:buAutoNum type="arabicPeriod"/>
            </a:pPr>
            <a:r>
              <a:rPr lang="en-US" b="1" dirty="0"/>
              <a:t>Do some brain regions show more frequent changes in functional connectivity? </a:t>
            </a:r>
          </a:p>
          <a:p>
            <a:pPr lvl="1"/>
            <a:r>
              <a:rPr lang="en-US" b="1" dirty="0"/>
              <a:t>(Flexibility)</a:t>
            </a:r>
          </a:p>
          <a:p>
            <a:pPr marL="514350" indent="-514350">
              <a:buFont typeface="+mj-lt"/>
              <a:buAutoNum type="arabicPeriod"/>
            </a:pPr>
            <a:r>
              <a:rPr lang="en-US" dirty="0">
                <a:solidFill>
                  <a:schemeClr val="bg1">
                    <a:lumMod val="75000"/>
                  </a:schemeClr>
                </a:solidFill>
              </a:rPr>
              <a:t>How does connectivity </a:t>
            </a:r>
            <a:r>
              <a:rPr lang="en-US" i="1" u="sng" dirty="0">
                <a:solidFill>
                  <a:schemeClr val="bg1">
                    <a:lumMod val="75000"/>
                  </a:schemeClr>
                </a:solidFill>
              </a:rPr>
              <a:t>between</a:t>
            </a:r>
            <a:r>
              <a:rPr lang="en-US" dirty="0">
                <a:solidFill>
                  <a:schemeClr val="bg1">
                    <a:lumMod val="75000"/>
                  </a:schemeClr>
                </a:solidFill>
              </a:rPr>
              <a:t> communities change during learning?</a:t>
            </a:r>
          </a:p>
          <a:p>
            <a:pPr lvl="1"/>
            <a:r>
              <a:rPr lang="en-US" dirty="0">
                <a:solidFill>
                  <a:schemeClr val="bg1">
                    <a:lumMod val="75000"/>
                  </a:schemeClr>
                </a:solidFill>
              </a:rPr>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19</a:t>
            </a:fld>
            <a:endParaRPr lang="en-US"/>
          </a:p>
        </p:txBody>
      </p:sp>
    </p:spTree>
    <p:extLst>
      <p:ext uri="{BB962C8B-B14F-4D97-AF65-F5344CB8AC3E}">
        <p14:creationId xmlns:p14="http://schemas.microsoft.com/office/powerpoint/2010/main" val="3947265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List of MBTA subway stations - Wikipedia">
            <a:extLst>
              <a:ext uri="{FF2B5EF4-FFF2-40B4-BE49-F238E27FC236}">
                <a16:creationId xmlns:a16="http://schemas.microsoft.com/office/drawing/2014/main" id="{97E55090-F1D3-8F4E-8049-36304664A33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5409" y="0"/>
            <a:ext cx="7793182"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DF076D3E-177F-0847-AD05-6C4B6768411A}"/>
              </a:ext>
            </a:extLst>
          </p:cNvPr>
          <p:cNvSpPr/>
          <p:nvPr/>
        </p:nvSpPr>
        <p:spPr>
          <a:xfrm>
            <a:off x="178603" y="1771049"/>
            <a:ext cx="4826534" cy="4950428"/>
          </a:xfrm>
          <a:prstGeom prst="roundRect">
            <a:avLst>
              <a:gd name="adj" fmla="val 9407"/>
            </a:avLst>
          </a:prstGeom>
          <a:solidFill>
            <a:srgbClr val="FFFFFF">
              <a:alpha val="85098"/>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ED63E28-42E9-6445-A616-F31C86CAF130}"/>
              </a:ext>
            </a:extLst>
          </p:cNvPr>
          <p:cNvSpPr>
            <a:spLocks noGrp="1"/>
          </p:cNvSpPr>
          <p:nvPr>
            <p:ph type="sldNum" sz="quarter" idx="12"/>
          </p:nvPr>
        </p:nvSpPr>
        <p:spPr/>
        <p:txBody>
          <a:bodyPr/>
          <a:lstStyle/>
          <a:p>
            <a:fld id="{E1552ADF-166F-AF40-B1A4-D35B819B761E}" type="slidenum">
              <a:rPr lang="en-US" smtClean="0"/>
              <a:t>2</a:t>
            </a:fld>
            <a:endParaRPr lang="en-US"/>
          </a:p>
        </p:txBody>
      </p:sp>
      <p:pic>
        <p:nvPicPr>
          <p:cNvPr id="12" name="Picture 11">
            <a:extLst>
              <a:ext uri="{FF2B5EF4-FFF2-40B4-BE49-F238E27FC236}">
                <a16:creationId xmlns:a16="http://schemas.microsoft.com/office/drawing/2014/main" id="{6058B44F-C2F1-5D4E-897B-DC0CB0ADFE7D}"/>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449772" y="2067917"/>
            <a:ext cx="3159580" cy="1186543"/>
          </a:xfrm>
          <a:prstGeom prst="rect">
            <a:avLst/>
          </a:prstGeom>
        </p:spPr>
      </p:pic>
      <p:sp>
        <p:nvSpPr>
          <p:cNvPr id="15" name="Oval 14">
            <a:extLst>
              <a:ext uri="{FF2B5EF4-FFF2-40B4-BE49-F238E27FC236}">
                <a16:creationId xmlns:a16="http://schemas.microsoft.com/office/drawing/2014/main" id="{EBEC1E68-A3A0-E449-9116-AB9DDF090233}"/>
              </a:ext>
            </a:extLst>
          </p:cNvPr>
          <p:cNvSpPr/>
          <p:nvPr/>
        </p:nvSpPr>
        <p:spPr>
          <a:xfrm>
            <a:off x="7490342" y="5742344"/>
            <a:ext cx="393760" cy="393760"/>
          </a:xfrm>
          <a:prstGeom prst="ellipse">
            <a:avLst/>
          </a:prstGeom>
          <a:solidFill>
            <a:srgbClr val="FFFF00">
              <a:alpha val="74902"/>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1234C98-E221-CE40-AFA1-7D5E9162BE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598899">
            <a:off x="1279395" y="3905735"/>
            <a:ext cx="705928" cy="610676"/>
          </a:xfrm>
          <a:prstGeom prst="rect">
            <a:avLst/>
          </a:prstGeom>
        </p:spPr>
      </p:pic>
      <p:pic>
        <p:nvPicPr>
          <p:cNvPr id="32" name="Picture 31">
            <a:extLst>
              <a:ext uri="{FF2B5EF4-FFF2-40B4-BE49-F238E27FC236}">
                <a16:creationId xmlns:a16="http://schemas.microsoft.com/office/drawing/2014/main" id="{00722D12-71F0-4142-AB41-B6E8E3611B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54763" flipH="1">
            <a:off x="4033917" y="4714098"/>
            <a:ext cx="834534" cy="721928"/>
          </a:xfrm>
          <a:prstGeom prst="rect">
            <a:avLst/>
          </a:prstGeom>
        </p:spPr>
      </p:pic>
      <p:pic>
        <p:nvPicPr>
          <p:cNvPr id="33" name="Picture 32">
            <a:extLst>
              <a:ext uri="{FF2B5EF4-FFF2-40B4-BE49-F238E27FC236}">
                <a16:creationId xmlns:a16="http://schemas.microsoft.com/office/drawing/2014/main" id="{F73D47CF-E543-D84C-B209-AEED2D3FC31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02773" y="2834270"/>
            <a:ext cx="3676054" cy="3825487"/>
          </a:xfrm>
          <a:prstGeom prst="rect">
            <a:avLst/>
          </a:prstGeom>
        </p:spPr>
      </p:pic>
      <p:pic>
        <p:nvPicPr>
          <p:cNvPr id="34" name="Picture 33">
            <a:extLst>
              <a:ext uri="{FF2B5EF4-FFF2-40B4-BE49-F238E27FC236}">
                <a16:creationId xmlns:a16="http://schemas.microsoft.com/office/drawing/2014/main" id="{2662820D-B94D-824D-A31C-782AC18144A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54763" flipH="1">
            <a:off x="3991717" y="4083167"/>
            <a:ext cx="834534" cy="721928"/>
          </a:xfrm>
          <a:prstGeom prst="rect">
            <a:avLst/>
          </a:prstGeom>
        </p:spPr>
      </p:pic>
      <p:pic>
        <p:nvPicPr>
          <p:cNvPr id="35" name="Picture 34">
            <a:extLst>
              <a:ext uri="{FF2B5EF4-FFF2-40B4-BE49-F238E27FC236}">
                <a16:creationId xmlns:a16="http://schemas.microsoft.com/office/drawing/2014/main" id="{67B13181-B1D7-914C-A2F7-D8C120791DD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330630" flipH="1">
            <a:off x="2147765" y="3136516"/>
            <a:ext cx="672839" cy="582051"/>
          </a:xfrm>
          <a:prstGeom prst="rect">
            <a:avLst/>
          </a:prstGeom>
        </p:spPr>
      </p:pic>
      <p:pic>
        <p:nvPicPr>
          <p:cNvPr id="36" name="Picture 35">
            <a:extLst>
              <a:ext uri="{FF2B5EF4-FFF2-40B4-BE49-F238E27FC236}">
                <a16:creationId xmlns:a16="http://schemas.microsoft.com/office/drawing/2014/main" id="{D54E8C2C-DD4E-FA4B-A482-644B0900D82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03228" y="5671457"/>
            <a:ext cx="528805" cy="528805"/>
          </a:xfrm>
          <a:prstGeom prst="rect">
            <a:avLst/>
          </a:prstGeom>
        </p:spPr>
      </p:pic>
      <p:pic>
        <p:nvPicPr>
          <p:cNvPr id="37" name="Picture 36">
            <a:extLst>
              <a:ext uri="{FF2B5EF4-FFF2-40B4-BE49-F238E27FC236}">
                <a16:creationId xmlns:a16="http://schemas.microsoft.com/office/drawing/2014/main" id="{2805D8B3-09CE-1946-81B4-05013DD1439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3701897" y="5282671"/>
            <a:ext cx="474485" cy="528805"/>
          </a:xfrm>
          <a:prstGeom prst="rect">
            <a:avLst/>
          </a:prstGeom>
        </p:spPr>
      </p:pic>
      <p:pic>
        <p:nvPicPr>
          <p:cNvPr id="38" name="Picture 37">
            <a:extLst>
              <a:ext uri="{FF2B5EF4-FFF2-40B4-BE49-F238E27FC236}">
                <a16:creationId xmlns:a16="http://schemas.microsoft.com/office/drawing/2014/main" id="{26BDE678-1484-7A49-854F-344A44357ED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9505457">
            <a:off x="2263134" y="4482610"/>
            <a:ext cx="528805" cy="528805"/>
          </a:xfrm>
          <a:prstGeom prst="rect">
            <a:avLst/>
          </a:prstGeom>
        </p:spPr>
      </p:pic>
      <p:pic>
        <p:nvPicPr>
          <p:cNvPr id="39" name="Picture 38">
            <a:extLst>
              <a:ext uri="{FF2B5EF4-FFF2-40B4-BE49-F238E27FC236}">
                <a16:creationId xmlns:a16="http://schemas.microsoft.com/office/drawing/2014/main" id="{C1998DEF-70FA-B84C-BC29-183BC7E9899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3319070" flipH="1">
            <a:off x="3242622" y="3848722"/>
            <a:ext cx="492487" cy="528805"/>
          </a:xfrm>
          <a:prstGeom prst="rect">
            <a:avLst/>
          </a:prstGeom>
        </p:spPr>
      </p:pic>
      <p:cxnSp>
        <p:nvCxnSpPr>
          <p:cNvPr id="26" name="Straight Connector 25">
            <a:extLst>
              <a:ext uri="{FF2B5EF4-FFF2-40B4-BE49-F238E27FC236}">
                <a16:creationId xmlns:a16="http://schemas.microsoft.com/office/drawing/2014/main" id="{C51E7E03-F3A5-D14B-8A41-78C83A491946}"/>
              </a:ext>
            </a:extLst>
          </p:cNvPr>
          <p:cNvCxnSpPr>
            <a:cxnSpLocks/>
            <a:stCxn id="15" idx="1"/>
          </p:cNvCxnSpPr>
          <p:nvPr/>
        </p:nvCxnSpPr>
        <p:spPr>
          <a:xfrm flipH="1" flipV="1">
            <a:off x="5005137" y="2117558"/>
            <a:ext cx="2542870" cy="368245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BE1E9F7-B2FE-2E44-9CF2-A2DEE1945ACC}"/>
              </a:ext>
            </a:extLst>
          </p:cNvPr>
          <p:cNvCxnSpPr>
            <a:cxnSpLocks/>
            <a:stCxn id="15" idx="2"/>
          </p:cNvCxnSpPr>
          <p:nvPr/>
        </p:nvCxnSpPr>
        <p:spPr>
          <a:xfrm flipH="1">
            <a:off x="4745363" y="5939224"/>
            <a:ext cx="2744979" cy="72053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17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childTnLst>
                                </p:cTn>
                              </p:par>
                              <p:par>
                                <p:cTn id="13" presetID="55"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p:cTn id="15" dur="1000" fill="hold"/>
                                        <p:tgtEl>
                                          <p:spTgt spid="45"/>
                                        </p:tgtEl>
                                        <p:attrNameLst>
                                          <p:attrName>ppt_w</p:attrName>
                                        </p:attrNameLst>
                                      </p:cBhvr>
                                      <p:tavLst>
                                        <p:tav tm="0">
                                          <p:val>
                                            <p:strVal val="#ppt_w*0.70"/>
                                          </p:val>
                                        </p:tav>
                                        <p:tav tm="100000">
                                          <p:val>
                                            <p:strVal val="#ppt_w"/>
                                          </p:val>
                                        </p:tav>
                                      </p:tavLst>
                                    </p:anim>
                                    <p:anim calcmode="lin" valueType="num">
                                      <p:cBhvr>
                                        <p:cTn id="16" dur="1000" fill="hold"/>
                                        <p:tgtEl>
                                          <p:spTgt spid="45"/>
                                        </p:tgtEl>
                                        <p:attrNameLst>
                                          <p:attrName>ppt_h</p:attrName>
                                        </p:attrNameLst>
                                      </p:cBhvr>
                                      <p:tavLst>
                                        <p:tav tm="0">
                                          <p:val>
                                            <p:strVal val="#ppt_h"/>
                                          </p:val>
                                        </p:tav>
                                        <p:tav tm="100000">
                                          <p:val>
                                            <p:strVal val="#ppt_h"/>
                                          </p:val>
                                        </p:tav>
                                      </p:tavLst>
                                    </p:anim>
                                    <p:animEffect transition="in" filter="fade">
                                      <p:cBhvr>
                                        <p:cTn id="17" dur="1000"/>
                                        <p:tgtEl>
                                          <p:spTgt spid="45"/>
                                        </p:tgtEl>
                                      </p:cBhvr>
                                    </p:animEffect>
                                  </p:childTnLst>
                                </p:cTn>
                              </p:par>
                              <p:par>
                                <p:cTn id="18" presetID="2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childTnLst>
                                </p:cTn>
                              </p:par>
                            </p:childTnLst>
                          </p:cTn>
                        </p:par>
                        <p:par>
                          <p:cTn id="22" fill="hold">
                            <p:stCondLst>
                              <p:cond delay="1000"/>
                            </p:stCondLst>
                            <p:childTnLst>
                              <p:par>
                                <p:cTn id="23" presetID="3" presetClass="entr" presetSubtype="1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linds(horizontal)">
                                      <p:cBhvr>
                                        <p:cTn id="25" dur="500"/>
                                        <p:tgtEl>
                                          <p:spTgt spid="12"/>
                                        </p:tgtEl>
                                      </p:cBhvr>
                                    </p:animEffect>
                                  </p:childTnLst>
                                </p:cTn>
                              </p:par>
                            </p:childTnLst>
                          </p:cTn>
                        </p:par>
                        <p:par>
                          <p:cTn id="26" fill="hold">
                            <p:stCondLst>
                              <p:cond delay="1500"/>
                            </p:stCondLst>
                            <p:childTnLst>
                              <p:par>
                                <p:cTn id="27" presetID="37" presetClass="entr" presetSubtype="0" fill="hold" nodeType="after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anim calcmode="lin" valueType="num">
                                      <p:cBhvr>
                                        <p:cTn id="30" dur="500" fill="hold"/>
                                        <p:tgtEl>
                                          <p:spTgt spid="33"/>
                                        </p:tgtEl>
                                        <p:attrNameLst>
                                          <p:attrName>ppt_x</p:attrName>
                                        </p:attrNameLst>
                                      </p:cBhvr>
                                      <p:tavLst>
                                        <p:tav tm="0">
                                          <p:val>
                                            <p:strVal val="#ppt_x"/>
                                          </p:val>
                                        </p:tav>
                                        <p:tav tm="100000">
                                          <p:val>
                                            <p:strVal val="#ppt_x"/>
                                          </p:val>
                                        </p:tav>
                                      </p:tavLst>
                                    </p:anim>
                                    <p:anim calcmode="lin" valueType="num">
                                      <p:cBhvr>
                                        <p:cTn id="31" dur="450" decel="100000" fill="hold"/>
                                        <p:tgtEl>
                                          <p:spTgt spid="33"/>
                                        </p:tgtEl>
                                        <p:attrNameLst>
                                          <p:attrName>ppt_y</p:attrName>
                                        </p:attrNameLst>
                                      </p:cBhvr>
                                      <p:tavLst>
                                        <p:tav tm="0">
                                          <p:val>
                                            <p:strVal val="#ppt_y+1"/>
                                          </p:val>
                                        </p:tav>
                                        <p:tav tm="100000">
                                          <p:val>
                                            <p:strVal val="#ppt_y-.03"/>
                                          </p:val>
                                        </p:tav>
                                      </p:tavLst>
                                    </p:anim>
                                    <p:anim calcmode="lin" valueType="num">
                                      <p:cBhvr>
                                        <p:cTn id="32" dur="50" accel="100000" fill="hold">
                                          <p:stCondLst>
                                            <p:cond delay="450"/>
                                          </p:stCondLst>
                                        </p:cTn>
                                        <p:tgtEl>
                                          <p:spTgt spid="33"/>
                                        </p:tgtEl>
                                        <p:attrNameLst>
                                          <p:attrName>ppt_y</p:attrName>
                                        </p:attrNameLst>
                                      </p:cBhvr>
                                      <p:tavLst>
                                        <p:tav tm="0">
                                          <p:val>
                                            <p:strVal val="#ppt_y-.03"/>
                                          </p:val>
                                        </p:tav>
                                        <p:tav tm="100000">
                                          <p:val>
                                            <p:strVal val="#ppt_y"/>
                                          </p:val>
                                        </p:tav>
                                      </p:tavLst>
                                    </p:anim>
                                  </p:childTnLst>
                                </p:cTn>
                              </p:par>
                            </p:childTnLst>
                          </p:cTn>
                        </p:par>
                        <p:par>
                          <p:cTn id="33" fill="hold">
                            <p:stCondLst>
                              <p:cond delay="2000"/>
                            </p:stCondLst>
                            <p:childTnLst>
                              <p:par>
                                <p:cTn id="34" presetID="55" presetClass="entr" presetSubtype="0"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strVal val="#ppt_w*0.70"/>
                                          </p:val>
                                        </p:tav>
                                        <p:tav tm="100000">
                                          <p:val>
                                            <p:strVal val="#ppt_w"/>
                                          </p:val>
                                        </p:tav>
                                      </p:tavLst>
                                    </p:anim>
                                    <p:anim calcmode="lin" valueType="num">
                                      <p:cBhvr>
                                        <p:cTn id="37" dur="500" fill="hold"/>
                                        <p:tgtEl>
                                          <p:spTgt spid="31"/>
                                        </p:tgtEl>
                                        <p:attrNameLst>
                                          <p:attrName>ppt_h</p:attrName>
                                        </p:attrNameLst>
                                      </p:cBhvr>
                                      <p:tavLst>
                                        <p:tav tm="0">
                                          <p:val>
                                            <p:strVal val="#ppt_h"/>
                                          </p:val>
                                        </p:tav>
                                        <p:tav tm="100000">
                                          <p:val>
                                            <p:strVal val="#ppt_h"/>
                                          </p:val>
                                        </p:tav>
                                      </p:tavLst>
                                    </p:anim>
                                    <p:animEffect transition="in" filter="fade">
                                      <p:cBhvr>
                                        <p:cTn id="38" dur="500"/>
                                        <p:tgtEl>
                                          <p:spTgt spid="31"/>
                                        </p:tgtEl>
                                      </p:cBhvr>
                                    </p:animEffect>
                                  </p:childTnLst>
                                </p:cTn>
                              </p:par>
                              <p:par>
                                <p:cTn id="39" presetID="55" presetClass="entr" presetSubtype="0"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 calcmode="lin" valueType="num">
                                      <p:cBhvr>
                                        <p:cTn id="41" dur="500" fill="hold"/>
                                        <p:tgtEl>
                                          <p:spTgt spid="39"/>
                                        </p:tgtEl>
                                        <p:attrNameLst>
                                          <p:attrName>ppt_w</p:attrName>
                                        </p:attrNameLst>
                                      </p:cBhvr>
                                      <p:tavLst>
                                        <p:tav tm="0">
                                          <p:val>
                                            <p:strVal val="#ppt_w*0.70"/>
                                          </p:val>
                                        </p:tav>
                                        <p:tav tm="100000">
                                          <p:val>
                                            <p:strVal val="#ppt_w"/>
                                          </p:val>
                                        </p:tav>
                                      </p:tavLst>
                                    </p:anim>
                                    <p:anim calcmode="lin" valueType="num">
                                      <p:cBhvr>
                                        <p:cTn id="42" dur="500" fill="hold"/>
                                        <p:tgtEl>
                                          <p:spTgt spid="39"/>
                                        </p:tgtEl>
                                        <p:attrNameLst>
                                          <p:attrName>ppt_h</p:attrName>
                                        </p:attrNameLst>
                                      </p:cBhvr>
                                      <p:tavLst>
                                        <p:tav tm="0">
                                          <p:val>
                                            <p:strVal val="#ppt_h"/>
                                          </p:val>
                                        </p:tav>
                                        <p:tav tm="100000">
                                          <p:val>
                                            <p:strVal val="#ppt_h"/>
                                          </p:val>
                                        </p:tav>
                                      </p:tavLst>
                                    </p:anim>
                                    <p:animEffect transition="in" filter="fade">
                                      <p:cBhvr>
                                        <p:cTn id="43" dur="500"/>
                                        <p:tgtEl>
                                          <p:spTgt spid="39"/>
                                        </p:tgtEl>
                                      </p:cBhvr>
                                    </p:animEffect>
                                  </p:childTnLst>
                                </p:cTn>
                              </p:par>
                              <p:par>
                                <p:cTn id="44" presetID="55"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anim calcmode="lin" valueType="num">
                                      <p:cBhvr>
                                        <p:cTn id="46" dur="500" fill="hold"/>
                                        <p:tgtEl>
                                          <p:spTgt spid="32"/>
                                        </p:tgtEl>
                                        <p:attrNameLst>
                                          <p:attrName>ppt_w</p:attrName>
                                        </p:attrNameLst>
                                      </p:cBhvr>
                                      <p:tavLst>
                                        <p:tav tm="0">
                                          <p:val>
                                            <p:strVal val="#ppt_w*0.70"/>
                                          </p:val>
                                        </p:tav>
                                        <p:tav tm="100000">
                                          <p:val>
                                            <p:strVal val="#ppt_w"/>
                                          </p:val>
                                        </p:tav>
                                      </p:tavLst>
                                    </p:anim>
                                    <p:anim calcmode="lin" valueType="num">
                                      <p:cBhvr>
                                        <p:cTn id="47" dur="500" fill="hold"/>
                                        <p:tgtEl>
                                          <p:spTgt spid="32"/>
                                        </p:tgtEl>
                                        <p:attrNameLst>
                                          <p:attrName>ppt_h</p:attrName>
                                        </p:attrNameLst>
                                      </p:cBhvr>
                                      <p:tavLst>
                                        <p:tav tm="0">
                                          <p:val>
                                            <p:strVal val="#ppt_h"/>
                                          </p:val>
                                        </p:tav>
                                        <p:tav tm="100000">
                                          <p:val>
                                            <p:strVal val="#ppt_h"/>
                                          </p:val>
                                        </p:tav>
                                      </p:tavLst>
                                    </p:anim>
                                    <p:animEffect transition="in" filter="fade">
                                      <p:cBhvr>
                                        <p:cTn id="48" dur="500"/>
                                        <p:tgtEl>
                                          <p:spTgt spid="32"/>
                                        </p:tgtEl>
                                      </p:cBhvr>
                                    </p:animEffect>
                                  </p:childTnLst>
                                </p:cTn>
                              </p:par>
                              <p:par>
                                <p:cTn id="49" presetID="55"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p:cTn id="51" dur="500" fill="hold"/>
                                        <p:tgtEl>
                                          <p:spTgt spid="34"/>
                                        </p:tgtEl>
                                        <p:attrNameLst>
                                          <p:attrName>ppt_w</p:attrName>
                                        </p:attrNameLst>
                                      </p:cBhvr>
                                      <p:tavLst>
                                        <p:tav tm="0">
                                          <p:val>
                                            <p:strVal val="#ppt_w*0.70"/>
                                          </p:val>
                                        </p:tav>
                                        <p:tav tm="100000">
                                          <p:val>
                                            <p:strVal val="#ppt_w"/>
                                          </p:val>
                                        </p:tav>
                                      </p:tavLst>
                                    </p:anim>
                                    <p:anim calcmode="lin" valueType="num">
                                      <p:cBhvr>
                                        <p:cTn id="52" dur="500" fill="hold"/>
                                        <p:tgtEl>
                                          <p:spTgt spid="34"/>
                                        </p:tgtEl>
                                        <p:attrNameLst>
                                          <p:attrName>ppt_h</p:attrName>
                                        </p:attrNameLst>
                                      </p:cBhvr>
                                      <p:tavLst>
                                        <p:tav tm="0">
                                          <p:val>
                                            <p:strVal val="#ppt_h"/>
                                          </p:val>
                                        </p:tav>
                                        <p:tav tm="100000">
                                          <p:val>
                                            <p:strVal val="#ppt_h"/>
                                          </p:val>
                                        </p:tav>
                                      </p:tavLst>
                                    </p:anim>
                                    <p:animEffect transition="in" filter="fade">
                                      <p:cBhvr>
                                        <p:cTn id="53" dur="500"/>
                                        <p:tgtEl>
                                          <p:spTgt spid="34"/>
                                        </p:tgtEl>
                                      </p:cBhvr>
                                    </p:animEffect>
                                  </p:childTnLst>
                                </p:cTn>
                              </p:par>
                            </p:childTnLst>
                          </p:cTn>
                        </p:par>
                        <p:par>
                          <p:cTn id="54" fill="hold">
                            <p:stCondLst>
                              <p:cond delay="2500"/>
                            </p:stCondLst>
                            <p:childTnLst>
                              <p:par>
                                <p:cTn id="55" presetID="55" presetClass="entr" presetSubtype="0" fill="hold" nodeType="after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p:cTn id="57" dur="500" fill="hold"/>
                                        <p:tgtEl>
                                          <p:spTgt spid="35"/>
                                        </p:tgtEl>
                                        <p:attrNameLst>
                                          <p:attrName>ppt_w</p:attrName>
                                        </p:attrNameLst>
                                      </p:cBhvr>
                                      <p:tavLst>
                                        <p:tav tm="0">
                                          <p:val>
                                            <p:strVal val="#ppt_w*0.70"/>
                                          </p:val>
                                        </p:tav>
                                        <p:tav tm="100000">
                                          <p:val>
                                            <p:strVal val="#ppt_w"/>
                                          </p:val>
                                        </p:tav>
                                      </p:tavLst>
                                    </p:anim>
                                    <p:anim calcmode="lin" valueType="num">
                                      <p:cBhvr>
                                        <p:cTn id="58" dur="500" fill="hold"/>
                                        <p:tgtEl>
                                          <p:spTgt spid="35"/>
                                        </p:tgtEl>
                                        <p:attrNameLst>
                                          <p:attrName>ppt_h</p:attrName>
                                        </p:attrNameLst>
                                      </p:cBhvr>
                                      <p:tavLst>
                                        <p:tav tm="0">
                                          <p:val>
                                            <p:strVal val="#ppt_h"/>
                                          </p:val>
                                        </p:tav>
                                        <p:tav tm="100000">
                                          <p:val>
                                            <p:strVal val="#ppt_h"/>
                                          </p:val>
                                        </p:tav>
                                      </p:tavLst>
                                    </p:anim>
                                    <p:animEffect transition="in" filter="fade">
                                      <p:cBhvr>
                                        <p:cTn id="59" dur="500"/>
                                        <p:tgtEl>
                                          <p:spTgt spid="35"/>
                                        </p:tgtEl>
                                      </p:cBhvr>
                                    </p:animEffect>
                                  </p:childTnLst>
                                </p:cTn>
                              </p:par>
                              <p:par>
                                <p:cTn id="60" presetID="55" presetClass="entr" presetSubtype="0" fill="hold" nodeType="with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strVal val="#ppt_w*0.70"/>
                                          </p:val>
                                        </p:tav>
                                        <p:tav tm="100000">
                                          <p:val>
                                            <p:strVal val="#ppt_w"/>
                                          </p:val>
                                        </p:tav>
                                      </p:tavLst>
                                    </p:anim>
                                    <p:anim calcmode="lin" valueType="num">
                                      <p:cBhvr>
                                        <p:cTn id="63" dur="500" fill="hold"/>
                                        <p:tgtEl>
                                          <p:spTgt spid="36"/>
                                        </p:tgtEl>
                                        <p:attrNameLst>
                                          <p:attrName>ppt_h</p:attrName>
                                        </p:attrNameLst>
                                      </p:cBhvr>
                                      <p:tavLst>
                                        <p:tav tm="0">
                                          <p:val>
                                            <p:strVal val="#ppt_h"/>
                                          </p:val>
                                        </p:tav>
                                        <p:tav tm="100000">
                                          <p:val>
                                            <p:strVal val="#ppt_h"/>
                                          </p:val>
                                        </p:tav>
                                      </p:tavLst>
                                    </p:anim>
                                    <p:animEffect transition="in" filter="fade">
                                      <p:cBhvr>
                                        <p:cTn id="64" dur="500"/>
                                        <p:tgtEl>
                                          <p:spTgt spid="36"/>
                                        </p:tgtEl>
                                      </p:cBhvr>
                                    </p:animEffect>
                                  </p:childTnLst>
                                </p:cTn>
                              </p:par>
                              <p:par>
                                <p:cTn id="65" presetID="55"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p:cTn id="67" dur="500" fill="hold"/>
                                        <p:tgtEl>
                                          <p:spTgt spid="37"/>
                                        </p:tgtEl>
                                        <p:attrNameLst>
                                          <p:attrName>ppt_w</p:attrName>
                                        </p:attrNameLst>
                                      </p:cBhvr>
                                      <p:tavLst>
                                        <p:tav tm="0">
                                          <p:val>
                                            <p:strVal val="#ppt_w*0.70"/>
                                          </p:val>
                                        </p:tav>
                                        <p:tav tm="100000">
                                          <p:val>
                                            <p:strVal val="#ppt_w"/>
                                          </p:val>
                                        </p:tav>
                                      </p:tavLst>
                                    </p:anim>
                                    <p:anim calcmode="lin" valueType="num">
                                      <p:cBhvr>
                                        <p:cTn id="68" dur="500" fill="hold"/>
                                        <p:tgtEl>
                                          <p:spTgt spid="37"/>
                                        </p:tgtEl>
                                        <p:attrNameLst>
                                          <p:attrName>ppt_h</p:attrName>
                                        </p:attrNameLst>
                                      </p:cBhvr>
                                      <p:tavLst>
                                        <p:tav tm="0">
                                          <p:val>
                                            <p:strVal val="#ppt_h"/>
                                          </p:val>
                                        </p:tav>
                                        <p:tav tm="100000">
                                          <p:val>
                                            <p:strVal val="#ppt_h"/>
                                          </p:val>
                                        </p:tav>
                                      </p:tavLst>
                                    </p:anim>
                                    <p:animEffect transition="in" filter="fade">
                                      <p:cBhvr>
                                        <p:cTn id="69" dur="500"/>
                                        <p:tgtEl>
                                          <p:spTgt spid="37"/>
                                        </p:tgtEl>
                                      </p:cBhvr>
                                    </p:animEffect>
                                  </p:childTnLst>
                                </p:cTn>
                              </p:par>
                            </p:childTnLst>
                          </p:cTn>
                        </p:par>
                        <p:par>
                          <p:cTn id="70" fill="hold">
                            <p:stCondLst>
                              <p:cond delay="3000"/>
                            </p:stCondLst>
                            <p:childTnLst>
                              <p:par>
                                <p:cTn id="71" presetID="55" presetClass="entr" presetSubtype="0" fill="hold" nodeType="afterEffect">
                                  <p:stCondLst>
                                    <p:cond delay="0"/>
                                  </p:stCondLst>
                                  <p:childTnLst>
                                    <p:set>
                                      <p:cBhvr>
                                        <p:cTn id="72" dur="1" fill="hold">
                                          <p:stCondLst>
                                            <p:cond delay="0"/>
                                          </p:stCondLst>
                                        </p:cTn>
                                        <p:tgtEl>
                                          <p:spTgt spid="38"/>
                                        </p:tgtEl>
                                        <p:attrNameLst>
                                          <p:attrName>style.visibility</p:attrName>
                                        </p:attrNameLst>
                                      </p:cBhvr>
                                      <p:to>
                                        <p:strVal val="visible"/>
                                      </p:to>
                                    </p:set>
                                    <p:anim calcmode="lin" valueType="num">
                                      <p:cBhvr>
                                        <p:cTn id="73" dur="500" fill="hold"/>
                                        <p:tgtEl>
                                          <p:spTgt spid="38"/>
                                        </p:tgtEl>
                                        <p:attrNameLst>
                                          <p:attrName>ppt_w</p:attrName>
                                        </p:attrNameLst>
                                      </p:cBhvr>
                                      <p:tavLst>
                                        <p:tav tm="0">
                                          <p:val>
                                            <p:strVal val="#ppt_w*0.70"/>
                                          </p:val>
                                        </p:tav>
                                        <p:tav tm="100000">
                                          <p:val>
                                            <p:strVal val="#ppt_w"/>
                                          </p:val>
                                        </p:tav>
                                      </p:tavLst>
                                    </p:anim>
                                    <p:anim calcmode="lin" valueType="num">
                                      <p:cBhvr>
                                        <p:cTn id="74" dur="500" fill="hold"/>
                                        <p:tgtEl>
                                          <p:spTgt spid="38"/>
                                        </p:tgtEl>
                                        <p:attrNameLst>
                                          <p:attrName>ppt_h</p:attrName>
                                        </p:attrNameLst>
                                      </p:cBhvr>
                                      <p:tavLst>
                                        <p:tav tm="0">
                                          <p:val>
                                            <p:strVal val="#ppt_h"/>
                                          </p:val>
                                        </p:tav>
                                        <p:tav tm="100000">
                                          <p:val>
                                            <p:strVal val="#ppt_h"/>
                                          </p:val>
                                        </p:tav>
                                      </p:tavLst>
                                    </p:anim>
                                    <p:animEffect transition="in" filter="fade">
                                      <p:cBhvr>
                                        <p:cTn id="7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AE7F1EC-EFB1-E146-9238-56F8F1F16053}"/>
              </a:ext>
            </a:extLst>
          </p:cNvPr>
          <p:cNvPicPr>
            <a:picLocks noChangeAspect="1"/>
          </p:cNvPicPr>
          <p:nvPr/>
        </p:nvPicPr>
        <p:blipFill>
          <a:blip r:embed="rId4"/>
          <a:stretch>
            <a:fillRect/>
          </a:stretch>
        </p:blipFill>
        <p:spPr>
          <a:xfrm>
            <a:off x="1517650" y="1690689"/>
            <a:ext cx="6108700" cy="4432300"/>
          </a:xfrm>
          <a:prstGeom prst="rect">
            <a:avLst/>
          </a:prstGeom>
        </p:spPr>
      </p:pic>
      <p:pic>
        <p:nvPicPr>
          <p:cNvPr id="10" name="Picture 9">
            <a:extLst>
              <a:ext uri="{FF2B5EF4-FFF2-40B4-BE49-F238E27FC236}">
                <a16:creationId xmlns:a16="http://schemas.microsoft.com/office/drawing/2014/main" id="{FC5FE832-DEE6-0248-91A8-4A231827FB84}"/>
              </a:ext>
            </a:extLst>
          </p:cNvPr>
          <p:cNvPicPr>
            <a:picLocks noChangeAspect="1"/>
          </p:cNvPicPr>
          <p:nvPr/>
        </p:nvPicPr>
        <p:blipFill>
          <a:blip r:embed="rId5"/>
          <a:stretch>
            <a:fillRect/>
          </a:stretch>
        </p:blipFill>
        <p:spPr>
          <a:xfrm>
            <a:off x="1517650" y="1690689"/>
            <a:ext cx="6108700" cy="4432300"/>
          </a:xfrm>
          <a:prstGeom prst="rect">
            <a:avLst/>
          </a:prstGeom>
        </p:spPr>
      </p:pic>
      <p:pic>
        <p:nvPicPr>
          <p:cNvPr id="11" name="Picture 10">
            <a:extLst>
              <a:ext uri="{FF2B5EF4-FFF2-40B4-BE49-F238E27FC236}">
                <a16:creationId xmlns:a16="http://schemas.microsoft.com/office/drawing/2014/main" id="{5B765C4D-17BA-134E-BE9C-27BC725CB4E9}"/>
              </a:ext>
            </a:extLst>
          </p:cNvPr>
          <p:cNvPicPr>
            <a:picLocks noChangeAspect="1"/>
          </p:cNvPicPr>
          <p:nvPr/>
        </p:nvPicPr>
        <p:blipFill>
          <a:blip r:embed="rId6"/>
          <a:stretch>
            <a:fillRect/>
          </a:stretch>
        </p:blipFill>
        <p:spPr>
          <a:xfrm>
            <a:off x="1517650" y="1690689"/>
            <a:ext cx="6108700" cy="4432300"/>
          </a:xfrm>
          <a:prstGeom prst="rect">
            <a:avLst/>
          </a:prstGeom>
        </p:spPr>
      </p:pic>
      <p:pic>
        <p:nvPicPr>
          <p:cNvPr id="12" name="Picture 11">
            <a:extLst>
              <a:ext uri="{FF2B5EF4-FFF2-40B4-BE49-F238E27FC236}">
                <a16:creationId xmlns:a16="http://schemas.microsoft.com/office/drawing/2014/main" id="{51C90209-EB77-F543-8889-A7ACB7989AB6}"/>
              </a:ext>
            </a:extLst>
          </p:cNvPr>
          <p:cNvPicPr>
            <a:picLocks noChangeAspect="1"/>
          </p:cNvPicPr>
          <p:nvPr/>
        </p:nvPicPr>
        <p:blipFill>
          <a:blip r:embed="rId7"/>
          <a:stretch>
            <a:fillRect/>
          </a:stretch>
        </p:blipFill>
        <p:spPr>
          <a:xfrm>
            <a:off x="1517650" y="1690689"/>
            <a:ext cx="6108700" cy="4432300"/>
          </a:xfrm>
          <a:prstGeom prst="rect">
            <a:avLst/>
          </a:prstGeom>
        </p:spPr>
      </p:pic>
      <p:pic>
        <p:nvPicPr>
          <p:cNvPr id="13" name="Picture 12">
            <a:extLst>
              <a:ext uri="{FF2B5EF4-FFF2-40B4-BE49-F238E27FC236}">
                <a16:creationId xmlns:a16="http://schemas.microsoft.com/office/drawing/2014/main" id="{562F0400-F231-5C47-9733-5FEBD74BAA70}"/>
              </a:ext>
            </a:extLst>
          </p:cNvPr>
          <p:cNvPicPr>
            <a:picLocks noChangeAspect="1"/>
          </p:cNvPicPr>
          <p:nvPr/>
        </p:nvPicPr>
        <p:blipFill>
          <a:blip r:embed="rId8"/>
          <a:stretch>
            <a:fillRect/>
          </a:stretch>
        </p:blipFill>
        <p:spPr>
          <a:xfrm>
            <a:off x="1517650" y="1690689"/>
            <a:ext cx="6108700" cy="4432300"/>
          </a:xfrm>
          <a:prstGeom prst="rect">
            <a:avLst/>
          </a:prstGeom>
        </p:spPr>
      </p:pic>
      <p:pic>
        <p:nvPicPr>
          <p:cNvPr id="14" name="Picture 13">
            <a:extLst>
              <a:ext uri="{FF2B5EF4-FFF2-40B4-BE49-F238E27FC236}">
                <a16:creationId xmlns:a16="http://schemas.microsoft.com/office/drawing/2014/main" id="{F4FA23CF-2FEF-C94B-B500-5F6DE43436B3}"/>
              </a:ext>
            </a:extLst>
          </p:cNvPr>
          <p:cNvPicPr>
            <a:picLocks noChangeAspect="1"/>
          </p:cNvPicPr>
          <p:nvPr/>
        </p:nvPicPr>
        <p:blipFill>
          <a:blip r:embed="rId9"/>
          <a:stretch>
            <a:fillRect/>
          </a:stretch>
        </p:blipFill>
        <p:spPr>
          <a:xfrm>
            <a:off x="1517650" y="1690689"/>
            <a:ext cx="6108700" cy="4432300"/>
          </a:xfrm>
          <a:prstGeom prst="rect">
            <a:avLst/>
          </a:prstGeom>
        </p:spPr>
      </p:pic>
      <p:pic>
        <p:nvPicPr>
          <p:cNvPr id="15" name="Picture 14">
            <a:extLst>
              <a:ext uri="{FF2B5EF4-FFF2-40B4-BE49-F238E27FC236}">
                <a16:creationId xmlns:a16="http://schemas.microsoft.com/office/drawing/2014/main" id="{12BCDF52-E9AE-3047-BBF9-34C7DA112CBD}"/>
              </a:ext>
            </a:extLst>
          </p:cNvPr>
          <p:cNvPicPr>
            <a:picLocks noChangeAspect="1"/>
          </p:cNvPicPr>
          <p:nvPr/>
        </p:nvPicPr>
        <p:blipFill>
          <a:blip r:embed="rId10"/>
          <a:stretch>
            <a:fillRect/>
          </a:stretch>
        </p:blipFill>
        <p:spPr>
          <a:xfrm>
            <a:off x="1517650" y="1690689"/>
            <a:ext cx="6108700" cy="4432300"/>
          </a:xfrm>
          <a:prstGeom prst="rect">
            <a:avLst/>
          </a:prstGeom>
        </p:spPr>
      </p:pic>
      <p:pic>
        <p:nvPicPr>
          <p:cNvPr id="17" name="Picture 16">
            <a:extLst>
              <a:ext uri="{FF2B5EF4-FFF2-40B4-BE49-F238E27FC236}">
                <a16:creationId xmlns:a16="http://schemas.microsoft.com/office/drawing/2014/main" id="{DA58E93D-7F97-DF49-94D2-5051C97C0D1A}"/>
              </a:ext>
            </a:extLst>
          </p:cNvPr>
          <p:cNvPicPr>
            <a:picLocks noChangeAspect="1"/>
          </p:cNvPicPr>
          <p:nvPr/>
        </p:nvPicPr>
        <p:blipFill>
          <a:blip r:embed="rId11"/>
          <a:stretch>
            <a:fillRect/>
          </a:stretch>
        </p:blipFill>
        <p:spPr>
          <a:xfrm>
            <a:off x="1517650" y="1690689"/>
            <a:ext cx="6108700" cy="4432300"/>
          </a:xfrm>
          <a:prstGeom prst="rect">
            <a:avLst/>
          </a:prstGeom>
        </p:spPr>
      </p:pic>
      <p:pic>
        <p:nvPicPr>
          <p:cNvPr id="18" name="Picture 17">
            <a:extLst>
              <a:ext uri="{FF2B5EF4-FFF2-40B4-BE49-F238E27FC236}">
                <a16:creationId xmlns:a16="http://schemas.microsoft.com/office/drawing/2014/main" id="{9AD5DA9F-986E-7D4A-B25D-94255C78BA60}"/>
              </a:ext>
            </a:extLst>
          </p:cNvPr>
          <p:cNvPicPr>
            <a:picLocks noChangeAspect="1"/>
          </p:cNvPicPr>
          <p:nvPr/>
        </p:nvPicPr>
        <p:blipFill>
          <a:blip r:embed="rId12"/>
          <a:stretch>
            <a:fillRect/>
          </a:stretch>
        </p:blipFill>
        <p:spPr>
          <a:xfrm>
            <a:off x="1517650" y="1690689"/>
            <a:ext cx="6108700" cy="4432300"/>
          </a:xfrm>
          <a:prstGeom prst="rect">
            <a:avLst/>
          </a:prstGeom>
        </p:spPr>
      </p:pic>
      <p:pic>
        <p:nvPicPr>
          <p:cNvPr id="19" name="Picture 18">
            <a:extLst>
              <a:ext uri="{FF2B5EF4-FFF2-40B4-BE49-F238E27FC236}">
                <a16:creationId xmlns:a16="http://schemas.microsoft.com/office/drawing/2014/main" id="{DFE10FC5-EB60-ED45-88CB-3BC28D303AA9}"/>
              </a:ext>
            </a:extLst>
          </p:cNvPr>
          <p:cNvPicPr>
            <a:picLocks noChangeAspect="1"/>
          </p:cNvPicPr>
          <p:nvPr/>
        </p:nvPicPr>
        <p:blipFill>
          <a:blip r:embed="rId13"/>
          <a:stretch>
            <a:fillRect/>
          </a:stretch>
        </p:blipFill>
        <p:spPr>
          <a:xfrm>
            <a:off x="1517650" y="1690689"/>
            <a:ext cx="6108700" cy="4432300"/>
          </a:xfrm>
          <a:prstGeom prst="rect">
            <a:avLst/>
          </a:prstGeom>
        </p:spPr>
      </p:pic>
      <p:sp>
        <p:nvSpPr>
          <p:cNvPr id="2" name="Title 1">
            <a:extLst>
              <a:ext uri="{FF2B5EF4-FFF2-40B4-BE49-F238E27FC236}">
                <a16:creationId xmlns:a16="http://schemas.microsoft.com/office/drawing/2014/main" id="{EDF96EBF-C315-E040-A2D1-A3B7F7C1DC6D}"/>
              </a:ext>
            </a:extLst>
          </p:cNvPr>
          <p:cNvSpPr>
            <a:spLocks noGrp="1"/>
          </p:cNvSpPr>
          <p:nvPr>
            <p:ph type="title"/>
          </p:nvPr>
        </p:nvSpPr>
        <p:spPr/>
        <p:txBody>
          <a:bodyPr/>
          <a:lstStyle/>
          <a:p>
            <a:r>
              <a:rPr lang="en-US" dirty="0"/>
              <a:t>Calculating Node Flexibility</a:t>
            </a:r>
          </a:p>
        </p:txBody>
      </p:sp>
      <p:sp>
        <p:nvSpPr>
          <p:cNvPr id="20" name="Oval 19">
            <a:extLst>
              <a:ext uri="{FF2B5EF4-FFF2-40B4-BE49-F238E27FC236}">
                <a16:creationId xmlns:a16="http://schemas.microsoft.com/office/drawing/2014/main" id="{00C339C3-E019-004F-A8F9-F42DAE652B12}"/>
              </a:ext>
            </a:extLst>
          </p:cNvPr>
          <p:cNvSpPr/>
          <p:nvPr/>
        </p:nvSpPr>
        <p:spPr>
          <a:xfrm>
            <a:off x="2983043" y="2218544"/>
            <a:ext cx="434715" cy="434715"/>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FD0FCB14-AB21-BE41-8324-6BC1CBF69549}"/>
              </a:ext>
            </a:extLst>
          </p:cNvPr>
          <p:cNvSpPr/>
          <p:nvPr/>
        </p:nvSpPr>
        <p:spPr>
          <a:xfrm>
            <a:off x="358945" y="6122989"/>
            <a:ext cx="367752" cy="367752"/>
          </a:xfrm>
          <a:prstGeom prst="ellipse">
            <a:avLst/>
          </a:prstGeom>
          <a:solidFill>
            <a:srgbClr val="974E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Oval 21">
            <a:extLst>
              <a:ext uri="{FF2B5EF4-FFF2-40B4-BE49-F238E27FC236}">
                <a16:creationId xmlns:a16="http://schemas.microsoft.com/office/drawing/2014/main" id="{50C96A44-471A-2B48-BF26-976BB0FAE797}"/>
              </a:ext>
            </a:extLst>
          </p:cNvPr>
          <p:cNvSpPr/>
          <p:nvPr/>
        </p:nvSpPr>
        <p:spPr>
          <a:xfrm>
            <a:off x="836482"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Oval 22">
            <a:extLst>
              <a:ext uri="{FF2B5EF4-FFF2-40B4-BE49-F238E27FC236}">
                <a16:creationId xmlns:a16="http://schemas.microsoft.com/office/drawing/2014/main" id="{D2373CAD-946B-5440-9923-7882C45B91D5}"/>
              </a:ext>
            </a:extLst>
          </p:cNvPr>
          <p:cNvSpPr/>
          <p:nvPr/>
        </p:nvSpPr>
        <p:spPr>
          <a:xfrm>
            <a:off x="1314019"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F9CD3A86-46CB-944E-A5F5-AFBE8A097FDD}"/>
              </a:ext>
            </a:extLst>
          </p:cNvPr>
          <p:cNvSpPr/>
          <p:nvPr/>
        </p:nvSpPr>
        <p:spPr>
          <a:xfrm>
            <a:off x="1797396"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Oval 24">
            <a:extLst>
              <a:ext uri="{FF2B5EF4-FFF2-40B4-BE49-F238E27FC236}">
                <a16:creationId xmlns:a16="http://schemas.microsoft.com/office/drawing/2014/main" id="{6A33864C-A855-4E4B-B154-E3B76D7C59FC}"/>
              </a:ext>
            </a:extLst>
          </p:cNvPr>
          <p:cNvSpPr/>
          <p:nvPr/>
        </p:nvSpPr>
        <p:spPr>
          <a:xfrm>
            <a:off x="2274933" y="6122989"/>
            <a:ext cx="367752" cy="367752"/>
          </a:xfrm>
          <a:prstGeom prst="ellipse">
            <a:avLst/>
          </a:prstGeom>
          <a:solidFill>
            <a:srgbClr val="4EAF4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a:extLst>
              <a:ext uri="{FF2B5EF4-FFF2-40B4-BE49-F238E27FC236}">
                <a16:creationId xmlns:a16="http://schemas.microsoft.com/office/drawing/2014/main" id="{A5783B45-2BA7-104C-B926-AE7E99D47140}"/>
              </a:ext>
            </a:extLst>
          </p:cNvPr>
          <p:cNvSpPr/>
          <p:nvPr/>
        </p:nvSpPr>
        <p:spPr>
          <a:xfrm>
            <a:off x="2752470"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Oval 26">
            <a:extLst>
              <a:ext uri="{FF2B5EF4-FFF2-40B4-BE49-F238E27FC236}">
                <a16:creationId xmlns:a16="http://schemas.microsoft.com/office/drawing/2014/main" id="{E9AE3A66-1845-EB46-89F3-1517EC7DB59C}"/>
              </a:ext>
            </a:extLst>
          </p:cNvPr>
          <p:cNvSpPr/>
          <p:nvPr/>
        </p:nvSpPr>
        <p:spPr>
          <a:xfrm>
            <a:off x="3233882"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Oval 27">
            <a:extLst>
              <a:ext uri="{FF2B5EF4-FFF2-40B4-BE49-F238E27FC236}">
                <a16:creationId xmlns:a16="http://schemas.microsoft.com/office/drawing/2014/main" id="{FCA9E6AF-354C-9547-B709-6246B39A9B65}"/>
              </a:ext>
            </a:extLst>
          </p:cNvPr>
          <p:cNvSpPr/>
          <p:nvPr/>
        </p:nvSpPr>
        <p:spPr>
          <a:xfrm>
            <a:off x="3711419"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Oval 28">
            <a:extLst>
              <a:ext uri="{FF2B5EF4-FFF2-40B4-BE49-F238E27FC236}">
                <a16:creationId xmlns:a16="http://schemas.microsoft.com/office/drawing/2014/main" id="{E1B1B8A8-BC65-AA4B-9841-ACB121577484}"/>
              </a:ext>
            </a:extLst>
          </p:cNvPr>
          <p:cNvSpPr/>
          <p:nvPr/>
        </p:nvSpPr>
        <p:spPr>
          <a:xfrm>
            <a:off x="4188956" y="6122989"/>
            <a:ext cx="367752" cy="367752"/>
          </a:xfrm>
          <a:prstGeom prst="ellipse">
            <a:avLst/>
          </a:prstGeom>
          <a:solidFill>
            <a:srgbClr val="377EB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DE6AA987-A469-F549-862B-612FF0F30498}"/>
              </a:ext>
            </a:extLst>
          </p:cNvPr>
          <p:cNvSpPr txBox="1"/>
          <p:nvPr/>
        </p:nvSpPr>
        <p:spPr>
          <a:xfrm>
            <a:off x="4803126" y="6121409"/>
            <a:ext cx="1290481" cy="369332"/>
          </a:xfrm>
          <a:prstGeom prst="rect">
            <a:avLst/>
          </a:prstGeom>
          <a:noFill/>
        </p:spPr>
        <p:txBody>
          <a:bodyPr wrap="none" rtlCol="0">
            <a:spAutoFit/>
          </a:bodyPr>
          <a:lstStyle/>
          <a:p>
            <a:r>
              <a:rPr lang="en-US" dirty="0"/>
              <a:t>Flexibility = </a:t>
            </a:r>
          </a:p>
        </p:txBody>
      </p:sp>
      <p:sp>
        <p:nvSpPr>
          <p:cNvPr id="31" name="TextBox 30">
            <a:extLst>
              <a:ext uri="{FF2B5EF4-FFF2-40B4-BE49-F238E27FC236}">
                <a16:creationId xmlns:a16="http://schemas.microsoft.com/office/drawing/2014/main" id="{83F972A7-BF1D-EB48-80A1-978D226EB936}"/>
              </a:ext>
            </a:extLst>
          </p:cNvPr>
          <p:cNvSpPr txBox="1"/>
          <p:nvPr/>
        </p:nvSpPr>
        <p:spPr>
          <a:xfrm>
            <a:off x="5936788" y="5926666"/>
            <a:ext cx="2318327" cy="369332"/>
          </a:xfrm>
          <a:prstGeom prst="rect">
            <a:avLst/>
          </a:prstGeom>
          <a:noFill/>
        </p:spPr>
        <p:txBody>
          <a:bodyPr wrap="none" rtlCol="0">
            <a:spAutoFit/>
          </a:bodyPr>
          <a:lstStyle/>
          <a:p>
            <a:r>
              <a:rPr lang="en-US" dirty="0"/>
              <a:t># Community Switches</a:t>
            </a:r>
          </a:p>
        </p:txBody>
      </p:sp>
      <p:cxnSp>
        <p:nvCxnSpPr>
          <p:cNvPr id="33" name="Straight Connector 32">
            <a:extLst>
              <a:ext uri="{FF2B5EF4-FFF2-40B4-BE49-F238E27FC236}">
                <a16:creationId xmlns:a16="http://schemas.microsoft.com/office/drawing/2014/main" id="{72155B1E-F6E9-454E-8F52-B6C4CBA724F3}"/>
              </a:ext>
            </a:extLst>
          </p:cNvPr>
          <p:cNvCxnSpPr/>
          <p:nvPr/>
        </p:nvCxnSpPr>
        <p:spPr>
          <a:xfrm>
            <a:off x="6093607" y="6306075"/>
            <a:ext cx="200468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61E4BA7-008B-1240-B324-AD577CF7C523}"/>
              </a:ext>
            </a:extLst>
          </p:cNvPr>
          <p:cNvSpPr txBox="1"/>
          <p:nvPr/>
        </p:nvSpPr>
        <p:spPr>
          <a:xfrm>
            <a:off x="6103404" y="6306075"/>
            <a:ext cx="1985095" cy="369332"/>
          </a:xfrm>
          <a:prstGeom prst="rect">
            <a:avLst/>
          </a:prstGeom>
          <a:noFill/>
        </p:spPr>
        <p:txBody>
          <a:bodyPr wrap="none" rtlCol="0">
            <a:spAutoFit/>
          </a:bodyPr>
          <a:lstStyle/>
          <a:p>
            <a:r>
              <a:rPr lang="en-US" dirty="0"/>
              <a:t># Possible Switches</a:t>
            </a:r>
          </a:p>
        </p:txBody>
      </p:sp>
      <p:sp>
        <p:nvSpPr>
          <p:cNvPr id="35" name="Rectangle 34">
            <a:extLst>
              <a:ext uri="{FF2B5EF4-FFF2-40B4-BE49-F238E27FC236}">
                <a16:creationId xmlns:a16="http://schemas.microsoft.com/office/drawing/2014/main" id="{3F5F5306-8B18-8146-8AB8-AA94F12E9C24}"/>
              </a:ext>
            </a:extLst>
          </p:cNvPr>
          <p:cNvSpPr/>
          <p:nvPr/>
        </p:nvSpPr>
        <p:spPr>
          <a:xfrm>
            <a:off x="226142" y="6046839"/>
            <a:ext cx="4444181" cy="52111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9DA6A03-FA5F-4B4E-B7F1-F8D36D29E8F1}"/>
              </a:ext>
            </a:extLst>
          </p:cNvPr>
          <p:cNvSpPr txBox="1"/>
          <p:nvPr/>
        </p:nvSpPr>
        <p:spPr>
          <a:xfrm>
            <a:off x="8215268" y="6121409"/>
            <a:ext cx="761747" cy="369332"/>
          </a:xfrm>
          <a:prstGeom prst="rect">
            <a:avLst/>
          </a:prstGeom>
          <a:noFill/>
        </p:spPr>
        <p:txBody>
          <a:bodyPr wrap="none" rtlCol="0">
            <a:spAutoFit/>
          </a:bodyPr>
          <a:lstStyle/>
          <a:p>
            <a:r>
              <a:rPr lang="en-US" dirty="0"/>
              <a:t>= 0.25</a:t>
            </a:r>
          </a:p>
        </p:txBody>
      </p:sp>
      <p:sp>
        <p:nvSpPr>
          <p:cNvPr id="37" name="Circular Arrow 36">
            <a:extLst>
              <a:ext uri="{FF2B5EF4-FFF2-40B4-BE49-F238E27FC236}">
                <a16:creationId xmlns:a16="http://schemas.microsoft.com/office/drawing/2014/main" id="{4F94FBDD-6D38-6E41-8BFD-E2F5C8E7F24B}"/>
              </a:ext>
            </a:extLst>
          </p:cNvPr>
          <p:cNvSpPr/>
          <p:nvPr/>
        </p:nvSpPr>
        <p:spPr>
          <a:xfrm>
            <a:off x="518873" y="5709628"/>
            <a:ext cx="477537" cy="490991"/>
          </a:xfrm>
          <a:prstGeom prst="circular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Circular Arrow 38">
            <a:extLst>
              <a:ext uri="{FF2B5EF4-FFF2-40B4-BE49-F238E27FC236}">
                <a16:creationId xmlns:a16="http://schemas.microsoft.com/office/drawing/2014/main" id="{B3FD7975-B282-4646-84E5-86E60F2957FE}"/>
              </a:ext>
            </a:extLst>
          </p:cNvPr>
          <p:cNvSpPr/>
          <p:nvPr/>
        </p:nvSpPr>
        <p:spPr>
          <a:xfrm>
            <a:off x="2454925" y="5709628"/>
            <a:ext cx="477537" cy="490991"/>
          </a:xfrm>
          <a:prstGeom prst="circular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Circular Arrow 39">
            <a:extLst>
              <a:ext uri="{FF2B5EF4-FFF2-40B4-BE49-F238E27FC236}">
                <a16:creationId xmlns:a16="http://schemas.microsoft.com/office/drawing/2014/main" id="{83FE6E24-78D7-5445-8E32-B1F69ABFACE5}"/>
              </a:ext>
            </a:extLst>
          </p:cNvPr>
          <p:cNvSpPr/>
          <p:nvPr/>
        </p:nvSpPr>
        <p:spPr>
          <a:xfrm>
            <a:off x="1002886"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Circular Arrow 40">
            <a:extLst>
              <a:ext uri="{FF2B5EF4-FFF2-40B4-BE49-F238E27FC236}">
                <a16:creationId xmlns:a16="http://schemas.microsoft.com/office/drawing/2014/main" id="{318D4B37-CC2E-7C42-BF77-6DA191C39AEF}"/>
              </a:ext>
            </a:extLst>
          </p:cNvPr>
          <p:cNvSpPr/>
          <p:nvPr/>
        </p:nvSpPr>
        <p:spPr>
          <a:xfrm>
            <a:off x="1486899"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Circular Arrow 41">
            <a:extLst>
              <a:ext uri="{FF2B5EF4-FFF2-40B4-BE49-F238E27FC236}">
                <a16:creationId xmlns:a16="http://schemas.microsoft.com/office/drawing/2014/main" id="{EEDD3822-F81C-4146-A4AB-7BAC0DD17D1F}"/>
              </a:ext>
            </a:extLst>
          </p:cNvPr>
          <p:cNvSpPr/>
          <p:nvPr/>
        </p:nvSpPr>
        <p:spPr>
          <a:xfrm>
            <a:off x="1970912"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3" name="Circular Arrow 42">
            <a:extLst>
              <a:ext uri="{FF2B5EF4-FFF2-40B4-BE49-F238E27FC236}">
                <a16:creationId xmlns:a16="http://schemas.microsoft.com/office/drawing/2014/main" id="{24AD2E66-EED4-AC4D-8C1E-2B1477EE20C3}"/>
              </a:ext>
            </a:extLst>
          </p:cNvPr>
          <p:cNvSpPr/>
          <p:nvPr/>
        </p:nvSpPr>
        <p:spPr>
          <a:xfrm>
            <a:off x="2938938"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Circular Arrow 43">
            <a:extLst>
              <a:ext uri="{FF2B5EF4-FFF2-40B4-BE49-F238E27FC236}">
                <a16:creationId xmlns:a16="http://schemas.microsoft.com/office/drawing/2014/main" id="{FB603C3C-C8F8-2044-BF0F-BF31BE79B271}"/>
              </a:ext>
            </a:extLst>
          </p:cNvPr>
          <p:cNvSpPr/>
          <p:nvPr/>
        </p:nvSpPr>
        <p:spPr>
          <a:xfrm>
            <a:off x="3422951"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Circular Arrow 44">
            <a:extLst>
              <a:ext uri="{FF2B5EF4-FFF2-40B4-BE49-F238E27FC236}">
                <a16:creationId xmlns:a16="http://schemas.microsoft.com/office/drawing/2014/main" id="{9D862975-7F15-E64F-9AD6-A0B278000512}"/>
              </a:ext>
            </a:extLst>
          </p:cNvPr>
          <p:cNvSpPr/>
          <p:nvPr/>
        </p:nvSpPr>
        <p:spPr>
          <a:xfrm>
            <a:off x="3906963" y="5709628"/>
            <a:ext cx="477537" cy="490991"/>
          </a:xfrm>
          <a:prstGeom prst="circular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4" name="Straight Connector 3">
            <a:extLst>
              <a:ext uri="{FF2B5EF4-FFF2-40B4-BE49-F238E27FC236}">
                <a16:creationId xmlns:a16="http://schemas.microsoft.com/office/drawing/2014/main" id="{AE90DB77-3E73-1843-BFB5-F2E683B017B5}"/>
              </a:ext>
            </a:extLst>
          </p:cNvPr>
          <p:cNvCxnSpPr>
            <a:endCxn id="36" idx="1"/>
          </p:cNvCxnSpPr>
          <p:nvPr/>
        </p:nvCxnSpPr>
        <p:spPr>
          <a:xfrm>
            <a:off x="6093607" y="6295998"/>
            <a:ext cx="2121661" cy="1007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A04CA678-3E11-9743-A67B-9AA5B7E41F12}"/>
              </a:ext>
            </a:extLst>
          </p:cNvPr>
          <p:cNvSpPr>
            <a:spLocks noGrp="1"/>
          </p:cNvSpPr>
          <p:nvPr>
            <p:ph type="sldNum" sz="quarter" idx="12"/>
          </p:nvPr>
        </p:nvSpPr>
        <p:spPr/>
        <p:txBody>
          <a:bodyPr/>
          <a:lstStyle/>
          <a:p>
            <a:fld id="{E1552ADF-166F-AF40-B1A4-D35B819B761E}" type="slidenum">
              <a:rPr lang="en-US" smtClean="0"/>
              <a:t>20</a:t>
            </a:fld>
            <a:endParaRPr lang="en-US"/>
          </a:p>
        </p:txBody>
      </p:sp>
    </p:spTree>
    <p:custDataLst>
      <p:tags r:id="rId1"/>
    </p:custDataLst>
    <p:extLst>
      <p:ext uri="{BB962C8B-B14F-4D97-AF65-F5344CB8AC3E}">
        <p14:creationId xmlns:p14="http://schemas.microsoft.com/office/powerpoint/2010/main" val="70097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1" grpId="0"/>
      <p:bldP spid="34" grpId="0"/>
      <p:bldP spid="35" grpId="0" animBg="1"/>
      <p:bldP spid="36" grpId="0"/>
      <p:bldP spid="37" grpId="0" animBg="1"/>
      <p:bldP spid="39" grpId="0" animBg="1"/>
      <p:bldP spid="40" grpId="0" animBg="1"/>
      <p:bldP spid="41" grpId="0" animBg="1"/>
      <p:bldP spid="42" grpId="0" animBg="1"/>
      <p:bldP spid="43" grpId="0" animBg="1"/>
      <p:bldP spid="44" grpId="0" animBg="1"/>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26624C-589A-084B-936D-B48783382485}"/>
              </a:ext>
            </a:extLst>
          </p:cNvPr>
          <p:cNvGrpSpPr/>
          <p:nvPr/>
        </p:nvGrpSpPr>
        <p:grpSpPr>
          <a:xfrm>
            <a:off x="3956230" y="1543187"/>
            <a:ext cx="3438299" cy="2383213"/>
            <a:chOff x="3956230" y="1543187"/>
            <a:chExt cx="3438299" cy="2383213"/>
          </a:xfrm>
        </p:grpSpPr>
        <p:pic>
          <p:nvPicPr>
            <p:cNvPr id="8" name="Picture 7"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A4C734B3-290A-C94E-8625-0510309DA9F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56230" y="1543187"/>
              <a:ext cx="3438299" cy="11871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14A279A2-F217-0F4E-8968-9D8A973654C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634093" y="2792817"/>
              <a:ext cx="1760436" cy="11108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99CFBB4F-31AF-D443-AB27-B5751E5762A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956230" y="2770114"/>
              <a:ext cx="1830879" cy="115628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8AF42AEC-99E1-E847-853C-A7C0CC616244}"/>
              </a:ext>
            </a:extLst>
          </p:cNvPr>
          <p:cNvSpPr>
            <a:spLocks noGrp="1"/>
          </p:cNvSpPr>
          <p:nvPr>
            <p:ph type="title"/>
          </p:nvPr>
        </p:nvSpPr>
        <p:spPr>
          <a:xfrm>
            <a:off x="628650" y="217624"/>
            <a:ext cx="7886700" cy="1325563"/>
          </a:xfrm>
        </p:spPr>
        <p:txBody>
          <a:bodyPr>
            <a:normAutofit fontScale="90000"/>
          </a:bodyPr>
          <a:lstStyle/>
          <a:p>
            <a:r>
              <a:rPr lang="en-US" dirty="0"/>
              <a:t>Higher Accuracy is Associated with Reduced Flexibility (Higher Stability)</a:t>
            </a:r>
          </a:p>
        </p:txBody>
      </p:sp>
      <p:sp>
        <p:nvSpPr>
          <p:cNvPr id="6" name="TextBox 5">
            <a:extLst>
              <a:ext uri="{FF2B5EF4-FFF2-40B4-BE49-F238E27FC236}">
                <a16:creationId xmlns:a16="http://schemas.microsoft.com/office/drawing/2014/main" id="{28618801-31DC-7245-A275-1C98CA9D121D}"/>
              </a:ext>
            </a:extLst>
          </p:cNvPr>
          <p:cNvSpPr txBox="1"/>
          <p:nvPr/>
        </p:nvSpPr>
        <p:spPr>
          <a:xfrm>
            <a:off x="-26944" y="6513097"/>
            <a:ext cx="1616661" cy="338554"/>
          </a:xfrm>
          <a:prstGeom prst="rect">
            <a:avLst/>
          </a:prstGeom>
          <a:noFill/>
        </p:spPr>
        <p:txBody>
          <a:bodyPr wrap="none" rtlCol="0">
            <a:spAutoFit/>
          </a:bodyPr>
          <a:lstStyle/>
          <a:p>
            <a:r>
              <a:rPr lang="en-US" sz="1600" dirty="0"/>
              <a:t>Morin et al. 2021</a:t>
            </a:r>
          </a:p>
        </p:txBody>
      </p:sp>
      <p:pic>
        <p:nvPicPr>
          <p:cNvPr id="7" name="Picture 6">
            <a:extLst>
              <a:ext uri="{FF2B5EF4-FFF2-40B4-BE49-F238E27FC236}">
                <a16:creationId xmlns:a16="http://schemas.microsoft.com/office/drawing/2014/main" id="{A6153004-69C2-9B48-8CED-72FB567A04A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1387" y="1384682"/>
            <a:ext cx="3022106" cy="2691343"/>
          </a:xfrm>
          <a:prstGeom prst="rect">
            <a:avLst/>
          </a:prstGeom>
        </p:spPr>
      </p:pic>
      <p:pic>
        <p:nvPicPr>
          <p:cNvPr id="11" name="Picture 10">
            <a:extLst>
              <a:ext uri="{FF2B5EF4-FFF2-40B4-BE49-F238E27FC236}">
                <a16:creationId xmlns:a16="http://schemas.microsoft.com/office/drawing/2014/main" id="{0EAAA063-27D4-7D45-8AE8-4D17F77BC85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820242" y="1384682"/>
            <a:ext cx="4598707" cy="2691343"/>
          </a:xfrm>
          <a:prstGeom prst="rect">
            <a:avLst/>
          </a:prstGeom>
        </p:spPr>
      </p:pic>
      <p:sp>
        <p:nvSpPr>
          <p:cNvPr id="3" name="Slide Number Placeholder 2">
            <a:extLst>
              <a:ext uri="{FF2B5EF4-FFF2-40B4-BE49-F238E27FC236}">
                <a16:creationId xmlns:a16="http://schemas.microsoft.com/office/drawing/2014/main" id="{57019CFB-1B37-4A4E-96FB-216A89ED2233}"/>
              </a:ext>
            </a:extLst>
          </p:cNvPr>
          <p:cNvSpPr>
            <a:spLocks noGrp="1"/>
          </p:cNvSpPr>
          <p:nvPr>
            <p:ph type="sldNum" sz="quarter" idx="12"/>
          </p:nvPr>
        </p:nvSpPr>
        <p:spPr/>
        <p:txBody>
          <a:bodyPr/>
          <a:lstStyle/>
          <a:p>
            <a:fld id="{E1552ADF-166F-AF40-B1A4-D35B819B761E}" type="slidenum">
              <a:rPr lang="en-US" smtClean="0"/>
              <a:t>21</a:t>
            </a:fld>
            <a:endParaRPr lang="en-US"/>
          </a:p>
        </p:txBody>
      </p:sp>
      <p:grpSp>
        <p:nvGrpSpPr>
          <p:cNvPr id="13" name="Group 12">
            <a:extLst>
              <a:ext uri="{FF2B5EF4-FFF2-40B4-BE49-F238E27FC236}">
                <a16:creationId xmlns:a16="http://schemas.microsoft.com/office/drawing/2014/main" id="{0814541C-0DE8-D04A-8F84-AAE32C6C8477}"/>
              </a:ext>
            </a:extLst>
          </p:cNvPr>
          <p:cNvGrpSpPr/>
          <p:nvPr/>
        </p:nvGrpSpPr>
        <p:grpSpPr>
          <a:xfrm>
            <a:off x="854947" y="4202696"/>
            <a:ext cx="7620815" cy="2127608"/>
            <a:chOff x="854947" y="4202696"/>
            <a:chExt cx="7620815" cy="2127608"/>
          </a:xfrm>
        </p:grpSpPr>
        <p:pic>
          <p:nvPicPr>
            <p:cNvPr id="10" name="Picture 9">
              <a:extLst>
                <a:ext uri="{FF2B5EF4-FFF2-40B4-BE49-F238E27FC236}">
                  <a16:creationId xmlns:a16="http://schemas.microsoft.com/office/drawing/2014/main" id="{0C422051-F096-8241-8F5D-45FE96BCFA9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9072"/>
            <a:stretch/>
          </p:blipFill>
          <p:spPr>
            <a:xfrm>
              <a:off x="854947" y="4202696"/>
              <a:ext cx="7620815" cy="1862438"/>
            </a:xfrm>
            <a:prstGeom prst="rect">
              <a:avLst/>
            </a:prstGeom>
          </p:spPr>
        </p:pic>
        <p:sp>
          <p:nvSpPr>
            <p:cNvPr id="5" name="TextBox 4">
              <a:extLst>
                <a:ext uri="{FF2B5EF4-FFF2-40B4-BE49-F238E27FC236}">
                  <a16:creationId xmlns:a16="http://schemas.microsoft.com/office/drawing/2014/main" id="{B6BAFB30-2B1E-2041-A3C8-076490227677}"/>
                </a:ext>
              </a:extLst>
            </p:cNvPr>
            <p:cNvSpPr txBox="1"/>
            <p:nvPr/>
          </p:nvSpPr>
          <p:spPr>
            <a:xfrm>
              <a:off x="3956230" y="6053305"/>
              <a:ext cx="1988044" cy="276999"/>
            </a:xfrm>
            <a:prstGeom prst="rect">
              <a:avLst/>
            </a:prstGeom>
            <a:noFill/>
          </p:spPr>
          <p:txBody>
            <a:bodyPr wrap="none" rtlCol="0">
              <a:spAutoFit/>
            </a:bodyPr>
            <a:lstStyle/>
            <a:p>
              <a:pPr algn="ctr"/>
              <a:r>
                <a:rPr lang="en-US" sz="1200" dirty="0">
                  <a:latin typeface="Helvetica Neue Light" panose="02000403000000020004" pitchFamily="2" charset="0"/>
                  <a:ea typeface="Helvetica Neue Light" panose="02000403000000020004" pitchFamily="2" charset="0"/>
                </a:rPr>
                <a:t>Mean Community Flexibility</a:t>
              </a:r>
            </a:p>
          </p:txBody>
        </p:sp>
      </p:grpSp>
      <p:sp>
        <p:nvSpPr>
          <p:cNvPr id="14" name="Rounded Rectangle 13">
            <a:extLst>
              <a:ext uri="{FF2B5EF4-FFF2-40B4-BE49-F238E27FC236}">
                <a16:creationId xmlns:a16="http://schemas.microsoft.com/office/drawing/2014/main" id="{D6EAF2CE-BA18-0B4E-BF53-B116FF45CEC3}"/>
              </a:ext>
            </a:extLst>
          </p:cNvPr>
          <p:cNvSpPr/>
          <p:nvPr/>
        </p:nvSpPr>
        <p:spPr>
          <a:xfrm>
            <a:off x="2453833" y="4479403"/>
            <a:ext cx="1018572" cy="1573902"/>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82CBCE3F-DA65-FF4D-820D-59EA08810569}"/>
              </a:ext>
            </a:extLst>
          </p:cNvPr>
          <p:cNvSpPr/>
          <p:nvPr/>
        </p:nvSpPr>
        <p:spPr>
          <a:xfrm>
            <a:off x="4457830" y="4467707"/>
            <a:ext cx="1018572" cy="1573902"/>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CFD58C1F-63EC-0243-AF8C-41F6E8CCDCBF}"/>
              </a:ext>
            </a:extLst>
          </p:cNvPr>
          <p:cNvSpPr/>
          <p:nvPr/>
        </p:nvSpPr>
        <p:spPr>
          <a:xfrm>
            <a:off x="6447952" y="4479403"/>
            <a:ext cx="1018572" cy="1573902"/>
          </a:xfrm>
          <a:prstGeom prst="round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131119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98C2-94DD-664F-9891-2540F7FD6984}"/>
              </a:ext>
            </a:extLst>
          </p:cNvPr>
          <p:cNvSpPr>
            <a:spLocks noGrp="1"/>
          </p:cNvSpPr>
          <p:nvPr>
            <p:ph type="title"/>
          </p:nvPr>
        </p:nvSpPr>
        <p:spPr/>
        <p:txBody>
          <a:bodyPr>
            <a:normAutofit/>
          </a:bodyPr>
          <a:lstStyle/>
          <a:p>
            <a:r>
              <a:rPr lang="en-US" dirty="0"/>
              <a:t>Successful Learners Have More Stable Rule Representations</a:t>
            </a:r>
          </a:p>
        </p:txBody>
      </p:sp>
      <p:sp>
        <p:nvSpPr>
          <p:cNvPr id="3" name="Content Placeholder 2">
            <a:extLst>
              <a:ext uri="{FF2B5EF4-FFF2-40B4-BE49-F238E27FC236}">
                <a16:creationId xmlns:a16="http://schemas.microsoft.com/office/drawing/2014/main" id="{697E8D69-01D2-D34A-9276-06B94118D75D}"/>
              </a:ext>
            </a:extLst>
          </p:cNvPr>
          <p:cNvSpPr>
            <a:spLocks noGrp="1"/>
          </p:cNvSpPr>
          <p:nvPr>
            <p:ph idx="1"/>
          </p:nvPr>
        </p:nvSpPr>
        <p:spPr/>
        <p:txBody>
          <a:bodyPr/>
          <a:lstStyle/>
          <a:p>
            <a:r>
              <a:rPr lang="en-US" dirty="0"/>
              <a:t>Working Model: During learning, brain regions flexibly adapt their community allegiance as subjects adopt different task strategies.</a:t>
            </a:r>
          </a:p>
          <a:p>
            <a:r>
              <a:rPr lang="en-US" dirty="0"/>
              <a:t>Successful subjects learned quickly, suggesting that they settle on a strategy and have more stable neural representations of the learned rules.</a:t>
            </a:r>
          </a:p>
        </p:txBody>
      </p:sp>
      <p:sp>
        <p:nvSpPr>
          <p:cNvPr id="4" name="Slide Number Placeholder 3">
            <a:extLst>
              <a:ext uri="{FF2B5EF4-FFF2-40B4-BE49-F238E27FC236}">
                <a16:creationId xmlns:a16="http://schemas.microsoft.com/office/drawing/2014/main" id="{2FE9DA0F-A916-5645-AF39-8264E5F73E20}"/>
              </a:ext>
            </a:extLst>
          </p:cNvPr>
          <p:cNvSpPr>
            <a:spLocks noGrp="1"/>
          </p:cNvSpPr>
          <p:nvPr>
            <p:ph type="sldNum" sz="quarter" idx="12"/>
          </p:nvPr>
        </p:nvSpPr>
        <p:spPr/>
        <p:txBody>
          <a:bodyPr/>
          <a:lstStyle/>
          <a:p>
            <a:fld id="{E1552ADF-166F-AF40-B1A4-D35B819B761E}" type="slidenum">
              <a:rPr lang="en-US" smtClean="0"/>
              <a:t>22</a:t>
            </a:fld>
            <a:endParaRPr lang="en-US"/>
          </a:p>
        </p:txBody>
      </p:sp>
      <p:pic>
        <p:nvPicPr>
          <p:cNvPr id="5" name="Picture 4">
            <a:extLst>
              <a:ext uri="{FF2B5EF4-FFF2-40B4-BE49-F238E27FC236}">
                <a16:creationId xmlns:a16="http://schemas.microsoft.com/office/drawing/2014/main" id="{3E98A7E3-B174-3749-AEE5-544A70664B2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04304" y="4524208"/>
            <a:ext cx="3754480" cy="2197268"/>
          </a:xfrm>
          <a:prstGeom prst="rect">
            <a:avLst/>
          </a:prstGeom>
        </p:spPr>
      </p:pic>
    </p:spTree>
    <p:extLst>
      <p:ext uri="{BB962C8B-B14F-4D97-AF65-F5344CB8AC3E}">
        <p14:creationId xmlns:p14="http://schemas.microsoft.com/office/powerpoint/2010/main" val="197610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a:xfrm>
            <a:off x="628650" y="1825625"/>
            <a:ext cx="7438904" cy="4351338"/>
          </a:xfrm>
        </p:spPr>
        <p:txBody>
          <a:bodyPr>
            <a:normAutofit/>
          </a:bodyPr>
          <a:lstStyle/>
          <a:p>
            <a:pPr marL="514350" indent="-514350">
              <a:buFont typeface="+mj-lt"/>
              <a:buAutoNum type="arabicPeriod"/>
            </a:pPr>
            <a:r>
              <a:rPr lang="en-US" dirty="0">
                <a:solidFill>
                  <a:schemeClr val="bg1">
                    <a:lumMod val="75000"/>
                  </a:schemeClr>
                </a:solidFill>
              </a:rPr>
              <a:t>Do some brain regions show more frequent changes in functional connectivity? </a:t>
            </a:r>
          </a:p>
          <a:p>
            <a:pPr lvl="1"/>
            <a:r>
              <a:rPr lang="en-US" dirty="0">
                <a:solidFill>
                  <a:schemeClr val="bg1">
                    <a:lumMod val="75000"/>
                  </a:schemeClr>
                </a:solidFill>
              </a:rPr>
              <a:t>(Flexibility)</a:t>
            </a:r>
          </a:p>
          <a:p>
            <a:pPr marL="514350" indent="-514350">
              <a:buFont typeface="+mj-lt"/>
              <a:buAutoNum type="arabicPeriod"/>
            </a:pPr>
            <a:r>
              <a:rPr lang="en-US" b="1" dirty="0"/>
              <a:t>How does connectivity </a:t>
            </a:r>
            <a:r>
              <a:rPr lang="en-US" b="1" i="1" u="sng" dirty="0"/>
              <a:t>between</a:t>
            </a:r>
            <a:r>
              <a:rPr lang="en-US" b="1" dirty="0"/>
              <a:t> communities change during learning?</a:t>
            </a:r>
          </a:p>
          <a:p>
            <a:pPr lvl="1"/>
            <a:r>
              <a:rPr lang="en-US" b="1" dirty="0"/>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23</a:t>
            </a:fld>
            <a:endParaRPr lang="en-US"/>
          </a:p>
        </p:txBody>
      </p:sp>
    </p:spTree>
    <p:extLst>
      <p:ext uri="{BB962C8B-B14F-4D97-AF65-F5344CB8AC3E}">
        <p14:creationId xmlns:p14="http://schemas.microsoft.com/office/powerpoint/2010/main" val="2227593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E43-71F9-3A4D-8D2F-7A4BD2CBDC5B}"/>
              </a:ext>
            </a:extLst>
          </p:cNvPr>
          <p:cNvSpPr>
            <a:spLocks noGrp="1"/>
          </p:cNvSpPr>
          <p:nvPr>
            <p:ph type="title"/>
          </p:nvPr>
        </p:nvSpPr>
        <p:spPr/>
        <p:txBody>
          <a:bodyPr/>
          <a:lstStyle/>
          <a:p>
            <a:r>
              <a:rPr lang="en-US" dirty="0"/>
              <a:t>Calculating Inter-community Edge Strength</a:t>
            </a:r>
          </a:p>
        </p:txBody>
      </p:sp>
      <p:sp>
        <p:nvSpPr>
          <p:cNvPr id="3" name="Slide Number Placeholder 2">
            <a:extLst>
              <a:ext uri="{FF2B5EF4-FFF2-40B4-BE49-F238E27FC236}">
                <a16:creationId xmlns:a16="http://schemas.microsoft.com/office/drawing/2014/main" id="{C802C9E5-D69A-4A4A-875E-10EE21AD36CA}"/>
              </a:ext>
            </a:extLst>
          </p:cNvPr>
          <p:cNvSpPr>
            <a:spLocks noGrp="1"/>
          </p:cNvSpPr>
          <p:nvPr>
            <p:ph type="sldNum" sz="quarter" idx="12"/>
          </p:nvPr>
        </p:nvSpPr>
        <p:spPr/>
        <p:txBody>
          <a:bodyPr/>
          <a:lstStyle/>
          <a:p>
            <a:fld id="{E1552ADF-166F-AF40-B1A4-D35B819B761E}" type="slidenum">
              <a:rPr lang="en-US" smtClean="0"/>
              <a:t>24</a:t>
            </a:fld>
            <a:endParaRPr lang="en-US"/>
          </a:p>
        </p:txBody>
      </p:sp>
      <p:sp>
        <p:nvSpPr>
          <p:cNvPr id="8" name="Oval 7">
            <a:extLst>
              <a:ext uri="{FF2B5EF4-FFF2-40B4-BE49-F238E27FC236}">
                <a16:creationId xmlns:a16="http://schemas.microsoft.com/office/drawing/2014/main" id="{3ABDD28B-4724-9E42-BAEF-B1C03F02ABFA}"/>
              </a:ext>
            </a:extLst>
          </p:cNvPr>
          <p:cNvSpPr/>
          <p:nvPr/>
        </p:nvSpPr>
        <p:spPr>
          <a:xfrm>
            <a:off x="2605079" y="3172221"/>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897E556-452F-F141-B344-AB58D464FE6E}"/>
              </a:ext>
            </a:extLst>
          </p:cNvPr>
          <p:cNvCxnSpPr>
            <a:cxnSpLocks/>
            <a:endCxn id="88"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12F606-9ECD-AB4C-9D27-D8A9CEBCC66B}"/>
              </a:ext>
            </a:extLst>
          </p:cNvPr>
          <p:cNvCxnSpPr>
            <a:cxnSpLocks/>
            <a:stCxn id="8" idx="3"/>
            <a:endCxn id="29"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736624-F3CD-0541-AA5D-8D234A140967}"/>
              </a:ext>
            </a:extLst>
          </p:cNvPr>
          <p:cNvCxnSpPr>
            <a:cxnSpLocks/>
            <a:stCxn id="88" idx="1"/>
            <a:endCxn id="8"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EC03D96-DE83-9642-BA4F-18204D9F3CFD}"/>
              </a:ext>
            </a:extLst>
          </p:cNvPr>
          <p:cNvSpPr/>
          <p:nvPr/>
        </p:nvSpPr>
        <p:spPr>
          <a:xfrm>
            <a:off x="2000249" y="3526830"/>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4B4617-42CD-0446-903A-35F63BF71148}"/>
              </a:ext>
            </a:extLst>
          </p:cNvPr>
          <p:cNvSpPr/>
          <p:nvPr/>
        </p:nvSpPr>
        <p:spPr>
          <a:xfrm>
            <a:off x="4070027" y="2872185"/>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2A6C30F-361E-3E40-A928-461DB7C1359B}"/>
              </a:ext>
            </a:extLst>
          </p:cNvPr>
          <p:cNvSpPr/>
          <p:nvPr/>
        </p:nvSpPr>
        <p:spPr>
          <a:xfrm>
            <a:off x="4067646" y="3581402"/>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FC711C84-FEB1-884D-8B58-BE8739FE8A90}"/>
              </a:ext>
            </a:extLst>
          </p:cNvPr>
          <p:cNvCxnSpPr>
            <a:cxnSpLocks/>
            <a:stCxn id="55" idx="5"/>
            <a:endCxn id="80" idx="1"/>
          </p:cNvCxnSpPr>
          <p:nvPr/>
        </p:nvCxnSpPr>
        <p:spPr>
          <a:xfrm>
            <a:off x="4326125" y="3128283"/>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F972DB2-90DD-7040-9304-FD7D98D88E33}"/>
              </a:ext>
            </a:extLst>
          </p:cNvPr>
          <p:cNvCxnSpPr>
            <a:cxnSpLocks/>
            <a:stCxn id="58" idx="7"/>
            <a:endCxn id="80" idx="3"/>
          </p:cNvCxnSpPr>
          <p:nvPr/>
        </p:nvCxnSpPr>
        <p:spPr>
          <a:xfrm flipV="1">
            <a:off x="4323744" y="3482891"/>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EBA9B43-FC20-E348-A278-2D71386EFA6F}"/>
              </a:ext>
            </a:extLst>
          </p:cNvPr>
          <p:cNvCxnSpPr>
            <a:cxnSpLocks/>
            <a:stCxn id="55" idx="5"/>
            <a:endCxn id="58" idx="7"/>
          </p:cNvCxnSpPr>
          <p:nvPr/>
        </p:nvCxnSpPr>
        <p:spPr>
          <a:xfrm flipH="1">
            <a:off x="4323744" y="3128283"/>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A1301A38-9423-8649-92AC-CB9031D272E8}"/>
              </a:ext>
            </a:extLst>
          </p:cNvPr>
          <p:cNvSpPr/>
          <p:nvPr/>
        </p:nvSpPr>
        <p:spPr>
          <a:xfrm>
            <a:off x="4620098" y="3226793"/>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3B111DDA-1473-894A-A025-C35EB31AC852}"/>
              </a:ext>
            </a:extLst>
          </p:cNvPr>
          <p:cNvCxnSpPr>
            <a:cxnSpLocks/>
            <a:stCxn id="29" idx="6"/>
            <a:endCxn id="8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A3096A0-8917-AF4A-9300-77205F5D703F}"/>
              </a:ext>
            </a:extLst>
          </p:cNvPr>
          <p:cNvCxnSpPr>
            <a:cxnSpLocks/>
            <a:stCxn id="88" idx="1"/>
            <a:endCxn id="8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8726BCAB-4A1D-B942-87E5-71E08B2E6136}"/>
              </a:ext>
            </a:extLst>
          </p:cNvPr>
          <p:cNvSpPr/>
          <p:nvPr/>
        </p:nvSpPr>
        <p:spPr>
          <a:xfrm>
            <a:off x="2605080" y="3838176"/>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528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E43-71F9-3A4D-8D2F-7A4BD2CBDC5B}"/>
              </a:ext>
            </a:extLst>
          </p:cNvPr>
          <p:cNvSpPr>
            <a:spLocks noGrp="1"/>
          </p:cNvSpPr>
          <p:nvPr>
            <p:ph type="title"/>
          </p:nvPr>
        </p:nvSpPr>
        <p:spPr/>
        <p:txBody>
          <a:bodyPr/>
          <a:lstStyle/>
          <a:p>
            <a:r>
              <a:rPr lang="en-US" dirty="0"/>
              <a:t>Calculating Inter-community Edge Strength</a:t>
            </a:r>
          </a:p>
        </p:txBody>
      </p:sp>
      <p:sp>
        <p:nvSpPr>
          <p:cNvPr id="3" name="Slide Number Placeholder 2">
            <a:extLst>
              <a:ext uri="{FF2B5EF4-FFF2-40B4-BE49-F238E27FC236}">
                <a16:creationId xmlns:a16="http://schemas.microsoft.com/office/drawing/2014/main" id="{C802C9E5-D69A-4A4A-875E-10EE21AD36CA}"/>
              </a:ext>
            </a:extLst>
          </p:cNvPr>
          <p:cNvSpPr>
            <a:spLocks noGrp="1"/>
          </p:cNvSpPr>
          <p:nvPr>
            <p:ph type="sldNum" sz="quarter" idx="12"/>
          </p:nvPr>
        </p:nvSpPr>
        <p:spPr/>
        <p:txBody>
          <a:bodyPr/>
          <a:lstStyle/>
          <a:p>
            <a:fld id="{E1552ADF-166F-AF40-B1A4-D35B819B761E}" type="slidenum">
              <a:rPr lang="en-US" smtClean="0"/>
              <a:t>25</a:t>
            </a:fld>
            <a:endParaRPr lang="en-US"/>
          </a:p>
        </p:txBody>
      </p:sp>
      <p:sp>
        <p:nvSpPr>
          <p:cNvPr id="8" name="Oval 7">
            <a:extLst>
              <a:ext uri="{FF2B5EF4-FFF2-40B4-BE49-F238E27FC236}">
                <a16:creationId xmlns:a16="http://schemas.microsoft.com/office/drawing/2014/main" id="{3ABDD28B-4724-9E42-BAEF-B1C03F02ABFA}"/>
              </a:ext>
            </a:extLst>
          </p:cNvPr>
          <p:cNvSpPr/>
          <p:nvPr/>
        </p:nvSpPr>
        <p:spPr>
          <a:xfrm>
            <a:off x="2605079" y="3172221"/>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897E556-452F-F141-B344-AB58D464FE6E}"/>
              </a:ext>
            </a:extLst>
          </p:cNvPr>
          <p:cNvCxnSpPr>
            <a:cxnSpLocks/>
            <a:endCxn id="88" idx="1"/>
          </p:cNvCxnSpPr>
          <p:nvPr/>
        </p:nvCxnSpPr>
        <p:spPr>
          <a:xfrm>
            <a:off x="2296604" y="3703240"/>
            <a:ext cx="352415" cy="178875"/>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A12F606-9ECD-AB4C-9D27-D8A9CEBCC66B}"/>
              </a:ext>
            </a:extLst>
          </p:cNvPr>
          <p:cNvCxnSpPr>
            <a:cxnSpLocks/>
            <a:stCxn id="8" idx="3"/>
            <a:endCxn id="29" idx="7"/>
          </p:cNvCxnSpPr>
          <p:nvPr/>
        </p:nvCxnSpPr>
        <p:spPr>
          <a:xfrm flipH="1">
            <a:off x="2256347" y="3428319"/>
            <a:ext cx="392671" cy="1424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736624-F3CD-0541-AA5D-8D234A140967}"/>
              </a:ext>
            </a:extLst>
          </p:cNvPr>
          <p:cNvCxnSpPr>
            <a:cxnSpLocks/>
            <a:stCxn id="88" idx="1"/>
            <a:endCxn id="8" idx="3"/>
          </p:cNvCxnSpPr>
          <p:nvPr/>
        </p:nvCxnSpPr>
        <p:spPr>
          <a:xfrm flipH="1" flipV="1">
            <a:off x="2649018" y="3428319"/>
            <a:ext cx="1" cy="45379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EC03D96-DE83-9642-BA4F-18204D9F3CFD}"/>
              </a:ext>
            </a:extLst>
          </p:cNvPr>
          <p:cNvSpPr/>
          <p:nvPr/>
        </p:nvSpPr>
        <p:spPr>
          <a:xfrm>
            <a:off x="2000249" y="3526830"/>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4B4617-42CD-0446-903A-35F63BF71148}"/>
              </a:ext>
            </a:extLst>
          </p:cNvPr>
          <p:cNvSpPr/>
          <p:nvPr/>
        </p:nvSpPr>
        <p:spPr>
          <a:xfrm>
            <a:off x="4070027" y="2872185"/>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12A6C30F-361E-3E40-A928-461DB7C1359B}"/>
              </a:ext>
            </a:extLst>
          </p:cNvPr>
          <p:cNvSpPr/>
          <p:nvPr/>
        </p:nvSpPr>
        <p:spPr>
          <a:xfrm>
            <a:off x="4067646" y="3581402"/>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Straight Connector 59">
            <a:extLst>
              <a:ext uri="{FF2B5EF4-FFF2-40B4-BE49-F238E27FC236}">
                <a16:creationId xmlns:a16="http://schemas.microsoft.com/office/drawing/2014/main" id="{FC711C84-FEB1-884D-8B58-BE8739FE8A90}"/>
              </a:ext>
            </a:extLst>
          </p:cNvPr>
          <p:cNvCxnSpPr>
            <a:cxnSpLocks/>
            <a:stCxn id="55" idx="5"/>
            <a:endCxn id="80" idx="1"/>
          </p:cNvCxnSpPr>
          <p:nvPr/>
        </p:nvCxnSpPr>
        <p:spPr>
          <a:xfrm>
            <a:off x="4326125" y="3128283"/>
            <a:ext cx="337912" cy="142449"/>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F972DB2-90DD-7040-9304-FD7D98D88E33}"/>
              </a:ext>
            </a:extLst>
          </p:cNvPr>
          <p:cNvCxnSpPr>
            <a:cxnSpLocks/>
            <a:stCxn id="58" idx="7"/>
            <a:endCxn id="80" idx="3"/>
          </p:cNvCxnSpPr>
          <p:nvPr/>
        </p:nvCxnSpPr>
        <p:spPr>
          <a:xfrm flipV="1">
            <a:off x="4323744" y="3482891"/>
            <a:ext cx="340293" cy="14245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EBA9B43-FC20-E348-A278-2D71386EFA6F}"/>
              </a:ext>
            </a:extLst>
          </p:cNvPr>
          <p:cNvCxnSpPr>
            <a:cxnSpLocks/>
            <a:stCxn id="55" idx="5"/>
            <a:endCxn id="58" idx="7"/>
          </p:cNvCxnSpPr>
          <p:nvPr/>
        </p:nvCxnSpPr>
        <p:spPr>
          <a:xfrm flipH="1">
            <a:off x="4323744" y="3128283"/>
            <a:ext cx="2381" cy="49705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A1301A38-9423-8649-92AC-CB9031D272E8}"/>
              </a:ext>
            </a:extLst>
          </p:cNvPr>
          <p:cNvSpPr/>
          <p:nvPr/>
        </p:nvSpPr>
        <p:spPr>
          <a:xfrm>
            <a:off x="4620098" y="3226793"/>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3B111DDA-1473-894A-A025-C35EB31AC852}"/>
              </a:ext>
            </a:extLst>
          </p:cNvPr>
          <p:cNvCxnSpPr>
            <a:cxnSpLocks/>
            <a:stCxn id="29" idx="6"/>
            <a:endCxn id="80" idx="2"/>
          </p:cNvCxnSpPr>
          <p:nvPr/>
        </p:nvCxnSpPr>
        <p:spPr>
          <a:xfrm flipV="1">
            <a:off x="2300286" y="3376812"/>
            <a:ext cx="2319812" cy="30003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A3096A0-8917-AF4A-9300-77205F5D703F}"/>
              </a:ext>
            </a:extLst>
          </p:cNvPr>
          <p:cNvCxnSpPr>
            <a:cxnSpLocks/>
            <a:stCxn id="88" idx="1"/>
            <a:endCxn id="80" idx="3"/>
          </p:cNvCxnSpPr>
          <p:nvPr/>
        </p:nvCxnSpPr>
        <p:spPr>
          <a:xfrm flipV="1">
            <a:off x="2649019" y="3482891"/>
            <a:ext cx="2015018" cy="39922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8726BCAB-4A1D-B942-87E5-71E08B2E6136}"/>
              </a:ext>
            </a:extLst>
          </p:cNvPr>
          <p:cNvSpPr/>
          <p:nvPr/>
        </p:nvSpPr>
        <p:spPr>
          <a:xfrm>
            <a:off x="2605080" y="3838176"/>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C82B856-0A90-C54B-95F2-CA63C644D732}"/>
              </a:ext>
            </a:extLst>
          </p:cNvPr>
          <p:cNvSpPr txBox="1"/>
          <p:nvPr/>
        </p:nvSpPr>
        <p:spPr>
          <a:xfrm>
            <a:off x="5669887" y="2485743"/>
            <a:ext cx="582659" cy="646331"/>
          </a:xfrm>
          <a:prstGeom prst="rect">
            <a:avLst/>
          </a:prstGeom>
          <a:noFill/>
        </p:spPr>
        <p:txBody>
          <a:bodyPr wrap="square" rtlCol="0">
            <a:spAutoFit/>
          </a:bodyPr>
          <a:lstStyle/>
          <a:p>
            <a:r>
              <a:rPr lang="en-US" sz="3600" dirty="0">
                <a:solidFill>
                  <a:schemeClr val="accent6"/>
                </a:solidFill>
              </a:rPr>
              <a:t>2</a:t>
            </a:r>
          </a:p>
        </p:txBody>
      </p:sp>
    </p:spTree>
    <p:extLst>
      <p:ext uri="{BB962C8B-B14F-4D97-AF65-F5344CB8AC3E}">
        <p14:creationId xmlns:p14="http://schemas.microsoft.com/office/powerpoint/2010/main" val="3906247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E43-71F9-3A4D-8D2F-7A4BD2CBDC5B}"/>
              </a:ext>
            </a:extLst>
          </p:cNvPr>
          <p:cNvSpPr>
            <a:spLocks noGrp="1"/>
          </p:cNvSpPr>
          <p:nvPr>
            <p:ph type="title"/>
          </p:nvPr>
        </p:nvSpPr>
        <p:spPr/>
        <p:txBody>
          <a:bodyPr/>
          <a:lstStyle/>
          <a:p>
            <a:r>
              <a:rPr lang="en-US" dirty="0"/>
              <a:t>Calculating Inter-community Edge Strength</a:t>
            </a:r>
          </a:p>
        </p:txBody>
      </p:sp>
      <p:sp>
        <p:nvSpPr>
          <p:cNvPr id="3" name="Slide Number Placeholder 2">
            <a:extLst>
              <a:ext uri="{FF2B5EF4-FFF2-40B4-BE49-F238E27FC236}">
                <a16:creationId xmlns:a16="http://schemas.microsoft.com/office/drawing/2014/main" id="{C802C9E5-D69A-4A4A-875E-10EE21AD36CA}"/>
              </a:ext>
            </a:extLst>
          </p:cNvPr>
          <p:cNvSpPr>
            <a:spLocks noGrp="1"/>
          </p:cNvSpPr>
          <p:nvPr>
            <p:ph type="sldNum" sz="quarter" idx="12"/>
          </p:nvPr>
        </p:nvSpPr>
        <p:spPr/>
        <p:txBody>
          <a:bodyPr/>
          <a:lstStyle/>
          <a:p>
            <a:fld id="{E1552ADF-166F-AF40-B1A4-D35B819B761E}" type="slidenum">
              <a:rPr lang="en-US" smtClean="0"/>
              <a:t>26</a:t>
            </a:fld>
            <a:endParaRPr lang="en-US"/>
          </a:p>
        </p:txBody>
      </p:sp>
      <p:grpSp>
        <p:nvGrpSpPr>
          <p:cNvPr id="4" name="Group 3">
            <a:extLst>
              <a:ext uri="{FF2B5EF4-FFF2-40B4-BE49-F238E27FC236}">
                <a16:creationId xmlns:a16="http://schemas.microsoft.com/office/drawing/2014/main" id="{6D994D67-3A2B-CB44-A885-78F79BC4B567}"/>
              </a:ext>
            </a:extLst>
          </p:cNvPr>
          <p:cNvGrpSpPr/>
          <p:nvPr/>
        </p:nvGrpSpPr>
        <p:grpSpPr>
          <a:xfrm>
            <a:off x="2000249" y="2872185"/>
            <a:ext cx="2919886" cy="1266028"/>
            <a:chOff x="2000249" y="2872185"/>
            <a:chExt cx="2919886" cy="1266028"/>
          </a:xfrm>
        </p:grpSpPr>
        <p:cxnSp>
          <p:nvCxnSpPr>
            <p:cNvPr id="18" name="Straight Connector 17">
              <a:extLst>
                <a:ext uri="{FF2B5EF4-FFF2-40B4-BE49-F238E27FC236}">
                  <a16:creationId xmlns:a16="http://schemas.microsoft.com/office/drawing/2014/main" id="{7714472D-FB99-3B4D-BD55-B9DF5BDA8868}"/>
                </a:ext>
              </a:extLst>
            </p:cNvPr>
            <p:cNvCxnSpPr>
              <a:cxnSpLocks/>
              <a:stCxn id="55" idx="5"/>
              <a:endCxn id="8" idx="3"/>
            </p:cNvCxnSpPr>
            <p:nvPr/>
          </p:nvCxnSpPr>
          <p:spPr>
            <a:xfrm flipH="1">
              <a:off x="2649018" y="3128283"/>
              <a:ext cx="1677107" cy="30003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506AB07-12FD-C940-9147-AAABB6697A37}"/>
                </a:ext>
              </a:extLst>
            </p:cNvPr>
            <p:cNvCxnSpPr>
              <a:cxnSpLocks/>
              <a:stCxn id="58" idx="7"/>
              <a:endCxn id="88" idx="1"/>
            </p:cNvCxnSpPr>
            <p:nvPr/>
          </p:nvCxnSpPr>
          <p:spPr>
            <a:xfrm flipH="1">
              <a:off x="2649019" y="3625341"/>
              <a:ext cx="1674725" cy="256774"/>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BFE8554-FEE0-8148-94B4-3A58BA1D9EFD}"/>
                </a:ext>
              </a:extLst>
            </p:cNvPr>
            <p:cNvCxnSpPr>
              <a:cxnSpLocks/>
              <a:stCxn id="55" idx="5"/>
              <a:endCxn id="88" idx="1"/>
            </p:cNvCxnSpPr>
            <p:nvPr/>
          </p:nvCxnSpPr>
          <p:spPr>
            <a:xfrm flipH="1">
              <a:off x="2649019" y="3128283"/>
              <a:ext cx="1677106" cy="75383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20C0D10-70C2-C545-BD6C-FB8B1D55E386}"/>
                </a:ext>
              </a:extLst>
            </p:cNvPr>
            <p:cNvCxnSpPr>
              <a:cxnSpLocks/>
              <a:stCxn id="58" idx="7"/>
              <a:endCxn id="8" idx="3"/>
            </p:cNvCxnSpPr>
            <p:nvPr/>
          </p:nvCxnSpPr>
          <p:spPr>
            <a:xfrm flipH="1" flipV="1">
              <a:off x="2649018" y="3428319"/>
              <a:ext cx="1674726" cy="197022"/>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7EF58EA-8EDB-1E40-8DB2-F606A86AF401}"/>
                </a:ext>
              </a:extLst>
            </p:cNvPr>
            <p:cNvCxnSpPr>
              <a:cxnSpLocks/>
              <a:stCxn id="55" idx="5"/>
              <a:endCxn id="29" idx="6"/>
            </p:cNvCxnSpPr>
            <p:nvPr/>
          </p:nvCxnSpPr>
          <p:spPr>
            <a:xfrm flipH="1">
              <a:off x="2300286" y="3128283"/>
              <a:ext cx="2025839" cy="548566"/>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9EC03D96-DE83-9642-BA4F-18204D9F3CFD}"/>
                </a:ext>
              </a:extLst>
            </p:cNvPr>
            <p:cNvSpPr/>
            <p:nvPr/>
          </p:nvSpPr>
          <p:spPr>
            <a:xfrm>
              <a:off x="2000249" y="3526830"/>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3D4B4617-42CD-0446-903A-35F63BF71148}"/>
                </a:ext>
              </a:extLst>
            </p:cNvPr>
            <p:cNvSpPr/>
            <p:nvPr/>
          </p:nvSpPr>
          <p:spPr>
            <a:xfrm>
              <a:off x="4070027" y="2872185"/>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A1301A38-9423-8649-92AC-CB9031D272E8}"/>
                </a:ext>
              </a:extLst>
            </p:cNvPr>
            <p:cNvSpPr/>
            <p:nvPr/>
          </p:nvSpPr>
          <p:spPr>
            <a:xfrm>
              <a:off x="4620098" y="3226793"/>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Connector 82">
              <a:extLst>
                <a:ext uri="{FF2B5EF4-FFF2-40B4-BE49-F238E27FC236}">
                  <a16:creationId xmlns:a16="http://schemas.microsoft.com/office/drawing/2014/main" id="{3B111DDA-1473-894A-A025-C35EB31AC852}"/>
                </a:ext>
              </a:extLst>
            </p:cNvPr>
            <p:cNvCxnSpPr>
              <a:cxnSpLocks/>
              <a:stCxn id="29" idx="6"/>
              <a:endCxn id="80" idx="2"/>
            </p:cNvCxnSpPr>
            <p:nvPr/>
          </p:nvCxnSpPr>
          <p:spPr>
            <a:xfrm flipV="1">
              <a:off x="2300286" y="3376812"/>
              <a:ext cx="2319812" cy="300037"/>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6C44793-0EF2-F443-9D1F-035C0AB0D4C1}"/>
                </a:ext>
              </a:extLst>
            </p:cNvPr>
            <p:cNvCxnSpPr>
              <a:cxnSpLocks/>
              <a:stCxn id="58" idx="7"/>
              <a:endCxn id="29" idx="6"/>
            </p:cNvCxnSpPr>
            <p:nvPr/>
          </p:nvCxnSpPr>
          <p:spPr>
            <a:xfrm flipH="1">
              <a:off x="2300286" y="3625341"/>
              <a:ext cx="2023458" cy="51508"/>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A3096A0-8917-AF4A-9300-77205F5D703F}"/>
                </a:ext>
              </a:extLst>
            </p:cNvPr>
            <p:cNvCxnSpPr>
              <a:cxnSpLocks/>
              <a:stCxn id="88" idx="1"/>
              <a:endCxn id="80" idx="3"/>
            </p:cNvCxnSpPr>
            <p:nvPr/>
          </p:nvCxnSpPr>
          <p:spPr>
            <a:xfrm flipV="1">
              <a:off x="2649019" y="3482891"/>
              <a:ext cx="2015018" cy="39922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12A6C30F-361E-3E40-A928-461DB7C1359B}"/>
                </a:ext>
              </a:extLst>
            </p:cNvPr>
            <p:cNvSpPr/>
            <p:nvPr/>
          </p:nvSpPr>
          <p:spPr>
            <a:xfrm>
              <a:off x="4067646" y="3581402"/>
              <a:ext cx="300037" cy="300037"/>
            </a:xfrm>
            <a:prstGeom prst="ellipse">
              <a:avLst/>
            </a:prstGeom>
            <a:solidFill>
              <a:srgbClr val="B528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8726BCAB-4A1D-B942-87E5-71E08B2E6136}"/>
                </a:ext>
              </a:extLst>
            </p:cNvPr>
            <p:cNvSpPr/>
            <p:nvPr/>
          </p:nvSpPr>
          <p:spPr>
            <a:xfrm>
              <a:off x="2605080" y="3838176"/>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3FF6E5F-0454-854F-BE7F-9F34390BE967}"/>
                </a:ext>
              </a:extLst>
            </p:cNvPr>
            <p:cNvCxnSpPr>
              <a:cxnSpLocks/>
              <a:stCxn id="80" idx="2"/>
              <a:endCxn id="8" idx="3"/>
            </p:cNvCxnSpPr>
            <p:nvPr/>
          </p:nvCxnSpPr>
          <p:spPr>
            <a:xfrm flipH="1">
              <a:off x="2649018" y="3376812"/>
              <a:ext cx="1971080" cy="51507"/>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ABDD28B-4724-9E42-BAEF-B1C03F02ABFA}"/>
                </a:ext>
              </a:extLst>
            </p:cNvPr>
            <p:cNvSpPr/>
            <p:nvPr/>
          </p:nvSpPr>
          <p:spPr>
            <a:xfrm>
              <a:off x="2605079" y="3172221"/>
              <a:ext cx="300037" cy="300037"/>
            </a:xfrm>
            <a:prstGeom prst="ellipse">
              <a:avLst/>
            </a:prstGeom>
            <a:solidFill>
              <a:srgbClr val="CEDC3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F3EC0BB9-EA91-554A-93D0-20180CE5993A}"/>
              </a:ext>
            </a:extLst>
          </p:cNvPr>
          <p:cNvSpPr txBox="1"/>
          <p:nvPr/>
        </p:nvSpPr>
        <p:spPr>
          <a:xfrm>
            <a:off x="5669887" y="2485743"/>
            <a:ext cx="582659" cy="646331"/>
          </a:xfrm>
          <a:prstGeom prst="rect">
            <a:avLst/>
          </a:prstGeom>
          <a:noFill/>
        </p:spPr>
        <p:txBody>
          <a:bodyPr wrap="square" rtlCol="0">
            <a:spAutoFit/>
          </a:bodyPr>
          <a:lstStyle/>
          <a:p>
            <a:r>
              <a:rPr lang="en-US" sz="3600" dirty="0">
                <a:solidFill>
                  <a:schemeClr val="accent6"/>
                </a:solidFill>
              </a:rPr>
              <a:t>2</a:t>
            </a:r>
          </a:p>
        </p:txBody>
      </p:sp>
      <p:sp>
        <p:nvSpPr>
          <p:cNvPr id="25" name="TextBox 24">
            <a:extLst>
              <a:ext uri="{FF2B5EF4-FFF2-40B4-BE49-F238E27FC236}">
                <a16:creationId xmlns:a16="http://schemas.microsoft.com/office/drawing/2014/main" id="{F12ABDCE-5D65-1842-BB7C-28F5330E0F5D}"/>
              </a:ext>
            </a:extLst>
          </p:cNvPr>
          <p:cNvSpPr txBox="1"/>
          <p:nvPr/>
        </p:nvSpPr>
        <p:spPr>
          <a:xfrm>
            <a:off x="5669887" y="3054023"/>
            <a:ext cx="582659" cy="646331"/>
          </a:xfrm>
          <a:prstGeom prst="rect">
            <a:avLst/>
          </a:prstGeom>
          <a:noFill/>
        </p:spPr>
        <p:txBody>
          <a:bodyPr wrap="square" rtlCol="0">
            <a:spAutoFit/>
          </a:bodyPr>
          <a:lstStyle/>
          <a:p>
            <a:r>
              <a:rPr lang="en-US" sz="3600" dirty="0"/>
              <a:t>9</a:t>
            </a:r>
          </a:p>
        </p:txBody>
      </p:sp>
      <p:cxnSp>
        <p:nvCxnSpPr>
          <p:cNvPr id="28" name="Straight Connector 27">
            <a:extLst>
              <a:ext uri="{FF2B5EF4-FFF2-40B4-BE49-F238E27FC236}">
                <a16:creationId xmlns:a16="http://schemas.microsoft.com/office/drawing/2014/main" id="{75C62FA1-11ED-3A41-A8C3-12F6ACAFC830}"/>
              </a:ext>
            </a:extLst>
          </p:cNvPr>
          <p:cNvCxnSpPr>
            <a:cxnSpLocks/>
          </p:cNvCxnSpPr>
          <p:nvPr/>
        </p:nvCxnSpPr>
        <p:spPr>
          <a:xfrm>
            <a:off x="5637701" y="3082113"/>
            <a:ext cx="502104" cy="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00AB0CC-EB88-5044-A3FC-AF823D134AB6}"/>
              </a:ext>
            </a:extLst>
          </p:cNvPr>
          <p:cNvSpPr txBox="1"/>
          <p:nvPr/>
        </p:nvSpPr>
        <p:spPr>
          <a:xfrm>
            <a:off x="6139805" y="2758950"/>
            <a:ext cx="1491302" cy="646331"/>
          </a:xfrm>
          <a:prstGeom prst="rect">
            <a:avLst/>
          </a:prstGeom>
          <a:noFill/>
        </p:spPr>
        <p:txBody>
          <a:bodyPr wrap="square" rtlCol="0">
            <a:spAutoFit/>
          </a:bodyPr>
          <a:lstStyle/>
          <a:p>
            <a:r>
              <a:rPr lang="en-US" sz="3600" dirty="0"/>
              <a:t>= 0.22</a:t>
            </a:r>
          </a:p>
        </p:txBody>
      </p:sp>
    </p:spTree>
    <p:extLst>
      <p:ext uri="{BB962C8B-B14F-4D97-AF65-F5344CB8AC3E}">
        <p14:creationId xmlns:p14="http://schemas.microsoft.com/office/powerpoint/2010/main" val="1475917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AB99-1D4A-C14F-8B11-796D001CD03B}"/>
              </a:ext>
            </a:extLst>
          </p:cNvPr>
          <p:cNvSpPr>
            <a:spLocks noGrp="1"/>
          </p:cNvSpPr>
          <p:nvPr>
            <p:ph type="title"/>
          </p:nvPr>
        </p:nvSpPr>
        <p:spPr/>
        <p:txBody>
          <a:bodyPr/>
          <a:lstStyle/>
          <a:p>
            <a:r>
              <a:rPr lang="en-US" dirty="0"/>
              <a:t>Plotting Inter-community Edge Strength</a:t>
            </a:r>
          </a:p>
        </p:txBody>
      </p:sp>
      <p:sp>
        <p:nvSpPr>
          <p:cNvPr id="4" name="Slide Number Placeholder 3">
            <a:extLst>
              <a:ext uri="{FF2B5EF4-FFF2-40B4-BE49-F238E27FC236}">
                <a16:creationId xmlns:a16="http://schemas.microsoft.com/office/drawing/2014/main" id="{F567AAA2-BFA3-0E41-A7ED-527F67749028}"/>
              </a:ext>
            </a:extLst>
          </p:cNvPr>
          <p:cNvSpPr>
            <a:spLocks noGrp="1"/>
          </p:cNvSpPr>
          <p:nvPr>
            <p:ph type="sldNum" sz="quarter" idx="12"/>
          </p:nvPr>
        </p:nvSpPr>
        <p:spPr/>
        <p:txBody>
          <a:bodyPr/>
          <a:lstStyle/>
          <a:p>
            <a:fld id="{E1552ADF-166F-AF40-B1A4-D35B819B761E}" type="slidenum">
              <a:rPr lang="en-US" smtClean="0"/>
              <a:t>27</a:t>
            </a:fld>
            <a:endParaRPr lang="en-US"/>
          </a:p>
        </p:txBody>
      </p:sp>
      <p:pic>
        <p:nvPicPr>
          <p:cNvPr id="6" name="Picture 5">
            <a:extLst>
              <a:ext uri="{FF2B5EF4-FFF2-40B4-BE49-F238E27FC236}">
                <a16:creationId xmlns:a16="http://schemas.microsoft.com/office/drawing/2014/main" id="{B77ABB9F-073A-0043-A0EA-DC580557C51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369710" y="1601850"/>
            <a:ext cx="6220826" cy="4127501"/>
          </a:xfrm>
          <a:prstGeom prst="rect">
            <a:avLst/>
          </a:prstGeom>
        </p:spPr>
      </p:pic>
      <p:sp>
        <p:nvSpPr>
          <p:cNvPr id="7" name="Rectangle 6">
            <a:extLst>
              <a:ext uri="{FF2B5EF4-FFF2-40B4-BE49-F238E27FC236}">
                <a16:creationId xmlns:a16="http://schemas.microsoft.com/office/drawing/2014/main" id="{B1664D83-307B-9042-A7F0-81F27A9B9D0D}"/>
              </a:ext>
            </a:extLst>
          </p:cNvPr>
          <p:cNvSpPr/>
          <p:nvPr/>
        </p:nvSpPr>
        <p:spPr>
          <a:xfrm>
            <a:off x="4788534" y="3853954"/>
            <a:ext cx="2971165" cy="19753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6766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E58A-7902-B343-ABF1-B5625021E680}"/>
              </a:ext>
            </a:extLst>
          </p:cNvPr>
          <p:cNvSpPr>
            <a:spLocks noGrp="1"/>
          </p:cNvSpPr>
          <p:nvPr>
            <p:ph type="title"/>
          </p:nvPr>
        </p:nvSpPr>
        <p:spPr>
          <a:xfrm>
            <a:off x="628650" y="365126"/>
            <a:ext cx="7886700" cy="2021106"/>
          </a:xfrm>
        </p:spPr>
        <p:txBody>
          <a:bodyPr>
            <a:noAutofit/>
          </a:bodyPr>
          <a:lstStyle/>
          <a:p>
            <a:r>
              <a:rPr lang="en-US" sz="3600" dirty="0"/>
              <a:t>Inter-community Edge Strength Between Cognitive Control and Ventral Attention Increases with Successful Rule Learning</a:t>
            </a:r>
          </a:p>
        </p:txBody>
      </p:sp>
      <p:sp>
        <p:nvSpPr>
          <p:cNvPr id="4" name="Slide Number Placeholder 3">
            <a:extLst>
              <a:ext uri="{FF2B5EF4-FFF2-40B4-BE49-F238E27FC236}">
                <a16:creationId xmlns:a16="http://schemas.microsoft.com/office/drawing/2014/main" id="{A9B0D067-DF1E-814F-B780-A56DE2BB2DB5}"/>
              </a:ext>
            </a:extLst>
          </p:cNvPr>
          <p:cNvSpPr>
            <a:spLocks noGrp="1"/>
          </p:cNvSpPr>
          <p:nvPr>
            <p:ph type="sldNum" sz="quarter" idx="12"/>
          </p:nvPr>
        </p:nvSpPr>
        <p:spPr/>
        <p:txBody>
          <a:bodyPr/>
          <a:lstStyle/>
          <a:p>
            <a:fld id="{E1552ADF-166F-AF40-B1A4-D35B819B761E}" type="slidenum">
              <a:rPr lang="en-US" smtClean="0"/>
              <a:t>28</a:t>
            </a:fld>
            <a:endParaRPr lang="en-US" dirty="0"/>
          </a:p>
        </p:txBody>
      </p:sp>
      <p:pic>
        <p:nvPicPr>
          <p:cNvPr id="9" name="Picture 8"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62A5D8FD-D56F-2A44-9349-06CC1643696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55558" y="3332267"/>
            <a:ext cx="2447955" cy="8452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F02366D-E2ED-4349-AA0E-1583FCF924A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55558" y="4440463"/>
            <a:ext cx="2447955" cy="77236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A57DDF66-78F2-C24A-B518-1869AD9CF9EC}"/>
              </a:ext>
            </a:extLst>
          </p:cNvPr>
          <p:cNvGrpSpPr/>
          <p:nvPr/>
        </p:nvGrpSpPr>
        <p:grpSpPr>
          <a:xfrm>
            <a:off x="3646750" y="2556247"/>
            <a:ext cx="4104305" cy="3936627"/>
            <a:chOff x="3646750" y="2556247"/>
            <a:chExt cx="4104305" cy="3936627"/>
          </a:xfrm>
        </p:grpSpPr>
        <p:grpSp>
          <p:nvGrpSpPr>
            <p:cNvPr id="8" name="Group 7">
              <a:extLst>
                <a:ext uri="{FF2B5EF4-FFF2-40B4-BE49-F238E27FC236}">
                  <a16:creationId xmlns:a16="http://schemas.microsoft.com/office/drawing/2014/main" id="{2DF38663-375B-9D4C-B869-281DCBAEA9A0}"/>
                </a:ext>
              </a:extLst>
            </p:cNvPr>
            <p:cNvGrpSpPr/>
            <p:nvPr/>
          </p:nvGrpSpPr>
          <p:grpSpPr>
            <a:xfrm>
              <a:off x="4737955" y="2556247"/>
              <a:ext cx="3013100" cy="3472938"/>
              <a:chOff x="3474720" y="2211049"/>
              <a:chExt cx="2841674" cy="3275351"/>
            </a:xfrm>
          </p:grpSpPr>
          <p:pic>
            <p:nvPicPr>
              <p:cNvPr id="5" name="Picture 4">
                <a:extLst>
                  <a:ext uri="{FF2B5EF4-FFF2-40B4-BE49-F238E27FC236}">
                    <a16:creationId xmlns:a16="http://schemas.microsoft.com/office/drawing/2014/main" id="{A1B6DF50-220B-8345-A0E4-D844A48BF47E}"/>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474720" y="2617529"/>
                <a:ext cx="2432304" cy="2868871"/>
              </a:xfrm>
              <a:prstGeom prst="rect">
                <a:avLst/>
              </a:prstGeom>
            </p:spPr>
          </p:pic>
          <p:pic>
            <p:nvPicPr>
              <p:cNvPr id="6" name="Picture 5">
                <a:extLst>
                  <a:ext uri="{FF2B5EF4-FFF2-40B4-BE49-F238E27FC236}">
                    <a16:creationId xmlns:a16="http://schemas.microsoft.com/office/drawing/2014/main" id="{3A991522-8926-AC4A-82F3-E441C3AF0EA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750358" y="2768541"/>
                <a:ext cx="566036" cy="2640419"/>
              </a:xfrm>
              <a:prstGeom prst="rect">
                <a:avLst/>
              </a:prstGeom>
            </p:spPr>
          </p:pic>
          <p:pic>
            <p:nvPicPr>
              <p:cNvPr id="7" name="Picture 6">
                <a:extLst>
                  <a:ext uri="{FF2B5EF4-FFF2-40B4-BE49-F238E27FC236}">
                    <a16:creationId xmlns:a16="http://schemas.microsoft.com/office/drawing/2014/main" id="{9D4B437E-F006-1B46-81E6-3FBBEF2D18A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2596"/>
              <a:stretch/>
            </p:blipFill>
            <p:spPr>
              <a:xfrm>
                <a:off x="3527529" y="2211049"/>
                <a:ext cx="2244662" cy="535659"/>
              </a:xfrm>
              <a:prstGeom prst="rect">
                <a:avLst/>
              </a:prstGeom>
            </p:spPr>
          </p:pic>
        </p:grpSp>
        <p:sp>
          <p:nvSpPr>
            <p:cNvPr id="3" name="TextBox 2">
              <a:extLst>
                <a:ext uri="{FF2B5EF4-FFF2-40B4-BE49-F238E27FC236}">
                  <a16:creationId xmlns:a16="http://schemas.microsoft.com/office/drawing/2014/main" id="{9124917F-0129-B645-B1CF-0FFD0404C489}"/>
                </a:ext>
              </a:extLst>
            </p:cNvPr>
            <p:cNvSpPr txBox="1"/>
            <p:nvPr/>
          </p:nvSpPr>
          <p:spPr>
            <a:xfrm>
              <a:off x="5541811" y="6031209"/>
              <a:ext cx="838050" cy="461665"/>
            </a:xfrm>
            <a:prstGeom prst="rect">
              <a:avLst/>
            </a:prstGeom>
            <a:noFill/>
          </p:spPr>
          <p:txBody>
            <a:bodyPr wrap="none" rtlCol="0">
              <a:spAutoFit/>
            </a:bodyPr>
            <a:lstStyle/>
            <a:p>
              <a:r>
                <a:rPr lang="en-US" sz="2400" dirty="0">
                  <a:latin typeface="Helvetica Neue Light" panose="02000403000000020004" pitchFamily="2" charset="0"/>
                  <a:ea typeface="Helvetica Neue Light" panose="02000403000000020004" pitchFamily="2" charset="0"/>
                </a:rPr>
                <a:t>Time</a:t>
              </a:r>
            </a:p>
          </p:txBody>
        </p:sp>
        <p:sp>
          <p:nvSpPr>
            <p:cNvPr id="11" name="TextBox 10">
              <a:extLst>
                <a:ext uri="{FF2B5EF4-FFF2-40B4-BE49-F238E27FC236}">
                  <a16:creationId xmlns:a16="http://schemas.microsoft.com/office/drawing/2014/main" id="{D50E3B54-31BC-2C4A-82C4-E7EDD519245D}"/>
                </a:ext>
              </a:extLst>
            </p:cNvPr>
            <p:cNvSpPr txBox="1"/>
            <p:nvPr/>
          </p:nvSpPr>
          <p:spPr>
            <a:xfrm rot="16200000">
              <a:off x="2854675" y="4043212"/>
              <a:ext cx="2415148" cy="830997"/>
            </a:xfrm>
            <a:prstGeom prst="rect">
              <a:avLst/>
            </a:prstGeom>
            <a:noFill/>
          </p:spPr>
          <p:txBody>
            <a:bodyPr wrap="none" rtlCol="0">
              <a:spAutoFit/>
            </a:bodyPr>
            <a:lstStyle/>
            <a:p>
              <a:r>
                <a:rPr lang="en-US" sz="2400" dirty="0">
                  <a:latin typeface="Helvetica Neue Light" panose="02000403000000020004" pitchFamily="2" charset="0"/>
                  <a:ea typeface="Helvetica Neue Light" panose="02000403000000020004" pitchFamily="2" charset="0"/>
                </a:rPr>
                <a:t>Inter-community </a:t>
              </a:r>
            </a:p>
            <a:p>
              <a:r>
                <a:rPr lang="en-US" sz="2400" dirty="0">
                  <a:latin typeface="Helvetica Neue Light" panose="02000403000000020004" pitchFamily="2" charset="0"/>
                  <a:ea typeface="Helvetica Neue Light" panose="02000403000000020004" pitchFamily="2" charset="0"/>
                </a:rPr>
                <a:t>Edge Strength</a:t>
              </a:r>
            </a:p>
          </p:txBody>
        </p:sp>
        <p:sp>
          <p:nvSpPr>
            <p:cNvPr id="12" name="TextBox 11">
              <a:extLst>
                <a:ext uri="{FF2B5EF4-FFF2-40B4-BE49-F238E27FC236}">
                  <a16:creationId xmlns:a16="http://schemas.microsoft.com/office/drawing/2014/main" id="{A9FCEFA7-EDDC-C145-8250-2C04CFF8EA62}"/>
                </a:ext>
              </a:extLst>
            </p:cNvPr>
            <p:cNvSpPr txBox="1"/>
            <p:nvPr/>
          </p:nvSpPr>
          <p:spPr>
            <a:xfrm>
              <a:off x="4355302" y="5739257"/>
              <a:ext cx="476412" cy="369332"/>
            </a:xfrm>
            <a:prstGeom prst="rect">
              <a:avLst/>
            </a:prstGeom>
            <a:noFill/>
          </p:spPr>
          <p:txBody>
            <a:bodyPr wrap="none" rtlCol="0">
              <a:spAutoFit/>
            </a:bodyPr>
            <a:lstStyle/>
            <a:p>
              <a:pPr algn="r"/>
              <a:r>
                <a:rPr lang="en-US" dirty="0"/>
                <a:t>0.0</a:t>
              </a:r>
            </a:p>
          </p:txBody>
        </p:sp>
        <p:sp>
          <p:nvSpPr>
            <p:cNvPr id="13" name="TextBox 12">
              <a:extLst>
                <a:ext uri="{FF2B5EF4-FFF2-40B4-BE49-F238E27FC236}">
                  <a16:creationId xmlns:a16="http://schemas.microsoft.com/office/drawing/2014/main" id="{D001F134-640A-124C-8C73-DF4B1B010DC6}"/>
                </a:ext>
              </a:extLst>
            </p:cNvPr>
            <p:cNvSpPr txBox="1"/>
            <p:nvPr/>
          </p:nvSpPr>
          <p:spPr>
            <a:xfrm>
              <a:off x="4355302" y="3244118"/>
              <a:ext cx="476412" cy="369332"/>
            </a:xfrm>
            <a:prstGeom prst="rect">
              <a:avLst/>
            </a:prstGeom>
            <a:noFill/>
          </p:spPr>
          <p:txBody>
            <a:bodyPr wrap="none" rtlCol="0">
              <a:spAutoFit/>
            </a:bodyPr>
            <a:lstStyle/>
            <a:p>
              <a:pPr algn="r"/>
              <a:r>
                <a:rPr lang="en-US" dirty="0"/>
                <a:t>0.5</a:t>
              </a:r>
            </a:p>
          </p:txBody>
        </p:sp>
        <p:sp>
          <p:nvSpPr>
            <p:cNvPr id="14" name="TextBox 13">
              <a:extLst>
                <a:ext uri="{FF2B5EF4-FFF2-40B4-BE49-F238E27FC236}">
                  <a16:creationId xmlns:a16="http://schemas.microsoft.com/office/drawing/2014/main" id="{E6B13AA6-1A6F-5E44-8F7F-291531F8EF5F}"/>
                </a:ext>
              </a:extLst>
            </p:cNvPr>
            <p:cNvSpPr txBox="1"/>
            <p:nvPr/>
          </p:nvSpPr>
          <p:spPr>
            <a:xfrm>
              <a:off x="4851370" y="5956266"/>
              <a:ext cx="301686" cy="369332"/>
            </a:xfrm>
            <a:prstGeom prst="rect">
              <a:avLst/>
            </a:prstGeom>
            <a:noFill/>
          </p:spPr>
          <p:txBody>
            <a:bodyPr wrap="none" rtlCol="0">
              <a:spAutoFit/>
            </a:bodyPr>
            <a:lstStyle/>
            <a:p>
              <a:pPr algn="r"/>
              <a:r>
                <a:rPr lang="en-US" dirty="0"/>
                <a:t>1</a:t>
              </a:r>
            </a:p>
          </p:txBody>
        </p:sp>
        <p:sp>
          <p:nvSpPr>
            <p:cNvPr id="15" name="TextBox 14">
              <a:extLst>
                <a:ext uri="{FF2B5EF4-FFF2-40B4-BE49-F238E27FC236}">
                  <a16:creationId xmlns:a16="http://schemas.microsoft.com/office/drawing/2014/main" id="{6D74017F-39FA-5847-8BEF-67F0DE4AD3A3}"/>
                </a:ext>
              </a:extLst>
            </p:cNvPr>
            <p:cNvSpPr txBox="1"/>
            <p:nvPr/>
          </p:nvSpPr>
          <p:spPr>
            <a:xfrm>
              <a:off x="6849186" y="5959566"/>
              <a:ext cx="301686" cy="369332"/>
            </a:xfrm>
            <a:prstGeom prst="rect">
              <a:avLst/>
            </a:prstGeom>
            <a:noFill/>
          </p:spPr>
          <p:txBody>
            <a:bodyPr wrap="none" rtlCol="0">
              <a:spAutoFit/>
            </a:bodyPr>
            <a:lstStyle/>
            <a:p>
              <a:pPr algn="r"/>
              <a:r>
                <a:rPr lang="en-US" dirty="0"/>
                <a:t>9</a:t>
              </a:r>
            </a:p>
          </p:txBody>
        </p:sp>
      </p:grpSp>
      <p:pic>
        <p:nvPicPr>
          <p:cNvPr id="16" name="Picture 15">
            <a:extLst>
              <a:ext uri="{FF2B5EF4-FFF2-40B4-BE49-F238E27FC236}">
                <a16:creationId xmlns:a16="http://schemas.microsoft.com/office/drawing/2014/main" id="{E23FF3F2-9238-E641-AC84-7EC21569AC3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76876" y="5416819"/>
            <a:ext cx="2409667" cy="817059"/>
          </a:xfrm>
          <a:prstGeom prst="rect">
            <a:avLst/>
          </a:prstGeom>
        </p:spPr>
      </p:pic>
    </p:spTree>
    <p:extLst>
      <p:ext uri="{BB962C8B-B14F-4D97-AF65-F5344CB8AC3E}">
        <p14:creationId xmlns:p14="http://schemas.microsoft.com/office/powerpoint/2010/main" val="216336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23347-8F74-3049-9C85-A02A825DEFB5}"/>
              </a:ext>
            </a:extLst>
          </p:cNvPr>
          <p:cNvSpPr>
            <a:spLocks noGrp="1"/>
          </p:cNvSpPr>
          <p:nvPr>
            <p:ph type="title"/>
          </p:nvPr>
        </p:nvSpPr>
        <p:spPr>
          <a:xfrm>
            <a:off x="628650" y="365127"/>
            <a:ext cx="7886700" cy="737474"/>
          </a:xfrm>
        </p:spPr>
        <p:txBody>
          <a:bodyPr>
            <a:noAutofit/>
          </a:bodyPr>
          <a:lstStyle/>
          <a:p>
            <a:r>
              <a:rPr lang="en-US" sz="2800" dirty="0"/>
              <a:t>Inter-community Edge Strength Shows Segregated Attention Communities in Successful Learners</a:t>
            </a:r>
          </a:p>
        </p:txBody>
      </p:sp>
      <p:pic>
        <p:nvPicPr>
          <p:cNvPr id="4" name="Picture 3">
            <a:extLst>
              <a:ext uri="{FF2B5EF4-FFF2-40B4-BE49-F238E27FC236}">
                <a16:creationId xmlns:a16="http://schemas.microsoft.com/office/drawing/2014/main" id="{C33D5720-E8BD-594A-8729-8E95C94709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3080" y="1398080"/>
            <a:ext cx="4600640" cy="5238824"/>
          </a:xfrm>
          <a:prstGeom prst="rect">
            <a:avLst/>
          </a:prstGeom>
        </p:spPr>
      </p:pic>
      <p:sp>
        <p:nvSpPr>
          <p:cNvPr id="3" name="Slide Number Placeholder 2">
            <a:extLst>
              <a:ext uri="{FF2B5EF4-FFF2-40B4-BE49-F238E27FC236}">
                <a16:creationId xmlns:a16="http://schemas.microsoft.com/office/drawing/2014/main" id="{4828A3E9-C3B6-C145-8922-BABD3C1186D0}"/>
              </a:ext>
            </a:extLst>
          </p:cNvPr>
          <p:cNvSpPr>
            <a:spLocks noGrp="1"/>
          </p:cNvSpPr>
          <p:nvPr>
            <p:ph type="sldNum" sz="quarter" idx="12"/>
          </p:nvPr>
        </p:nvSpPr>
        <p:spPr/>
        <p:txBody>
          <a:bodyPr/>
          <a:lstStyle/>
          <a:p>
            <a:fld id="{E1552ADF-166F-AF40-B1A4-D35B819B761E}" type="slidenum">
              <a:rPr lang="en-US" smtClean="0"/>
              <a:t>29</a:t>
            </a:fld>
            <a:endParaRPr lang="en-US"/>
          </a:p>
        </p:txBody>
      </p:sp>
      <p:pic>
        <p:nvPicPr>
          <p:cNvPr id="5" name="Picture 4"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3E4CF47F-FF9E-9540-833C-159E1CA0FDFF}"/>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3591" y="2923592"/>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16D7F152-EB77-D341-9A21-2517D4CED30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03591" y="3595969"/>
            <a:ext cx="1924548" cy="607219"/>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9">
            <a:extLst>
              <a:ext uri="{FF2B5EF4-FFF2-40B4-BE49-F238E27FC236}">
                <a16:creationId xmlns:a16="http://schemas.microsoft.com/office/drawing/2014/main" id="{5F5A88D8-4965-694F-AECF-4D2C12371C35}"/>
              </a:ext>
            </a:extLst>
          </p:cNvPr>
          <p:cNvSpPr/>
          <p:nvPr/>
        </p:nvSpPr>
        <p:spPr>
          <a:xfrm>
            <a:off x="3140311" y="1297826"/>
            <a:ext cx="3913632" cy="3602736"/>
          </a:xfrm>
          <a:custGeom>
            <a:avLst/>
            <a:gdLst>
              <a:gd name="connsiteX0" fmla="*/ 109728 w 3913632"/>
              <a:gd name="connsiteY0" fmla="*/ 0 h 3602736"/>
              <a:gd name="connsiteX1" fmla="*/ 1554480 w 3913632"/>
              <a:gd name="connsiteY1" fmla="*/ 36576 h 3602736"/>
              <a:gd name="connsiteX2" fmla="*/ 1517904 w 3913632"/>
              <a:gd name="connsiteY2" fmla="*/ 1901952 h 3602736"/>
              <a:gd name="connsiteX3" fmla="*/ 3913632 w 3913632"/>
              <a:gd name="connsiteY3" fmla="*/ 1865376 h 3602736"/>
              <a:gd name="connsiteX4" fmla="*/ 3913632 w 3913632"/>
              <a:gd name="connsiteY4" fmla="*/ 3602736 h 3602736"/>
              <a:gd name="connsiteX5" fmla="*/ 1353312 w 3913632"/>
              <a:gd name="connsiteY5" fmla="*/ 3602736 h 3602736"/>
              <a:gd name="connsiteX6" fmla="*/ 0 w 3913632"/>
              <a:gd name="connsiteY6" fmla="*/ 1975104 h 3602736"/>
              <a:gd name="connsiteX7" fmla="*/ 109728 w 3913632"/>
              <a:gd name="connsiteY7" fmla="*/ 0 h 360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13632" h="3602736">
                <a:moveTo>
                  <a:pt x="109728" y="0"/>
                </a:moveTo>
                <a:lnTo>
                  <a:pt x="1554480" y="36576"/>
                </a:lnTo>
                <a:lnTo>
                  <a:pt x="1517904" y="1901952"/>
                </a:lnTo>
                <a:lnTo>
                  <a:pt x="3913632" y="1865376"/>
                </a:lnTo>
                <a:lnTo>
                  <a:pt x="3913632" y="3602736"/>
                </a:lnTo>
                <a:lnTo>
                  <a:pt x="1353312" y="3602736"/>
                </a:lnTo>
                <a:lnTo>
                  <a:pt x="0" y="1975104"/>
                </a:lnTo>
                <a:lnTo>
                  <a:pt x="109728" y="0"/>
                </a:lnTo>
                <a:close/>
              </a:path>
            </a:pathLst>
          </a:custGeom>
          <a:solidFill>
            <a:srgbClr val="FFFF00">
              <a:alpha val="25098"/>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A14CA82-7477-9D42-BF7D-85CAB415251A}"/>
              </a:ext>
            </a:extLst>
          </p:cNvPr>
          <p:cNvSpPr txBox="1"/>
          <p:nvPr/>
        </p:nvSpPr>
        <p:spPr>
          <a:xfrm>
            <a:off x="7040880" y="6187074"/>
            <a:ext cx="1616661" cy="338554"/>
          </a:xfrm>
          <a:prstGeom prst="rect">
            <a:avLst/>
          </a:prstGeom>
          <a:noFill/>
        </p:spPr>
        <p:txBody>
          <a:bodyPr wrap="none" rtlCol="0">
            <a:spAutoFit/>
          </a:bodyPr>
          <a:lstStyle/>
          <a:p>
            <a:r>
              <a:rPr lang="en-US" sz="1600" dirty="0"/>
              <a:t>Morin et al. 2021</a:t>
            </a:r>
          </a:p>
        </p:txBody>
      </p:sp>
      <p:sp>
        <p:nvSpPr>
          <p:cNvPr id="7" name="Rounded Rectangle 6">
            <a:extLst>
              <a:ext uri="{FF2B5EF4-FFF2-40B4-BE49-F238E27FC236}">
                <a16:creationId xmlns:a16="http://schemas.microsoft.com/office/drawing/2014/main" id="{C736358C-4CA9-E84B-A5AC-DA6F7792AD9A}"/>
              </a:ext>
            </a:extLst>
          </p:cNvPr>
          <p:cNvSpPr/>
          <p:nvPr/>
        </p:nvSpPr>
        <p:spPr>
          <a:xfrm>
            <a:off x="2557386" y="1559859"/>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70A96EF5-0001-CA43-829E-A2C2E0AD3CA8}"/>
              </a:ext>
            </a:extLst>
          </p:cNvPr>
          <p:cNvSpPr/>
          <p:nvPr/>
        </p:nvSpPr>
        <p:spPr>
          <a:xfrm>
            <a:off x="3272118" y="1559859"/>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37397179-7F31-B748-AF9D-95B94A202985}"/>
              </a:ext>
            </a:extLst>
          </p:cNvPr>
          <p:cNvSpPr/>
          <p:nvPr/>
        </p:nvSpPr>
        <p:spPr>
          <a:xfrm>
            <a:off x="3986850" y="1559859"/>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61E3237-B86C-F84F-923F-866478B13C15}"/>
              </a:ext>
            </a:extLst>
          </p:cNvPr>
          <p:cNvSpPr/>
          <p:nvPr/>
        </p:nvSpPr>
        <p:spPr>
          <a:xfrm>
            <a:off x="3272118" y="2401726"/>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BB2D9E2C-1D88-C445-A62F-B5FC9B463227}"/>
              </a:ext>
            </a:extLst>
          </p:cNvPr>
          <p:cNvSpPr/>
          <p:nvPr/>
        </p:nvSpPr>
        <p:spPr>
          <a:xfrm>
            <a:off x="3953458" y="322603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29F54114-D6EA-B34A-A0D8-7128245D9123}"/>
              </a:ext>
            </a:extLst>
          </p:cNvPr>
          <p:cNvSpPr/>
          <p:nvPr/>
        </p:nvSpPr>
        <p:spPr>
          <a:xfrm>
            <a:off x="4691435" y="322603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AAE344EE-7EDD-6B42-95EE-8F6DAEEC8549}"/>
              </a:ext>
            </a:extLst>
          </p:cNvPr>
          <p:cNvSpPr/>
          <p:nvPr/>
        </p:nvSpPr>
        <p:spPr>
          <a:xfrm>
            <a:off x="5375515" y="404964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9371B33B-7D9F-1744-89C4-F5656BC0CC2F}"/>
              </a:ext>
            </a:extLst>
          </p:cNvPr>
          <p:cNvSpPr/>
          <p:nvPr/>
        </p:nvSpPr>
        <p:spPr>
          <a:xfrm>
            <a:off x="6073614" y="4049647"/>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028DF095-DBE4-2E49-B4D7-D3BAE1301DC9}"/>
              </a:ext>
            </a:extLst>
          </p:cNvPr>
          <p:cNvSpPr/>
          <p:nvPr/>
        </p:nvSpPr>
        <p:spPr>
          <a:xfrm>
            <a:off x="6073614" y="2401725"/>
            <a:ext cx="655239" cy="791455"/>
          </a:xfrm>
          <a:prstGeom prst="roundRect">
            <a:avLst>
              <a:gd name="adj" fmla="val 11863"/>
            </a:avLst>
          </a:prstGeom>
          <a:solidFill>
            <a:srgbClr val="00B050">
              <a:alpha val="29804"/>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5268A43D-75AA-E240-8059-F1087A32E40B}"/>
              </a:ext>
            </a:extLst>
          </p:cNvPr>
          <p:cNvSpPr/>
          <p:nvPr/>
        </p:nvSpPr>
        <p:spPr>
          <a:xfrm>
            <a:off x="6075294" y="3226037"/>
            <a:ext cx="655239" cy="791455"/>
          </a:xfrm>
          <a:prstGeom prst="roundRect">
            <a:avLst>
              <a:gd name="adj" fmla="val 11863"/>
            </a:avLst>
          </a:prstGeom>
          <a:solidFill>
            <a:srgbClr val="00B050">
              <a:alpha val="29804"/>
            </a:srgbClr>
          </a:solid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1CD492A6-8B68-8C40-B073-99783D3DC053}"/>
              </a:ext>
            </a:extLst>
          </p:cNvPr>
          <p:cNvSpPr/>
          <p:nvPr/>
        </p:nvSpPr>
        <p:spPr>
          <a:xfrm>
            <a:off x="4656839" y="4053952"/>
            <a:ext cx="655239" cy="791455"/>
          </a:xfrm>
          <a:prstGeom prst="roundRect">
            <a:avLst>
              <a:gd name="adj" fmla="val 11863"/>
            </a:avLst>
          </a:prstGeom>
          <a:solidFill>
            <a:srgbClr val="00B050">
              <a:alpha val="29804"/>
            </a:srgbClr>
          </a:solid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0115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List of MBTA subway stations - Wikipedia">
            <a:extLst>
              <a:ext uri="{FF2B5EF4-FFF2-40B4-BE49-F238E27FC236}">
                <a16:creationId xmlns:a16="http://schemas.microsoft.com/office/drawing/2014/main" id="{97E55090-F1D3-8F4E-8049-36304664A33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5409" y="0"/>
            <a:ext cx="7793182"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BE802625-F4BD-C64D-BA8A-99DDFEA09122}"/>
              </a:ext>
            </a:extLst>
          </p:cNvPr>
          <p:cNvSpPr/>
          <p:nvPr/>
        </p:nvSpPr>
        <p:spPr>
          <a:xfrm>
            <a:off x="5791199" y="136524"/>
            <a:ext cx="2724151" cy="3292476"/>
          </a:xfrm>
          <a:prstGeom prst="roundRect">
            <a:avLst>
              <a:gd name="adj" fmla="val 9407"/>
            </a:avLst>
          </a:prstGeom>
          <a:solidFill>
            <a:srgbClr val="FFFFFF">
              <a:alpha val="85098"/>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ED63E28-42E9-6445-A616-F31C86CAF130}"/>
              </a:ext>
            </a:extLst>
          </p:cNvPr>
          <p:cNvSpPr>
            <a:spLocks noGrp="1"/>
          </p:cNvSpPr>
          <p:nvPr>
            <p:ph type="sldNum" sz="quarter" idx="12"/>
          </p:nvPr>
        </p:nvSpPr>
        <p:spPr/>
        <p:txBody>
          <a:bodyPr/>
          <a:lstStyle/>
          <a:p>
            <a:fld id="{E1552ADF-166F-AF40-B1A4-D35B819B761E}" type="slidenum">
              <a:rPr lang="en-US" smtClean="0"/>
              <a:t>3</a:t>
            </a:fld>
            <a:endParaRPr lang="en-US"/>
          </a:p>
        </p:txBody>
      </p:sp>
      <p:pic>
        <p:nvPicPr>
          <p:cNvPr id="1030" name="Picture 6" descr="MBTA Davis Square Station 1 College Ave Somerville, MA Transportation -  MapQuest">
            <a:extLst>
              <a:ext uri="{FF2B5EF4-FFF2-40B4-BE49-F238E27FC236}">
                <a16:creationId xmlns:a16="http://schemas.microsoft.com/office/drawing/2014/main" id="{9C10654C-D1D9-754F-A92A-B44B5E2964B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975007" y="1200140"/>
            <a:ext cx="2356534" cy="2005453"/>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EBEC1E68-A3A0-E449-9116-AB9DDF090233}"/>
              </a:ext>
            </a:extLst>
          </p:cNvPr>
          <p:cNvSpPr/>
          <p:nvPr/>
        </p:nvSpPr>
        <p:spPr>
          <a:xfrm>
            <a:off x="7490342" y="5742344"/>
            <a:ext cx="393760" cy="39376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25B0756-B99F-A242-8316-D3F698A5702E}"/>
              </a:ext>
            </a:extLst>
          </p:cNvPr>
          <p:cNvSpPr/>
          <p:nvPr/>
        </p:nvSpPr>
        <p:spPr>
          <a:xfrm>
            <a:off x="3419658" y="1234148"/>
            <a:ext cx="393760" cy="393760"/>
          </a:xfrm>
          <a:prstGeom prst="ellipse">
            <a:avLst/>
          </a:prstGeom>
          <a:solidFill>
            <a:srgbClr val="FFFF00">
              <a:alpha val="74902"/>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tufts-logo-univ-blue.png">
            <a:extLst>
              <a:ext uri="{FF2B5EF4-FFF2-40B4-BE49-F238E27FC236}">
                <a16:creationId xmlns:a16="http://schemas.microsoft.com/office/drawing/2014/main" id="{6C04D5F3-B3EC-7743-9993-54A89CC7161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7448" t="26442" r="17293" b="24770"/>
          <a:stretch/>
        </p:blipFill>
        <p:spPr>
          <a:xfrm>
            <a:off x="6202300" y="213216"/>
            <a:ext cx="1901948" cy="924558"/>
          </a:xfrm>
          <a:prstGeom prst="rect">
            <a:avLst/>
          </a:prstGeom>
        </p:spPr>
      </p:pic>
      <p:cxnSp>
        <p:nvCxnSpPr>
          <p:cNvPr id="21" name="Straight Connector 20">
            <a:extLst>
              <a:ext uri="{FF2B5EF4-FFF2-40B4-BE49-F238E27FC236}">
                <a16:creationId xmlns:a16="http://schemas.microsoft.com/office/drawing/2014/main" id="{7B922F20-84A5-9D47-89DB-941136ECEF75}"/>
              </a:ext>
            </a:extLst>
          </p:cNvPr>
          <p:cNvCxnSpPr>
            <a:cxnSpLocks/>
            <a:stCxn id="16" idx="6"/>
          </p:cNvCxnSpPr>
          <p:nvPr/>
        </p:nvCxnSpPr>
        <p:spPr>
          <a:xfrm>
            <a:off x="3813418" y="1431028"/>
            <a:ext cx="2064868" cy="192177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496C8E-49E5-0E40-B811-156540E25413}"/>
              </a:ext>
            </a:extLst>
          </p:cNvPr>
          <p:cNvCxnSpPr>
            <a:cxnSpLocks/>
            <a:stCxn id="16" idx="7"/>
          </p:cNvCxnSpPr>
          <p:nvPr/>
        </p:nvCxnSpPr>
        <p:spPr>
          <a:xfrm flipV="1">
            <a:off x="3755753" y="136524"/>
            <a:ext cx="2219254" cy="115528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10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par>
                                <p:cTn id="13" presetID="55"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strVal val="#ppt_w*0.70"/>
                                          </p:val>
                                        </p:tav>
                                        <p:tav tm="100000">
                                          <p:val>
                                            <p:strVal val="#ppt_w"/>
                                          </p:val>
                                        </p:tav>
                                      </p:tavLst>
                                    </p:anim>
                                    <p:anim calcmode="lin" valueType="num">
                                      <p:cBhvr>
                                        <p:cTn id="16" dur="1000" fill="hold"/>
                                        <p:tgtEl>
                                          <p:spTgt spid="25"/>
                                        </p:tgtEl>
                                        <p:attrNameLst>
                                          <p:attrName>ppt_h</p:attrName>
                                        </p:attrNameLst>
                                      </p:cBhvr>
                                      <p:tavLst>
                                        <p:tav tm="0">
                                          <p:val>
                                            <p:strVal val="#ppt_h"/>
                                          </p:val>
                                        </p:tav>
                                        <p:tav tm="100000">
                                          <p:val>
                                            <p:strVal val="#ppt_h"/>
                                          </p:val>
                                        </p:tav>
                                      </p:tavLst>
                                    </p:anim>
                                    <p:animEffect transition="in" filter="fade">
                                      <p:cBhvr>
                                        <p:cTn id="17" dur="1000"/>
                                        <p:tgtEl>
                                          <p:spTgt spid="25"/>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edge">
                                      <p:cBhvr>
                                        <p:cTn id="20" dur="1000"/>
                                        <p:tgtEl>
                                          <p:spTgt spid="16"/>
                                        </p:tgtEl>
                                      </p:cBhvr>
                                    </p:animEffect>
                                  </p:childTnLst>
                                </p:cTn>
                              </p:par>
                            </p:childTnLst>
                          </p:cTn>
                        </p:par>
                        <p:par>
                          <p:cTn id="21" fill="hold">
                            <p:stCondLst>
                              <p:cond delay="1000"/>
                            </p:stCondLst>
                            <p:childTnLst>
                              <p:par>
                                <p:cTn id="22" presetID="9"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childTnLst>
                          </p:cTn>
                        </p:par>
                        <p:par>
                          <p:cTn id="25" fill="hold">
                            <p:stCondLst>
                              <p:cond delay="1500"/>
                            </p:stCondLst>
                            <p:childTnLst>
                              <p:par>
                                <p:cTn id="26" presetID="9" presetClass="entr" presetSubtype="0" fill="hold" nodeType="after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dissolve">
                                      <p:cBhvr>
                                        <p:cTn id="2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861C6-D956-D447-9921-57271A0B3D8E}"/>
              </a:ext>
            </a:extLst>
          </p:cNvPr>
          <p:cNvSpPr>
            <a:spLocks noGrp="1"/>
          </p:cNvSpPr>
          <p:nvPr>
            <p:ph type="title"/>
          </p:nvPr>
        </p:nvSpPr>
        <p:spPr/>
        <p:txBody>
          <a:bodyPr>
            <a:normAutofit fontScale="90000"/>
          </a:bodyPr>
          <a:lstStyle/>
          <a:p>
            <a:r>
              <a:rPr lang="en-US" dirty="0"/>
              <a:t>Successful Learners Have More Segregated Attention Communities</a:t>
            </a:r>
          </a:p>
        </p:txBody>
      </p:sp>
      <p:sp>
        <p:nvSpPr>
          <p:cNvPr id="3" name="Content Placeholder 2">
            <a:extLst>
              <a:ext uri="{FF2B5EF4-FFF2-40B4-BE49-F238E27FC236}">
                <a16:creationId xmlns:a16="http://schemas.microsoft.com/office/drawing/2014/main" id="{ABBFBEA8-C569-D947-8BDB-7609E7A9696A}"/>
              </a:ext>
            </a:extLst>
          </p:cNvPr>
          <p:cNvSpPr>
            <a:spLocks noGrp="1"/>
          </p:cNvSpPr>
          <p:nvPr>
            <p:ph idx="1"/>
          </p:nvPr>
        </p:nvSpPr>
        <p:spPr/>
        <p:txBody>
          <a:bodyPr>
            <a:normAutofit/>
          </a:bodyPr>
          <a:lstStyle/>
          <a:p>
            <a:r>
              <a:rPr lang="en-US" sz="2400" dirty="0"/>
              <a:t>Previous work shows that anticorrelation between dorsal attention and default communities is associated with higher working memory capacity (e.g. Keller et al. 2015).</a:t>
            </a:r>
          </a:p>
          <a:p>
            <a:r>
              <a:rPr lang="en-US" sz="2400" dirty="0"/>
              <a:t>Connectivity between attention communities and other communities could be an indication of how attentional resources are being allocated to benefit rule learning.</a:t>
            </a:r>
          </a:p>
        </p:txBody>
      </p:sp>
      <p:sp>
        <p:nvSpPr>
          <p:cNvPr id="4" name="Slide Number Placeholder 3">
            <a:extLst>
              <a:ext uri="{FF2B5EF4-FFF2-40B4-BE49-F238E27FC236}">
                <a16:creationId xmlns:a16="http://schemas.microsoft.com/office/drawing/2014/main" id="{DB87CCB0-DEDF-0D47-9C13-7E4B8941DC7C}"/>
              </a:ext>
            </a:extLst>
          </p:cNvPr>
          <p:cNvSpPr>
            <a:spLocks noGrp="1"/>
          </p:cNvSpPr>
          <p:nvPr>
            <p:ph type="sldNum" sz="quarter" idx="12"/>
          </p:nvPr>
        </p:nvSpPr>
        <p:spPr/>
        <p:txBody>
          <a:bodyPr/>
          <a:lstStyle/>
          <a:p>
            <a:fld id="{E1552ADF-166F-AF40-B1A4-D35B819B761E}" type="slidenum">
              <a:rPr lang="en-US" smtClean="0"/>
              <a:t>30</a:t>
            </a:fld>
            <a:endParaRPr lang="en-US"/>
          </a:p>
        </p:txBody>
      </p:sp>
      <p:grpSp>
        <p:nvGrpSpPr>
          <p:cNvPr id="5" name="Group 4">
            <a:extLst>
              <a:ext uri="{FF2B5EF4-FFF2-40B4-BE49-F238E27FC236}">
                <a16:creationId xmlns:a16="http://schemas.microsoft.com/office/drawing/2014/main" id="{5A376D62-9CEE-6346-929F-AE60390A8DBA}"/>
              </a:ext>
            </a:extLst>
          </p:cNvPr>
          <p:cNvGrpSpPr/>
          <p:nvPr/>
        </p:nvGrpSpPr>
        <p:grpSpPr>
          <a:xfrm>
            <a:off x="3252066" y="4171527"/>
            <a:ext cx="2639868" cy="2549949"/>
            <a:chOff x="3602794" y="2556247"/>
            <a:chExt cx="4148261" cy="4006962"/>
          </a:xfrm>
        </p:grpSpPr>
        <p:grpSp>
          <p:nvGrpSpPr>
            <p:cNvPr id="6" name="Group 5">
              <a:extLst>
                <a:ext uri="{FF2B5EF4-FFF2-40B4-BE49-F238E27FC236}">
                  <a16:creationId xmlns:a16="http://schemas.microsoft.com/office/drawing/2014/main" id="{D629822B-E5BB-4C4E-95B3-96C39BFE5275}"/>
                </a:ext>
              </a:extLst>
            </p:cNvPr>
            <p:cNvGrpSpPr/>
            <p:nvPr/>
          </p:nvGrpSpPr>
          <p:grpSpPr>
            <a:xfrm>
              <a:off x="4737956" y="2556247"/>
              <a:ext cx="3013099" cy="3472938"/>
              <a:chOff x="3474720" y="2211049"/>
              <a:chExt cx="2841673" cy="3275351"/>
            </a:xfrm>
          </p:grpSpPr>
          <p:pic>
            <p:nvPicPr>
              <p:cNvPr id="13" name="Picture 12">
                <a:extLst>
                  <a:ext uri="{FF2B5EF4-FFF2-40B4-BE49-F238E27FC236}">
                    <a16:creationId xmlns:a16="http://schemas.microsoft.com/office/drawing/2014/main" id="{8E8455A7-9F7F-0349-BFBF-FAEE31D143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74720" y="2617529"/>
                <a:ext cx="2432304" cy="2868871"/>
              </a:xfrm>
              <a:prstGeom prst="rect">
                <a:avLst/>
              </a:prstGeom>
            </p:spPr>
          </p:pic>
          <p:pic>
            <p:nvPicPr>
              <p:cNvPr id="14" name="Picture 13">
                <a:extLst>
                  <a:ext uri="{FF2B5EF4-FFF2-40B4-BE49-F238E27FC236}">
                    <a16:creationId xmlns:a16="http://schemas.microsoft.com/office/drawing/2014/main" id="{5AAF3AB8-1563-5648-AB29-D4FBCEE74F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750357" y="2768542"/>
                <a:ext cx="566036" cy="2640419"/>
              </a:xfrm>
              <a:prstGeom prst="rect">
                <a:avLst/>
              </a:prstGeom>
            </p:spPr>
          </p:pic>
          <p:pic>
            <p:nvPicPr>
              <p:cNvPr id="15" name="Picture 14">
                <a:extLst>
                  <a:ext uri="{FF2B5EF4-FFF2-40B4-BE49-F238E27FC236}">
                    <a16:creationId xmlns:a16="http://schemas.microsoft.com/office/drawing/2014/main" id="{A4924EE3-DC1D-9C45-9169-526FABC44F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596"/>
              <a:stretch/>
            </p:blipFill>
            <p:spPr>
              <a:xfrm>
                <a:off x="3527529" y="2211049"/>
                <a:ext cx="2244662" cy="535659"/>
              </a:xfrm>
              <a:prstGeom prst="rect">
                <a:avLst/>
              </a:prstGeom>
            </p:spPr>
          </p:pic>
        </p:grpSp>
        <p:sp>
          <p:nvSpPr>
            <p:cNvPr id="7" name="TextBox 6">
              <a:extLst>
                <a:ext uri="{FF2B5EF4-FFF2-40B4-BE49-F238E27FC236}">
                  <a16:creationId xmlns:a16="http://schemas.microsoft.com/office/drawing/2014/main" id="{33F7BF7A-9CA4-754C-A165-69A86BF0216F}"/>
                </a:ext>
              </a:extLst>
            </p:cNvPr>
            <p:cNvSpPr txBox="1"/>
            <p:nvPr/>
          </p:nvSpPr>
          <p:spPr>
            <a:xfrm>
              <a:off x="5541810" y="6031209"/>
              <a:ext cx="973017" cy="532000"/>
            </a:xfrm>
            <a:prstGeom prst="rect">
              <a:avLst/>
            </a:prstGeom>
            <a:noFill/>
          </p:spPr>
          <p:txBody>
            <a:bodyPr wrap="none" rtlCol="0">
              <a:spAutoFit/>
            </a:bodyPr>
            <a:lstStyle/>
            <a:p>
              <a:r>
                <a:rPr lang="en-US" sz="1600" dirty="0">
                  <a:latin typeface="Helvetica Neue Light" panose="02000403000000020004" pitchFamily="2" charset="0"/>
                  <a:ea typeface="Helvetica Neue Light" panose="02000403000000020004" pitchFamily="2" charset="0"/>
                </a:rPr>
                <a:t>Time</a:t>
              </a:r>
            </a:p>
          </p:txBody>
        </p:sp>
        <p:sp>
          <p:nvSpPr>
            <p:cNvPr id="8" name="TextBox 7">
              <a:extLst>
                <a:ext uri="{FF2B5EF4-FFF2-40B4-BE49-F238E27FC236}">
                  <a16:creationId xmlns:a16="http://schemas.microsoft.com/office/drawing/2014/main" id="{3CE86D8D-9ACF-0D40-975F-4C699185794D}"/>
                </a:ext>
              </a:extLst>
            </p:cNvPr>
            <p:cNvSpPr txBox="1"/>
            <p:nvPr/>
          </p:nvSpPr>
          <p:spPr>
            <a:xfrm rot="16200000">
              <a:off x="2749678" y="3999255"/>
              <a:ext cx="2625141" cy="918909"/>
            </a:xfrm>
            <a:prstGeom prst="rect">
              <a:avLst/>
            </a:prstGeom>
            <a:noFill/>
          </p:spPr>
          <p:txBody>
            <a:bodyPr wrap="none" rtlCol="0">
              <a:spAutoFit/>
            </a:bodyPr>
            <a:lstStyle/>
            <a:p>
              <a:r>
                <a:rPr lang="en-US" sz="1600" dirty="0">
                  <a:latin typeface="Helvetica Neue Light" panose="02000403000000020004" pitchFamily="2" charset="0"/>
                  <a:ea typeface="Helvetica Neue Light" panose="02000403000000020004" pitchFamily="2" charset="0"/>
                </a:rPr>
                <a:t>Inter-community </a:t>
              </a:r>
            </a:p>
            <a:p>
              <a:r>
                <a:rPr lang="en-US" sz="1600" dirty="0">
                  <a:latin typeface="Helvetica Neue Light" panose="02000403000000020004" pitchFamily="2" charset="0"/>
                  <a:ea typeface="Helvetica Neue Light" panose="02000403000000020004" pitchFamily="2" charset="0"/>
                </a:rPr>
                <a:t>Edge Strength</a:t>
              </a:r>
            </a:p>
          </p:txBody>
        </p:sp>
        <p:sp>
          <p:nvSpPr>
            <p:cNvPr id="9" name="TextBox 8">
              <a:extLst>
                <a:ext uri="{FF2B5EF4-FFF2-40B4-BE49-F238E27FC236}">
                  <a16:creationId xmlns:a16="http://schemas.microsoft.com/office/drawing/2014/main" id="{2245A243-A511-4941-BBFF-319866FE848F}"/>
                </a:ext>
              </a:extLst>
            </p:cNvPr>
            <p:cNvSpPr txBox="1"/>
            <p:nvPr/>
          </p:nvSpPr>
          <p:spPr>
            <a:xfrm>
              <a:off x="4284600" y="5739257"/>
              <a:ext cx="547114" cy="386909"/>
            </a:xfrm>
            <a:prstGeom prst="rect">
              <a:avLst/>
            </a:prstGeom>
            <a:noFill/>
          </p:spPr>
          <p:txBody>
            <a:bodyPr wrap="none" rtlCol="0">
              <a:spAutoFit/>
            </a:bodyPr>
            <a:lstStyle/>
            <a:p>
              <a:pPr algn="r"/>
              <a:r>
                <a:rPr lang="en-US" sz="1000" dirty="0"/>
                <a:t>0.0</a:t>
              </a:r>
            </a:p>
          </p:txBody>
        </p:sp>
        <p:sp>
          <p:nvSpPr>
            <p:cNvPr id="10" name="TextBox 9">
              <a:extLst>
                <a:ext uri="{FF2B5EF4-FFF2-40B4-BE49-F238E27FC236}">
                  <a16:creationId xmlns:a16="http://schemas.microsoft.com/office/drawing/2014/main" id="{FA1697E2-4110-6F4E-AA96-49EF94F8C199}"/>
                </a:ext>
              </a:extLst>
            </p:cNvPr>
            <p:cNvSpPr txBox="1"/>
            <p:nvPr/>
          </p:nvSpPr>
          <p:spPr>
            <a:xfrm>
              <a:off x="4284600" y="3244118"/>
              <a:ext cx="547114" cy="386909"/>
            </a:xfrm>
            <a:prstGeom prst="rect">
              <a:avLst/>
            </a:prstGeom>
            <a:noFill/>
          </p:spPr>
          <p:txBody>
            <a:bodyPr wrap="none" rtlCol="0">
              <a:spAutoFit/>
            </a:bodyPr>
            <a:lstStyle/>
            <a:p>
              <a:pPr algn="r"/>
              <a:r>
                <a:rPr lang="en-US" sz="1000" dirty="0"/>
                <a:t>0.5</a:t>
              </a:r>
            </a:p>
          </p:txBody>
        </p:sp>
        <p:sp>
          <p:nvSpPr>
            <p:cNvPr id="11" name="TextBox 10">
              <a:extLst>
                <a:ext uri="{FF2B5EF4-FFF2-40B4-BE49-F238E27FC236}">
                  <a16:creationId xmlns:a16="http://schemas.microsoft.com/office/drawing/2014/main" id="{4B3F6C60-DA6E-5B41-AE3D-039FE8BCB683}"/>
                </a:ext>
              </a:extLst>
            </p:cNvPr>
            <p:cNvSpPr txBox="1"/>
            <p:nvPr/>
          </p:nvSpPr>
          <p:spPr>
            <a:xfrm>
              <a:off x="4759598" y="5956266"/>
              <a:ext cx="393459" cy="386909"/>
            </a:xfrm>
            <a:prstGeom prst="rect">
              <a:avLst/>
            </a:prstGeom>
            <a:noFill/>
          </p:spPr>
          <p:txBody>
            <a:bodyPr wrap="none" rtlCol="0">
              <a:spAutoFit/>
            </a:bodyPr>
            <a:lstStyle/>
            <a:p>
              <a:pPr algn="r"/>
              <a:r>
                <a:rPr lang="en-US" sz="1000" dirty="0"/>
                <a:t>1</a:t>
              </a:r>
            </a:p>
          </p:txBody>
        </p:sp>
        <p:sp>
          <p:nvSpPr>
            <p:cNvPr id="12" name="TextBox 11">
              <a:extLst>
                <a:ext uri="{FF2B5EF4-FFF2-40B4-BE49-F238E27FC236}">
                  <a16:creationId xmlns:a16="http://schemas.microsoft.com/office/drawing/2014/main" id="{5D6C9FDA-C1A9-D44B-B55C-C96EACE00CD1}"/>
                </a:ext>
              </a:extLst>
            </p:cNvPr>
            <p:cNvSpPr txBox="1"/>
            <p:nvPr/>
          </p:nvSpPr>
          <p:spPr>
            <a:xfrm>
              <a:off x="6757414" y="5959566"/>
              <a:ext cx="393459" cy="386909"/>
            </a:xfrm>
            <a:prstGeom prst="rect">
              <a:avLst/>
            </a:prstGeom>
            <a:noFill/>
          </p:spPr>
          <p:txBody>
            <a:bodyPr wrap="none" rtlCol="0">
              <a:spAutoFit/>
            </a:bodyPr>
            <a:lstStyle/>
            <a:p>
              <a:pPr algn="r"/>
              <a:r>
                <a:rPr lang="en-US" sz="1000" dirty="0"/>
                <a:t>9</a:t>
              </a:r>
            </a:p>
          </p:txBody>
        </p:sp>
      </p:grpSp>
    </p:spTree>
    <p:custDataLst>
      <p:tags r:id="rId1"/>
    </p:custDataLst>
    <p:extLst>
      <p:ext uri="{BB962C8B-B14F-4D97-AF65-F5344CB8AC3E}">
        <p14:creationId xmlns:p14="http://schemas.microsoft.com/office/powerpoint/2010/main" val="1102288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D464E-AD3A-C142-ABA5-CE015E435A8B}"/>
              </a:ext>
            </a:extLst>
          </p:cNvPr>
          <p:cNvSpPr>
            <a:spLocks noGrp="1"/>
          </p:cNvSpPr>
          <p:nvPr>
            <p:ph type="title"/>
          </p:nvPr>
        </p:nvSpPr>
        <p:spPr/>
        <p:txBody>
          <a:bodyPr/>
          <a:lstStyle/>
          <a:p>
            <a:r>
              <a:rPr lang="en-US" dirty="0"/>
              <a:t>Key Takeaways</a:t>
            </a:r>
          </a:p>
        </p:txBody>
      </p:sp>
      <p:sp>
        <p:nvSpPr>
          <p:cNvPr id="3" name="Content Placeholder 2">
            <a:extLst>
              <a:ext uri="{FF2B5EF4-FFF2-40B4-BE49-F238E27FC236}">
                <a16:creationId xmlns:a16="http://schemas.microsoft.com/office/drawing/2014/main" id="{466A4994-F106-F849-8F4F-090EC5195AC8}"/>
              </a:ext>
            </a:extLst>
          </p:cNvPr>
          <p:cNvSpPr>
            <a:spLocks noGrp="1"/>
          </p:cNvSpPr>
          <p:nvPr>
            <p:ph idx="1"/>
          </p:nvPr>
        </p:nvSpPr>
        <p:spPr>
          <a:xfrm>
            <a:off x="628650" y="1508081"/>
            <a:ext cx="7886700" cy="4351338"/>
          </a:xfrm>
        </p:spPr>
        <p:txBody>
          <a:bodyPr/>
          <a:lstStyle/>
          <a:p>
            <a:r>
              <a:rPr lang="en-US" dirty="0"/>
              <a:t>Overall, successful learners have a more “stable” brain network structure.</a:t>
            </a:r>
          </a:p>
          <a:p>
            <a:pPr lvl="1"/>
            <a:r>
              <a:rPr lang="en-US" dirty="0"/>
              <a:t>Working Hypothesis: Successful learners latch onto an effective strategy quickly, and form stable representations of the rules.</a:t>
            </a:r>
          </a:p>
          <a:p>
            <a:r>
              <a:rPr lang="en-US" dirty="0"/>
              <a:t>A stable and segregated attention system is maintained in successful learners</a:t>
            </a:r>
          </a:p>
        </p:txBody>
      </p:sp>
      <p:pic>
        <p:nvPicPr>
          <p:cNvPr id="4"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99B447B-4A02-BD49-B4EF-35CF316724A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19940" y="4915358"/>
            <a:ext cx="2517169" cy="869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367C9CCD-62C5-5540-89DB-7A14A41EDBF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08537" y="4952819"/>
            <a:ext cx="2517169" cy="7941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A45F389B-23D8-EE48-BDB1-62EC81E690F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297134" y="4576846"/>
            <a:ext cx="1515573" cy="153103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6D63D651-FC77-C24A-8671-E15BEFBDC58E}"/>
              </a:ext>
            </a:extLst>
          </p:cNvPr>
          <p:cNvSpPr>
            <a:spLocks noGrp="1"/>
          </p:cNvSpPr>
          <p:nvPr>
            <p:ph type="sldNum" sz="quarter" idx="12"/>
          </p:nvPr>
        </p:nvSpPr>
        <p:spPr/>
        <p:txBody>
          <a:bodyPr/>
          <a:lstStyle/>
          <a:p>
            <a:fld id="{E1552ADF-166F-AF40-B1A4-D35B819B761E}" type="slidenum">
              <a:rPr lang="en-US" smtClean="0"/>
              <a:t>31</a:t>
            </a:fld>
            <a:endParaRPr lang="en-US"/>
          </a:p>
        </p:txBody>
      </p:sp>
    </p:spTree>
    <p:custDataLst>
      <p:tags r:id="rId1"/>
    </p:custDataLst>
    <p:extLst>
      <p:ext uri="{BB962C8B-B14F-4D97-AF65-F5344CB8AC3E}">
        <p14:creationId xmlns:p14="http://schemas.microsoft.com/office/powerpoint/2010/main" val="405210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lumMod val="65000"/>
                  </a:schemeClr>
                </a:solidFill>
              </a:rPr>
              <a:t>Introduction</a:t>
            </a:r>
          </a:p>
          <a:p>
            <a:r>
              <a:rPr lang="en-US" dirty="0">
                <a:solidFill>
                  <a:schemeClr val="bg1">
                    <a:lumMod val="65000"/>
                  </a:schemeClr>
                </a:solidFill>
              </a:rPr>
              <a:t>Stable Functional Networks Support Successful Rule Learning</a:t>
            </a:r>
          </a:p>
          <a:p>
            <a:r>
              <a:rPr lang="en-US" b="1" dirty="0">
                <a:solidFill>
                  <a:schemeClr val="bg1"/>
                </a:solidFill>
              </a:rPr>
              <a:t>Stable Functional Networks Support Abstract Reasoning</a:t>
            </a:r>
          </a:p>
          <a:p>
            <a:r>
              <a:rPr lang="en-US" dirty="0">
                <a:solidFill>
                  <a:srgbClr val="A6A6A6"/>
                </a:solidFill>
              </a:rPr>
              <a:t>Future Directions</a:t>
            </a:r>
          </a:p>
          <a:p>
            <a:endParaRPr lang="en-US" dirty="0">
              <a:solidFill>
                <a:schemeClr val="bg1"/>
              </a:solidFill>
            </a:endParaRP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32</a:t>
            </a:fld>
            <a:endParaRPr lang="en-US"/>
          </a:p>
        </p:txBody>
      </p:sp>
    </p:spTree>
    <p:extLst>
      <p:ext uri="{BB962C8B-B14F-4D97-AF65-F5344CB8AC3E}">
        <p14:creationId xmlns:p14="http://schemas.microsoft.com/office/powerpoint/2010/main" val="547516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F93D2-D55C-E04F-A8E6-D5AC469224C3}"/>
              </a:ext>
            </a:extLst>
          </p:cNvPr>
          <p:cNvSpPr>
            <a:spLocks noGrp="1"/>
          </p:cNvSpPr>
          <p:nvPr>
            <p:ph type="title"/>
          </p:nvPr>
        </p:nvSpPr>
        <p:spPr/>
        <p:txBody>
          <a:bodyPr>
            <a:normAutofit fontScale="90000"/>
          </a:bodyPr>
          <a:lstStyle/>
          <a:p>
            <a:r>
              <a:rPr lang="en-US" dirty="0"/>
              <a:t>Task Performance is Associated with Less Task-Related Brain Network Reconfiguration</a:t>
            </a:r>
          </a:p>
        </p:txBody>
      </p:sp>
      <p:sp>
        <p:nvSpPr>
          <p:cNvPr id="3" name="Content Placeholder 2">
            <a:extLst>
              <a:ext uri="{FF2B5EF4-FFF2-40B4-BE49-F238E27FC236}">
                <a16:creationId xmlns:a16="http://schemas.microsoft.com/office/drawing/2014/main" id="{93294A8E-F4E6-0640-8ABA-94B05B1B43A4}"/>
              </a:ext>
            </a:extLst>
          </p:cNvPr>
          <p:cNvSpPr>
            <a:spLocks noGrp="1"/>
          </p:cNvSpPr>
          <p:nvPr>
            <p:ph idx="1"/>
          </p:nvPr>
        </p:nvSpPr>
        <p:spPr>
          <a:xfrm>
            <a:off x="628651" y="2371725"/>
            <a:ext cx="3100388" cy="3805238"/>
          </a:xfrm>
        </p:spPr>
        <p:txBody>
          <a:bodyPr/>
          <a:lstStyle/>
          <a:p>
            <a:r>
              <a:rPr lang="en-US" dirty="0"/>
              <a:t>Subjects with more stable brain networks between rest and task performed better on a variety of tasks</a:t>
            </a:r>
          </a:p>
        </p:txBody>
      </p:sp>
      <p:sp>
        <p:nvSpPr>
          <p:cNvPr id="4" name="Slide Number Placeholder 3">
            <a:extLst>
              <a:ext uri="{FF2B5EF4-FFF2-40B4-BE49-F238E27FC236}">
                <a16:creationId xmlns:a16="http://schemas.microsoft.com/office/drawing/2014/main" id="{1FD7ABB1-56E5-4B41-8A9D-40F75925715C}"/>
              </a:ext>
            </a:extLst>
          </p:cNvPr>
          <p:cNvSpPr>
            <a:spLocks noGrp="1"/>
          </p:cNvSpPr>
          <p:nvPr>
            <p:ph type="sldNum" sz="quarter" idx="12"/>
          </p:nvPr>
        </p:nvSpPr>
        <p:spPr/>
        <p:txBody>
          <a:bodyPr/>
          <a:lstStyle/>
          <a:p>
            <a:fld id="{E1552ADF-166F-AF40-B1A4-D35B819B761E}" type="slidenum">
              <a:rPr lang="en-US" smtClean="0"/>
              <a:t>33</a:t>
            </a:fld>
            <a:endParaRPr lang="en-US"/>
          </a:p>
        </p:txBody>
      </p:sp>
      <p:pic>
        <p:nvPicPr>
          <p:cNvPr id="4098" name="Picture 2">
            <a:extLst>
              <a:ext uri="{FF2B5EF4-FFF2-40B4-BE49-F238E27FC236}">
                <a16:creationId xmlns:a16="http://schemas.microsoft.com/office/drawing/2014/main" id="{1603B4A7-4E8A-D445-9531-C1B5E906142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53063" y="3917910"/>
            <a:ext cx="4838211" cy="22569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88F20A2-F8A3-964F-8AF0-1EC580E61D6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70174" y="1483921"/>
            <a:ext cx="3721100" cy="22525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7DFA9CD-5162-3443-81E3-05B905AAD6FB}"/>
              </a:ext>
            </a:extLst>
          </p:cNvPr>
          <p:cNvSpPr txBox="1"/>
          <p:nvPr/>
        </p:nvSpPr>
        <p:spPr>
          <a:xfrm>
            <a:off x="5899583" y="6373940"/>
            <a:ext cx="2108269" cy="369332"/>
          </a:xfrm>
          <a:prstGeom prst="rect">
            <a:avLst/>
          </a:prstGeom>
          <a:noFill/>
        </p:spPr>
        <p:txBody>
          <a:bodyPr wrap="none" rtlCol="0">
            <a:spAutoFit/>
          </a:bodyPr>
          <a:lstStyle/>
          <a:p>
            <a:r>
              <a:rPr lang="en-US" dirty="0"/>
              <a:t>Schultz &amp; Cole 2016</a:t>
            </a:r>
          </a:p>
        </p:txBody>
      </p:sp>
    </p:spTree>
    <p:extLst>
      <p:ext uri="{BB962C8B-B14F-4D97-AF65-F5344CB8AC3E}">
        <p14:creationId xmlns:p14="http://schemas.microsoft.com/office/powerpoint/2010/main" val="361846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BA525-0818-3F4F-8A7C-834588C8AA6B}"/>
              </a:ext>
            </a:extLst>
          </p:cNvPr>
          <p:cNvSpPr>
            <a:spLocks noGrp="1"/>
          </p:cNvSpPr>
          <p:nvPr>
            <p:ph type="title"/>
          </p:nvPr>
        </p:nvSpPr>
        <p:spPr/>
        <p:txBody>
          <a:bodyPr/>
          <a:lstStyle/>
          <a:p>
            <a:r>
              <a:rPr lang="en-US" dirty="0"/>
              <a:t>Does a Stable Task Network Support Abstract Reasoning?</a:t>
            </a:r>
          </a:p>
        </p:txBody>
      </p:sp>
      <p:sp>
        <p:nvSpPr>
          <p:cNvPr id="3" name="Content Placeholder 2">
            <a:extLst>
              <a:ext uri="{FF2B5EF4-FFF2-40B4-BE49-F238E27FC236}">
                <a16:creationId xmlns:a16="http://schemas.microsoft.com/office/drawing/2014/main" id="{91CFFB4D-56BC-6949-9814-1E6A14518470}"/>
              </a:ext>
            </a:extLst>
          </p:cNvPr>
          <p:cNvSpPr>
            <a:spLocks noGrp="1"/>
          </p:cNvSpPr>
          <p:nvPr>
            <p:ph idx="1"/>
          </p:nvPr>
        </p:nvSpPr>
        <p:spPr/>
        <p:txBody>
          <a:bodyPr>
            <a:normAutofit/>
          </a:bodyPr>
          <a:lstStyle/>
          <a:p>
            <a:r>
              <a:rPr lang="en-US" sz="2400" dirty="0"/>
              <a:t>Through reasoning, the brain can apply previously learned information, strategies, and ideas to new situations.</a:t>
            </a:r>
          </a:p>
        </p:txBody>
      </p:sp>
      <p:sp>
        <p:nvSpPr>
          <p:cNvPr id="4" name="Slide Number Placeholder 3">
            <a:extLst>
              <a:ext uri="{FF2B5EF4-FFF2-40B4-BE49-F238E27FC236}">
                <a16:creationId xmlns:a16="http://schemas.microsoft.com/office/drawing/2014/main" id="{91CCD0F9-71B9-DF42-8B5F-BB41BB3CC781}"/>
              </a:ext>
            </a:extLst>
          </p:cNvPr>
          <p:cNvSpPr>
            <a:spLocks noGrp="1"/>
          </p:cNvSpPr>
          <p:nvPr>
            <p:ph type="sldNum" sz="quarter" idx="12"/>
          </p:nvPr>
        </p:nvSpPr>
        <p:spPr/>
        <p:txBody>
          <a:bodyPr/>
          <a:lstStyle/>
          <a:p>
            <a:fld id="{E1552ADF-166F-AF40-B1A4-D35B819B761E}" type="slidenum">
              <a:rPr lang="en-US" smtClean="0"/>
              <a:t>34</a:t>
            </a:fld>
            <a:endParaRPr lang="en-US"/>
          </a:p>
        </p:txBody>
      </p:sp>
      <p:pic>
        <p:nvPicPr>
          <p:cNvPr id="1026" name="Picture 2" descr="Getfeedback: Raven&amp;#39;s APM and SPM assessments">
            <a:extLst>
              <a:ext uri="{FF2B5EF4-FFF2-40B4-BE49-F238E27FC236}">
                <a16:creationId xmlns:a16="http://schemas.microsoft.com/office/drawing/2014/main" id="{62BF78FD-5C2F-4240-8E5F-2077C1B6B53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86051" y="2909888"/>
            <a:ext cx="4222095" cy="36290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F73911-3FC3-574A-A98B-1876031C3746}"/>
              </a:ext>
            </a:extLst>
          </p:cNvPr>
          <p:cNvSpPr txBox="1"/>
          <p:nvPr/>
        </p:nvSpPr>
        <p:spPr>
          <a:xfrm>
            <a:off x="5917513" y="6538913"/>
            <a:ext cx="1080873" cy="307777"/>
          </a:xfrm>
          <a:prstGeom prst="rect">
            <a:avLst/>
          </a:prstGeom>
          <a:noFill/>
        </p:spPr>
        <p:txBody>
          <a:bodyPr wrap="none" rtlCol="0">
            <a:spAutoFit/>
          </a:bodyPr>
          <a:lstStyle/>
          <a:p>
            <a:pPr algn="r"/>
            <a:r>
              <a:rPr lang="en-US" sz="1400" dirty="0"/>
              <a:t>Raven, 1936</a:t>
            </a:r>
          </a:p>
        </p:txBody>
      </p:sp>
      <p:sp>
        <p:nvSpPr>
          <p:cNvPr id="7" name="Rectangle 6">
            <a:extLst>
              <a:ext uri="{FF2B5EF4-FFF2-40B4-BE49-F238E27FC236}">
                <a16:creationId xmlns:a16="http://schemas.microsoft.com/office/drawing/2014/main" id="{94929FCA-2D13-E247-AAED-60985B8781CB}"/>
              </a:ext>
            </a:extLst>
          </p:cNvPr>
          <p:cNvSpPr/>
          <p:nvPr/>
        </p:nvSpPr>
        <p:spPr>
          <a:xfrm>
            <a:off x="5567423" y="4965539"/>
            <a:ext cx="798653" cy="578734"/>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70860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7DD0C-F595-984B-9390-3154F30F1CB9}"/>
              </a:ext>
            </a:extLst>
          </p:cNvPr>
          <p:cNvSpPr>
            <a:spLocks noGrp="1"/>
          </p:cNvSpPr>
          <p:nvPr>
            <p:ph type="title"/>
          </p:nvPr>
        </p:nvSpPr>
        <p:spPr/>
        <p:txBody>
          <a:bodyPr/>
          <a:lstStyle/>
          <a:p>
            <a:r>
              <a:rPr lang="en-US" dirty="0"/>
              <a:t>Simplified Raven’s Progressive Matrices Task</a:t>
            </a:r>
          </a:p>
        </p:txBody>
      </p:sp>
      <p:pic>
        <p:nvPicPr>
          <p:cNvPr id="6" name="Content Placeholder 5">
            <a:extLst>
              <a:ext uri="{FF2B5EF4-FFF2-40B4-BE49-F238E27FC236}">
                <a16:creationId xmlns:a16="http://schemas.microsoft.com/office/drawing/2014/main" id="{922EBF3C-86B0-5D4C-BC31-9E2F654466F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97820" y="3567114"/>
            <a:ext cx="4035360" cy="1393747"/>
          </a:xfrm>
        </p:spPr>
      </p:pic>
      <p:sp>
        <p:nvSpPr>
          <p:cNvPr id="4" name="Slide Number Placeholder 3">
            <a:extLst>
              <a:ext uri="{FF2B5EF4-FFF2-40B4-BE49-F238E27FC236}">
                <a16:creationId xmlns:a16="http://schemas.microsoft.com/office/drawing/2014/main" id="{46449146-370D-C847-9E10-47685DFAFB6F}"/>
              </a:ext>
            </a:extLst>
          </p:cNvPr>
          <p:cNvSpPr>
            <a:spLocks noGrp="1"/>
          </p:cNvSpPr>
          <p:nvPr>
            <p:ph type="sldNum" sz="quarter" idx="12"/>
          </p:nvPr>
        </p:nvSpPr>
        <p:spPr/>
        <p:txBody>
          <a:bodyPr/>
          <a:lstStyle/>
          <a:p>
            <a:fld id="{E1552ADF-166F-AF40-B1A4-D35B819B761E}" type="slidenum">
              <a:rPr lang="en-US" smtClean="0"/>
              <a:t>35</a:t>
            </a:fld>
            <a:endParaRPr lang="en-US"/>
          </a:p>
        </p:txBody>
      </p:sp>
      <p:pic>
        <p:nvPicPr>
          <p:cNvPr id="7" name="Content Placeholder 5">
            <a:extLst>
              <a:ext uri="{FF2B5EF4-FFF2-40B4-BE49-F238E27FC236}">
                <a16:creationId xmlns:a16="http://schemas.microsoft.com/office/drawing/2014/main" id="{695028E8-FFB7-1B45-BBB5-DB8EAC93129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0" y="2228851"/>
            <a:ext cx="4035360" cy="2518570"/>
          </a:xfrm>
          <a:prstGeom prst="rect">
            <a:avLst/>
          </a:prstGeom>
        </p:spPr>
      </p:pic>
      <p:pic>
        <p:nvPicPr>
          <p:cNvPr id="8" name="Content Placeholder 5">
            <a:extLst>
              <a:ext uri="{FF2B5EF4-FFF2-40B4-BE49-F238E27FC236}">
                <a16:creationId xmlns:a16="http://schemas.microsoft.com/office/drawing/2014/main" id="{82641E9F-6DE7-ED4C-90BB-62C585F54C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97820" y="2228851"/>
            <a:ext cx="4035360" cy="1497918"/>
          </a:xfrm>
          <a:prstGeom prst="rect">
            <a:avLst/>
          </a:prstGeom>
        </p:spPr>
      </p:pic>
      <p:sp>
        <p:nvSpPr>
          <p:cNvPr id="5" name="Rectangle 4">
            <a:extLst>
              <a:ext uri="{FF2B5EF4-FFF2-40B4-BE49-F238E27FC236}">
                <a16:creationId xmlns:a16="http://schemas.microsoft.com/office/drawing/2014/main" id="{F431CA84-F762-2149-BC2B-B05D8A9A1FD6}"/>
              </a:ext>
            </a:extLst>
          </p:cNvPr>
          <p:cNvSpPr/>
          <p:nvPr/>
        </p:nvSpPr>
        <p:spPr>
          <a:xfrm>
            <a:off x="1065007" y="3098202"/>
            <a:ext cx="333487" cy="30928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C29DA6E-1094-2F42-ABA5-F25E5DC6A8F0}"/>
              </a:ext>
            </a:extLst>
          </p:cNvPr>
          <p:cNvSpPr/>
          <p:nvPr/>
        </p:nvSpPr>
        <p:spPr>
          <a:xfrm>
            <a:off x="3487271" y="3098202"/>
            <a:ext cx="333487" cy="30928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4610BF-FD0B-434E-82B3-6002929A0733}"/>
              </a:ext>
            </a:extLst>
          </p:cNvPr>
          <p:cNvSpPr/>
          <p:nvPr/>
        </p:nvSpPr>
        <p:spPr>
          <a:xfrm>
            <a:off x="1075765" y="4515800"/>
            <a:ext cx="333487" cy="30928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FE2515-4204-5E4A-AE60-B3DF6FCA78AA}"/>
              </a:ext>
            </a:extLst>
          </p:cNvPr>
          <p:cNvSpPr/>
          <p:nvPr/>
        </p:nvSpPr>
        <p:spPr>
          <a:xfrm>
            <a:off x="3487270" y="4515800"/>
            <a:ext cx="333487" cy="30928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7353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C2C7F79-73CC-C44F-84F9-E59352FB1E7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54842" y="3755988"/>
            <a:ext cx="3692686" cy="1590712"/>
          </a:xfrm>
          <a:prstGeom prst="rect">
            <a:avLst/>
          </a:prstGeom>
        </p:spPr>
      </p:pic>
      <p:sp>
        <p:nvSpPr>
          <p:cNvPr id="2" name="Title 1">
            <a:extLst>
              <a:ext uri="{FF2B5EF4-FFF2-40B4-BE49-F238E27FC236}">
                <a16:creationId xmlns:a16="http://schemas.microsoft.com/office/drawing/2014/main" id="{2A035160-1B91-1E49-BEE6-FE2DFB733F33}"/>
              </a:ext>
            </a:extLst>
          </p:cNvPr>
          <p:cNvSpPr>
            <a:spLocks noGrp="1"/>
          </p:cNvSpPr>
          <p:nvPr>
            <p:ph type="title"/>
          </p:nvPr>
        </p:nvSpPr>
        <p:spPr/>
        <p:txBody>
          <a:bodyPr>
            <a:normAutofit fontScale="90000"/>
          </a:bodyPr>
          <a:lstStyle/>
          <a:p>
            <a:r>
              <a:rPr lang="en-US" dirty="0"/>
              <a:t>Unique Activity Patterns Associated With Perceptual and Symbolic Reasoning</a:t>
            </a:r>
          </a:p>
        </p:txBody>
      </p:sp>
      <p:sp>
        <p:nvSpPr>
          <p:cNvPr id="4" name="Slide Number Placeholder 3">
            <a:extLst>
              <a:ext uri="{FF2B5EF4-FFF2-40B4-BE49-F238E27FC236}">
                <a16:creationId xmlns:a16="http://schemas.microsoft.com/office/drawing/2014/main" id="{56E483E9-CE1A-7D44-BDF6-583262709090}"/>
              </a:ext>
            </a:extLst>
          </p:cNvPr>
          <p:cNvSpPr>
            <a:spLocks noGrp="1"/>
          </p:cNvSpPr>
          <p:nvPr>
            <p:ph type="sldNum" sz="quarter" idx="12"/>
          </p:nvPr>
        </p:nvSpPr>
        <p:spPr/>
        <p:txBody>
          <a:bodyPr/>
          <a:lstStyle/>
          <a:p>
            <a:fld id="{E1552ADF-166F-AF40-B1A4-D35B819B761E}" type="slidenum">
              <a:rPr lang="en-US" smtClean="0"/>
              <a:t>36</a:t>
            </a:fld>
            <a:endParaRPr lang="en-US"/>
          </a:p>
        </p:txBody>
      </p:sp>
      <p:pic>
        <p:nvPicPr>
          <p:cNvPr id="6" name="Picture 5">
            <a:extLst>
              <a:ext uri="{FF2B5EF4-FFF2-40B4-BE49-F238E27FC236}">
                <a16:creationId xmlns:a16="http://schemas.microsoft.com/office/drawing/2014/main" id="{052F0324-0508-174B-9B97-A745285960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78014" y="3755988"/>
            <a:ext cx="1854200" cy="1677104"/>
          </a:xfrm>
          <a:prstGeom prst="rect">
            <a:avLst/>
          </a:prstGeom>
        </p:spPr>
      </p:pic>
      <p:pic>
        <p:nvPicPr>
          <p:cNvPr id="7" name="Picture 6">
            <a:extLst>
              <a:ext uri="{FF2B5EF4-FFF2-40B4-BE49-F238E27FC236}">
                <a16:creationId xmlns:a16="http://schemas.microsoft.com/office/drawing/2014/main" id="{56E08E34-46E7-A444-BF42-85F0CB7E66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32214" y="1777082"/>
            <a:ext cx="3692686" cy="1813948"/>
          </a:xfrm>
          <a:prstGeom prst="rect">
            <a:avLst/>
          </a:prstGeom>
        </p:spPr>
      </p:pic>
      <p:pic>
        <p:nvPicPr>
          <p:cNvPr id="8" name="Picture 7">
            <a:extLst>
              <a:ext uri="{FF2B5EF4-FFF2-40B4-BE49-F238E27FC236}">
                <a16:creationId xmlns:a16="http://schemas.microsoft.com/office/drawing/2014/main" id="{47DF2C24-E5FA-A641-9560-81A523A825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8936"/>
          <a:stretch/>
        </p:blipFill>
        <p:spPr>
          <a:xfrm>
            <a:off x="5032214" y="5346700"/>
            <a:ext cx="3692686" cy="769964"/>
          </a:xfrm>
          <a:prstGeom prst="rect">
            <a:avLst/>
          </a:prstGeom>
        </p:spPr>
      </p:pic>
      <p:pic>
        <p:nvPicPr>
          <p:cNvPr id="9" name="Content Placeholder 5">
            <a:extLst>
              <a:ext uri="{FF2B5EF4-FFF2-40B4-BE49-F238E27FC236}">
                <a16:creationId xmlns:a16="http://schemas.microsoft.com/office/drawing/2014/main" id="{D46C8727-B646-A349-9E2A-2F205B5BDB1D}"/>
              </a:ext>
            </a:extLst>
          </p:cNvPr>
          <p:cNvPicPr>
            <a:picLocks noGrp="1" noChangeAspect="1"/>
          </p:cNvPicPr>
          <p:nvPr>
            <p:ph idx="1"/>
          </p:nvPr>
        </p:nvPicPr>
        <p:blipFill rotWithShape="1">
          <a:blip r:embed="rId6" cstate="screen">
            <a:extLst>
              <a:ext uri="{28A0092B-C50C-407E-A947-70E740481C1C}">
                <a14:useLocalDpi xmlns:a14="http://schemas.microsoft.com/office/drawing/2010/main"/>
              </a:ext>
            </a:extLst>
          </a:blip>
          <a:srcRect/>
          <a:stretch/>
        </p:blipFill>
        <p:spPr>
          <a:xfrm>
            <a:off x="180814" y="3962541"/>
            <a:ext cx="2997200" cy="981003"/>
          </a:xfrm>
        </p:spPr>
      </p:pic>
      <p:pic>
        <p:nvPicPr>
          <p:cNvPr id="10" name="Content Placeholder 5">
            <a:extLst>
              <a:ext uri="{FF2B5EF4-FFF2-40B4-BE49-F238E27FC236}">
                <a16:creationId xmlns:a16="http://schemas.microsoft.com/office/drawing/2014/main" id="{CB1412ED-3B5E-F840-9A5F-69D3A8C5723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0814" y="2199280"/>
            <a:ext cx="2997200" cy="1067692"/>
          </a:xfrm>
          <a:prstGeom prst="rect">
            <a:avLst/>
          </a:prstGeom>
        </p:spPr>
      </p:pic>
      <p:sp>
        <p:nvSpPr>
          <p:cNvPr id="3" name="Oval 2">
            <a:extLst>
              <a:ext uri="{FF2B5EF4-FFF2-40B4-BE49-F238E27FC236}">
                <a16:creationId xmlns:a16="http://schemas.microsoft.com/office/drawing/2014/main" id="{F7FACA79-3747-B54B-92B4-173FF8F49522}"/>
              </a:ext>
            </a:extLst>
          </p:cNvPr>
          <p:cNvSpPr/>
          <p:nvPr/>
        </p:nvSpPr>
        <p:spPr>
          <a:xfrm rot="1485225">
            <a:off x="6375758" y="2399958"/>
            <a:ext cx="533159" cy="2807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26E950A-0FD7-D24A-A630-11FACCE245A8}"/>
              </a:ext>
            </a:extLst>
          </p:cNvPr>
          <p:cNvSpPr/>
          <p:nvPr/>
        </p:nvSpPr>
        <p:spPr>
          <a:xfrm rot="1485225">
            <a:off x="6333744" y="4177297"/>
            <a:ext cx="533159" cy="2807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142775A-9F0C-EE45-AFB1-E4382727C662}"/>
              </a:ext>
            </a:extLst>
          </p:cNvPr>
          <p:cNvSpPr/>
          <p:nvPr/>
        </p:nvSpPr>
        <p:spPr>
          <a:xfrm rot="847619">
            <a:off x="5487902" y="3001503"/>
            <a:ext cx="695189" cy="20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352F22D-36A8-AE40-9F20-510EFEBC7E03}"/>
              </a:ext>
            </a:extLst>
          </p:cNvPr>
          <p:cNvSpPr/>
          <p:nvPr/>
        </p:nvSpPr>
        <p:spPr>
          <a:xfrm rot="847619">
            <a:off x="5470660" y="4780287"/>
            <a:ext cx="695189" cy="2077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1867622-C31C-1B47-9DAD-914EB87AE0B6}"/>
              </a:ext>
            </a:extLst>
          </p:cNvPr>
          <p:cNvSpPr/>
          <p:nvPr/>
        </p:nvSpPr>
        <p:spPr>
          <a:xfrm rot="1485225">
            <a:off x="7150642" y="2579726"/>
            <a:ext cx="642161" cy="5689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2B26281-BD97-E948-9AE6-64DD755519DB}"/>
              </a:ext>
            </a:extLst>
          </p:cNvPr>
          <p:cNvSpPr/>
          <p:nvPr/>
        </p:nvSpPr>
        <p:spPr>
          <a:xfrm rot="1485225">
            <a:off x="7125104" y="4380916"/>
            <a:ext cx="642161" cy="5689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8F70F30-A197-DF43-95CE-49A50995E55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178014" y="1942040"/>
            <a:ext cx="1854200" cy="1648989"/>
          </a:xfrm>
          <a:prstGeom prst="rect">
            <a:avLst/>
          </a:prstGeom>
        </p:spPr>
      </p:pic>
      <p:sp>
        <p:nvSpPr>
          <p:cNvPr id="5" name="TextBox 4">
            <a:extLst>
              <a:ext uri="{FF2B5EF4-FFF2-40B4-BE49-F238E27FC236}">
                <a16:creationId xmlns:a16="http://schemas.microsoft.com/office/drawing/2014/main" id="{9BD29181-2275-144A-972D-15F01B8889B3}"/>
              </a:ext>
            </a:extLst>
          </p:cNvPr>
          <p:cNvSpPr txBox="1"/>
          <p:nvPr/>
        </p:nvSpPr>
        <p:spPr>
          <a:xfrm>
            <a:off x="6600323" y="6097282"/>
            <a:ext cx="788999" cy="369332"/>
          </a:xfrm>
          <a:prstGeom prst="rect">
            <a:avLst/>
          </a:prstGeom>
          <a:noFill/>
        </p:spPr>
        <p:txBody>
          <a:bodyPr wrap="none" rtlCol="0">
            <a:spAutoFit/>
          </a:bodyPr>
          <a:lstStyle/>
          <a:p>
            <a:r>
              <a:rPr lang="en-US" dirty="0"/>
              <a:t>n = 27</a:t>
            </a:r>
          </a:p>
        </p:txBody>
      </p:sp>
    </p:spTree>
    <p:extLst>
      <p:ext uri="{BB962C8B-B14F-4D97-AF65-F5344CB8AC3E}">
        <p14:creationId xmlns:p14="http://schemas.microsoft.com/office/powerpoint/2010/main" val="1900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09AAC-FB71-A947-87B3-13EAFC72F2DE}"/>
              </a:ext>
            </a:extLst>
          </p:cNvPr>
          <p:cNvSpPr>
            <a:spLocks noGrp="1"/>
          </p:cNvSpPr>
          <p:nvPr>
            <p:ph type="title"/>
          </p:nvPr>
        </p:nvSpPr>
        <p:spPr/>
        <p:txBody>
          <a:bodyPr/>
          <a:lstStyle/>
          <a:p>
            <a:r>
              <a:rPr lang="en-US" dirty="0"/>
              <a:t>Stable Community Structure Across Reasoning Conditions</a:t>
            </a:r>
          </a:p>
        </p:txBody>
      </p:sp>
      <p:sp>
        <p:nvSpPr>
          <p:cNvPr id="4" name="Slide Number Placeholder 3">
            <a:extLst>
              <a:ext uri="{FF2B5EF4-FFF2-40B4-BE49-F238E27FC236}">
                <a16:creationId xmlns:a16="http://schemas.microsoft.com/office/drawing/2014/main" id="{A1EE7BAB-E0DE-EA4A-AE49-0ED3433BCC94}"/>
              </a:ext>
            </a:extLst>
          </p:cNvPr>
          <p:cNvSpPr>
            <a:spLocks noGrp="1"/>
          </p:cNvSpPr>
          <p:nvPr>
            <p:ph type="sldNum" sz="quarter" idx="12"/>
          </p:nvPr>
        </p:nvSpPr>
        <p:spPr/>
        <p:txBody>
          <a:bodyPr/>
          <a:lstStyle/>
          <a:p>
            <a:fld id="{E1552ADF-166F-AF40-B1A4-D35B819B761E}" type="slidenum">
              <a:rPr lang="en-US" smtClean="0"/>
              <a:t>37</a:t>
            </a:fld>
            <a:endParaRPr lang="en-US"/>
          </a:p>
        </p:txBody>
      </p:sp>
      <p:pic>
        <p:nvPicPr>
          <p:cNvPr id="5" name="Picture 4">
            <a:extLst>
              <a:ext uri="{FF2B5EF4-FFF2-40B4-BE49-F238E27FC236}">
                <a16:creationId xmlns:a16="http://schemas.microsoft.com/office/drawing/2014/main" id="{FA86D134-195D-6F42-A73C-661FBF7E3801}"/>
              </a:ext>
            </a:extLst>
          </p:cNvPr>
          <p:cNvPicPr/>
          <p:nvPr/>
        </p:nvPicPr>
        <p:blipFill>
          <a:blip r:embed="rId3" cstate="screen">
            <a:extLst>
              <a:ext uri="{28A0092B-C50C-407E-A947-70E740481C1C}">
                <a14:useLocalDpi xmlns:a14="http://schemas.microsoft.com/office/drawing/2010/main"/>
              </a:ext>
            </a:extLst>
          </a:blip>
          <a:stretch>
            <a:fillRect/>
          </a:stretch>
        </p:blipFill>
        <p:spPr>
          <a:xfrm>
            <a:off x="364124" y="2627311"/>
            <a:ext cx="8415751" cy="3616326"/>
          </a:xfrm>
          <a:prstGeom prst="rect">
            <a:avLst/>
          </a:prstGeom>
        </p:spPr>
      </p:pic>
      <p:sp>
        <p:nvSpPr>
          <p:cNvPr id="6" name="Rectangle 5">
            <a:extLst>
              <a:ext uri="{FF2B5EF4-FFF2-40B4-BE49-F238E27FC236}">
                <a16:creationId xmlns:a16="http://schemas.microsoft.com/office/drawing/2014/main" id="{C9FA160D-E2AB-8949-B74A-03AB02F3F30F}"/>
              </a:ext>
            </a:extLst>
          </p:cNvPr>
          <p:cNvSpPr/>
          <p:nvPr/>
        </p:nvSpPr>
        <p:spPr>
          <a:xfrm>
            <a:off x="1157289" y="2943225"/>
            <a:ext cx="1014411" cy="3500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D800055-E018-284D-860F-E8A536B86D15}"/>
              </a:ext>
            </a:extLst>
          </p:cNvPr>
          <p:cNvGrpSpPr/>
          <p:nvPr/>
        </p:nvGrpSpPr>
        <p:grpSpPr>
          <a:xfrm>
            <a:off x="2171700" y="2627310"/>
            <a:ext cx="1014411" cy="3816352"/>
            <a:chOff x="2171700" y="2398710"/>
            <a:chExt cx="1014411" cy="3816352"/>
          </a:xfrm>
        </p:grpSpPr>
        <p:sp>
          <p:nvSpPr>
            <p:cNvPr id="7" name="Rectangle 6">
              <a:extLst>
                <a:ext uri="{FF2B5EF4-FFF2-40B4-BE49-F238E27FC236}">
                  <a16:creationId xmlns:a16="http://schemas.microsoft.com/office/drawing/2014/main" id="{42F973D8-690A-7B4B-8021-25179DFD0DFE}"/>
                </a:ext>
              </a:extLst>
            </p:cNvPr>
            <p:cNvSpPr/>
            <p:nvPr/>
          </p:nvSpPr>
          <p:spPr>
            <a:xfrm>
              <a:off x="2171700" y="2615183"/>
              <a:ext cx="428625" cy="3599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CF8E1B8-C7C7-E246-8FEE-3520AEAC5986}"/>
                </a:ext>
              </a:extLst>
            </p:cNvPr>
            <p:cNvSpPr/>
            <p:nvPr/>
          </p:nvSpPr>
          <p:spPr>
            <a:xfrm>
              <a:off x="2171700" y="2398710"/>
              <a:ext cx="1014411" cy="216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06F2C5ED-F2B9-B447-B1E2-EB2DE3C877CD}"/>
              </a:ext>
            </a:extLst>
          </p:cNvPr>
          <p:cNvGrpSpPr/>
          <p:nvPr/>
        </p:nvGrpSpPr>
        <p:grpSpPr>
          <a:xfrm>
            <a:off x="2600325" y="2634866"/>
            <a:ext cx="1888236" cy="3808796"/>
            <a:chOff x="2600325" y="2406266"/>
            <a:chExt cx="1888236" cy="3808796"/>
          </a:xfrm>
        </p:grpSpPr>
        <p:sp>
          <p:nvSpPr>
            <p:cNvPr id="8" name="Rectangle 7">
              <a:extLst>
                <a:ext uri="{FF2B5EF4-FFF2-40B4-BE49-F238E27FC236}">
                  <a16:creationId xmlns:a16="http://schemas.microsoft.com/office/drawing/2014/main" id="{3D005DED-0737-194A-88D7-73284B098643}"/>
                </a:ext>
              </a:extLst>
            </p:cNvPr>
            <p:cNvSpPr/>
            <p:nvPr/>
          </p:nvSpPr>
          <p:spPr>
            <a:xfrm>
              <a:off x="2600325" y="2615183"/>
              <a:ext cx="1459611" cy="3599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0D464B8-742E-A446-9C4B-9318097F17B6}"/>
                </a:ext>
              </a:extLst>
            </p:cNvPr>
            <p:cNvSpPr/>
            <p:nvPr/>
          </p:nvSpPr>
          <p:spPr>
            <a:xfrm>
              <a:off x="3186111" y="2406266"/>
              <a:ext cx="1302450" cy="425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Group 14">
            <a:extLst>
              <a:ext uri="{FF2B5EF4-FFF2-40B4-BE49-F238E27FC236}">
                <a16:creationId xmlns:a16="http://schemas.microsoft.com/office/drawing/2014/main" id="{8898182F-814D-0C42-B99B-270E937646EB}"/>
              </a:ext>
            </a:extLst>
          </p:cNvPr>
          <p:cNvGrpSpPr/>
          <p:nvPr/>
        </p:nvGrpSpPr>
        <p:grpSpPr>
          <a:xfrm>
            <a:off x="4059936" y="2623179"/>
            <a:ext cx="4719939" cy="3820482"/>
            <a:chOff x="4059936" y="2394579"/>
            <a:chExt cx="4719939" cy="3820482"/>
          </a:xfrm>
        </p:grpSpPr>
        <p:sp>
          <p:nvSpPr>
            <p:cNvPr id="9" name="Rectangle 8">
              <a:extLst>
                <a:ext uri="{FF2B5EF4-FFF2-40B4-BE49-F238E27FC236}">
                  <a16:creationId xmlns:a16="http://schemas.microsoft.com/office/drawing/2014/main" id="{F053DDAA-ED03-E24B-8684-9E3966E71F86}"/>
                </a:ext>
              </a:extLst>
            </p:cNvPr>
            <p:cNvSpPr/>
            <p:nvPr/>
          </p:nvSpPr>
          <p:spPr>
            <a:xfrm>
              <a:off x="4059936" y="2898648"/>
              <a:ext cx="4719939" cy="331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EC5C31C-82B9-CA40-A89B-424658F76F2D}"/>
                </a:ext>
              </a:extLst>
            </p:cNvPr>
            <p:cNvSpPr/>
            <p:nvPr/>
          </p:nvSpPr>
          <p:spPr>
            <a:xfrm>
              <a:off x="4903142" y="2394579"/>
              <a:ext cx="3876733" cy="504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6" name="Picture 15">
            <a:extLst>
              <a:ext uri="{FF2B5EF4-FFF2-40B4-BE49-F238E27FC236}">
                <a16:creationId xmlns:a16="http://schemas.microsoft.com/office/drawing/2014/main" id="{5F1B5464-E148-A846-856A-17B91D58F6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94592" y="1778701"/>
            <a:ext cx="1287308" cy="653215"/>
          </a:xfrm>
          <a:prstGeom prst="rect">
            <a:avLst/>
          </a:prstGeom>
          <a:ln w="38100">
            <a:solidFill>
              <a:schemeClr val="tx1"/>
            </a:solidFill>
          </a:ln>
        </p:spPr>
      </p:pic>
      <p:pic>
        <p:nvPicPr>
          <p:cNvPr id="17" name="Picture 16">
            <a:extLst>
              <a:ext uri="{FF2B5EF4-FFF2-40B4-BE49-F238E27FC236}">
                <a16:creationId xmlns:a16="http://schemas.microsoft.com/office/drawing/2014/main" id="{7DD8A587-3327-3047-B34F-C09DA3EACBA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479800" y="1777265"/>
            <a:ext cx="1200588" cy="654652"/>
          </a:xfrm>
          <a:prstGeom prst="rect">
            <a:avLst/>
          </a:prstGeom>
          <a:ln w="38100">
            <a:solidFill>
              <a:schemeClr val="tx1"/>
            </a:solidFill>
          </a:ln>
        </p:spPr>
      </p:pic>
      <p:pic>
        <p:nvPicPr>
          <p:cNvPr id="18" name="Content Placeholder 6">
            <a:extLst>
              <a:ext uri="{FF2B5EF4-FFF2-40B4-BE49-F238E27FC236}">
                <a16:creationId xmlns:a16="http://schemas.microsoft.com/office/drawing/2014/main" id="{5C30032D-AF66-3B47-B279-39B51E3913E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03142" y="1789782"/>
            <a:ext cx="1168696" cy="633371"/>
          </a:xfrm>
          <a:prstGeom prst="rect">
            <a:avLst/>
          </a:prstGeom>
          <a:ln w="38100">
            <a:solidFill>
              <a:schemeClr val="tx1"/>
            </a:solidFill>
          </a:ln>
        </p:spPr>
      </p:pic>
      <p:pic>
        <p:nvPicPr>
          <p:cNvPr id="19" name="Content Placeholder 6">
            <a:extLst>
              <a:ext uri="{FF2B5EF4-FFF2-40B4-BE49-F238E27FC236}">
                <a16:creationId xmlns:a16="http://schemas.microsoft.com/office/drawing/2014/main" id="{1B19A857-C5F6-E44D-A30D-84E9625892B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804654" y="1778701"/>
            <a:ext cx="1192058" cy="633371"/>
          </a:xfrm>
          <a:prstGeom prst="rect">
            <a:avLst/>
          </a:prstGeom>
          <a:ln w="38100">
            <a:solidFill>
              <a:schemeClr val="tx1"/>
            </a:solidFill>
          </a:ln>
        </p:spPr>
      </p:pic>
      <p:pic>
        <p:nvPicPr>
          <p:cNvPr id="20" name="Picture 19"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996B440E-BF73-074F-A7A1-741DB7374EA4}"/>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17105" y="1704760"/>
            <a:ext cx="1318192" cy="4551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727583B0-D9D5-3443-B7B7-0A10708AC878}"/>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55534" y="2173306"/>
            <a:ext cx="1379763" cy="43533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2902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nodeType="afterEffect">
                                  <p:stCondLst>
                                    <p:cond delay="0"/>
                                  </p:stCondLst>
                                  <p:childTnLst>
                                    <p:animEffect transition="out" filter="wipe(left)">
                                      <p:cBhvr>
                                        <p:cTn id="10" dur="500"/>
                                        <p:tgtEl>
                                          <p:spTgt spid="13"/>
                                        </p:tgtEl>
                                      </p:cBhvr>
                                    </p:animEffect>
                                    <p:set>
                                      <p:cBhvr>
                                        <p:cTn id="11" dur="1" fill="hold">
                                          <p:stCondLst>
                                            <p:cond delay="499"/>
                                          </p:stCondLst>
                                        </p:cTn>
                                        <p:tgtEl>
                                          <p:spTgt spid="1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8" fill="hold" nodeType="clickEffect">
                                  <p:stCondLst>
                                    <p:cond delay="0"/>
                                  </p:stCondLst>
                                  <p:childTnLst>
                                    <p:animEffect transition="out" filter="wipe(left)">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8" fill="hold" nodeType="clickEffect">
                                  <p:stCondLst>
                                    <p:cond delay="0"/>
                                  </p:stCondLst>
                                  <p:childTnLst>
                                    <p:animEffect transition="out" filter="wipe(left)">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9078-52BC-8341-BA6D-962C0096C23D}"/>
              </a:ext>
            </a:extLst>
          </p:cNvPr>
          <p:cNvSpPr>
            <a:spLocks noGrp="1"/>
          </p:cNvSpPr>
          <p:nvPr>
            <p:ph type="title"/>
          </p:nvPr>
        </p:nvSpPr>
        <p:spPr/>
        <p:txBody>
          <a:bodyPr/>
          <a:lstStyle/>
          <a:p>
            <a:r>
              <a:rPr lang="en-US" dirty="0"/>
              <a:t>Task Community Structure</a:t>
            </a:r>
          </a:p>
        </p:txBody>
      </p:sp>
      <p:pic>
        <p:nvPicPr>
          <p:cNvPr id="6" name="Content Placeholder 5">
            <a:extLst>
              <a:ext uri="{FF2B5EF4-FFF2-40B4-BE49-F238E27FC236}">
                <a16:creationId xmlns:a16="http://schemas.microsoft.com/office/drawing/2014/main" id="{46921909-042E-524F-A4E6-E7315E500B9A}"/>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755405" y="1481990"/>
            <a:ext cx="2437930" cy="2875983"/>
          </a:xfrm>
        </p:spPr>
      </p:pic>
      <p:sp>
        <p:nvSpPr>
          <p:cNvPr id="4" name="Slide Number Placeholder 3">
            <a:extLst>
              <a:ext uri="{FF2B5EF4-FFF2-40B4-BE49-F238E27FC236}">
                <a16:creationId xmlns:a16="http://schemas.microsoft.com/office/drawing/2014/main" id="{42679C5A-B8BE-BF44-A6D8-BA895B6003E3}"/>
              </a:ext>
            </a:extLst>
          </p:cNvPr>
          <p:cNvSpPr>
            <a:spLocks noGrp="1"/>
          </p:cNvSpPr>
          <p:nvPr>
            <p:ph type="sldNum" sz="quarter" idx="12"/>
          </p:nvPr>
        </p:nvSpPr>
        <p:spPr/>
        <p:txBody>
          <a:bodyPr/>
          <a:lstStyle/>
          <a:p>
            <a:fld id="{E1552ADF-166F-AF40-B1A4-D35B819B761E}" type="slidenum">
              <a:rPr lang="en-US" smtClean="0"/>
              <a:t>38</a:t>
            </a:fld>
            <a:endParaRPr lang="en-US"/>
          </a:p>
        </p:txBody>
      </p:sp>
      <p:pic>
        <p:nvPicPr>
          <p:cNvPr id="8" name="Picture 7">
            <a:extLst>
              <a:ext uri="{FF2B5EF4-FFF2-40B4-BE49-F238E27FC236}">
                <a16:creationId xmlns:a16="http://schemas.microsoft.com/office/drawing/2014/main" id="{C443FB1D-DDC2-934C-9AEB-B749CDDD3C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4542" y="3676651"/>
            <a:ext cx="881744" cy="2679700"/>
          </a:xfrm>
          <a:prstGeom prst="rect">
            <a:avLst/>
          </a:prstGeom>
        </p:spPr>
      </p:pic>
      <p:sp>
        <p:nvSpPr>
          <p:cNvPr id="10" name="Right Brace 9">
            <a:extLst>
              <a:ext uri="{FF2B5EF4-FFF2-40B4-BE49-F238E27FC236}">
                <a16:creationId xmlns:a16="http://schemas.microsoft.com/office/drawing/2014/main" id="{2F735927-F2B2-874D-86AF-725A75FDAE5D}"/>
              </a:ext>
            </a:extLst>
          </p:cNvPr>
          <p:cNvSpPr/>
          <p:nvPr/>
        </p:nvSpPr>
        <p:spPr>
          <a:xfrm>
            <a:off x="1404257" y="4136571"/>
            <a:ext cx="108857" cy="685800"/>
          </a:xfrm>
          <a:prstGeom prst="rightBrac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ight Brace 10">
            <a:extLst>
              <a:ext uri="{FF2B5EF4-FFF2-40B4-BE49-F238E27FC236}">
                <a16:creationId xmlns:a16="http://schemas.microsoft.com/office/drawing/2014/main" id="{80BFBF9F-92B5-5040-8FBE-5638152EC344}"/>
              </a:ext>
            </a:extLst>
          </p:cNvPr>
          <p:cNvSpPr/>
          <p:nvPr/>
        </p:nvSpPr>
        <p:spPr>
          <a:xfrm>
            <a:off x="1404257" y="4898571"/>
            <a:ext cx="108857" cy="531341"/>
          </a:xfrm>
          <a:prstGeom prst="rightBrace">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ECC383CD-3368-C440-B6D7-8ADBA84579FC}"/>
              </a:ext>
            </a:extLst>
          </p:cNvPr>
          <p:cNvSpPr/>
          <p:nvPr/>
        </p:nvSpPr>
        <p:spPr>
          <a:xfrm>
            <a:off x="1404256" y="5506112"/>
            <a:ext cx="108857" cy="584004"/>
          </a:xfrm>
          <a:prstGeom prst="rightBrace">
            <a:avLst/>
          </a:prstGeom>
          <a:ln w="38100">
            <a:solidFill>
              <a:srgbClr val="DD4A6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761D9BC-9130-DE43-A6C3-1CF0B0B3099A}"/>
              </a:ext>
            </a:extLst>
          </p:cNvPr>
          <p:cNvCxnSpPr>
            <a:cxnSpLocks/>
          </p:cNvCxnSpPr>
          <p:nvPr/>
        </p:nvCxnSpPr>
        <p:spPr>
          <a:xfrm>
            <a:off x="1513113" y="4482790"/>
            <a:ext cx="5822841"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0FBF1D-9931-E84E-9B2E-039F8FB626F6}"/>
              </a:ext>
            </a:extLst>
          </p:cNvPr>
          <p:cNvCxnSpPr>
            <a:cxnSpLocks/>
            <a:stCxn id="11" idx="1"/>
          </p:cNvCxnSpPr>
          <p:nvPr/>
        </p:nvCxnSpPr>
        <p:spPr>
          <a:xfrm>
            <a:off x="1513114" y="5164242"/>
            <a:ext cx="367994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5FAB5E1-35A8-3E48-BBEB-7C19493662FC}"/>
              </a:ext>
            </a:extLst>
          </p:cNvPr>
          <p:cNvCxnSpPr>
            <a:cxnSpLocks/>
            <a:stCxn id="12" idx="1"/>
          </p:cNvCxnSpPr>
          <p:nvPr/>
        </p:nvCxnSpPr>
        <p:spPr>
          <a:xfrm>
            <a:off x="1513113" y="5798114"/>
            <a:ext cx="1553472" cy="0"/>
          </a:xfrm>
          <a:prstGeom prst="line">
            <a:avLst/>
          </a:prstGeom>
          <a:ln w="38100">
            <a:solidFill>
              <a:srgbClr val="DD4A6F"/>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A5DA238-BA7D-6C40-BA5C-0E1D7ED39C0D}"/>
              </a:ext>
            </a:extLst>
          </p:cNvPr>
          <p:cNvCxnSpPr>
            <a:cxnSpLocks/>
          </p:cNvCxnSpPr>
          <p:nvPr/>
        </p:nvCxnSpPr>
        <p:spPr>
          <a:xfrm flipV="1">
            <a:off x="7335954" y="4326673"/>
            <a:ext cx="0" cy="178652"/>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8A7F0C4-7C31-714A-AA2F-9F9F0F7E6BD1}"/>
              </a:ext>
            </a:extLst>
          </p:cNvPr>
          <p:cNvCxnSpPr>
            <a:cxnSpLocks/>
          </p:cNvCxnSpPr>
          <p:nvPr/>
        </p:nvCxnSpPr>
        <p:spPr>
          <a:xfrm flipV="1">
            <a:off x="5193061" y="4546103"/>
            <a:ext cx="0" cy="61813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430BB66-BBE4-C04E-ABC5-503237555F86}"/>
              </a:ext>
            </a:extLst>
          </p:cNvPr>
          <p:cNvCxnSpPr>
            <a:cxnSpLocks/>
          </p:cNvCxnSpPr>
          <p:nvPr/>
        </p:nvCxnSpPr>
        <p:spPr>
          <a:xfrm flipV="1">
            <a:off x="3066585" y="4546103"/>
            <a:ext cx="0" cy="552535"/>
          </a:xfrm>
          <a:prstGeom prst="straightConnector1">
            <a:avLst/>
          </a:prstGeom>
          <a:ln w="38100">
            <a:solidFill>
              <a:srgbClr val="DD4A6F"/>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2A6907C-30BC-3B40-96D1-63CBDE453D3F}"/>
              </a:ext>
            </a:extLst>
          </p:cNvPr>
          <p:cNvCxnSpPr>
            <a:cxnSpLocks/>
          </p:cNvCxnSpPr>
          <p:nvPr/>
        </p:nvCxnSpPr>
        <p:spPr>
          <a:xfrm flipV="1">
            <a:off x="3066585" y="5243332"/>
            <a:ext cx="0" cy="554782"/>
          </a:xfrm>
          <a:prstGeom prst="line">
            <a:avLst/>
          </a:prstGeom>
          <a:ln w="38100">
            <a:solidFill>
              <a:srgbClr val="DD4A6F"/>
            </a:solidFill>
          </a:ln>
        </p:spPr>
        <p:style>
          <a:lnRef idx="1">
            <a:schemeClr val="accent1"/>
          </a:lnRef>
          <a:fillRef idx="0">
            <a:schemeClr val="accent1"/>
          </a:fillRef>
          <a:effectRef idx="0">
            <a:schemeClr val="accent1"/>
          </a:effectRef>
          <a:fontRef idx="minor">
            <a:schemeClr val="tx1"/>
          </a:fontRef>
        </p:style>
      </p:cxnSp>
      <p:pic>
        <p:nvPicPr>
          <p:cNvPr id="40" name="Content Placeholder 5">
            <a:extLst>
              <a:ext uri="{FF2B5EF4-FFF2-40B4-BE49-F238E27FC236}">
                <a16:creationId xmlns:a16="http://schemas.microsoft.com/office/drawing/2014/main" id="{3046C0BF-1796-834D-BA95-22DF4AD3AC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99185" y="1482441"/>
            <a:ext cx="2047176" cy="2875983"/>
          </a:xfrm>
          <a:prstGeom prst="rect">
            <a:avLst/>
          </a:prstGeom>
        </p:spPr>
      </p:pic>
      <p:pic>
        <p:nvPicPr>
          <p:cNvPr id="41" name="Content Placeholder 5">
            <a:extLst>
              <a:ext uri="{FF2B5EF4-FFF2-40B4-BE49-F238E27FC236}">
                <a16:creationId xmlns:a16="http://schemas.microsoft.com/office/drawing/2014/main" id="{F367A8FA-E305-2248-9615-4D80391B55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29283" y="1481990"/>
            <a:ext cx="2202543" cy="2875983"/>
          </a:xfrm>
          <a:prstGeom prst="rect">
            <a:avLst/>
          </a:prstGeom>
        </p:spPr>
      </p:pic>
    </p:spTree>
    <p:extLst>
      <p:ext uri="{BB962C8B-B14F-4D97-AF65-F5344CB8AC3E}">
        <p14:creationId xmlns:p14="http://schemas.microsoft.com/office/powerpoint/2010/main" val="229559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down)">
                                      <p:cBhvr>
                                        <p:cTn id="15" dur="500"/>
                                        <p:tgtEl>
                                          <p:spTgt spid="36"/>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childTnLst>
                          </p:cTn>
                        </p:par>
                        <p:par>
                          <p:cTn id="37" fill="hold">
                            <p:stCondLst>
                              <p:cond delay="1500"/>
                            </p:stCondLst>
                            <p:childTnLst>
                              <p:par>
                                <p:cTn id="38" presetID="9" presetClass="entr" presetSubtype="0"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dissolv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par>
                          <p:cTn id="54" fill="hold">
                            <p:stCondLst>
                              <p:cond delay="1500"/>
                            </p:stCondLst>
                            <p:childTnLst>
                              <p:par>
                                <p:cTn id="55" presetID="9" presetClass="entr" presetSubtype="0"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dissolv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9078-52BC-8341-BA6D-962C0096C23D}"/>
              </a:ext>
            </a:extLst>
          </p:cNvPr>
          <p:cNvSpPr>
            <a:spLocks noGrp="1"/>
          </p:cNvSpPr>
          <p:nvPr>
            <p:ph type="title"/>
          </p:nvPr>
        </p:nvSpPr>
        <p:spPr/>
        <p:txBody>
          <a:bodyPr>
            <a:normAutofit fontScale="90000"/>
          </a:bodyPr>
          <a:lstStyle/>
          <a:p>
            <a:r>
              <a:rPr lang="en-US" dirty="0"/>
              <a:t>Community C is Most Active and Most Reconfigured During Reasoning</a:t>
            </a:r>
          </a:p>
        </p:txBody>
      </p:sp>
      <p:sp>
        <p:nvSpPr>
          <p:cNvPr id="4" name="Slide Number Placeholder 3">
            <a:extLst>
              <a:ext uri="{FF2B5EF4-FFF2-40B4-BE49-F238E27FC236}">
                <a16:creationId xmlns:a16="http://schemas.microsoft.com/office/drawing/2014/main" id="{42679C5A-B8BE-BF44-A6D8-BA895B6003E3}"/>
              </a:ext>
            </a:extLst>
          </p:cNvPr>
          <p:cNvSpPr>
            <a:spLocks noGrp="1"/>
          </p:cNvSpPr>
          <p:nvPr>
            <p:ph type="sldNum" sz="quarter" idx="12"/>
          </p:nvPr>
        </p:nvSpPr>
        <p:spPr/>
        <p:txBody>
          <a:bodyPr/>
          <a:lstStyle/>
          <a:p>
            <a:fld id="{E1552ADF-166F-AF40-B1A4-D35B819B761E}" type="slidenum">
              <a:rPr lang="en-US" smtClean="0"/>
              <a:t>39</a:t>
            </a:fld>
            <a:endParaRPr lang="en-US"/>
          </a:p>
        </p:txBody>
      </p:sp>
      <p:pic>
        <p:nvPicPr>
          <p:cNvPr id="7" name="Content Placeholder 5">
            <a:extLst>
              <a:ext uri="{FF2B5EF4-FFF2-40B4-BE49-F238E27FC236}">
                <a16:creationId xmlns:a16="http://schemas.microsoft.com/office/drawing/2014/main" id="{55A79A0D-306A-7642-A553-1845C40565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5397"/>
          <a:stretch/>
        </p:blipFill>
        <p:spPr>
          <a:xfrm>
            <a:off x="1667782" y="4285108"/>
            <a:ext cx="2124691" cy="2436367"/>
          </a:xfrm>
          <a:prstGeom prst="rect">
            <a:avLst/>
          </a:prstGeom>
        </p:spPr>
      </p:pic>
      <p:pic>
        <p:nvPicPr>
          <p:cNvPr id="5" name="Content Placeholder 5">
            <a:extLst>
              <a:ext uri="{FF2B5EF4-FFF2-40B4-BE49-F238E27FC236}">
                <a16:creationId xmlns:a16="http://schemas.microsoft.com/office/drawing/2014/main" id="{503CE79E-F3E5-B04D-BD9E-75CC752FE4FD}"/>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392256" y="1690689"/>
            <a:ext cx="6011844" cy="2594420"/>
          </a:xfrm>
        </p:spPr>
      </p:pic>
      <p:pic>
        <p:nvPicPr>
          <p:cNvPr id="6" name="Content Placeholder 5">
            <a:extLst>
              <a:ext uri="{FF2B5EF4-FFF2-40B4-BE49-F238E27FC236}">
                <a16:creationId xmlns:a16="http://schemas.microsoft.com/office/drawing/2014/main" id="{A8DBC129-A8BA-8443-A34E-EFC7B7B13B8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5397"/>
          <a:stretch/>
        </p:blipFill>
        <p:spPr>
          <a:xfrm>
            <a:off x="4090576" y="4285108"/>
            <a:ext cx="3359603" cy="2436367"/>
          </a:xfrm>
          <a:prstGeom prst="rect">
            <a:avLst/>
          </a:prstGeom>
        </p:spPr>
      </p:pic>
    </p:spTree>
    <p:extLst>
      <p:ext uri="{BB962C8B-B14F-4D97-AF65-F5344CB8AC3E}">
        <p14:creationId xmlns:p14="http://schemas.microsoft.com/office/powerpoint/2010/main" val="81765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List of MBTA subway stations - Wikipedia">
            <a:extLst>
              <a:ext uri="{FF2B5EF4-FFF2-40B4-BE49-F238E27FC236}">
                <a16:creationId xmlns:a16="http://schemas.microsoft.com/office/drawing/2014/main" id="{97E55090-F1D3-8F4E-8049-36304664A33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5409" y="0"/>
            <a:ext cx="7793182"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37FE5B65-C09D-D549-A10A-3A35B74D0167}"/>
              </a:ext>
            </a:extLst>
          </p:cNvPr>
          <p:cNvSpPr/>
          <p:nvPr/>
        </p:nvSpPr>
        <p:spPr>
          <a:xfrm>
            <a:off x="1541212" y="2385842"/>
            <a:ext cx="2935095" cy="4089385"/>
          </a:xfrm>
          <a:prstGeom prst="roundRect">
            <a:avLst>
              <a:gd name="adj" fmla="val 9407"/>
            </a:avLst>
          </a:prstGeom>
          <a:solidFill>
            <a:srgbClr val="FFFFFF">
              <a:alpha val="85098"/>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ED63E28-42E9-6445-A616-F31C86CAF130}"/>
              </a:ext>
            </a:extLst>
          </p:cNvPr>
          <p:cNvSpPr>
            <a:spLocks noGrp="1"/>
          </p:cNvSpPr>
          <p:nvPr>
            <p:ph type="sldNum" sz="quarter" idx="12"/>
          </p:nvPr>
        </p:nvSpPr>
        <p:spPr/>
        <p:txBody>
          <a:bodyPr/>
          <a:lstStyle/>
          <a:p>
            <a:fld id="{E1552ADF-166F-AF40-B1A4-D35B819B761E}" type="slidenum">
              <a:rPr lang="en-US" smtClean="0"/>
              <a:t>4</a:t>
            </a:fld>
            <a:endParaRPr lang="en-US"/>
          </a:p>
        </p:txBody>
      </p:sp>
      <p:sp>
        <p:nvSpPr>
          <p:cNvPr id="15" name="Oval 14">
            <a:extLst>
              <a:ext uri="{FF2B5EF4-FFF2-40B4-BE49-F238E27FC236}">
                <a16:creationId xmlns:a16="http://schemas.microsoft.com/office/drawing/2014/main" id="{EBEC1E68-A3A0-E449-9116-AB9DDF090233}"/>
              </a:ext>
            </a:extLst>
          </p:cNvPr>
          <p:cNvSpPr/>
          <p:nvPr/>
        </p:nvSpPr>
        <p:spPr>
          <a:xfrm>
            <a:off x="7490342" y="5742344"/>
            <a:ext cx="393760" cy="39376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25B0756-B99F-A242-8316-D3F698A5702E}"/>
              </a:ext>
            </a:extLst>
          </p:cNvPr>
          <p:cNvSpPr/>
          <p:nvPr/>
        </p:nvSpPr>
        <p:spPr>
          <a:xfrm>
            <a:off x="3419658" y="1234148"/>
            <a:ext cx="393760" cy="39376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69CA6F3-BC0A-0444-B07B-51F01EFD3F26}"/>
              </a:ext>
            </a:extLst>
          </p:cNvPr>
          <p:cNvSpPr/>
          <p:nvPr/>
        </p:nvSpPr>
        <p:spPr>
          <a:xfrm>
            <a:off x="6218594" y="1363578"/>
            <a:ext cx="393760" cy="393760"/>
          </a:xfrm>
          <a:prstGeom prst="ellipse">
            <a:avLst/>
          </a:prstGeom>
          <a:solidFill>
            <a:srgbClr val="FFFF00">
              <a:alpha val="74902"/>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martinos_logo_black.jpg">
            <a:extLst>
              <a:ext uri="{FF2B5EF4-FFF2-40B4-BE49-F238E27FC236}">
                <a16:creationId xmlns:a16="http://schemas.microsoft.com/office/drawing/2014/main" id="{5039121E-11CD-8343-832B-D1DA34CBA3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0761" y="2561023"/>
            <a:ext cx="2285749" cy="1550499"/>
          </a:xfrm>
          <a:prstGeom prst="rect">
            <a:avLst/>
          </a:prstGeom>
        </p:spPr>
      </p:pic>
      <p:pic>
        <p:nvPicPr>
          <p:cNvPr id="1034" name="Picture 10" descr="Long Wharf – Charlestown Navy Yard (Ferry) | Miles in Transit">
            <a:extLst>
              <a:ext uri="{FF2B5EF4-FFF2-40B4-BE49-F238E27FC236}">
                <a16:creationId xmlns:a16="http://schemas.microsoft.com/office/drawing/2014/main" id="{D20C9157-51EE-4C45-9EEB-CFDE858D401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22341" y="4220865"/>
            <a:ext cx="2067332" cy="1550499"/>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373C9E8-D01D-5045-9282-419077274CA1}"/>
              </a:ext>
            </a:extLst>
          </p:cNvPr>
          <p:cNvCxnSpPr>
            <a:cxnSpLocks/>
            <a:endCxn id="17" idx="4"/>
          </p:cNvCxnSpPr>
          <p:nvPr/>
        </p:nvCxnSpPr>
        <p:spPr>
          <a:xfrm flipV="1">
            <a:off x="4426059" y="1757338"/>
            <a:ext cx="1989415" cy="459901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882779E-6F86-6A46-B2A2-99CE1DF07124}"/>
              </a:ext>
            </a:extLst>
          </p:cNvPr>
          <p:cNvCxnSpPr>
            <a:cxnSpLocks/>
            <a:endCxn id="17" idx="2"/>
          </p:cNvCxnSpPr>
          <p:nvPr/>
        </p:nvCxnSpPr>
        <p:spPr>
          <a:xfrm flipV="1">
            <a:off x="4271578" y="1560458"/>
            <a:ext cx="1947016" cy="82898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12" name="Picture 11" descr="mpg_ori.png">
            <a:extLst>
              <a:ext uri="{FF2B5EF4-FFF2-40B4-BE49-F238E27FC236}">
                <a16:creationId xmlns:a16="http://schemas.microsoft.com/office/drawing/2014/main" id="{F7371AB8-FD3F-674D-86CC-4DE31AAED0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84947" y="5252622"/>
            <a:ext cx="1725832" cy="1102605"/>
          </a:xfrm>
          <a:prstGeom prst="rect">
            <a:avLst/>
          </a:prstGeom>
        </p:spPr>
      </p:pic>
    </p:spTree>
    <p:extLst>
      <p:ext uri="{BB962C8B-B14F-4D97-AF65-F5344CB8AC3E}">
        <p14:creationId xmlns:p14="http://schemas.microsoft.com/office/powerpoint/2010/main" val="313048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par>
                                <p:cTn id="13" presetID="55"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strVal val="#ppt_w*0.70"/>
                                          </p:val>
                                        </p:tav>
                                        <p:tav tm="100000">
                                          <p:val>
                                            <p:strVal val="#ppt_w"/>
                                          </p:val>
                                        </p:tav>
                                      </p:tavLst>
                                    </p:anim>
                                    <p:anim calcmode="lin" valueType="num">
                                      <p:cBhvr>
                                        <p:cTn id="16" dur="1000" fill="hold"/>
                                        <p:tgtEl>
                                          <p:spTgt spid="25"/>
                                        </p:tgtEl>
                                        <p:attrNameLst>
                                          <p:attrName>ppt_h</p:attrName>
                                        </p:attrNameLst>
                                      </p:cBhvr>
                                      <p:tavLst>
                                        <p:tav tm="0">
                                          <p:val>
                                            <p:strVal val="#ppt_h"/>
                                          </p:val>
                                        </p:tav>
                                        <p:tav tm="100000">
                                          <p:val>
                                            <p:strVal val="#ppt_h"/>
                                          </p:val>
                                        </p:tav>
                                      </p:tavLst>
                                    </p:anim>
                                    <p:animEffect transition="in" filter="fade">
                                      <p:cBhvr>
                                        <p:cTn id="17" dur="1000"/>
                                        <p:tgtEl>
                                          <p:spTgt spid="25"/>
                                        </p:tgtEl>
                                      </p:cBhvr>
                                    </p:animEffect>
                                  </p:childTnLst>
                                </p:cTn>
                              </p:par>
                            </p:childTnLst>
                          </p:cTn>
                        </p:par>
                        <p:par>
                          <p:cTn id="18" fill="hold">
                            <p:stCondLst>
                              <p:cond delay="1000"/>
                            </p:stCondLst>
                            <p:childTnLst>
                              <p:par>
                                <p:cTn id="19" presetID="3" presetClass="entr" presetSubtype="10"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linds(horizontal)">
                                      <p:cBhvr>
                                        <p:cTn id="21" dur="500"/>
                                        <p:tgtEl>
                                          <p:spTgt spid="24"/>
                                        </p:tgtEl>
                                      </p:cBhvr>
                                    </p:animEffect>
                                  </p:childTnLst>
                                </p:cTn>
                              </p:par>
                            </p:childTnLst>
                          </p:cTn>
                        </p:par>
                        <p:par>
                          <p:cTn id="22" fill="hold">
                            <p:stCondLst>
                              <p:cond delay="1500"/>
                            </p:stCondLst>
                            <p:childTnLst>
                              <p:par>
                                <p:cTn id="23" presetID="3" presetClass="entr" presetSubtype="10" fill="hold" nodeType="afterEffect">
                                  <p:stCondLst>
                                    <p:cond delay="0"/>
                                  </p:stCondLst>
                                  <p:childTnLst>
                                    <p:set>
                                      <p:cBhvr>
                                        <p:cTn id="24" dur="1" fill="hold">
                                          <p:stCondLst>
                                            <p:cond delay="0"/>
                                          </p:stCondLst>
                                        </p:cTn>
                                        <p:tgtEl>
                                          <p:spTgt spid="1034"/>
                                        </p:tgtEl>
                                        <p:attrNameLst>
                                          <p:attrName>style.visibility</p:attrName>
                                        </p:attrNameLst>
                                      </p:cBhvr>
                                      <p:to>
                                        <p:strVal val="visible"/>
                                      </p:to>
                                    </p:set>
                                    <p:animEffect transition="in" filter="blinds(horizontal)">
                                      <p:cBhvr>
                                        <p:cTn id="25" dur="500"/>
                                        <p:tgtEl>
                                          <p:spTgt spid="1034"/>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A5BCD-D763-6446-BD28-108997AB354B}"/>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B8047EF2-CD25-1149-A4F2-BEBDD3712004}"/>
              </a:ext>
            </a:extLst>
          </p:cNvPr>
          <p:cNvSpPr>
            <a:spLocks noGrp="1"/>
          </p:cNvSpPr>
          <p:nvPr>
            <p:ph idx="1"/>
          </p:nvPr>
        </p:nvSpPr>
        <p:spPr>
          <a:xfrm>
            <a:off x="628651" y="1825625"/>
            <a:ext cx="5426916" cy="4351338"/>
          </a:xfrm>
        </p:spPr>
        <p:txBody>
          <a:bodyPr>
            <a:normAutofit lnSpcReduction="10000"/>
          </a:bodyPr>
          <a:lstStyle/>
          <a:p>
            <a:r>
              <a:rPr lang="en-US" sz="2400" dirty="0"/>
              <a:t>Activation patterns supporting reasoning:</a:t>
            </a:r>
          </a:p>
          <a:p>
            <a:pPr lvl="1"/>
            <a:r>
              <a:rPr lang="en-US" sz="2000" dirty="0"/>
              <a:t>Anterior prefrontal cortex supports symbolic reasoning</a:t>
            </a:r>
          </a:p>
          <a:p>
            <a:pPr lvl="1"/>
            <a:r>
              <a:rPr lang="en-US" sz="2000" dirty="0"/>
              <a:t>Inferior temporal cortex supports perceptual reasoning</a:t>
            </a:r>
          </a:p>
          <a:p>
            <a:r>
              <a:rPr lang="en-US" sz="2400" dirty="0"/>
              <a:t>Functional reconfiguration supporting reasoning:</a:t>
            </a:r>
          </a:p>
          <a:p>
            <a:pPr lvl="1"/>
            <a:r>
              <a:rPr lang="en-US" sz="2000" dirty="0"/>
              <a:t>A </a:t>
            </a:r>
            <a:r>
              <a:rPr lang="en-US" sz="2000" u="sng" dirty="0"/>
              <a:t>stable</a:t>
            </a:r>
            <a:r>
              <a:rPr lang="en-US" sz="2000" dirty="0"/>
              <a:t> network core (</a:t>
            </a:r>
            <a:r>
              <a:rPr lang="en-US" sz="2000" dirty="0">
                <a:solidFill>
                  <a:srgbClr val="CD3E48"/>
                </a:solidFill>
              </a:rPr>
              <a:t>default</a:t>
            </a:r>
            <a:r>
              <a:rPr lang="en-US" sz="2000" dirty="0"/>
              <a:t> and </a:t>
            </a:r>
            <a:r>
              <a:rPr lang="en-US" sz="2000" dirty="0" err="1">
                <a:solidFill>
                  <a:srgbClr val="3B78AE"/>
                </a:solidFill>
              </a:rPr>
              <a:t>somatomotor</a:t>
            </a:r>
            <a:r>
              <a:rPr lang="en-US" sz="2000" dirty="0"/>
              <a:t> nodes) is maintained</a:t>
            </a:r>
          </a:p>
          <a:p>
            <a:pPr lvl="1"/>
            <a:r>
              <a:rPr lang="en-US" sz="2000" dirty="0"/>
              <a:t>A </a:t>
            </a:r>
            <a:r>
              <a:rPr lang="en-US" sz="2000" u="sng" dirty="0"/>
              <a:t>flexible</a:t>
            </a:r>
            <a:r>
              <a:rPr lang="en-US" sz="2000" dirty="0"/>
              <a:t> task-active system (</a:t>
            </a:r>
            <a:r>
              <a:rPr lang="en-US" sz="2000" dirty="0">
                <a:solidFill>
                  <a:srgbClr val="E69420"/>
                </a:solidFill>
              </a:rPr>
              <a:t>cognitive control</a:t>
            </a:r>
            <a:r>
              <a:rPr lang="en-US" sz="2000" dirty="0"/>
              <a:t> and </a:t>
            </a:r>
            <a:r>
              <a:rPr lang="en-US" sz="2000" dirty="0">
                <a:solidFill>
                  <a:srgbClr val="781080"/>
                </a:solidFill>
              </a:rPr>
              <a:t>visual</a:t>
            </a:r>
            <a:r>
              <a:rPr lang="en-US" sz="2000" dirty="0"/>
              <a:t> nodes) becomes more strongly interconnected during the task compared to rest.</a:t>
            </a:r>
            <a:endParaRPr lang="en-US" sz="2000" u="sng" dirty="0"/>
          </a:p>
        </p:txBody>
      </p:sp>
      <p:sp>
        <p:nvSpPr>
          <p:cNvPr id="4" name="Slide Number Placeholder 3">
            <a:extLst>
              <a:ext uri="{FF2B5EF4-FFF2-40B4-BE49-F238E27FC236}">
                <a16:creationId xmlns:a16="http://schemas.microsoft.com/office/drawing/2014/main" id="{EA6B0560-7031-5B47-9DA6-2E6755AAEB97}"/>
              </a:ext>
            </a:extLst>
          </p:cNvPr>
          <p:cNvSpPr>
            <a:spLocks noGrp="1"/>
          </p:cNvSpPr>
          <p:nvPr>
            <p:ph type="sldNum" sz="quarter" idx="12"/>
          </p:nvPr>
        </p:nvSpPr>
        <p:spPr/>
        <p:txBody>
          <a:bodyPr/>
          <a:lstStyle/>
          <a:p>
            <a:fld id="{E1552ADF-166F-AF40-B1A4-D35B819B761E}" type="slidenum">
              <a:rPr lang="en-US" smtClean="0"/>
              <a:t>40</a:t>
            </a:fld>
            <a:endParaRPr lang="en-US"/>
          </a:p>
        </p:txBody>
      </p:sp>
      <p:pic>
        <p:nvPicPr>
          <p:cNvPr id="8" name="Picture 7">
            <a:extLst>
              <a:ext uri="{FF2B5EF4-FFF2-40B4-BE49-F238E27FC236}">
                <a16:creationId xmlns:a16="http://schemas.microsoft.com/office/drawing/2014/main" id="{B22ABC59-7FD0-C64B-B539-E5AA6BCAEA1E}"/>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04813" y="4466555"/>
            <a:ext cx="3084791" cy="1325563"/>
          </a:xfrm>
          <a:prstGeom prst="rect">
            <a:avLst/>
          </a:prstGeom>
        </p:spPr>
      </p:pic>
      <p:grpSp>
        <p:nvGrpSpPr>
          <p:cNvPr id="10" name="Group 9">
            <a:extLst>
              <a:ext uri="{FF2B5EF4-FFF2-40B4-BE49-F238E27FC236}">
                <a16:creationId xmlns:a16="http://schemas.microsoft.com/office/drawing/2014/main" id="{0B70853A-3595-2241-B821-9BD08F56F7C1}"/>
              </a:ext>
            </a:extLst>
          </p:cNvPr>
          <p:cNvGrpSpPr/>
          <p:nvPr/>
        </p:nvGrpSpPr>
        <p:grpSpPr>
          <a:xfrm>
            <a:off x="6335485" y="1825625"/>
            <a:ext cx="2082483" cy="1022973"/>
            <a:chOff x="6335485" y="1825625"/>
            <a:chExt cx="2082483" cy="1022973"/>
          </a:xfrm>
        </p:grpSpPr>
        <p:pic>
          <p:nvPicPr>
            <p:cNvPr id="6" name="Picture 5">
              <a:extLst>
                <a:ext uri="{FF2B5EF4-FFF2-40B4-BE49-F238E27FC236}">
                  <a16:creationId xmlns:a16="http://schemas.microsoft.com/office/drawing/2014/main" id="{B5AC596E-DBB4-014F-B16C-2132E8E32D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35485" y="1825625"/>
              <a:ext cx="2082483" cy="1022973"/>
            </a:xfrm>
            <a:prstGeom prst="rect">
              <a:avLst/>
            </a:prstGeom>
          </p:spPr>
        </p:pic>
        <p:sp>
          <p:nvSpPr>
            <p:cNvPr id="9" name="Oval 8">
              <a:extLst>
                <a:ext uri="{FF2B5EF4-FFF2-40B4-BE49-F238E27FC236}">
                  <a16:creationId xmlns:a16="http://schemas.microsoft.com/office/drawing/2014/main" id="{6B2E61F4-2BA3-9945-9AC1-D23410376335}"/>
                </a:ext>
              </a:extLst>
            </p:cNvPr>
            <p:cNvSpPr/>
            <p:nvPr/>
          </p:nvSpPr>
          <p:spPr>
            <a:xfrm>
              <a:off x="7529804" y="2211355"/>
              <a:ext cx="391886" cy="39188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1291C2E8-1C0D-074A-99A1-D9B1E35DBB16}"/>
              </a:ext>
            </a:extLst>
          </p:cNvPr>
          <p:cNvGrpSpPr/>
          <p:nvPr/>
        </p:nvGrpSpPr>
        <p:grpSpPr>
          <a:xfrm>
            <a:off x="6335485" y="2798916"/>
            <a:ext cx="2082483" cy="897079"/>
            <a:chOff x="6335485" y="2798916"/>
            <a:chExt cx="2082483" cy="897079"/>
          </a:xfrm>
        </p:grpSpPr>
        <p:pic>
          <p:nvPicPr>
            <p:cNvPr id="5" name="Picture 4">
              <a:extLst>
                <a:ext uri="{FF2B5EF4-FFF2-40B4-BE49-F238E27FC236}">
                  <a16:creationId xmlns:a16="http://schemas.microsoft.com/office/drawing/2014/main" id="{DD973D3E-B380-C749-BE8F-4339EF7C4D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35485" y="2798916"/>
              <a:ext cx="2082483" cy="897079"/>
            </a:xfrm>
            <a:prstGeom prst="rect">
              <a:avLst/>
            </a:prstGeom>
          </p:spPr>
        </p:pic>
        <p:sp>
          <p:nvSpPr>
            <p:cNvPr id="11" name="Oval 10">
              <a:extLst>
                <a:ext uri="{FF2B5EF4-FFF2-40B4-BE49-F238E27FC236}">
                  <a16:creationId xmlns:a16="http://schemas.microsoft.com/office/drawing/2014/main" id="{5C0D4F11-A07C-6946-97C5-4358B572D81B}"/>
                </a:ext>
              </a:extLst>
            </p:cNvPr>
            <p:cNvSpPr/>
            <p:nvPr/>
          </p:nvSpPr>
          <p:spPr>
            <a:xfrm rot="1381206">
              <a:off x="6562909" y="3311916"/>
              <a:ext cx="462728" cy="2341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239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Overall Conclusions</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solidFill>
              </a:rPr>
              <a:t>A stable functional network structure and segregated attention system support successful context-dependent rule learning</a:t>
            </a:r>
          </a:p>
          <a:p>
            <a:r>
              <a:rPr lang="en-US" dirty="0">
                <a:solidFill>
                  <a:schemeClr val="bg1"/>
                </a:solidFill>
              </a:rPr>
              <a:t>A stable network core and more flexible task-active system support abstract reasoning</a:t>
            </a:r>
          </a:p>
          <a:p>
            <a:r>
              <a:rPr lang="en-US" dirty="0">
                <a:solidFill>
                  <a:schemeClr val="bg1"/>
                </a:solidFill>
              </a:rPr>
              <a:t>These results provide support for the hypothesis that reduced task-reconfiguration of functional brain networks is associated with cognitive ability</a:t>
            </a: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41</a:t>
            </a:fld>
            <a:endParaRPr lang="en-US"/>
          </a:p>
        </p:txBody>
      </p:sp>
    </p:spTree>
    <p:custDataLst>
      <p:tags r:id="rId1"/>
    </p:custDataLst>
    <p:extLst>
      <p:ext uri="{BB962C8B-B14F-4D97-AF65-F5344CB8AC3E}">
        <p14:creationId xmlns:p14="http://schemas.microsoft.com/office/powerpoint/2010/main" val="995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lumMod val="75000"/>
                  </a:schemeClr>
                </a:solidFill>
              </a:rPr>
              <a:t>Introduction</a:t>
            </a:r>
          </a:p>
          <a:p>
            <a:r>
              <a:rPr lang="en-US" dirty="0">
                <a:solidFill>
                  <a:schemeClr val="bg1">
                    <a:lumMod val="75000"/>
                  </a:schemeClr>
                </a:solidFill>
              </a:rPr>
              <a:t>Stable Functional Networks Support Successful Rule Learning</a:t>
            </a:r>
          </a:p>
          <a:p>
            <a:r>
              <a:rPr lang="en-US" dirty="0">
                <a:solidFill>
                  <a:schemeClr val="bg1">
                    <a:lumMod val="75000"/>
                  </a:schemeClr>
                </a:solidFill>
              </a:rPr>
              <a:t>Stable Functional Networks Support Abstract Reasoning</a:t>
            </a:r>
          </a:p>
          <a:p>
            <a:r>
              <a:rPr lang="en-US" b="1" dirty="0">
                <a:solidFill>
                  <a:schemeClr val="bg1"/>
                </a:solidFill>
              </a:rPr>
              <a:t>Future Directions</a:t>
            </a:r>
          </a:p>
          <a:p>
            <a:endParaRPr lang="en-US" dirty="0">
              <a:solidFill>
                <a:schemeClr val="bg1"/>
              </a:solidFill>
            </a:endParaRP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42</a:t>
            </a:fld>
            <a:endParaRPr lang="en-US"/>
          </a:p>
        </p:txBody>
      </p:sp>
    </p:spTree>
    <p:extLst>
      <p:ext uri="{BB962C8B-B14F-4D97-AF65-F5344CB8AC3E}">
        <p14:creationId xmlns:p14="http://schemas.microsoft.com/office/powerpoint/2010/main" val="2257472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53B0-B646-0C42-8BCA-E7A7B5AD5C42}"/>
              </a:ext>
            </a:extLst>
          </p:cNvPr>
          <p:cNvSpPr>
            <a:spLocks noGrp="1"/>
          </p:cNvSpPr>
          <p:nvPr>
            <p:ph type="title"/>
          </p:nvPr>
        </p:nvSpPr>
        <p:spPr>
          <a:xfrm>
            <a:off x="628650" y="320674"/>
            <a:ext cx="7886700" cy="1325563"/>
          </a:xfrm>
        </p:spPr>
        <p:txBody>
          <a:bodyPr/>
          <a:lstStyle/>
          <a:p>
            <a:r>
              <a:rPr lang="en-US" dirty="0"/>
              <a:t>Potential Future Directions</a:t>
            </a:r>
          </a:p>
        </p:txBody>
      </p:sp>
      <p:sp>
        <p:nvSpPr>
          <p:cNvPr id="3" name="Content Placeholder 2">
            <a:extLst>
              <a:ext uri="{FF2B5EF4-FFF2-40B4-BE49-F238E27FC236}">
                <a16:creationId xmlns:a16="http://schemas.microsoft.com/office/drawing/2014/main" id="{9423B7C7-1AEE-6E47-ABA4-02DCA93DBD92}"/>
              </a:ext>
            </a:extLst>
          </p:cNvPr>
          <p:cNvSpPr>
            <a:spLocks noGrp="1"/>
          </p:cNvSpPr>
          <p:nvPr>
            <p:ph idx="1"/>
          </p:nvPr>
        </p:nvSpPr>
        <p:spPr>
          <a:xfrm>
            <a:off x="628650" y="1485901"/>
            <a:ext cx="7886700" cy="875106"/>
          </a:xfrm>
        </p:spPr>
        <p:txBody>
          <a:bodyPr>
            <a:noAutofit/>
          </a:bodyPr>
          <a:lstStyle/>
          <a:p>
            <a:pPr marL="514350" indent="-514350">
              <a:buFont typeface="+mj-lt"/>
              <a:buAutoNum type="arabicPeriod"/>
            </a:pPr>
            <a:r>
              <a:rPr lang="en-US" dirty="0"/>
              <a:t>Does catecholamine synthesis moderate network connectivity changes that are associated with aging and disease?</a:t>
            </a:r>
          </a:p>
        </p:txBody>
      </p:sp>
      <p:sp>
        <p:nvSpPr>
          <p:cNvPr id="4" name="Slide Number Placeholder 3">
            <a:extLst>
              <a:ext uri="{FF2B5EF4-FFF2-40B4-BE49-F238E27FC236}">
                <a16:creationId xmlns:a16="http://schemas.microsoft.com/office/drawing/2014/main" id="{97D88D5F-D9F8-E549-AE42-6109913D7105}"/>
              </a:ext>
            </a:extLst>
          </p:cNvPr>
          <p:cNvSpPr>
            <a:spLocks noGrp="1"/>
          </p:cNvSpPr>
          <p:nvPr>
            <p:ph type="sldNum" sz="quarter" idx="12"/>
          </p:nvPr>
        </p:nvSpPr>
        <p:spPr/>
        <p:txBody>
          <a:bodyPr/>
          <a:lstStyle/>
          <a:p>
            <a:fld id="{E1552ADF-166F-AF40-B1A4-D35B819B761E}" type="slidenum">
              <a:rPr lang="en-US" smtClean="0"/>
              <a:t>43</a:t>
            </a:fld>
            <a:endParaRPr lang="en-US"/>
          </a:p>
        </p:txBody>
      </p:sp>
      <p:pic>
        <p:nvPicPr>
          <p:cNvPr id="1026" name="Picture 2" descr="Fig. 3">
            <a:extLst>
              <a:ext uri="{FF2B5EF4-FFF2-40B4-BE49-F238E27FC236}">
                <a16:creationId xmlns:a16="http://schemas.microsoft.com/office/drawing/2014/main" id="{0934D9BE-424E-7240-9D62-70DC029A3E3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24777" y="3525083"/>
            <a:ext cx="5534235" cy="26124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DC03377-C708-2A47-B184-DDADCB60F825}"/>
              </a:ext>
            </a:extLst>
          </p:cNvPr>
          <p:cNvSpPr txBox="1"/>
          <p:nvPr/>
        </p:nvSpPr>
        <p:spPr>
          <a:xfrm>
            <a:off x="5047862" y="6187074"/>
            <a:ext cx="2372252" cy="338554"/>
          </a:xfrm>
          <a:prstGeom prst="rect">
            <a:avLst/>
          </a:prstGeom>
          <a:noFill/>
        </p:spPr>
        <p:txBody>
          <a:bodyPr wrap="none" rtlCol="0">
            <a:spAutoFit/>
          </a:bodyPr>
          <a:lstStyle/>
          <a:p>
            <a:r>
              <a:rPr lang="en-US" sz="1600" dirty="0"/>
              <a:t>Ciampa, Parent et al. 2022</a:t>
            </a:r>
          </a:p>
        </p:txBody>
      </p:sp>
      <p:sp>
        <p:nvSpPr>
          <p:cNvPr id="6" name="TextBox 5">
            <a:extLst>
              <a:ext uri="{FF2B5EF4-FFF2-40B4-BE49-F238E27FC236}">
                <a16:creationId xmlns:a16="http://schemas.microsoft.com/office/drawing/2014/main" id="{08E3422C-70FD-0740-BDC2-82DDEABB0A67}"/>
              </a:ext>
            </a:extLst>
          </p:cNvPr>
          <p:cNvSpPr txBox="1"/>
          <p:nvPr/>
        </p:nvSpPr>
        <p:spPr>
          <a:xfrm>
            <a:off x="654915" y="2988631"/>
            <a:ext cx="7673960" cy="400110"/>
          </a:xfrm>
          <a:prstGeom prst="rect">
            <a:avLst/>
          </a:prstGeom>
          <a:noFill/>
        </p:spPr>
        <p:txBody>
          <a:bodyPr wrap="none" rtlCol="0">
            <a:spAutoFit/>
          </a:bodyPr>
          <a:lstStyle/>
          <a:p>
            <a:r>
              <a:rPr lang="en-US" sz="2000" dirty="0"/>
              <a:t>LC catecholamine synthesis moderates tau’s negative effect on memory </a:t>
            </a:r>
          </a:p>
        </p:txBody>
      </p:sp>
    </p:spTree>
    <p:extLst>
      <p:ext uri="{BB962C8B-B14F-4D97-AF65-F5344CB8AC3E}">
        <p14:creationId xmlns:p14="http://schemas.microsoft.com/office/powerpoint/2010/main" val="78427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53B0-B646-0C42-8BCA-E7A7B5AD5C42}"/>
              </a:ext>
            </a:extLst>
          </p:cNvPr>
          <p:cNvSpPr>
            <a:spLocks noGrp="1"/>
          </p:cNvSpPr>
          <p:nvPr>
            <p:ph type="title"/>
          </p:nvPr>
        </p:nvSpPr>
        <p:spPr>
          <a:xfrm>
            <a:off x="628650" y="320674"/>
            <a:ext cx="7886700" cy="1325563"/>
          </a:xfrm>
        </p:spPr>
        <p:txBody>
          <a:bodyPr/>
          <a:lstStyle/>
          <a:p>
            <a:r>
              <a:rPr lang="en-US" dirty="0"/>
              <a:t>Potential Future Directions</a:t>
            </a:r>
          </a:p>
        </p:txBody>
      </p:sp>
      <p:sp>
        <p:nvSpPr>
          <p:cNvPr id="3" name="Content Placeholder 2">
            <a:extLst>
              <a:ext uri="{FF2B5EF4-FFF2-40B4-BE49-F238E27FC236}">
                <a16:creationId xmlns:a16="http://schemas.microsoft.com/office/drawing/2014/main" id="{9423B7C7-1AEE-6E47-ABA4-02DCA93DBD92}"/>
              </a:ext>
            </a:extLst>
          </p:cNvPr>
          <p:cNvSpPr>
            <a:spLocks noGrp="1"/>
          </p:cNvSpPr>
          <p:nvPr>
            <p:ph idx="1"/>
          </p:nvPr>
        </p:nvSpPr>
        <p:spPr>
          <a:xfrm>
            <a:off x="628650" y="1485900"/>
            <a:ext cx="7886700" cy="4691063"/>
          </a:xfrm>
        </p:spPr>
        <p:txBody>
          <a:bodyPr/>
          <a:lstStyle/>
          <a:p>
            <a:pPr marL="514350" indent="-514350">
              <a:buFont typeface="+mj-lt"/>
              <a:buAutoNum type="arabicPeriod"/>
            </a:pPr>
            <a:r>
              <a:rPr lang="en-US" dirty="0"/>
              <a:t>Does catecholamine synthesis moderate network connectivity changes that are associated with aging and disease?</a:t>
            </a:r>
          </a:p>
        </p:txBody>
      </p:sp>
      <p:sp>
        <p:nvSpPr>
          <p:cNvPr id="4" name="Slide Number Placeholder 3">
            <a:extLst>
              <a:ext uri="{FF2B5EF4-FFF2-40B4-BE49-F238E27FC236}">
                <a16:creationId xmlns:a16="http://schemas.microsoft.com/office/drawing/2014/main" id="{97D88D5F-D9F8-E549-AE42-6109913D7105}"/>
              </a:ext>
            </a:extLst>
          </p:cNvPr>
          <p:cNvSpPr>
            <a:spLocks noGrp="1"/>
          </p:cNvSpPr>
          <p:nvPr>
            <p:ph type="sldNum" sz="quarter" idx="12"/>
          </p:nvPr>
        </p:nvSpPr>
        <p:spPr/>
        <p:txBody>
          <a:bodyPr/>
          <a:lstStyle/>
          <a:p>
            <a:fld id="{E1552ADF-166F-AF40-B1A4-D35B819B761E}" type="slidenum">
              <a:rPr lang="en-US" smtClean="0"/>
              <a:t>44</a:t>
            </a:fld>
            <a:endParaRPr lang="en-US"/>
          </a:p>
        </p:txBody>
      </p:sp>
      <p:pic>
        <p:nvPicPr>
          <p:cNvPr id="2050" name="Picture 2">
            <a:extLst>
              <a:ext uri="{FF2B5EF4-FFF2-40B4-BE49-F238E27FC236}">
                <a16:creationId xmlns:a16="http://schemas.microsoft.com/office/drawing/2014/main" id="{1BB2DB53-1297-C74A-8EEF-01759B5D5E4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39551" y="4833258"/>
            <a:ext cx="5887615" cy="16944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74F3A12-AC00-F449-BE2F-601FD8D7A016}"/>
              </a:ext>
            </a:extLst>
          </p:cNvPr>
          <p:cNvSpPr txBox="1"/>
          <p:nvPr/>
        </p:nvSpPr>
        <p:spPr>
          <a:xfrm>
            <a:off x="5898671" y="6519446"/>
            <a:ext cx="1528495" cy="338554"/>
          </a:xfrm>
          <a:prstGeom prst="rect">
            <a:avLst/>
          </a:prstGeom>
          <a:noFill/>
        </p:spPr>
        <p:txBody>
          <a:bodyPr wrap="none" rtlCol="0">
            <a:spAutoFit/>
          </a:bodyPr>
          <a:lstStyle/>
          <a:p>
            <a:r>
              <a:rPr lang="en-US" sz="1600" dirty="0"/>
              <a:t>Chan et al. 2014</a:t>
            </a:r>
          </a:p>
        </p:txBody>
      </p:sp>
      <p:sp>
        <p:nvSpPr>
          <p:cNvPr id="10" name="TextBox 9">
            <a:extLst>
              <a:ext uri="{FF2B5EF4-FFF2-40B4-BE49-F238E27FC236}">
                <a16:creationId xmlns:a16="http://schemas.microsoft.com/office/drawing/2014/main" id="{98B5BC79-A3FC-3242-A3D5-5A8B6482059D}"/>
              </a:ext>
            </a:extLst>
          </p:cNvPr>
          <p:cNvSpPr txBox="1"/>
          <p:nvPr/>
        </p:nvSpPr>
        <p:spPr>
          <a:xfrm>
            <a:off x="1082351" y="2731154"/>
            <a:ext cx="6666377" cy="369332"/>
          </a:xfrm>
          <a:prstGeom prst="rect">
            <a:avLst/>
          </a:prstGeom>
          <a:noFill/>
        </p:spPr>
        <p:txBody>
          <a:bodyPr wrap="none" rtlCol="0">
            <a:spAutoFit/>
          </a:bodyPr>
          <a:lstStyle/>
          <a:p>
            <a:r>
              <a:rPr lang="en-US" dirty="0"/>
              <a:t>Segregation of functional brain networks typically decreases with age</a:t>
            </a:r>
          </a:p>
        </p:txBody>
      </p:sp>
      <p:pic>
        <p:nvPicPr>
          <p:cNvPr id="12" name="Picture 2">
            <a:extLst>
              <a:ext uri="{FF2B5EF4-FFF2-40B4-BE49-F238E27FC236}">
                <a16:creationId xmlns:a16="http://schemas.microsoft.com/office/drawing/2014/main" id="{1E53CA17-D89E-4D42-8D0A-F2944A2D3FF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00196" y="3179134"/>
            <a:ext cx="3526969" cy="1654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27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ipe(left)">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53B0-B646-0C42-8BCA-E7A7B5AD5C42}"/>
              </a:ext>
            </a:extLst>
          </p:cNvPr>
          <p:cNvSpPr>
            <a:spLocks noGrp="1"/>
          </p:cNvSpPr>
          <p:nvPr>
            <p:ph type="title"/>
          </p:nvPr>
        </p:nvSpPr>
        <p:spPr>
          <a:xfrm>
            <a:off x="628650" y="320674"/>
            <a:ext cx="7886700" cy="1325563"/>
          </a:xfrm>
        </p:spPr>
        <p:txBody>
          <a:bodyPr/>
          <a:lstStyle/>
          <a:p>
            <a:r>
              <a:rPr lang="en-US" dirty="0"/>
              <a:t>Potential Future Directions</a:t>
            </a:r>
          </a:p>
        </p:txBody>
      </p:sp>
      <p:sp>
        <p:nvSpPr>
          <p:cNvPr id="3" name="Content Placeholder 2">
            <a:extLst>
              <a:ext uri="{FF2B5EF4-FFF2-40B4-BE49-F238E27FC236}">
                <a16:creationId xmlns:a16="http://schemas.microsoft.com/office/drawing/2014/main" id="{9423B7C7-1AEE-6E47-ABA4-02DCA93DBD92}"/>
              </a:ext>
            </a:extLst>
          </p:cNvPr>
          <p:cNvSpPr>
            <a:spLocks noGrp="1"/>
          </p:cNvSpPr>
          <p:nvPr>
            <p:ph idx="1"/>
          </p:nvPr>
        </p:nvSpPr>
        <p:spPr>
          <a:xfrm>
            <a:off x="628650" y="1485900"/>
            <a:ext cx="7886700" cy="4691063"/>
          </a:xfrm>
        </p:spPr>
        <p:txBody>
          <a:bodyPr>
            <a:normAutofit/>
          </a:bodyPr>
          <a:lstStyle/>
          <a:p>
            <a:pPr marL="514350" indent="-514350">
              <a:buFont typeface="+mj-lt"/>
              <a:buAutoNum type="arabicPeriod" startAt="2"/>
            </a:pPr>
            <a:r>
              <a:rPr lang="en-US" sz="2400" dirty="0"/>
              <a:t>How do catecholamines (e.g. dopamine, norepinephrine) influence network dynamics (e.g. flexibility/stability)?</a:t>
            </a:r>
          </a:p>
          <a:p>
            <a:pPr lvl="1"/>
            <a:r>
              <a:rPr lang="en-US" sz="2000" dirty="0"/>
              <a:t>Flexibility of prefrontal regions is higher during a 2-back vs. 0-back working memory task</a:t>
            </a:r>
          </a:p>
          <a:p>
            <a:pPr lvl="1"/>
            <a:r>
              <a:rPr lang="en-US" sz="2000" dirty="0"/>
              <a:t>Stability on both conditions is associated with genetically-predicted D1 receptor expression</a:t>
            </a:r>
          </a:p>
          <a:p>
            <a:pPr lvl="1"/>
            <a:endParaRPr lang="en-US" sz="2000" dirty="0"/>
          </a:p>
        </p:txBody>
      </p:sp>
      <p:sp>
        <p:nvSpPr>
          <p:cNvPr id="4" name="Slide Number Placeholder 3">
            <a:extLst>
              <a:ext uri="{FF2B5EF4-FFF2-40B4-BE49-F238E27FC236}">
                <a16:creationId xmlns:a16="http://schemas.microsoft.com/office/drawing/2014/main" id="{97D88D5F-D9F8-E549-AE42-6109913D7105}"/>
              </a:ext>
            </a:extLst>
          </p:cNvPr>
          <p:cNvSpPr>
            <a:spLocks noGrp="1"/>
          </p:cNvSpPr>
          <p:nvPr>
            <p:ph type="sldNum" sz="quarter" idx="12"/>
          </p:nvPr>
        </p:nvSpPr>
        <p:spPr/>
        <p:txBody>
          <a:bodyPr/>
          <a:lstStyle/>
          <a:p>
            <a:fld id="{E1552ADF-166F-AF40-B1A4-D35B819B761E}" type="slidenum">
              <a:rPr lang="en-US" smtClean="0"/>
              <a:t>45</a:t>
            </a:fld>
            <a:endParaRPr lang="en-US"/>
          </a:p>
        </p:txBody>
      </p:sp>
      <p:pic>
        <p:nvPicPr>
          <p:cNvPr id="3074" name="Picture 2">
            <a:extLst>
              <a:ext uri="{FF2B5EF4-FFF2-40B4-BE49-F238E27FC236}">
                <a16:creationId xmlns:a16="http://schemas.microsoft.com/office/drawing/2014/main" id="{A64EAFF6-BD83-5545-8985-B21510B5A8B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2000" y="3505266"/>
            <a:ext cx="4738903" cy="17585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CB0CA7-FB3E-8D42-B3AA-2C72D4EB4955}"/>
              </a:ext>
            </a:extLst>
          </p:cNvPr>
          <p:cNvSpPr txBox="1"/>
          <p:nvPr/>
        </p:nvSpPr>
        <p:spPr>
          <a:xfrm>
            <a:off x="3319181" y="5263784"/>
            <a:ext cx="1778500" cy="369332"/>
          </a:xfrm>
          <a:prstGeom prst="rect">
            <a:avLst/>
          </a:prstGeom>
          <a:noFill/>
        </p:spPr>
        <p:txBody>
          <a:bodyPr wrap="none" rtlCol="0">
            <a:spAutoFit/>
          </a:bodyPr>
          <a:lstStyle/>
          <a:p>
            <a:r>
              <a:rPr lang="en-US" dirty="0"/>
              <a:t>Braun et al. 2015</a:t>
            </a:r>
          </a:p>
        </p:txBody>
      </p:sp>
      <p:pic>
        <p:nvPicPr>
          <p:cNvPr id="3078" name="Picture 6" descr="Fig. 3">
            <a:extLst>
              <a:ext uri="{FF2B5EF4-FFF2-40B4-BE49-F238E27FC236}">
                <a16:creationId xmlns:a16="http://schemas.microsoft.com/office/drawing/2014/main" id="{E2976A76-CEFD-DC4F-8EAC-8E18045D562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91757" y="3403222"/>
            <a:ext cx="2910038" cy="289799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B43B84F-BB33-E44E-9579-EE0E5D2FCFC4}"/>
              </a:ext>
            </a:extLst>
          </p:cNvPr>
          <p:cNvSpPr txBox="1"/>
          <p:nvPr/>
        </p:nvSpPr>
        <p:spPr>
          <a:xfrm>
            <a:off x="6389285" y="6241800"/>
            <a:ext cx="1778500" cy="369332"/>
          </a:xfrm>
          <a:prstGeom prst="rect">
            <a:avLst/>
          </a:prstGeom>
          <a:noFill/>
        </p:spPr>
        <p:txBody>
          <a:bodyPr wrap="none" rtlCol="0">
            <a:spAutoFit/>
          </a:bodyPr>
          <a:lstStyle/>
          <a:p>
            <a:r>
              <a:rPr lang="en-US" dirty="0"/>
              <a:t>Braun et al. 2021</a:t>
            </a:r>
          </a:p>
        </p:txBody>
      </p:sp>
    </p:spTree>
    <p:extLst>
      <p:ext uri="{BB962C8B-B14F-4D97-AF65-F5344CB8AC3E}">
        <p14:creationId xmlns:p14="http://schemas.microsoft.com/office/powerpoint/2010/main" val="186818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353B0-B646-0C42-8BCA-E7A7B5AD5C42}"/>
              </a:ext>
            </a:extLst>
          </p:cNvPr>
          <p:cNvSpPr>
            <a:spLocks noGrp="1"/>
          </p:cNvSpPr>
          <p:nvPr>
            <p:ph type="title"/>
          </p:nvPr>
        </p:nvSpPr>
        <p:spPr>
          <a:xfrm>
            <a:off x="628650" y="320674"/>
            <a:ext cx="7886700" cy="1325563"/>
          </a:xfrm>
        </p:spPr>
        <p:txBody>
          <a:bodyPr/>
          <a:lstStyle/>
          <a:p>
            <a:r>
              <a:rPr lang="en-US" dirty="0"/>
              <a:t>Potential Future Directions</a:t>
            </a:r>
          </a:p>
        </p:txBody>
      </p:sp>
      <p:sp>
        <p:nvSpPr>
          <p:cNvPr id="3" name="Content Placeholder 2">
            <a:extLst>
              <a:ext uri="{FF2B5EF4-FFF2-40B4-BE49-F238E27FC236}">
                <a16:creationId xmlns:a16="http://schemas.microsoft.com/office/drawing/2014/main" id="{9423B7C7-1AEE-6E47-ABA4-02DCA93DBD92}"/>
              </a:ext>
            </a:extLst>
          </p:cNvPr>
          <p:cNvSpPr>
            <a:spLocks noGrp="1"/>
          </p:cNvSpPr>
          <p:nvPr>
            <p:ph idx="1"/>
          </p:nvPr>
        </p:nvSpPr>
        <p:spPr>
          <a:xfrm>
            <a:off x="628650" y="1485900"/>
            <a:ext cx="7886700" cy="4691063"/>
          </a:xfrm>
        </p:spPr>
        <p:txBody>
          <a:bodyPr>
            <a:normAutofit/>
          </a:bodyPr>
          <a:lstStyle/>
          <a:p>
            <a:pPr marL="514350" indent="-514350">
              <a:buFont typeface="+mj-lt"/>
              <a:buAutoNum type="arabicPeriod" startAt="2"/>
            </a:pPr>
            <a:r>
              <a:rPr lang="en-US" sz="2400" dirty="0"/>
              <a:t>How do catecholamines (e.g. dopamine, norepinephrine) influence network dynamics (e.g. flexibility/stability)?</a:t>
            </a:r>
          </a:p>
          <a:p>
            <a:r>
              <a:rPr lang="en-US" sz="2400" dirty="0"/>
              <a:t>Increased Striatal D1 signal is associated with:</a:t>
            </a:r>
          </a:p>
          <a:p>
            <a:pPr lvl="1"/>
            <a:r>
              <a:rPr lang="en-US" sz="2000" dirty="0"/>
              <a:t>Reduced within-network connectivity in the default network</a:t>
            </a:r>
          </a:p>
          <a:p>
            <a:pPr lvl="1"/>
            <a:r>
              <a:rPr lang="en-US" sz="2000" dirty="0"/>
              <a:t>Enhanced within-network connectivity in the frontoparietal control network</a:t>
            </a:r>
          </a:p>
          <a:p>
            <a:pPr lvl="1"/>
            <a:endParaRPr lang="en-US" sz="2000" dirty="0"/>
          </a:p>
        </p:txBody>
      </p:sp>
      <p:sp>
        <p:nvSpPr>
          <p:cNvPr id="4" name="Slide Number Placeholder 3">
            <a:extLst>
              <a:ext uri="{FF2B5EF4-FFF2-40B4-BE49-F238E27FC236}">
                <a16:creationId xmlns:a16="http://schemas.microsoft.com/office/drawing/2014/main" id="{97D88D5F-D9F8-E549-AE42-6109913D7105}"/>
              </a:ext>
            </a:extLst>
          </p:cNvPr>
          <p:cNvSpPr>
            <a:spLocks noGrp="1"/>
          </p:cNvSpPr>
          <p:nvPr>
            <p:ph type="sldNum" sz="quarter" idx="12"/>
          </p:nvPr>
        </p:nvSpPr>
        <p:spPr/>
        <p:txBody>
          <a:bodyPr/>
          <a:lstStyle/>
          <a:p>
            <a:fld id="{E1552ADF-166F-AF40-B1A4-D35B819B761E}" type="slidenum">
              <a:rPr lang="en-US" smtClean="0"/>
              <a:t>46</a:t>
            </a:fld>
            <a:endParaRPr lang="en-US"/>
          </a:p>
        </p:txBody>
      </p:sp>
      <p:pic>
        <p:nvPicPr>
          <p:cNvPr id="10" name="Picture 4">
            <a:extLst>
              <a:ext uri="{FF2B5EF4-FFF2-40B4-BE49-F238E27FC236}">
                <a16:creationId xmlns:a16="http://schemas.microsoft.com/office/drawing/2014/main" id="{D90497EC-112E-F84D-AC44-0978B0202B8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455004" y="3963809"/>
            <a:ext cx="2962548" cy="234994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4C8EE5C-ACCA-2546-AA61-383A638BB07C}"/>
              </a:ext>
            </a:extLst>
          </p:cNvPr>
          <p:cNvSpPr txBox="1"/>
          <p:nvPr/>
        </p:nvSpPr>
        <p:spPr>
          <a:xfrm>
            <a:off x="6016466" y="6377216"/>
            <a:ext cx="2021515" cy="369332"/>
          </a:xfrm>
          <a:prstGeom prst="rect">
            <a:avLst/>
          </a:prstGeom>
          <a:noFill/>
        </p:spPr>
        <p:txBody>
          <a:bodyPr wrap="none" rtlCol="0">
            <a:spAutoFit/>
          </a:bodyPr>
          <a:lstStyle/>
          <a:p>
            <a:r>
              <a:rPr lang="en-US" dirty="0" err="1"/>
              <a:t>Roffman</a:t>
            </a:r>
            <a:r>
              <a:rPr lang="en-US" dirty="0"/>
              <a:t> et al. 2016</a:t>
            </a:r>
          </a:p>
        </p:txBody>
      </p:sp>
      <p:pic>
        <p:nvPicPr>
          <p:cNvPr id="4098" name="Picture 2">
            <a:extLst>
              <a:ext uri="{FF2B5EF4-FFF2-40B4-BE49-F238E27FC236}">
                <a16:creationId xmlns:a16="http://schemas.microsoft.com/office/drawing/2014/main" id="{7997851E-4B7A-AE46-ABF2-EDAED14B44E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26448" y="3922878"/>
            <a:ext cx="1753969" cy="22540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FD361803-924B-CF46-B440-31E63D7D009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583402" y="3963809"/>
            <a:ext cx="2962548" cy="2254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47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BD82-2256-4A4D-9B23-AF6D20B556D5}"/>
              </a:ext>
            </a:extLst>
          </p:cNvPr>
          <p:cNvSpPr>
            <a:spLocks noGrp="1"/>
          </p:cNvSpPr>
          <p:nvPr>
            <p:ph type="title"/>
          </p:nvPr>
        </p:nvSpPr>
        <p:spPr>
          <a:xfrm>
            <a:off x="381192" y="365126"/>
            <a:ext cx="8134158" cy="1325563"/>
          </a:xfrm>
        </p:spPr>
        <p:txBody>
          <a:bodyPr>
            <a:normAutofit/>
          </a:bodyPr>
          <a:lstStyle/>
          <a:p>
            <a:r>
              <a:rPr lang="en-US" sz="3600" dirty="0">
                <a:solidFill>
                  <a:schemeClr val="bg1"/>
                </a:solidFill>
                <a:latin typeface="Helvetica Neue Light" panose="02000403000000020004" pitchFamily="2" charset="0"/>
                <a:ea typeface="Helvetica Neue Light" panose="02000403000000020004" pitchFamily="2" charset="0"/>
              </a:rPr>
              <a:t>Acknowledgements</a:t>
            </a:r>
          </a:p>
        </p:txBody>
      </p:sp>
      <p:sp>
        <p:nvSpPr>
          <p:cNvPr id="3" name="Slide Number Placeholder 2">
            <a:extLst>
              <a:ext uri="{FF2B5EF4-FFF2-40B4-BE49-F238E27FC236}">
                <a16:creationId xmlns:a16="http://schemas.microsoft.com/office/drawing/2014/main" id="{DFC91A76-513F-CC41-8232-D7EDFF402973}"/>
              </a:ext>
            </a:extLst>
          </p:cNvPr>
          <p:cNvSpPr>
            <a:spLocks noGrp="1"/>
          </p:cNvSpPr>
          <p:nvPr>
            <p:ph type="sldNum" sz="quarter" idx="12"/>
          </p:nvPr>
        </p:nvSpPr>
        <p:spPr/>
        <p:txBody>
          <a:bodyPr/>
          <a:lstStyle/>
          <a:p>
            <a:fld id="{DCD0C57A-A379-694B-9C21-16F74B6E68BA}" type="slidenum">
              <a:rPr lang="en-US" smtClean="0"/>
              <a:t>47</a:t>
            </a:fld>
            <a:endParaRPr lang="en-US"/>
          </a:p>
        </p:txBody>
      </p:sp>
      <p:pic>
        <p:nvPicPr>
          <p:cNvPr id="4" name="Picture 3">
            <a:extLst>
              <a:ext uri="{FF2B5EF4-FFF2-40B4-BE49-F238E27FC236}">
                <a16:creationId xmlns:a16="http://schemas.microsoft.com/office/drawing/2014/main" id="{7DB03D63-2368-3942-9C21-F6B5315F29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9479" y="1617865"/>
            <a:ext cx="2436158" cy="1806641"/>
          </a:xfrm>
          <a:prstGeom prst="rect">
            <a:avLst/>
          </a:prstGeom>
        </p:spPr>
      </p:pic>
      <p:pic>
        <p:nvPicPr>
          <p:cNvPr id="5" name="Picture 4">
            <a:extLst>
              <a:ext uri="{FF2B5EF4-FFF2-40B4-BE49-F238E27FC236}">
                <a16:creationId xmlns:a16="http://schemas.microsoft.com/office/drawing/2014/main" id="{5B8CA988-3186-8B44-B84E-708433E719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186" y="5394351"/>
            <a:ext cx="2386524" cy="1079529"/>
          </a:xfrm>
          <a:prstGeom prst="rect">
            <a:avLst/>
          </a:prstGeom>
        </p:spPr>
      </p:pic>
      <p:pic>
        <p:nvPicPr>
          <p:cNvPr id="7" name="Picture 6">
            <a:extLst>
              <a:ext uri="{FF2B5EF4-FFF2-40B4-BE49-F238E27FC236}">
                <a16:creationId xmlns:a16="http://schemas.microsoft.com/office/drawing/2014/main" id="{62E9A86D-14A7-8B4C-A197-E2BD1CDE48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9835" y="4842030"/>
            <a:ext cx="2254742" cy="1028112"/>
          </a:xfrm>
          <a:prstGeom prst="rect">
            <a:avLst/>
          </a:prstGeom>
        </p:spPr>
      </p:pic>
      <p:pic>
        <p:nvPicPr>
          <p:cNvPr id="8" name="Picture 7">
            <a:extLst>
              <a:ext uri="{FF2B5EF4-FFF2-40B4-BE49-F238E27FC236}">
                <a16:creationId xmlns:a16="http://schemas.microsoft.com/office/drawing/2014/main" id="{EF300565-4F6F-754D-87D4-E61D18CE6D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78612" y="4837689"/>
            <a:ext cx="1027085" cy="1032453"/>
          </a:xfrm>
          <a:prstGeom prst="rect">
            <a:avLst/>
          </a:prstGeom>
        </p:spPr>
      </p:pic>
      <p:sp>
        <p:nvSpPr>
          <p:cNvPr id="9" name="Rectangle 8">
            <a:extLst>
              <a:ext uri="{FF2B5EF4-FFF2-40B4-BE49-F238E27FC236}">
                <a16:creationId xmlns:a16="http://schemas.microsoft.com/office/drawing/2014/main" id="{DEF90AD9-2B7C-B244-A231-A5384D757DA2}"/>
              </a:ext>
            </a:extLst>
          </p:cNvPr>
          <p:cNvSpPr/>
          <p:nvPr/>
        </p:nvSpPr>
        <p:spPr>
          <a:xfrm>
            <a:off x="5268203" y="5932617"/>
            <a:ext cx="2965877" cy="553998"/>
          </a:xfrm>
          <a:prstGeom prst="rect">
            <a:avLst/>
          </a:prstGeom>
        </p:spPr>
        <p:txBody>
          <a:bodyPr wrap="none">
            <a:spAutoFit/>
          </a:bodyPr>
          <a:lstStyle/>
          <a:p>
            <a:r>
              <a:rPr lang="en-US" sz="1000" dirty="0">
                <a:solidFill>
                  <a:schemeClr val="bg1"/>
                </a:solidFill>
                <a:effectLst/>
              </a:rPr>
              <a:t>NSF Major Research Instrumentation Award 1625552</a:t>
            </a:r>
          </a:p>
          <a:p>
            <a:r>
              <a:rPr lang="en-US" sz="1000" dirty="0">
                <a:solidFill>
                  <a:schemeClr val="bg1"/>
                </a:solidFill>
              </a:rPr>
              <a:t>ONR MURI Award N00014-16-1-2832</a:t>
            </a:r>
          </a:p>
          <a:p>
            <a:r>
              <a:rPr lang="en-US" sz="1000" dirty="0">
                <a:solidFill>
                  <a:schemeClr val="bg1"/>
                </a:solidFill>
                <a:effectLst/>
              </a:rPr>
              <a:t>ONR DURIP Award </a:t>
            </a:r>
            <a:r>
              <a:rPr lang="en-US" sz="1000" dirty="0">
                <a:solidFill>
                  <a:schemeClr val="bg1"/>
                </a:solidFill>
              </a:rPr>
              <a:t>N00014-17-1-2304</a:t>
            </a:r>
            <a:endParaRPr lang="en-US" sz="1000" dirty="0">
              <a:solidFill>
                <a:schemeClr val="bg1"/>
              </a:solidFill>
              <a:effectLst/>
            </a:endParaRPr>
          </a:p>
        </p:txBody>
      </p:sp>
      <p:sp>
        <p:nvSpPr>
          <p:cNvPr id="10" name="TextBox 9">
            <a:extLst>
              <a:ext uri="{FF2B5EF4-FFF2-40B4-BE49-F238E27FC236}">
                <a16:creationId xmlns:a16="http://schemas.microsoft.com/office/drawing/2014/main" id="{1E8F0405-09CD-374F-BA8A-5F54EA72C7C5}"/>
              </a:ext>
            </a:extLst>
          </p:cNvPr>
          <p:cNvSpPr txBox="1"/>
          <p:nvPr/>
        </p:nvSpPr>
        <p:spPr>
          <a:xfrm>
            <a:off x="5074086" y="4506897"/>
            <a:ext cx="1036138" cy="276999"/>
          </a:xfrm>
          <a:prstGeom prst="rect">
            <a:avLst/>
          </a:prstGeom>
          <a:noFill/>
        </p:spPr>
        <p:txBody>
          <a:bodyPr wrap="square" rtlCol="0">
            <a:spAutoFit/>
          </a:bodyPr>
          <a:lstStyle/>
          <a:p>
            <a:r>
              <a:rPr lang="en-US" sz="1200" u="sng" dirty="0">
                <a:solidFill>
                  <a:schemeClr val="bg1"/>
                </a:solidFill>
              </a:rPr>
              <a:t>Funding</a:t>
            </a:r>
          </a:p>
        </p:txBody>
      </p:sp>
      <p:sp>
        <p:nvSpPr>
          <p:cNvPr id="12" name="TextBox 11">
            <a:extLst>
              <a:ext uri="{FF2B5EF4-FFF2-40B4-BE49-F238E27FC236}">
                <a16:creationId xmlns:a16="http://schemas.microsoft.com/office/drawing/2014/main" id="{509321DE-9667-2E45-B4D1-D55AEEAF34A6}"/>
              </a:ext>
            </a:extLst>
          </p:cNvPr>
          <p:cNvSpPr txBox="1"/>
          <p:nvPr/>
        </p:nvSpPr>
        <p:spPr>
          <a:xfrm>
            <a:off x="4955632" y="1862163"/>
            <a:ext cx="2158773" cy="2308324"/>
          </a:xfrm>
          <a:prstGeom prst="rect">
            <a:avLst/>
          </a:prstGeom>
          <a:noFill/>
        </p:spPr>
        <p:txBody>
          <a:bodyPr wrap="square" rtlCol="0">
            <a:spAutoFit/>
          </a:bodyPr>
          <a:lstStyle/>
          <a:p>
            <a:r>
              <a:rPr lang="en-US" sz="1200" u="sng" dirty="0">
                <a:solidFill>
                  <a:schemeClr val="bg1"/>
                </a:solidFill>
              </a:rPr>
              <a:t>Stern Lab</a:t>
            </a:r>
          </a:p>
          <a:p>
            <a:r>
              <a:rPr lang="en-US" sz="1200" b="1" dirty="0">
                <a:solidFill>
                  <a:schemeClr val="bg1"/>
                </a:solidFill>
              </a:rPr>
              <a:t>Chantal Stern</a:t>
            </a:r>
          </a:p>
          <a:p>
            <a:r>
              <a:rPr lang="en-US" sz="1200" dirty="0">
                <a:solidFill>
                  <a:schemeClr val="bg1"/>
                </a:solidFill>
              </a:rPr>
              <a:t>Matt Dunne</a:t>
            </a:r>
          </a:p>
          <a:p>
            <a:r>
              <a:rPr lang="en-US" sz="1200" dirty="0" err="1">
                <a:solidFill>
                  <a:schemeClr val="bg1"/>
                </a:solidFill>
              </a:rPr>
              <a:t>Stamati</a:t>
            </a:r>
            <a:r>
              <a:rPr lang="en-US" sz="1200" dirty="0">
                <a:solidFill>
                  <a:schemeClr val="bg1"/>
                </a:solidFill>
              </a:rPr>
              <a:t> </a:t>
            </a:r>
            <a:r>
              <a:rPr lang="en-US" sz="1200" dirty="0" err="1">
                <a:solidFill>
                  <a:schemeClr val="bg1"/>
                </a:solidFill>
              </a:rPr>
              <a:t>Liapis</a:t>
            </a:r>
            <a:endParaRPr lang="en-US" sz="1200" dirty="0">
              <a:solidFill>
                <a:schemeClr val="bg1"/>
              </a:solidFill>
            </a:endParaRPr>
          </a:p>
          <a:p>
            <a:r>
              <a:rPr lang="en-US" sz="1200" dirty="0">
                <a:solidFill>
                  <a:schemeClr val="bg1"/>
                </a:solidFill>
              </a:rPr>
              <a:t>Kylie Moore</a:t>
            </a:r>
          </a:p>
          <a:p>
            <a:r>
              <a:rPr lang="en-US" sz="1200" dirty="0">
                <a:solidFill>
                  <a:schemeClr val="bg1"/>
                </a:solidFill>
              </a:rPr>
              <a:t>Caroline Ahn</a:t>
            </a:r>
          </a:p>
          <a:p>
            <a:r>
              <a:rPr lang="en-US" sz="1200" dirty="0">
                <a:solidFill>
                  <a:schemeClr val="bg1"/>
                </a:solidFill>
              </a:rPr>
              <a:t>Kylie </a:t>
            </a:r>
            <a:r>
              <a:rPr lang="en-US" sz="1200" dirty="0" err="1">
                <a:solidFill>
                  <a:schemeClr val="bg1"/>
                </a:solidFill>
              </a:rPr>
              <a:t>Isenburg</a:t>
            </a:r>
            <a:endParaRPr lang="en-US" sz="1200" dirty="0">
              <a:solidFill>
                <a:schemeClr val="bg1"/>
              </a:solidFill>
            </a:endParaRPr>
          </a:p>
          <a:p>
            <a:endParaRPr lang="en-US" sz="1200" dirty="0">
              <a:solidFill>
                <a:schemeClr val="bg1"/>
              </a:solidFill>
            </a:endParaRPr>
          </a:p>
          <a:p>
            <a:r>
              <a:rPr lang="en-US" sz="1200" u="sng" dirty="0">
                <a:solidFill>
                  <a:schemeClr val="bg1"/>
                </a:solidFill>
              </a:rPr>
              <a:t>Cognitive Neuroimaging Center</a:t>
            </a:r>
          </a:p>
          <a:p>
            <a:r>
              <a:rPr lang="en-US" sz="1200" dirty="0">
                <a:solidFill>
                  <a:schemeClr val="bg1"/>
                </a:solidFill>
              </a:rPr>
              <a:t>Stephanie </a:t>
            </a:r>
            <a:r>
              <a:rPr lang="en-US" sz="1200" dirty="0" err="1">
                <a:solidFill>
                  <a:schemeClr val="bg1"/>
                </a:solidFill>
              </a:rPr>
              <a:t>McMaines</a:t>
            </a:r>
            <a:endParaRPr lang="en-US" sz="1200" dirty="0">
              <a:solidFill>
                <a:schemeClr val="bg1"/>
              </a:solidFill>
            </a:endParaRPr>
          </a:p>
          <a:p>
            <a:r>
              <a:rPr lang="en-US" sz="1200" dirty="0">
                <a:solidFill>
                  <a:schemeClr val="bg1"/>
                </a:solidFill>
              </a:rPr>
              <a:t>Shruthi Chakrapani</a:t>
            </a:r>
          </a:p>
          <a:p>
            <a:endParaRPr lang="en-US" sz="1200" dirty="0">
              <a:solidFill>
                <a:schemeClr val="bg1"/>
              </a:solidFill>
            </a:endParaRPr>
          </a:p>
        </p:txBody>
      </p:sp>
      <p:sp>
        <p:nvSpPr>
          <p:cNvPr id="6" name="Rectangle 5">
            <a:extLst>
              <a:ext uri="{FF2B5EF4-FFF2-40B4-BE49-F238E27FC236}">
                <a16:creationId xmlns:a16="http://schemas.microsoft.com/office/drawing/2014/main" id="{276D3B89-714F-9043-B8C5-C4959203C933}"/>
              </a:ext>
            </a:extLst>
          </p:cNvPr>
          <p:cNvSpPr/>
          <p:nvPr/>
        </p:nvSpPr>
        <p:spPr>
          <a:xfrm>
            <a:off x="7129073" y="1143350"/>
            <a:ext cx="1784408" cy="2862322"/>
          </a:xfrm>
          <a:prstGeom prst="rect">
            <a:avLst/>
          </a:prstGeom>
        </p:spPr>
        <p:txBody>
          <a:bodyPr wrap="square">
            <a:spAutoFit/>
          </a:bodyPr>
          <a:lstStyle/>
          <a:p>
            <a:r>
              <a:rPr lang="en-US" sz="1200" u="sng" dirty="0">
                <a:solidFill>
                  <a:schemeClr val="bg1"/>
                </a:solidFill>
              </a:rPr>
              <a:t>Collaborators</a:t>
            </a:r>
          </a:p>
          <a:p>
            <a:r>
              <a:rPr lang="en-US" sz="1200" b="1" dirty="0">
                <a:solidFill>
                  <a:schemeClr val="bg1"/>
                </a:solidFill>
              </a:rPr>
              <a:t>Allen Chang</a:t>
            </a:r>
          </a:p>
          <a:p>
            <a:r>
              <a:rPr lang="en-US" sz="1200" b="1" dirty="0" err="1">
                <a:solidFill>
                  <a:schemeClr val="bg1"/>
                </a:solidFill>
              </a:rPr>
              <a:t>Weida</a:t>
            </a:r>
            <a:r>
              <a:rPr lang="en-US" sz="1200" b="1" dirty="0">
                <a:solidFill>
                  <a:schemeClr val="bg1"/>
                </a:solidFill>
              </a:rPr>
              <a:t> Ma</a:t>
            </a:r>
          </a:p>
          <a:p>
            <a:r>
              <a:rPr lang="en-US" sz="1200" b="1" dirty="0">
                <a:solidFill>
                  <a:schemeClr val="bg1"/>
                </a:solidFill>
              </a:rPr>
              <a:t>Joe McGuire</a:t>
            </a:r>
          </a:p>
          <a:p>
            <a:endParaRPr lang="en-US" sz="1200" b="1" dirty="0">
              <a:solidFill>
                <a:schemeClr val="bg1"/>
              </a:solidFill>
            </a:endParaRPr>
          </a:p>
          <a:p>
            <a:r>
              <a:rPr lang="en-US" sz="1200" u="sng" dirty="0">
                <a:solidFill>
                  <a:schemeClr val="bg1"/>
                </a:solidFill>
              </a:rPr>
              <a:t>Dissertation Advisory Committee</a:t>
            </a:r>
          </a:p>
          <a:p>
            <a:r>
              <a:rPr lang="en-US" sz="1200" dirty="0">
                <a:solidFill>
                  <a:schemeClr val="bg1"/>
                </a:solidFill>
              </a:rPr>
              <a:t>Chantal Stern</a:t>
            </a:r>
          </a:p>
          <a:p>
            <a:r>
              <a:rPr lang="en-US" sz="1200" dirty="0">
                <a:solidFill>
                  <a:schemeClr val="bg1"/>
                </a:solidFill>
              </a:rPr>
              <a:t>Joe McGuire</a:t>
            </a:r>
          </a:p>
          <a:p>
            <a:r>
              <a:rPr lang="en-US" sz="1200" dirty="0">
                <a:solidFill>
                  <a:schemeClr val="bg1"/>
                </a:solidFill>
              </a:rPr>
              <a:t>David </a:t>
            </a:r>
            <a:r>
              <a:rPr lang="en-US" sz="1200" dirty="0" err="1">
                <a:solidFill>
                  <a:schemeClr val="bg1"/>
                </a:solidFill>
              </a:rPr>
              <a:t>Badre</a:t>
            </a:r>
            <a:endParaRPr lang="en-US" sz="1200" dirty="0">
              <a:solidFill>
                <a:schemeClr val="bg1"/>
              </a:solidFill>
            </a:endParaRPr>
          </a:p>
          <a:p>
            <a:r>
              <a:rPr lang="en-US" sz="1200" dirty="0">
                <a:solidFill>
                  <a:schemeClr val="bg1"/>
                </a:solidFill>
              </a:rPr>
              <a:t>Mike </a:t>
            </a:r>
            <a:r>
              <a:rPr lang="en-US" sz="1200" dirty="0" err="1">
                <a:solidFill>
                  <a:schemeClr val="bg1"/>
                </a:solidFill>
              </a:rPr>
              <a:t>Hasselmo</a:t>
            </a:r>
            <a:endParaRPr lang="en-US" sz="1200" dirty="0">
              <a:solidFill>
                <a:schemeClr val="bg1"/>
              </a:solidFill>
            </a:endParaRPr>
          </a:p>
          <a:p>
            <a:endParaRPr lang="en-US" sz="1200" dirty="0">
              <a:solidFill>
                <a:schemeClr val="bg1"/>
              </a:solidFill>
            </a:endParaRPr>
          </a:p>
          <a:p>
            <a:r>
              <a:rPr lang="en-US" sz="1200" u="sng" dirty="0">
                <a:solidFill>
                  <a:schemeClr val="bg1"/>
                </a:solidFill>
              </a:rPr>
              <a:t>GPN Admin</a:t>
            </a:r>
          </a:p>
          <a:p>
            <a:r>
              <a:rPr lang="en-US" sz="1200" dirty="0">
                <a:solidFill>
                  <a:schemeClr val="bg1"/>
                </a:solidFill>
              </a:rPr>
              <a:t>Shelley </a:t>
            </a:r>
            <a:r>
              <a:rPr lang="en-US" sz="1200" dirty="0" err="1">
                <a:solidFill>
                  <a:schemeClr val="bg1"/>
                </a:solidFill>
              </a:rPr>
              <a:t>Russek</a:t>
            </a:r>
            <a:endParaRPr lang="en-US" sz="1200" dirty="0">
              <a:solidFill>
                <a:schemeClr val="bg1"/>
              </a:solidFill>
            </a:endParaRPr>
          </a:p>
          <a:p>
            <a:r>
              <a:rPr lang="en-US" sz="1200" dirty="0">
                <a:solidFill>
                  <a:schemeClr val="bg1"/>
                </a:solidFill>
              </a:rPr>
              <a:t>Sandi Grasso</a:t>
            </a:r>
          </a:p>
        </p:txBody>
      </p:sp>
      <p:pic>
        <p:nvPicPr>
          <p:cNvPr id="15" name="Picture 14">
            <a:extLst>
              <a:ext uri="{FF2B5EF4-FFF2-40B4-BE49-F238E27FC236}">
                <a16:creationId xmlns:a16="http://schemas.microsoft.com/office/drawing/2014/main" id="{6783CD81-C925-4E40-B937-EE702A9A2D9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5400000">
            <a:off x="2577965" y="1770764"/>
            <a:ext cx="2059425" cy="1847034"/>
          </a:xfrm>
          <a:prstGeom prst="rect">
            <a:avLst/>
          </a:prstGeom>
        </p:spPr>
      </p:pic>
      <p:grpSp>
        <p:nvGrpSpPr>
          <p:cNvPr id="21" name="Group 20">
            <a:extLst>
              <a:ext uri="{FF2B5EF4-FFF2-40B4-BE49-F238E27FC236}">
                <a16:creationId xmlns:a16="http://schemas.microsoft.com/office/drawing/2014/main" id="{7C9ADDAE-D711-F943-930F-A30A2D6F370B}"/>
              </a:ext>
            </a:extLst>
          </p:cNvPr>
          <p:cNvGrpSpPr/>
          <p:nvPr/>
        </p:nvGrpSpPr>
        <p:grpSpPr>
          <a:xfrm>
            <a:off x="369186" y="3321517"/>
            <a:ext cx="2818788" cy="1584776"/>
            <a:chOff x="381192" y="3517554"/>
            <a:chExt cx="2679511" cy="1506472"/>
          </a:xfrm>
        </p:grpSpPr>
        <p:pic>
          <p:nvPicPr>
            <p:cNvPr id="13" name="Picture 12">
              <a:extLst>
                <a:ext uri="{FF2B5EF4-FFF2-40B4-BE49-F238E27FC236}">
                  <a16:creationId xmlns:a16="http://schemas.microsoft.com/office/drawing/2014/main" id="{EA1CA4AE-5CA5-1D49-954D-F6FC44CD7A7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967712" y="2931034"/>
              <a:ext cx="1506472" cy="2679511"/>
            </a:xfrm>
            <a:prstGeom prst="rect">
              <a:avLst/>
            </a:prstGeom>
          </p:spPr>
        </p:pic>
        <p:pic>
          <p:nvPicPr>
            <p:cNvPr id="16" name="Picture 15">
              <a:extLst>
                <a:ext uri="{FF2B5EF4-FFF2-40B4-BE49-F238E27FC236}">
                  <a16:creationId xmlns:a16="http://schemas.microsoft.com/office/drawing/2014/main" id="{DDD2051E-1CD7-5546-9603-9707A27C7C0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16200000">
              <a:off x="607007" y="3461805"/>
              <a:ext cx="691248" cy="925295"/>
            </a:xfrm>
            <a:prstGeom prst="rect">
              <a:avLst/>
            </a:prstGeom>
          </p:spPr>
        </p:pic>
      </p:grpSp>
      <p:pic>
        <p:nvPicPr>
          <p:cNvPr id="20" name="Picture 19">
            <a:extLst>
              <a:ext uri="{FF2B5EF4-FFF2-40B4-BE49-F238E27FC236}">
                <a16:creationId xmlns:a16="http://schemas.microsoft.com/office/drawing/2014/main" id="{F219B769-301F-AE45-827C-C9D14A5E2E8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642317" y="3154123"/>
            <a:ext cx="1935070" cy="1791778"/>
          </a:xfrm>
          <a:prstGeom prst="rect">
            <a:avLst/>
          </a:prstGeom>
        </p:spPr>
      </p:pic>
      <p:pic>
        <p:nvPicPr>
          <p:cNvPr id="11" name="Picture 10">
            <a:extLst>
              <a:ext uri="{FF2B5EF4-FFF2-40B4-BE49-F238E27FC236}">
                <a16:creationId xmlns:a16="http://schemas.microsoft.com/office/drawing/2014/main" id="{0D3042D2-E2E3-7144-9C2E-B7376EC5CEE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070050" y="840329"/>
            <a:ext cx="821841" cy="825629"/>
          </a:xfrm>
          <a:prstGeom prst="rect">
            <a:avLst/>
          </a:prstGeom>
        </p:spPr>
      </p:pic>
      <p:pic>
        <p:nvPicPr>
          <p:cNvPr id="14" name="Picture 13">
            <a:extLst>
              <a:ext uri="{FF2B5EF4-FFF2-40B4-BE49-F238E27FC236}">
                <a16:creationId xmlns:a16="http://schemas.microsoft.com/office/drawing/2014/main" id="{01FA8224-571D-5B4F-9E39-2250ADBAC3F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94162" y="844455"/>
            <a:ext cx="838706" cy="838706"/>
          </a:xfrm>
          <a:prstGeom prst="rect">
            <a:avLst/>
          </a:prstGeom>
        </p:spPr>
      </p:pic>
    </p:spTree>
    <p:extLst>
      <p:ext uri="{BB962C8B-B14F-4D97-AF65-F5344CB8AC3E}">
        <p14:creationId xmlns:p14="http://schemas.microsoft.com/office/powerpoint/2010/main" val="37403457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C2048-54F1-BF41-874A-BFEFFCA18926}"/>
              </a:ext>
            </a:extLst>
          </p:cNvPr>
          <p:cNvSpPr>
            <a:spLocks noGrp="1"/>
          </p:cNvSpPr>
          <p:nvPr>
            <p:ph type="title"/>
          </p:nvPr>
        </p:nvSpPr>
        <p:spPr>
          <a:xfrm>
            <a:off x="1172661" y="1426448"/>
            <a:ext cx="3040524" cy="1325563"/>
          </a:xfrm>
        </p:spPr>
        <p:txBody>
          <a:bodyPr/>
          <a:lstStyle/>
          <a:p>
            <a:r>
              <a:rPr lang="en-US" b="1" dirty="0">
                <a:solidFill>
                  <a:schemeClr val="bg1"/>
                </a:solidFill>
              </a:rPr>
              <a:t>Questions?</a:t>
            </a:r>
          </a:p>
        </p:txBody>
      </p:sp>
      <p:sp>
        <p:nvSpPr>
          <p:cNvPr id="3" name="Slide Number Placeholder 2">
            <a:extLst>
              <a:ext uri="{FF2B5EF4-FFF2-40B4-BE49-F238E27FC236}">
                <a16:creationId xmlns:a16="http://schemas.microsoft.com/office/drawing/2014/main" id="{4A87FEB9-B08D-FA47-BA34-F3B7A2ADD32B}"/>
              </a:ext>
            </a:extLst>
          </p:cNvPr>
          <p:cNvSpPr>
            <a:spLocks noGrp="1"/>
          </p:cNvSpPr>
          <p:nvPr>
            <p:ph type="sldNum" sz="quarter" idx="12"/>
          </p:nvPr>
        </p:nvSpPr>
        <p:spPr/>
        <p:txBody>
          <a:bodyPr/>
          <a:lstStyle/>
          <a:p>
            <a:fld id="{E1552ADF-166F-AF40-B1A4-D35B819B761E}" type="slidenum">
              <a:rPr lang="en-US" smtClean="0"/>
              <a:t>48</a:t>
            </a:fld>
            <a:endParaRPr lang="en-US"/>
          </a:p>
        </p:txBody>
      </p:sp>
      <p:pic>
        <p:nvPicPr>
          <p:cNvPr id="5" name="Picture 4">
            <a:extLst>
              <a:ext uri="{FF2B5EF4-FFF2-40B4-BE49-F238E27FC236}">
                <a16:creationId xmlns:a16="http://schemas.microsoft.com/office/drawing/2014/main" id="{C7AC5EFE-DBD6-1049-9679-DE953EA6DD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96" b="98454" l="876" r="94746">
                        <a14:foregroundMark x1="30123" y1="91065" x2="26095" y2="83505"/>
                        <a14:foregroundMark x1="26095" y1="83505" x2="8932" y2="69588"/>
                        <a14:foregroundMark x1="8932" y1="69588" x2="12960" y2="61340"/>
                        <a14:foregroundMark x1="12960" y1="61340" x2="13310" y2="52062"/>
                        <a14:foregroundMark x1="13310" y1="52062" x2="14186" y2="49485"/>
                        <a14:foregroundMark x1="12609" y1="86426" x2="18039" y2="95361"/>
                        <a14:foregroundMark x1="18039" y1="95361" x2="51664" y2="99141"/>
                        <a14:foregroundMark x1="51664" y1="99141" x2="59545" y2="98797"/>
                        <a14:foregroundMark x1="59545" y1="98797" x2="68651" y2="93814"/>
                        <a14:foregroundMark x1="68651" y1="93814" x2="72329" y2="94502"/>
                        <a14:foregroundMark x1="14186" y1="95361" x2="26095" y2="99141"/>
                        <a14:foregroundMark x1="26095" y1="99141" x2="74081" y2="96220"/>
                        <a14:foregroundMark x1="74081" y1="96220" x2="68827" y2="98969"/>
                        <a14:foregroundMark x1="89492" y1="59278" x2="93345" y2="50687"/>
                        <a14:foregroundMark x1="93345" y1="50687" x2="92995" y2="34536"/>
                        <a14:foregroundMark x1="92995" y1="34536" x2="87566" y2="17010"/>
                        <a14:foregroundMark x1="87566" y1="17010" x2="82137" y2="11856"/>
                        <a14:foregroundMark x1="82137" y1="11856" x2="45359" y2="8591"/>
                        <a14:foregroundMark x1="45359" y1="8591" x2="36252" y2="9966"/>
                        <a14:foregroundMark x1="36252" y1="9966" x2="29072" y2="14261"/>
                        <a14:foregroundMark x1="39580" y1="6529" x2="55517" y2="4124"/>
                        <a14:foregroundMark x1="55517" y1="4124" x2="70753" y2="4296"/>
                        <a14:foregroundMark x1="70753" y1="4296" x2="73555" y2="5498"/>
                        <a14:foregroundMark x1="92294" y1="29897" x2="95096" y2="45189"/>
                        <a14:foregroundMark x1="95096" y1="45189" x2="94921" y2="49485"/>
                        <a14:foregroundMark x1="5079" y1="62027" x2="4028" y2="69072"/>
                        <a14:foregroundMark x1="4028" y1="69072" x2="6480" y2="70447"/>
                        <a14:foregroundMark x1="1676" y1="64261" x2="2977" y2="62027"/>
                        <a14:foregroundMark x1="876" y1="65636" x2="1676" y2="64261"/>
                        <a14:backgroundMark x1="0" y1="63918" x2="1226" y2="62371"/>
                        <a14:backgroundMark x1="175" y1="64261" x2="175" y2="64261"/>
                      </a14:backgroundRemoval>
                    </a14:imgEffect>
                  </a14:imgLayer>
                </a14:imgProps>
              </a:ext>
            </a:extLst>
          </a:blip>
          <a:stretch>
            <a:fillRect/>
          </a:stretch>
        </p:blipFill>
        <p:spPr>
          <a:xfrm rot="566067">
            <a:off x="3708716" y="3240911"/>
            <a:ext cx="3764487" cy="3837008"/>
          </a:xfrm>
          <a:prstGeom prst="rect">
            <a:avLst/>
          </a:prstGeom>
        </p:spPr>
      </p:pic>
      <p:sp>
        <p:nvSpPr>
          <p:cNvPr id="6" name="Cloud Callout 5">
            <a:extLst>
              <a:ext uri="{FF2B5EF4-FFF2-40B4-BE49-F238E27FC236}">
                <a16:creationId xmlns:a16="http://schemas.microsoft.com/office/drawing/2014/main" id="{66B607AD-6AD2-384F-B035-FC4F77F5AB0C}"/>
              </a:ext>
            </a:extLst>
          </p:cNvPr>
          <p:cNvSpPr/>
          <p:nvPr/>
        </p:nvSpPr>
        <p:spPr>
          <a:xfrm>
            <a:off x="648183" y="960699"/>
            <a:ext cx="3923817" cy="2257063"/>
          </a:xfrm>
          <a:prstGeom prst="cloudCallout">
            <a:avLst>
              <a:gd name="adj1" fmla="val 41999"/>
              <a:gd name="adj2" fmla="val 7532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94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78AF-A771-2A49-A0AA-33501675652E}"/>
              </a:ext>
            </a:extLst>
          </p:cNvPr>
          <p:cNvSpPr>
            <a:spLocks noGrp="1"/>
          </p:cNvSpPr>
          <p:nvPr>
            <p:ph type="title"/>
          </p:nvPr>
        </p:nvSpPr>
        <p:spPr/>
        <p:txBody>
          <a:bodyPr/>
          <a:lstStyle/>
          <a:p>
            <a:r>
              <a:rPr lang="en-US" dirty="0"/>
              <a:t>My Previous Work with PET Neuroimaging</a:t>
            </a:r>
          </a:p>
        </p:txBody>
      </p:sp>
      <p:sp>
        <p:nvSpPr>
          <p:cNvPr id="3" name="Content Placeholder 2">
            <a:extLst>
              <a:ext uri="{FF2B5EF4-FFF2-40B4-BE49-F238E27FC236}">
                <a16:creationId xmlns:a16="http://schemas.microsoft.com/office/drawing/2014/main" id="{321D0C4B-838A-0B42-8E6F-2E11D435D6DD}"/>
              </a:ext>
            </a:extLst>
          </p:cNvPr>
          <p:cNvSpPr>
            <a:spLocks noGrp="1"/>
          </p:cNvSpPr>
          <p:nvPr>
            <p:ph idx="1"/>
          </p:nvPr>
        </p:nvSpPr>
        <p:spPr>
          <a:xfrm>
            <a:off x="628650" y="1825625"/>
            <a:ext cx="8210358" cy="4351338"/>
          </a:xfrm>
        </p:spPr>
        <p:txBody>
          <a:bodyPr/>
          <a:lstStyle/>
          <a:p>
            <a:r>
              <a:rPr lang="en-US" dirty="0"/>
              <a:t>Pharmacokinetic Modelling Tool</a:t>
            </a:r>
          </a:p>
          <a:p>
            <a:endParaRPr lang="en-US" dirty="0"/>
          </a:p>
        </p:txBody>
      </p:sp>
      <p:sp>
        <p:nvSpPr>
          <p:cNvPr id="4" name="Slide Number Placeholder 3">
            <a:extLst>
              <a:ext uri="{FF2B5EF4-FFF2-40B4-BE49-F238E27FC236}">
                <a16:creationId xmlns:a16="http://schemas.microsoft.com/office/drawing/2014/main" id="{D8295F00-441C-EE44-8E5E-6DB2C47E6B41}"/>
              </a:ext>
            </a:extLst>
          </p:cNvPr>
          <p:cNvSpPr>
            <a:spLocks noGrp="1"/>
          </p:cNvSpPr>
          <p:nvPr>
            <p:ph type="sldNum" sz="quarter" idx="12"/>
          </p:nvPr>
        </p:nvSpPr>
        <p:spPr/>
        <p:txBody>
          <a:bodyPr/>
          <a:lstStyle/>
          <a:p>
            <a:fld id="{E1552ADF-166F-AF40-B1A4-D35B819B761E}" type="slidenum">
              <a:rPr lang="en-US" smtClean="0"/>
              <a:t>49</a:t>
            </a:fld>
            <a:endParaRPr lang="en-US"/>
          </a:p>
        </p:txBody>
      </p:sp>
      <p:pic>
        <p:nvPicPr>
          <p:cNvPr id="5" name="Picture 4">
            <a:extLst>
              <a:ext uri="{FF2B5EF4-FFF2-40B4-BE49-F238E27FC236}">
                <a16:creationId xmlns:a16="http://schemas.microsoft.com/office/drawing/2014/main" id="{ACEC4D88-D6C6-C547-BE64-57C5B1780D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1077" y="3559948"/>
            <a:ext cx="4845504" cy="2978965"/>
          </a:xfrm>
          <a:prstGeom prst="rect">
            <a:avLst/>
          </a:prstGeom>
        </p:spPr>
      </p:pic>
      <p:pic>
        <p:nvPicPr>
          <p:cNvPr id="6" name="Picture 5" descr="2TC_v2.png">
            <a:extLst>
              <a:ext uri="{FF2B5EF4-FFF2-40B4-BE49-F238E27FC236}">
                <a16:creationId xmlns:a16="http://schemas.microsoft.com/office/drawing/2014/main" id="{9C6153E2-4AB2-8C4B-9A21-C68607C30D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55630" y="2320634"/>
            <a:ext cx="3631780" cy="1193274"/>
          </a:xfrm>
          <a:prstGeom prst="rect">
            <a:avLst/>
          </a:prstGeom>
        </p:spPr>
      </p:pic>
      <p:pic>
        <p:nvPicPr>
          <p:cNvPr id="7" name="Picture 6" descr="2TC_v2.png">
            <a:extLst>
              <a:ext uri="{FF2B5EF4-FFF2-40B4-BE49-F238E27FC236}">
                <a16:creationId xmlns:a16="http://schemas.microsoft.com/office/drawing/2014/main" id="{A7BA469D-D445-A242-B07D-83C51BC4E7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68748" y="2320634"/>
            <a:ext cx="2724618" cy="1193274"/>
          </a:xfrm>
          <a:prstGeom prst="rect">
            <a:avLst/>
          </a:prstGeom>
        </p:spPr>
      </p:pic>
    </p:spTree>
    <p:extLst>
      <p:ext uri="{BB962C8B-B14F-4D97-AF65-F5344CB8AC3E}">
        <p14:creationId xmlns:p14="http://schemas.microsoft.com/office/powerpoint/2010/main" val="3280023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List of MBTA subway stations - Wikipedia">
            <a:extLst>
              <a:ext uri="{FF2B5EF4-FFF2-40B4-BE49-F238E27FC236}">
                <a16:creationId xmlns:a16="http://schemas.microsoft.com/office/drawing/2014/main" id="{97E55090-F1D3-8F4E-8049-36304664A33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5409" y="0"/>
            <a:ext cx="7793182"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1B96B4B7-C4F1-D748-ADCF-B357F97B07E2}"/>
              </a:ext>
            </a:extLst>
          </p:cNvPr>
          <p:cNvSpPr/>
          <p:nvPr/>
        </p:nvSpPr>
        <p:spPr>
          <a:xfrm>
            <a:off x="542260" y="461350"/>
            <a:ext cx="2668774" cy="2892908"/>
          </a:xfrm>
          <a:prstGeom prst="roundRect">
            <a:avLst>
              <a:gd name="adj" fmla="val 9407"/>
            </a:avLst>
          </a:prstGeom>
          <a:solidFill>
            <a:srgbClr val="FFFFFF">
              <a:alpha val="85098"/>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ED63E28-42E9-6445-A616-F31C86CAF130}"/>
              </a:ext>
            </a:extLst>
          </p:cNvPr>
          <p:cNvSpPr>
            <a:spLocks noGrp="1"/>
          </p:cNvSpPr>
          <p:nvPr>
            <p:ph type="sldNum" sz="quarter" idx="12"/>
          </p:nvPr>
        </p:nvSpPr>
        <p:spPr/>
        <p:txBody>
          <a:bodyPr/>
          <a:lstStyle/>
          <a:p>
            <a:fld id="{E1552ADF-166F-AF40-B1A4-D35B819B761E}" type="slidenum">
              <a:rPr lang="en-US" smtClean="0"/>
              <a:t>5</a:t>
            </a:fld>
            <a:endParaRPr lang="en-US"/>
          </a:p>
        </p:txBody>
      </p:sp>
      <p:sp>
        <p:nvSpPr>
          <p:cNvPr id="15" name="Oval 14">
            <a:extLst>
              <a:ext uri="{FF2B5EF4-FFF2-40B4-BE49-F238E27FC236}">
                <a16:creationId xmlns:a16="http://schemas.microsoft.com/office/drawing/2014/main" id="{EBEC1E68-A3A0-E449-9116-AB9DDF090233}"/>
              </a:ext>
            </a:extLst>
          </p:cNvPr>
          <p:cNvSpPr/>
          <p:nvPr/>
        </p:nvSpPr>
        <p:spPr>
          <a:xfrm>
            <a:off x="7490342" y="5742344"/>
            <a:ext cx="393760" cy="39376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25B0756-B99F-A242-8316-D3F698A5702E}"/>
              </a:ext>
            </a:extLst>
          </p:cNvPr>
          <p:cNvSpPr/>
          <p:nvPr/>
        </p:nvSpPr>
        <p:spPr>
          <a:xfrm>
            <a:off x="3419658" y="1234148"/>
            <a:ext cx="393760" cy="39376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69CA6F3-BC0A-0444-B07B-51F01EFD3F26}"/>
              </a:ext>
            </a:extLst>
          </p:cNvPr>
          <p:cNvSpPr/>
          <p:nvPr/>
        </p:nvSpPr>
        <p:spPr>
          <a:xfrm>
            <a:off x="6218594" y="1363578"/>
            <a:ext cx="393760" cy="39376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36FC84E-B447-814B-9AB3-1533D0F9398C}"/>
              </a:ext>
            </a:extLst>
          </p:cNvPr>
          <p:cNvSpPr/>
          <p:nvPr/>
        </p:nvSpPr>
        <p:spPr>
          <a:xfrm>
            <a:off x="3441533" y="2960497"/>
            <a:ext cx="393760" cy="393760"/>
          </a:xfrm>
          <a:prstGeom prst="ellipse">
            <a:avLst/>
          </a:prstGeom>
          <a:solidFill>
            <a:srgbClr val="FFFF00">
              <a:alpha val="74902"/>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BU_logo.gif">
            <a:extLst>
              <a:ext uri="{FF2B5EF4-FFF2-40B4-BE49-F238E27FC236}">
                <a16:creationId xmlns:a16="http://schemas.microsoft.com/office/drawing/2014/main" id="{39F9E0B9-5BD1-F440-B63F-5077B7C117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7280" y="573482"/>
            <a:ext cx="2042968" cy="916457"/>
          </a:xfrm>
          <a:prstGeom prst="rect">
            <a:avLst/>
          </a:prstGeom>
        </p:spPr>
      </p:pic>
      <p:pic>
        <p:nvPicPr>
          <p:cNvPr id="1032" name="Picture 8" descr="MBTA Commuting Options » Parking &amp;amp; Transportation Services | Boston  University">
            <a:extLst>
              <a:ext uri="{FF2B5EF4-FFF2-40B4-BE49-F238E27FC236}">
                <a16:creationId xmlns:a16="http://schemas.microsoft.com/office/drawing/2014/main" id="{650E76A1-C082-E547-97D7-DCDF1B835F1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852" y="1587187"/>
            <a:ext cx="2385823" cy="156758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36B66B13-B592-D343-B1F2-73E3AFBBCA65}"/>
              </a:ext>
            </a:extLst>
          </p:cNvPr>
          <p:cNvCxnSpPr>
            <a:cxnSpLocks/>
            <a:endCxn id="18" idx="3"/>
          </p:cNvCxnSpPr>
          <p:nvPr/>
        </p:nvCxnSpPr>
        <p:spPr>
          <a:xfrm flipV="1">
            <a:off x="3039848" y="3296592"/>
            <a:ext cx="459350" cy="5766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5EC6B71-9BAC-F142-8859-90308AB6E46C}"/>
              </a:ext>
            </a:extLst>
          </p:cNvPr>
          <p:cNvCxnSpPr>
            <a:cxnSpLocks/>
            <a:endCxn id="18" idx="0"/>
          </p:cNvCxnSpPr>
          <p:nvPr/>
        </p:nvCxnSpPr>
        <p:spPr>
          <a:xfrm>
            <a:off x="3211034" y="680484"/>
            <a:ext cx="427379" cy="228001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356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par>
                                <p:cTn id="13" presetID="55"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strVal val="#ppt_w*0.70"/>
                                          </p:val>
                                        </p:tav>
                                        <p:tav tm="100000">
                                          <p:val>
                                            <p:strVal val="#ppt_w"/>
                                          </p:val>
                                        </p:tav>
                                      </p:tavLst>
                                    </p:anim>
                                    <p:anim calcmode="lin" valueType="num">
                                      <p:cBhvr>
                                        <p:cTn id="16" dur="1000" fill="hold"/>
                                        <p:tgtEl>
                                          <p:spTgt spid="25"/>
                                        </p:tgtEl>
                                        <p:attrNameLst>
                                          <p:attrName>ppt_h</p:attrName>
                                        </p:attrNameLst>
                                      </p:cBhvr>
                                      <p:tavLst>
                                        <p:tav tm="0">
                                          <p:val>
                                            <p:strVal val="#ppt_h"/>
                                          </p:val>
                                        </p:tav>
                                        <p:tav tm="100000">
                                          <p:val>
                                            <p:strVal val="#ppt_h"/>
                                          </p:val>
                                        </p:tav>
                                      </p:tavLst>
                                    </p:anim>
                                    <p:animEffect transition="in" filter="fade">
                                      <p:cBhvr>
                                        <p:cTn id="17" dur="1000"/>
                                        <p:tgtEl>
                                          <p:spTgt spid="25"/>
                                        </p:tgtEl>
                                      </p:cBhvr>
                                    </p:animEffect>
                                  </p:childTnLst>
                                </p:cTn>
                              </p:par>
                            </p:childTnLst>
                          </p:cTn>
                        </p:par>
                        <p:par>
                          <p:cTn id="18" fill="hold">
                            <p:stCondLst>
                              <p:cond delay="1000"/>
                            </p:stCondLst>
                            <p:childTnLst>
                              <p:par>
                                <p:cTn id="19" presetID="3" presetClass="entr" presetSubtype="1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linds(horizontal)">
                                      <p:cBhvr>
                                        <p:cTn id="21" dur="500"/>
                                        <p:tgtEl>
                                          <p:spTgt spid="23"/>
                                        </p:tgtEl>
                                      </p:cBhvr>
                                    </p:animEffect>
                                  </p:childTnLst>
                                </p:cTn>
                              </p:par>
                            </p:childTnLst>
                          </p:cTn>
                        </p:par>
                        <p:par>
                          <p:cTn id="22" fill="hold">
                            <p:stCondLst>
                              <p:cond delay="1500"/>
                            </p:stCondLst>
                            <p:childTnLst>
                              <p:par>
                                <p:cTn id="23" presetID="3" presetClass="entr" presetSubtype="10" fill="hold" nodeType="after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blinds(horizontal)">
                                      <p:cBhvr>
                                        <p:cTn id="25"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78AF-A771-2A49-A0AA-33501675652E}"/>
              </a:ext>
            </a:extLst>
          </p:cNvPr>
          <p:cNvSpPr>
            <a:spLocks noGrp="1"/>
          </p:cNvSpPr>
          <p:nvPr>
            <p:ph type="title"/>
          </p:nvPr>
        </p:nvSpPr>
        <p:spPr/>
        <p:txBody>
          <a:bodyPr/>
          <a:lstStyle/>
          <a:p>
            <a:r>
              <a:rPr lang="en-US" dirty="0"/>
              <a:t>My Previous Work with PET Neuroimaging</a:t>
            </a:r>
          </a:p>
        </p:txBody>
      </p:sp>
      <p:sp>
        <p:nvSpPr>
          <p:cNvPr id="3" name="Content Placeholder 2">
            <a:extLst>
              <a:ext uri="{FF2B5EF4-FFF2-40B4-BE49-F238E27FC236}">
                <a16:creationId xmlns:a16="http://schemas.microsoft.com/office/drawing/2014/main" id="{321D0C4B-838A-0B42-8E6F-2E11D435D6DD}"/>
              </a:ext>
            </a:extLst>
          </p:cNvPr>
          <p:cNvSpPr>
            <a:spLocks noGrp="1"/>
          </p:cNvSpPr>
          <p:nvPr>
            <p:ph idx="1"/>
          </p:nvPr>
        </p:nvSpPr>
        <p:spPr>
          <a:xfrm>
            <a:off x="628649" y="1825625"/>
            <a:ext cx="7850821" cy="4351338"/>
          </a:xfrm>
        </p:spPr>
        <p:txBody>
          <a:bodyPr/>
          <a:lstStyle/>
          <a:p>
            <a:r>
              <a:rPr lang="en-US" dirty="0"/>
              <a:t>Pharmacokinetic Modelling Tool</a:t>
            </a:r>
          </a:p>
          <a:p>
            <a:r>
              <a:rPr lang="en-US" dirty="0"/>
              <a:t>Histone Deacetylase Dysregulation in Schizophrenia</a:t>
            </a:r>
          </a:p>
          <a:p>
            <a:endParaRPr lang="en-US" dirty="0"/>
          </a:p>
        </p:txBody>
      </p:sp>
      <p:sp>
        <p:nvSpPr>
          <p:cNvPr id="4" name="Slide Number Placeholder 3">
            <a:extLst>
              <a:ext uri="{FF2B5EF4-FFF2-40B4-BE49-F238E27FC236}">
                <a16:creationId xmlns:a16="http://schemas.microsoft.com/office/drawing/2014/main" id="{D8295F00-441C-EE44-8E5E-6DB2C47E6B41}"/>
              </a:ext>
            </a:extLst>
          </p:cNvPr>
          <p:cNvSpPr>
            <a:spLocks noGrp="1"/>
          </p:cNvSpPr>
          <p:nvPr>
            <p:ph type="sldNum" sz="quarter" idx="12"/>
          </p:nvPr>
        </p:nvSpPr>
        <p:spPr/>
        <p:txBody>
          <a:bodyPr/>
          <a:lstStyle/>
          <a:p>
            <a:fld id="{E1552ADF-166F-AF40-B1A4-D35B819B761E}" type="slidenum">
              <a:rPr lang="en-US" smtClean="0"/>
              <a:t>50</a:t>
            </a:fld>
            <a:endParaRPr lang="en-US"/>
          </a:p>
        </p:txBody>
      </p:sp>
      <p:pic>
        <p:nvPicPr>
          <p:cNvPr id="8" name="Picture 7">
            <a:extLst>
              <a:ext uri="{FF2B5EF4-FFF2-40B4-BE49-F238E27FC236}">
                <a16:creationId xmlns:a16="http://schemas.microsoft.com/office/drawing/2014/main" id="{AF5B08FB-4DC7-5A48-BCFB-BE9E8F71D3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30221" y="3201677"/>
            <a:ext cx="6083558" cy="2820170"/>
          </a:xfrm>
          <a:prstGeom prst="rect">
            <a:avLst/>
          </a:prstGeom>
        </p:spPr>
      </p:pic>
      <p:sp>
        <p:nvSpPr>
          <p:cNvPr id="9" name="TextBox 8">
            <a:extLst>
              <a:ext uri="{FF2B5EF4-FFF2-40B4-BE49-F238E27FC236}">
                <a16:creationId xmlns:a16="http://schemas.microsoft.com/office/drawing/2014/main" id="{89BB6C3D-78FE-0141-85EE-B4F8EF9602E8}"/>
              </a:ext>
            </a:extLst>
          </p:cNvPr>
          <p:cNvSpPr txBox="1"/>
          <p:nvPr/>
        </p:nvSpPr>
        <p:spPr>
          <a:xfrm>
            <a:off x="5932998" y="6017797"/>
            <a:ext cx="1680781" cy="338554"/>
          </a:xfrm>
          <a:prstGeom prst="rect">
            <a:avLst/>
          </a:prstGeom>
          <a:noFill/>
        </p:spPr>
        <p:txBody>
          <a:bodyPr wrap="none" rtlCol="0">
            <a:spAutoFit/>
          </a:bodyPr>
          <a:lstStyle/>
          <a:p>
            <a:r>
              <a:rPr lang="en-US" sz="1600" dirty="0"/>
              <a:t>Gilbert et al. 2019</a:t>
            </a:r>
          </a:p>
        </p:txBody>
      </p:sp>
      <p:sp>
        <p:nvSpPr>
          <p:cNvPr id="10" name="TextBox 9">
            <a:extLst>
              <a:ext uri="{FF2B5EF4-FFF2-40B4-BE49-F238E27FC236}">
                <a16:creationId xmlns:a16="http://schemas.microsoft.com/office/drawing/2014/main" id="{11B2C3CB-4A81-A549-AC1A-1B7207F7B5D2}"/>
              </a:ext>
            </a:extLst>
          </p:cNvPr>
          <p:cNvSpPr txBox="1"/>
          <p:nvPr/>
        </p:nvSpPr>
        <p:spPr>
          <a:xfrm>
            <a:off x="1660849" y="6050194"/>
            <a:ext cx="2496774" cy="369332"/>
          </a:xfrm>
          <a:prstGeom prst="rect">
            <a:avLst/>
          </a:prstGeom>
          <a:noFill/>
        </p:spPr>
        <p:txBody>
          <a:bodyPr wrap="none" rtlCol="0">
            <a:spAutoFit/>
          </a:bodyPr>
          <a:lstStyle/>
          <a:p>
            <a:r>
              <a:rPr lang="en-US" dirty="0"/>
              <a:t>Radiotracer: </a:t>
            </a:r>
            <a:r>
              <a:rPr lang="en-US" dirty="0" err="1"/>
              <a:t>Martinostat</a:t>
            </a:r>
            <a:endParaRPr lang="en-US" dirty="0"/>
          </a:p>
        </p:txBody>
      </p:sp>
    </p:spTree>
    <p:extLst>
      <p:ext uri="{BB962C8B-B14F-4D97-AF65-F5344CB8AC3E}">
        <p14:creationId xmlns:p14="http://schemas.microsoft.com/office/powerpoint/2010/main" val="1075760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478AF-A771-2A49-A0AA-33501675652E}"/>
              </a:ext>
            </a:extLst>
          </p:cNvPr>
          <p:cNvSpPr>
            <a:spLocks noGrp="1"/>
          </p:cNvSpPr>
          <p:nvPr>
            <p:ph type="title"/>
          </p:nvPr>
        </p:nvSpPr>
        <p:spPr/>
        <p:txBody>
          <a:bodyPr/>
          <a:lstStyle/>
          <a:p>
            <a:r>
              <a:rPr lang="en-US" dirty="0"/>
              <a:t>My Previous Work with PET Neuroimaging</a:t>
            </a:r>
          </a:p>
        </p:txBody>
      </p:sp>
      <p:sp>
        <p:nvSpPr>
          <p:cNvPr id="3" name="Content Placeholder 2">
            <a:extLst>
              <a:ext uri="{FF2B5EF4-FFF2-40B4-BE49-F238E27FC236}">
                <a16:creationId xmlns:a16="http://schemas.microsoft.com/office/drawing/2014/main" id="{321D0C4B-838A-0B42-8E6F-2E11D435D6DD}"/>
              </a:ext>
            </a:extLst>
          </p:cNvPr>
          <p:cNvSpPr>
            <a:spLocks noGrp="1"/>
          </p:cNvSpPr>
          <p:nvPr>
            <p:ph idx="1"/>
          </p:nvPr>
        </p:nvSpPr>
        <p:spPr>
          <a:xfrm>
            <a:off x="628649" y="1825625"/>
            <a:ext cx="7850821" cy="4351338"/>
          </a:xfrm>
        </p:spPr>
        <p:txBody>
          <a:bodyPr/>
          <a:lstStyle/>
          <a:p>
            <a:r>
              <a:rPr lang="en-US" dirty="0"/>
              <a:t>Pharmacokinetic Modelling Tool</a:t>
            </a:r>
          </a:p>
          <a:p>
            <a:r>
              <a:rPr lang="en-US" dirty="0"/>
              <a:t>Histone Deacetylase Dysregulation in Schizophrenia</a:t>
            </a:r>
          </a:p>
          <a:p>
            <a:r>
              <a:rPr lang="en-US" dirty="0"/>
              <a:t>Functional PET Neuroimaging with FDG</a:t>
            </a:r>
          </a:p>
          <a:p>
            <a:endParaRPr lang="en-US" dirty="0"/>
          </a:p>
        </p:txBody>
      </p:sp>
      <p:sp>
        <p:nvSpPr>
          <p:cNvPr id="4" name="Slide Number Placeholder 3">
            <a:extLst>
              <a:ext uri="{FF2B5EF4-FFF2-40B4-BE49-F238E27FC236}">
                <a16:creationId xmlns:a16="http://schemas.microsoft.com/office/drawing/2014/main" id="{D8295F00-441C-EE44-8E5E-6DB2C47E6B41}"/>
              </a:ext>
            </a:extLst>
          </p:cNvPr>
          <p:cNvSpPr>
            <a:spLocks noGrp="1"/>
          </p:cNvSpPr>
          <p:nvPr>
            <p:ph type="sldNum" sz="quarter" idx="12"/>
          </p:nvPr>
        </p:nvSpPr>
        <p:spPr/>
        <p:txBody>
          <a:bodyPr/>
          <a:lstStyle/>
          <a:p>
            <a:fld id="{E1552ADF-166F-AF40-B1A4-D35B819B761E}" type="slidenum">
              <a:rPr lang="en-US" smtClean="0"/>
              <a:t>51</a:t>
            </a:fld>
            <a:endParaRPr lang="en-US"/>
          </a:p>
        </p:txBody>
      </p:sp>
      <p:pic>
        <p:nvPicPr>
          <p:cNvPr id="9" name="dyn_PET_2_MNI_brain_sm6mm_slow" descr="dyn_PET_2_MNI_brain_sm6mm_slow">
            <a:hlinkClick r:id="" action="ppaction://media"/>
            <a:extLst>
              <a:ext uri="{FF2B5EF4-FFF2-40B4-BE49-F238E27FC236}">
                <a16:creationId xmlns:a16="http://schemas.microsoft.com/office/drawing/2014/main" id="{4B58CCCD-C749-F34C-A53E-F8C3A58DB4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69787" y="3582955"/>
            <a:ext cx="2594007" cy="2594008"/>
          </a:xfrm>
          <a:prstGeom prst="rect">
            <a:avLst/>
          </a:prstGeom>
        </p:spPr>
      </p:pic>
      <p:grpSp>
        <p:nvGrpSpPr>
          <p:cNvPr id="10" name="Group 9">
            <a:extLst>
              <a:ext uri="{FF2B5EF4-FFF2-40B4-BE49-F238E27FC236}">
                <a16:creationId xmlns:a16="http://schemas.microsoft.com/office/drawing/2014/main" id="{380CF2CB-6F0A-1A4B-B5FB-CDBA1ADD5183}"/>
              </a:ext>
            </a:extLst>
          </p:cNvPr>
          <p:cNvGrpSpPr/>
          <p:nvPr/>
        </p:nvGrpSpPr>
        <p:grpSpPr>
          <a:xfrm>
            <a:off x="4065625" y="3528558"/>
            <a:ext cx="3639680" cy="3192918"/>
            <a:chOff x="4548411" y="1907131"/>
            <a:chExt cx="4595589" cy="4031492"/>
          </a:xfrm>
        </p:grpSpPr>
        <p:grpSp>
          <p:nvGrpSpPr>
            <p:cNvPr id="11" name="Group 10">
              <a:extLst>
                <a:ext uri="{FF2B5EF4-FFF2-40B4-BE49-F238E27FC236}">
                  <a16:creationId xmlns:a16="http://schemas.microsoft.com/office/drawing/2014/main" id="{B24A4701-6586-344B-8ECE-A5F8BBC5B27E}"/>
                </a:ext>
              </a:extLst>
            </p:cNvPr>
            <p:cNvGrpSpPr/>
            <p:nvPr/>
          </p:nvGrpSpPr>
          <p:grpSpPr>
            <a:xfrm>
              <a:off x="4548411" y="2184185"/>
              <a:ext cx="4595589" cy="3754438"/>
              <a:chOff x="4548411" y="1500563"/>
              <a:chExt cx="4595589" cy="3754438"/>
            </a:xfrm>
          </p:grpSpPr>
          <p:cxnSp>
            <p:nvCxnSpPr>
              <p:cNvPr id="38" name="Straight Connector 37">
                <a:extLst>
                  <a:ext uri="{FF2B5EF4-FFF2-40B4-BE49-F238E27FC236}">
                    <a16:creationId xmlns:a16="http://schemas.microsoft.com/office/drawing/2014/main" id="{FD1C8525-C0A7-F746-B04D-007B35D557EE}"/>
                  </a:ext>
                </a:extLst>
              </p:cNvPr>
              <p:cNvCxnSpPr/>
              <p:nvPr/>
            </p:nvCxnSpPr>
            <p:spPr>
              <a:xfrm>
                <a:off x="5142007" y="2293235"/>
                <a:ext cx="346785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Rectangle 38">
                <a:extLst>
                  <a:ext uri="{FF2B5EF4-FFF2-40B4-BE49-F238E27FC236}">
                    <a16:creationId xmlns:a16="http://schemas.microsoft.com/office/drawing/2014/main" id="{851C2973-EF04-7447-8D6B-C5AA8B321A2B}"/>
                  </a:ext>
                </a:extLst>
              </p:cNvPr>
              <p:cNvSpPr/>
              <p:nvPr/>
            </p:nvSpPr>
            <p:spPr>
              <a:xfrm>
                <a:off x="8312968" y="2238817"/>
                <a:ext cx="296897" cy="2429407"/>
              </a:xfrm>
              <a:prstGeom prst="rect">
                <a:avLst/>
              </a:prstGeom>
              <a:solidFill>
                <a:srgbClr val="D5D5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749F7EC-7670-E34D-98BE-B6AB99E6C1C2}"/>
                  </a:ext>
                </a:extLst>
              </p:cNvPr>
              <p:cNvSpPr/>
              <p:nvPr/>
            </p:nvSpPr>
            <p:spPr>
              <a:xfrm>
                <a:off x="7463234" y="2238817"/>
                <a:ext cx="296897" cy="2429407"/>
              </a:xfrm>
              <a:prstGeom prst="rect">
                <a:avLst/>
              </a:prstGeom>
              <a:solidFill>
                <a:srgbClr val="D5D5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A730CB6-587B-324F-90DA-B654598136D8}"/>
                  </a:ext>
                </a:extLst>
              </p:cNvPr>
              <p:cNvSpPr/>
              <p:nvPr/>
            </p:nvSpPr>
            <p:spPr>
              <a:xfrm>
                <a:off x="6583144" y="2138525"/>
                <a:ext cx="296897" cy="2529699"/>
              </a:xfrm>
              <a:prstGeom prst="rect">
                <a:avLst/>
              </a:prstGeom>
              <a:solidFill>
                <a:srgbClr val="D5D5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48ADDDC-F1FE-CF4D-9181-30A12285BA56}"/>
                  </a:ext>
                </a:extLst>
              </p:cNvPr>
              <p:cNvSpPr/>
              <p:nvPr/>
            </p:nvSpPr>
            <p:spPr>
              <a:xfrm>
                <a:off x="5690516" y="2019141"/>
                <a:ext cx="296897" cy="2649083"/>
              </a:xfrm>
              <a:prstGeom prst="rect">
                <a:avLst/>
              </a:prstGeom>
              <a:solidFill>
                <a:srgbClr val="D5D5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43" name="Chart 42">
                <a:extLst>
                  <a:ext uri="{FF2B5EF4-FFF2-40B4-BE49-F238E27FC236}">
                    <a16:creationId xmlns:a16="http://schemas.microsoft.com/office/drawing/2014/main" id="{4DA6C854-0143-4D47-A494-3DAE59A46BE2}"/>
                  </a:ext>
                </a:extLst>
              </p:cNvPr>
              <p:cNvGraphicFramePr>
                <a:graphicFrameLocks/>
              </p:cNvGraphicFramePr>
              <p:nvPr>
                <p:extLst>
                  <p:ext uri="{D42A27DB-BD31-4B8C-83A1-F6EECF244321}">
                    <p14:modId xmlns:p14="http://schemas.microsoft.com/office/powerpoint/2010/main" val="3550454171"/>
                  </p:ext>
                </p:extLst>
              </p:nvPr>
            </p:nvGraphicFramePr>
            <p:xfrm>
              <a:off x="4548411" y="1500563"/>
              <a:ext cx="4595589" cy="3754438"/>
            </p:xfrm>
            <a:graphic>
              <a:graphicData uri="http://schemas.openxmlformats.org/drawingml/2006/chart">
                <c:chart xmlns:c="http://schemas.openxmlformats.org/drawingml/2006/chart" xmlns:r="http://schemas.openxmlformats.org/officeDocument/2006/relationships" r:id="rId5"/>
              </a:graphicData>
            </a:graphic>
          </p:graphicFrame>
          <p:sp>
            <p:nvSpPr>
              <p:cNvPr id="44" name="TextBox 43">
                <a:extLst>
                  <a:ext uri="{FF2B5EF4-FFF2-40B4-BE49-F238E27FC236}">
                    <a16:creationId xmlns:a16="http://schemas.microsoft.com/office/drawing/2014/main" id="{DBE9B76B-0866-FF46-883D-7346DA102284}"/>
                  </a:ext>
                </a:extLst>
              </p:cNvPr>
              <p:cNvSpPr txBox="1"/>
              <p:nvPr/>
            </p:nvSpPr>
            <p:spPr>
              <a:xfrm>
                <a:off x="5690518" y="2238817"/>
                <a:ext cx="296896" cy="261610"/>
              </a:xfrm>
              <a:prstGeom prst="rect">
                <a:avLst/>
              </a:prstGeom>
              <a:noFill/>
            </p:spPr>
            <p:txBody>
              <a:bodyPr wrap="square" rtlCol="0">
                <a:spAutoFit/>
              </a:bodyPr>
              <a:lstStyle/>
              <a:p>
                <a:pPr algn="ctr"/>
                <a:r>
                  <a:rPr lang="en-US" sz="1050" dirty="0"/>
                  <a:t>5</a:t>
                </a:r>
              </a:p>
            </p:txBody>
          </p:sp>
          <p:sp>
            <p:nvSpPr>
              <p:cNvPr id="45" name="TextBox 44">
                <a:extLst>
                  <a:ext uri="{FF2B5EF4-FFF2-40B4-BE49-F238E27FC236}">
                    <a16:creationId xmlns:a16="http://schemas.microsoft.com/office/drawing/2014/main" id="{AED2C227-EE8C-1243-A201-A3BC6CBE3254}"/>
                  </a:ext>
                </a:extLst>
              </p:cNvPr>
              <p:cNvSpPr txBox="1"/>
              <p:nvPr/>
            </p:nvSpPr>
            <p:spPr>
              <a:xfrm>
                <a:off x="6583145" y="2232600"/>
                <a:ext cx="296896" cy="261610"/>
              </a:xfrm>
              <a:prstGeom prst="rect">
                <a:avLst/>
              </a:prstGeom>
              <a:noFill/>
            </p:spPr>
            <p:txBody>
              <a:bodyPr wrap="square" rtlCol="0">
                <a:spAutoFit/>
              </a:bodyPr>
              <a:lstStyle/>
              <a:p>
                <a:pPr algn="ctr"/>
                <a:r>
                  <a:rPr lang="en-US" sz="1050" dirty="0"/>
                  <a:t>5</a:t>
                </a:r>
              </a:p>
            </p:txBody>
          </p:sp>
          <p:sp>
            <p:nvSpPr>
              <p:cNvPr id="46" name="TextBox 45">
                <a:extLst>
                  <a:ext uri="{FF2B5EF4-FFF2-40B4-BE49-F238E27FC236}">
                    <a16:creationId xmlns:a16="http://schemas.microsoft.com/office/drawing/2014/main" id="{2324942A-699E-A04D-A9C6-3264203E2B7B}"/>
                  </a:ext>
                </a:extLst>
              </p:cNvPr>
              <p:cNvSpPr txBox="1"/>
              <p:nvPr/>
            </p:nvSpPr>
            <p:spPr>
              <a:xfrm>
                <a:off x="7463234" y="2238817"/>
                <a:ext cx="296896" cy="261610"/>
              </a:xfrm>
              <a:prstGeom prst="rect">
                <a:avLst/>
              </a:prstGeom>
              <a:noFill/>
            </p:spPr>
            <p:txBody>
              <a:bodyPr wrap="square" rtlCol="0">
                <a:spAutoFit/>
              </a:bodyPr>
              <a:lstStyle/>
              <a:p>
                <a:pPr algn="ctr"/>
                <a:r>
                  <a:rPr lang="en-US" sz="1050" dirty="0"/>
                  <a:t>5</a:t>
                </a:r>
              </a:p>
            </p:txBody>
          </p:sp>
          <p:sp>
            <p:nvSpPr>
              <p:cNvPr id="47" name="TextBox 46">
                <a:extLst>
                  <a:ext uri="{FF2B5EF4-FFF2-40B4-BE49-F238E27FC236}">
                    <a16:creationId xmlns:a16="http://schemas.microsoft.com/office/drawing/2014/main" id="{48E52B2C-8C08-534D-9BBD-35DB9907C65A}"/>
                  </a:ext>
                </a:extLst>
              </p:cNvPr>
              <p:cNvSpPr txBox="1"/>
              <p:nvPr/>
            </p:nvSpPr>
            <p:spPr>
              <a:xfrm>
                <a:off x="8312969" y="2211005"/>
                <a:ext cx="296896" cy="261610"/>
              </a:xfrm>
              <a:prstGeom prst="rect">
                <a:avLst/>
              </a:prstGeom>
              <a:noFill/>
            </p:spPr>
            <p:txBody>
              <a:bodyPr wrap="square" rtlCol="0">
                <a:spAutoFit/>
              </a:bodyPr>
              <a:lstStyle/>
              <a:p>
                <a:pPr algn="ctr"/>
                <a:r>
                  <a:rPr lang="en-US" sz="1050" dirty="0"/>
                  <a:t>5</a:t>
                </a:r>
              </a:p>
            </p:txBody>
          </p:sp>
          <p:cxnSp>
            <p:nvCxnSpPr>
              <p:cNvPr id="48" name="Straight Connector 47">
                <a:extLst>
                  <a:ext uri="{FF2B5EF4-FFF2-40B4-BE49-F238E27FC236}">
                    <a16:creationId xmlns:a16="http://schemas.microsoft.com/office/drawing/2014/main" id="{D438233D-78AE-F847-BFBD-F77BAA0794C7}"/>
                  </a:ext>
                </a:extLst>
              </p:cNvPr>
              <p:cNvCxnSpPr/>
              <p:nvPr/>
            </p:nvCxnSpPr>
            <p:spPr>
              <a:xfrm>
                <a:off x="5690517" y="2016423"/>
                <a:ext cx="1" cy="2768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5F9442DF-078F-0B4F-A04D-E09A96EF3EB8}"/>
                  </a:ext>
                </a:extLst>
              </p:cNvPr>
              <p:cNvCxnSpPr/>
              <p:nvPr/>
            </p:nvCxnSpPr>
            <p:spPr>
              <a:xfrm flipH="1">
                <a:off x="5690517" y="2019141"/>
                <a:ext cx="30175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4F5E0D61-0ECD-FD44-985D-BC78A6925949}"/>
                  </a:ext>
                </a:extLst>
              </p:cNvPr>
              <p:cNvCxnSpPr/>
              <p:nvPr/>
            </p:nvCxnSpPr>
            <p:spPr>
              <a:xfrm>
                <a:off x="5987412" y="2019141"/>
                <a:ext cx="1" cy="2768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66B93E20-1380-D14D-8DD8-17DC2502204A}"/>
                  </a:ext>
                </a:extLst>
              </p:cNvPr>
              <p:cNvCxnSpPr/>
              <p:nvPr/>
            </p:nvCxnSpPr>
            <p:spPr>
              <a:xfrm>
                <a:off x="6583146" y="2138525"/>
                <a:ext cx="0" cy="15933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686FBDCB-9FFA-8A40-8255-09287DCA1F04}"/>
                  </a:ext>
                </a:extLst>
              </p:cNvPr>
              <p:cNvCxnSpPr/>
              <p:nvPr/>
            </p:nvCxnSpPr>
            <p:spPr>
              <a:xfrm flipH="1">
                <a:off x="6583146" y="2138525"/>
                <a:ext cx="30175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CFE9F40F-92E5-8149-A414-AE824DDB8BD7}"/>
                  </a:ext>
                </a:extLst>
              </p:cNvPr>
              <p:cNvCxnSpPr/>
              <p:nvPr/>
            </p:nvCxnSpPr>
            <p:spPr>
              <a:xfrm>
                <a:off x="6880041" y="2138525"/>
                <a:ext cx="0" cy="16205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C35AB90F-3406-A947-A3CD-1CE527F72C82}"/>
                  </a:ext>
                </a:extLst>
              </p:cNvPr>
              <p:cNvCxnSpPr/>
              <p:nvPr/>
            </p:nvCxnSpPr>
            <p:spPr>
              <a:xfrm>
                <a:off x="7463234" y="2232600"/>
                <a:ext cx="0" cy="6500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B22B8E8D-ABB6-7147-894D-B0D3E76EB8C2}"/>
                  </a:ext>
                </a:extLst>
              </p:cNvPr>
              <p:cNvCxnSpPr/>
              <p:nvPr/>
            </p:nvCxnSpPr>
            <p:spPr>
              <a:xfrm flipH="1">
                <a:off x="7463234" y="2232600"/>
                <a:ext cx="30175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1463CACA-0549-D449-AED8-F1A48A8E443C}"/>
                  </a:ext>
                </a:extLst>
              </p:cNvPr>
              <p:cNvCxnSpPr/>
              <p:nvPr/>
            </p:nvCxnSpPr>
            <p:spPr>
              <a:xfrm>
                <a:off x="7760129" y="2232600"/>
                <a:ext cx="0" cy="6772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94361EA3-8BBF-8B4B-89EA-9E364609D28D}"/>
                  </a:ext>
                </a:extLst>
              </p:cNvPr>
              <p:cNvCxnSpPr/>
              <p:nvPr/>
            </p:nvCxnSpPr>
            <p:spPr>
              <a:xfrm>
                <a:off x="8308115" y="2232600"/>
                <a:ext cx="0" cy="6500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33D72283-9FAB-8F43-A45A-26C618619570}"/>
                  </a:ext>
                </a:extLst>
              </p:cNvPr>
              <p:cNvCxnSpPr/>
              <p:nvPr/>
            </p:nvCxnSpPr>
            <p:spPr>
              <a:xfrm flipH="1">
                <a:off x="8308115" y="2232600"/>
                <a:ext cx="30175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BABDF65E-929A-0844-B83E-6DAA86577BEA}"/>
                  </a:ext>
                </a:extLst>
              </p:cNvPr>
              <p:cNvCxnSpPr/>
              <p:nvPr/>
            </p:nvCxnSpPr>
            <p:spPr>
              <a:xfrm>
                <a:off x="8605010" y="2232600"/>
                <a:ext cx="0" cy="6772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2" name="Rectangle 11">
              <a:extLst>
                <a:ext uri="{FF2B5EF4-FFF2-40B4-BE49-F238E27FC236}">
                  <a16:creationId xmlns:a16="http://schemas.microsoft.com/office/drawing/2014/main" id="{573339A0-229A-9341-81E3-FF4A62DB2CC6}"/>
                </a:ext>
              </a:extLst>
            </p:cNvPr>
            <p:cNvSpPr/>
            <p:nvPr/>
          </p:nvSpPr>
          <p:spPr>
            <a:xfrm>
              <a:off x="5142007" y="1907131"/>
              <a:ext cx="3463003" cy="405103"/>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ABF62DC-D4D9-8E4F-8CED-4E4D3FE3FBEE}"/>
                </a:ext>
              </a:extLst>
            </p:cNvPr>
            <p:cNvSpPr txBox="1"/>
            <p:nvPr/>
          </p:nvSpPr>
          <p:spPr>
            <a:xfrm>
              <a:off x="5059537" y="2921335"/>
              <a:ext cx="634884" cy="246221"/>
            </a:xfrm>
            <a:prstGeom prst="rect">
              <a:avLst/>
            </a:prstGeom>
            <a:noFill/>
          </p:spPr>
          <p:txBody>
            <a:bodyPr wrap="none" rtlCol="0">
              <a:spAutoFit/>
            </a:bodyPr>
            <a:lstStyle/>
            <a:p>
              <a:r>
                <a:rPr lang="en-US" sz="1000" i="1" dirty="0"/>
                <a:t>minutes</a:t>
              </a:r>
            </a:p>
          </p:txBody>
        </p:sp>
        <p:grpSp>
          <p:nvGrpSpPr>
            <p:cNvPr id="14" name="Group 13">
              <a:extLst>
                <a:ext uri="{FF2B5EF4-FFF2-40B4-BE49-F238E27FC236}">
                  <a16:creationId xmlns:a16="http://schemas.microsoft.com/office/drawing/2014/main" id="{4E60CF99-9AF4-E948-9C9B-CB730DFB1911}"/>
                </a:ext>
              </a:extLst>
            </p:cNvPr>
            <p:cNvGrpSpPr/>
            <p:nvPr/>
          </p:nvGrpSpPr>
          <p:grpSpPr>
            <a:xfrm>
              <a:off x="5641036" y="1922428"/>
              <a:ext cx="370948" cy="389806"/>
              <a:chOff x="3323504" y="1583084"/>
              <a:chExt cx="1524183" cy="1385400"/>
            </a:xfrm>
          </p:grpSpPr>
          <p:grpSp>
            <p:nvGrpSpPr>
              <p:cNvPr id="34" name="Group 33">
                <a:extLst>
                  <a:ext uri="{FF2B5EF4-FFF2-40B4-BE49-F238E27FC236}">
                    <a16:creationId xmlns:a16="http://schemas.microsoft.com/office/drawing/2014/main" id="{E352F436-3AE2-3743-ACBB-6884A099EEDB}"/>
                  </a:ext>
                </a:extLst>
              </p:cNvPr>
              <p:cNvGrpSpPr/>
              <p:nvPr/>
            </p:nvGrpSpPr>
            <p:grpSpPr>
              <a:xfrm>
                <a:off x="3323504" y="1583084"/>
                <a:ext cx="1524183" cy="1385400"/>
                <a:chOff x="938943" y="0"/>
                <a:chExt cx="7545004" cy="6858000"/>
              </a:xfrm>
            </p:grpSpPr>
            <p:pic>
              <p:nvPicPr>
                <p:cNvPr id="36" name="Picture 35" descr="full_check1.png">
                  <a:extLst>
                    <a:ext uri="{FF2B5EF4-FFF2-40B4-BE49-F238E27FC236}">
                      <a16:creationId xmlns:a16="http://schemas.microsoft.com/office/drawing/2014/main" id="{14F2A180-1665-CE49-90E1-8EE828019A5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8943" y="0"/>
                  <a:ext cx="7545004" cy="6858000"/>
                </a:xfrm>
                <a:prstGeom prst="rect">
                  <a:avLst/>
                </a:prstGeom>
              </p:spPr>
            </p:pic>
            <p:pic>
              <p:nvPicPr>
                <p:cNvPr id="37" name="Picture 36" descr="fix_cross.png">
                  <a:extLst>
                    <a:ext uri="{FF2B5EF4-FFF2-40B4-BE49-F238E27FC236}">
                      <a16:creationId xmlns:a16="http://schemas.microsoft.com/office/drawing/2014/main" id="{5649DF6A-74C4-A64E-A44C-781A536D0A4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68800" y="3225800"/>
                  <a:ext cx="390144" cy="396240"/>
                </a:xfrm>
                <a:prstGeom prst="rect">
                  <a:avLst/>
                </a:prstGeom>
              </p:spPr>
            </p:pic>
          </p:grpSp>
          <p:sp>
            <p:nvSpPr>
              <p:cNvPr id="35" name="Rectangle 34">
                <a:extLst>
                  <a:ext uri="{FF2B5EF4-FFF2-40B4-BE49-F238E27FC236}">
                    <a16:creationId xmlns:a16="http://schemas.microsoft.com/office/drawing/2014/main" id="{0C1CBF12-805E-EA4F-AD54-8D0F4A11B765}"/>
                  </a:ext>
                </a:extLst>
              </p:cNvPr>
              <p:cNvSpPr/>
              <p:nvPr/>
            </p:nvSpPr>
            <p:spPr>
              <a:xfrm>
                <a:off x="3323504" y="1583084"/>
                <a:ext cx="1524183" cy="138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E8EB1919-1F2B-014F-8C76-411E57632D14}"/>
                </a:ext>
              </a:extLst>
            </p:cNvPr>
            <p:cNvGrpSpPr/>
            <p:nvPr/>
          </p:nvGrpSpPr>
          <p:grpSpPr>
            <a:xfrm>
              <a:off x="6574289" y="1910878"/>
              <a:ext cx="370948" cy="389806"/>
              <a:chOff x="3323504" y="1583084"/>
              <a:chExt cx="1524183" cy="1385400"/>
            </a:xfrm>
          </p:grpSpPr>
          <p:grpSp>
            <p:nvGrpSpPr>
              <p:cNvPr id="30" name="Group 29">
                <a:extLst>
                  <a:ext uri="{FF2B5EF4-FFF2-40B4-BE49-F238E27FC236}">
                    <a16:creationId xmlns:a16="http://schemas.microsoft.com/office/drawing/2014/main" id="{7ACD65CE-B20F-424B-82D1-3404ABF5E2C1}"/>
                  </a:ext>
                </a:extLst>
              </p:cNvPr>
              <p:cNvGrpSpPr/>
              <p:nvPr/>
            </p:nvGrpSpPr>
            <p:grpSpPr>
              <a:xfrm>
                <a:off x="3323504" y="1583084"/>
                <a:ext cx="1524183" cy="1385400"/>
                <a:chOff x="938943" y="0"/>
                <a:chExt cx="7545004" cy="6858000"/>
              </a:xfrm>
            </p:grpSpPr>
            <p:pic>
              <p:nvPicPr>
                <p:cNvPr id="32" name="Picture 31" descr="full_check1.png">
                  <a:extLst>
                    <a:ext uri="{FF2B5EF4-FFF2-40B4-BE49-F238E27FC236}">
                      <a16:creationId xmlns:a16="http://schemas.microsoft.com/office/drawing/2014/main" id="{400C498C-DF49-8441-B34E-CEFE7A93E7B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8943" y="0"/>
                  <a:ext cx="7545004" cy="6858000"/>
                </a:xfrm>
                <a:prstGeom prst="rect">
                  <a:avLst/>
                </a:prstGeom>
              </p:spPr>
            </p:pic>
            <p:pic>
              <p:nvPicPr>
                <p:cNvPr id="33" name="Picture 32" descr="fix_cross.png">
                  <a:extLst>
                    <a:ext uri="{FF2B5EF4-FFF2-40B4-BE49-F238E27FC236}">
                      <a16:creationId xmlns:a16="http://schemas.microsoft.com/office/drawing/2014/main" id="{51CFF9BC-639F-584F-AF99-9F97C43E57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68800" y="3225800"/>
                  <a:ext cx="390144" cy="396240"/>
                </a:xfrm>
                <a:prstGeom prst="rect">
                  <a:avLst/>
                </a:prstGeom>
              </p:spPr>
            </p:pic>
          </p:grpSp>
          <p:sp>
            <p:nvSpPr>
              <p:cNvPr id="31" name="Rectangle 30">
                <a:extLst>
                  <a:ext uri="{FF2B5EF4-FFF2-40B4-BE49-F238E27FC236}">
                    <a16:creationId xmlns:a16="http://schemas.microsoft.com/office/drawing/2014/main" id="{EE42FA06-C459-1949-A841-1649D7081EF4}"/>
                  </a:ext>
                </a:extLst>
              </p:cNvPr>
              <p:cNvSpPr/>
              <p:nvPr/>
            </p:nvSpPr>
            <p:spPr>
              <a:xfrm>
                <a:off x="3323504" y="1583084"/>
                <a:ext cx="1524183" cy="138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6" name="Group 15">
              <a:extLst>
                <a:ext uri="{FF2B5EF4-FFF2-40B4-BE49-F238E27FC236}">
                  <a16:creationId xmlns:a16="http://schemas.microsoft.com/office/drawing/2014/main" id="{FA9F060A-0761-A741-A3E7-E87C610D2B9D}"/>
                </a:ext>
              </a:extLst>
            </p:cNvPr>
            <p:cNvGrpSpPr/>
            <p:nvPr/>
          </p:nvGrpSpPr>
          <p:grpSpPr>
            <a:xfrm>
              <a:off x="7463234" y="1922428"/>
              <a:ext cx="370948" cy="389806"/>
              <a:chOff x="3323504" y="1583084"/>
              <a:chExt cx="1524183" cy="1385400"/>
            </a:xfrm>
          </p:grpSpPr>
          <p:grpSp>
            <p:nvGrpSpPr>
              <p:cNvPr id="26" name="Group 25">
                <a:extLst>
                  <a:ext uri="{FF2B5EF4-FFF2-40B4-BE49-F238E27FC236}">
                    <a16:creationId xmlns:a16="http://schemas.microsoft.com/office/drawing/2014/main" id="{A06E62BF-BDB1-354B-ADBD-B2441E59F7DF}"/>
                  </a:ext>
                </a:extLst>
              </p:cNvPr>
              <p:cNvGrpSpPr/>
              <p:nvPr/>
            </p:nvGrpSpPr>
            <p:grpSpPr>
              <a:xfrm>
                <a:off x="3323504" y="1583084"/>
                <a:ext cx="1524183" cy="1385400"/>
                <a:chOff x="938943" y="0"/>
                <a:chExt cx="7545004" cy="6858000"/>
              </a:xfrm>
            </p:grpSpPr>
            <p:pic>
              <p:nvPicPr>
                <p:cNvPr id="28" name="Picture 27" descr="full_check1.png">
                  <a:extLst>
                    <a:ext uri="{FF2B5EF4-FFF2-40B4-BE49-F238E27FC236}">
                      <a16:creationId xmlns:a16="http://schemas.microsoft.com/office/drawing/2014/main" id="{69507B4C-BA56-C143-985D-4EBE80C3348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8943" y="0"/>
                  <a:ext cx="7545004" cy="6858000"/>
                </a:xfrm>
                <a:prstGeom prst="rect">
                  <a:avLst/>
                </a:prstGeom>
              </p:spPr>
            </p:pic>
            <p:pic>
              <p:nvPicPr>
                <p:cNvPr id="29" name="Picture 28" descr="fix_cross.png">
                  <a:extLst>
                    <a:ext uri="{FF2B5EF4-FFF2-40B4-BE49-F238E27FC236}">
                      <a16:creationId xmlns:a16="http://schemas.microsoft.com/office/drawing/2014/main" id="{4340E58E-5E65-AF4D-8DCD-74DE6156114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68800" y="3225800"/>
                  <a:ext cx="390144" cy="396240"/>
                </a:xfrm>
                <a:prstGeom prst="rect">
                  <a:avLst/>
                </a:prstGeom>
              </p:spPr>
            </p:pic>
          </p:grpSp>
          <p:sp>
            <p:nvSpPr>
              <p:cNvPr id="27" name="Rectangle 26">
                <a:extLst>
                  <a:ext uri="{FF2B5EF4-FFF2-40B4-BE49-F238E27FC236}">
                    <a16:creationId xmlns:a16="http://schemas.microsoft.com/office/drawing/2014/main" id="{01629C5F-D5D5-D34A-B5E4-38089EABF878}"/>
                  </a:ext>
                </a:extLst>
              </p:cNvPr>
              <p:cNvSpPr/>
              <p:nvPr/>
            </p:nvSpPr>
            <p:spPr>
              <a:xfrm>
                <a:off x="3323504" y="1583084"/>
                <a:ext cx="1524183" cy="138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16">
              <a:extLst>
                <a:ext uri="{FF2B5EF4-FFF2-40B4-BE49-F238E27FC236}">
                  <a16:creationId xmlns:a16="http://schemas.microsoft.com/office/drawing/2014/main" id="{BC6EB0E2-4BBE-D844-9791-094293DE36A2}"/>
                </a:ext>
              </a:extLst>
            </p:cNvPr>
            <p:cNvGrpSpPr/>
            <p:nvPr/>
          </p:nvGrpSpPr>
          <p:grpSpPr>
            <a:xfrm>
              <a:off x="8238917" y="1922428"/>
              <a:ext cx="370948" cy="389806"/>
              <a:chOff x="3323504" y="1583084"/>
              <a:chExt cx="1524183" cy="1385400"/>
            </a:xfrm>
          </p:grpSpPr>
          <p:grpSp>
            <p:nvGrpSpPr>
              <p:cNvPr id="22" name="Group 21">
                <a:extLst>
                  <a:ext uri="{FF2B5EF4-FFF2-40B4-BE49-F238E27FC236}">
                    <a16:creationId xmlns:a16="http://schemas.microsoft.com/office/drawing/2014/main" id="{CD1CB3FF-A770-EB4D-9AF9-6A1CAD3342ED}"/>
                  </a:ext>
                </a:extLst>
              </p:cNvPr>
              <p:cNvGrpSpPr/>
              <p:nvPr/>
            </p:nvGrpSpPr>
            <p:grpSpPr>
              <a:xfrm>
                <a:off x="3323504" y="1583084"/>
                <a:ext cx="1524183" cy="1385400"/>
                <a:chOff x="938943" y="0"/>
                <a:chExt cx="7545004" cy="6858000"/>
              </a:xfrm>
            </p:grpSpPr>
            <p:pic>
              <p:nvPicPr>
                <p:cNvPr id="24" name="Picture 23" descr="full_check1.png">
                  <a:extLst>
                    <a:ext uri="{FF2B5EF4-FFF2-40B4-BE49-F238E27FC236}">
                      <a16:creationId xmlns:a16="http://schemas.microsoft.com/office/drawing/2014/main" id="{FA196174-3594-7644-B8B4-C94D36EE379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38943" y="0"/>
                  <a:ext cx="7545004" cy="6858000"/>
                </a:xfrm>
                <a:prstGeom prst="rect">
                  <a:avLst/>
                </a:prstGeom>
              </p:spPr>
            </p:pic>
            <p:pic>
              <p:nvPicPr>
                <p:cNvPr id="25" name="Picture 24" descr="fix_cross.png">
                  <a:extLst>
                    <a:ext uri="{FF2B5EF4-FFF2-40B4-BE49-F238E27FC236}">
                      <a16:creationId xmlns:a16="http://schemas.microsoft.com/office/drawing/2014/main" id="{DA76A0D9-435D-FA48-8864-A66D3503C7E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68800" y="3225800"/>
                  <a:ext cx="390144" cy="396240"/>
                </a:xfrm>
                <a:prstGeom prst="rect">
                  <a:avLst/>
                </a:prstGeom>
              </p:spPr>
            </p:pic>
          </p:grpSp>
          <p:sp>
            <p:nvSpPr>
              <p:cNvPr id="23" name="Rectangle 22">
                <a:extLst>
                  <a:ext uri="{FF2B5EF4-FFF2-40B4-BE49-F238E27FC236}">
                    <a16:creationId xmlns:a16="http://schemas.microsoft.com/office/drawing/2014/main" id="{D7C6628A-6F28-1D46-A5BD-3C7F05781367}"/>
                  </a:ext>
                </a:extLst>
              </p:cNvPr>
              <p:cNvSpPr/>
              <p:nvPr/>
            </p:nvSpPr>
            <p:spPr>
              <a:xfrm>
                <a:off x="3323504" y="1583084"/>
                <a:ext cx="1524183" cy="138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cxnSp>
          <p:nvCxnSpPr>
            <p:cNvPr id="18" name="Straight Connector 17">
              <a:extLst>
                <a:ext uri="{FF2B5EF4-FFF2-40B4-BE49-F238E27FC236}">
                  <a16:creationId xmlns:a16="http://schemas.microsoft.com/office/drawing/2014/main" id="{3E9A068B-04CC-3A44-BD96-E7D434B23BA3}"/>
                </a:ext>
              </a:extLst>
            </p:cNvPr>
            <p:cNvCxnSpPr/>
            <p:nvPr/>
          </p:nvCxnSpPr>
          <p:spPr>
            <a:xfrm>
              <a:off x="5142007" y="2636545"/>
              <a:ext cx="3467858"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93AE6AF-B647-6C49-86D7-5C8D1DA92A81}"/>
                </a:ext>
              </a:extLst>
            </p:cNvPr>
            <p:cNvCxnSpPr/>
            <p:nvPr/>
          </p:nvCxnSpPr>
          <p:spPr>
            <a:xfrm>
              <a:off x="8609865" y="2540210"/>
              <a:ext cx="0" cy="18523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87F49BC-1684-8841-A675-F6DDBFA1BF43}"/>
                </a:ext>
              </a:extLst>
            </p:cNvPr>
            <p:cNvCxnSpPr/>
            <p:nvPr/>
          </p:nvCxnSpPr>
          <p:spPr>
            <a:xfrm>
              <a:off x="5142007" y="2543928"/>
              <a:ext cx="0" cy="18523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3ACA479-4ED8-1045-8888-9235314FD5E9}"/>
                </a:ext>
              </a:extLst>
            </p:cNvPr>
            <p:cNvSpPr txBox="1"/>
            <p:nvPr/>
          </p:nvSpPr>
          <p:spPr>
            <a:xfrm>
              <a:off x="6495498" y="2346043"/>
              <a:ext cx="878441" cy="307777"/>
            </a:xfrm>
            <a:prstGeom prst="rect">
              <a:avLst/>
            </a:prstGeom>
            <a:noFill/>
          </p:spPr>
          <p:txBody>
            <a:bodyPr wrap="none" rtlCol="0">
              <a:spAutoFit/>
            </a:bodyPr>
            <a:lstStyle/>
            <a:p>
              <a:r>
                <a:rPr lang="en-US" sz="1400" b="1" dirty="0">
                  <a:solidFill>
                    <a:srgbClr val="FF0000"/>
                  </a:solidFill>
                </a:rPr>
                <a:t>fPET-FDG</a:t>
              </a:r>
            </a:p>
          </p:txBody>
        </p:sp>
      </p:grpSp>
      <p:sp>
        <p:nvSpPr>
          <p:cNvPr id="60" name="TextBox 59">
            <a:extLst>
              <a:ext uri="{FF2B5EF4-FFF2-40B4-BE49-F238E27FC236}">
                <a16:creationId xmlns:a16="http://schemas.microsoft.com/office/drawing/2014/main" id="{4E52B959-4AB4-0847-A1E5-989F37B33CEA}"/>
              </a:ext>
            </a:extLst>
          </p:cNvPr>
          <p:cNvSpPr txBox="1"/>
          <p:nvPr/>
        </p:nvSpPr>
        <p:spPr>
          <a:xfrm>
            <a:off x="1491692" y="6254683"/>
            <a:ext cx="1401508" cy="369332"/>
          </a:xfrm>
          <a:prstGeom prst="rect">
            <a:avLst/>
          </a:prstGeom>
          <a:noFill/>
        </p:spPr>
        <p:txBody>
          <a:bodyPr wrap="square" rtlCol="0">
            <a:spAutoFit/>
          </a:bodyPr>
          <a:lstStyle/>
          <a:p>
            <a:r>
              <a:rPr lang="en-US" dirty="0"/>
              <a:t>FDG (</a:t>
            </a:r>
            <a:r>
              <a:rPr lang="en-US" dirty="0" err="1"/>
              <a:t>kBq</a:t>
            </a:r>
            <a:r>
              <a:rPr lang="en-US" dirty="0"/>
              <a:t>/cc) </a:t>
            </a:r>
          </a:p>
        </p:txBody>
      </p:sp>
    </p:spTree>
    <p:extLst>
      <p:ext uri="{BB962C8B-B14F-4D97-AF65-F5344CB8AC3E}">
        <p14:creationId xmlns:p14="http://schemas.microsoft.com/office/powerpoint/2010/main" val="314909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remove" display="0">
                  <p:stCondLst>
                    <p:cond delay="indefinite"/>
                  </p:stCondLst>
                </p:cTn>
                <p:tgtEl>
                  <p:spTgt spid="9"/>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074E5E-6D9F-624D-8EB4-F67AF748A8C0}"/>
              </a:ext>
            </a:extLst>
          </p:cNvPr>
          <p:cNvSpPr>
            <a:spLocks noGrp="1"/>
          </p:cNvSpPr>
          <p:nvPr>
            <p:ph type="ctrTitle"/>
          </p:nvPr>
        </p:nvSpPr>
        <p:spPr/>
        <p:txBody>
          <a:bodyPr/>
          <a:lstStyle/>
          <a:p>
            <a:r>
              <a:rPr lang="en-US" dirty="0"/>
              <a:t>EXTRA SLIDES</a:t>
            </a:r>
          </a:p>
        </p:txBody>
      </p:sp>
      <p:sp>
        <p:nvSpPr>
          <p:cNvPr id="6" name="Subtitle 5">
            <a:extLst>
              <a:ext uri="{FF2B5EF4-FFF2-40B4-BE49-F238E27FC236}">
                <a16:creationId xmlns:a16="http://schemas.microsoft.com/office/drawing/2014/main" id="{35DFF0BE-4883-EA44-B651-2BB25AB5952C}"/>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1A2D05C9-6F99-144E-A25F-7944A5D01FC0}"/>
              </a:ext>
            </a:extLst>
          </p:cNvPr>
          <p:cNvSpPr>
            <a:spLocks noGrp="1"/>
          </p:cNvSpPr>
          <p:nvPr>
            <p:ph type="sldNum" sz="quarter" idx="12"/>
          </p:nvPr>
        </p:nvSpPr>
        <p:spPr/>
        <p:txBody>
          <a:bodyPr/>
          <a:lstStyle/>
          <a:p>
            <a:fld id="{E1552ADF-166F-AF40-B1A4-D35B819B761E}" type="slidenum">
              <a:rPr lang="en-US" smtClean="0"/>
              <a:t>52</a:t>
            </a:fld>
            <a:endParaRPr lang="en-US"/>
          </a:p>
        </p:txBody>
      </p:sp>
    </p:spTree>
    <p:extLst>
      <p:ext uri="{BB962C8B-B14F-4D97-AF65-F5344CB8AC3E}">
        <p14:creationId xmlns:p14="http://schemas.microsoft.com/office/powerpoint/2010/main" val="123440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64999D8A-6E87-3B40-B7F3-46AC4477A026}"/>
              </a:ext>
            </a:extLst>
          </p:cNvPr>
          <p:cNvSpPr/>
          <p:nvPr/>
        </p:nvSpPr>
        <p:spPr>
          <a:xfrm>
            <a:off x="452063" y="3760342"/>
            <a:ext cx="2804845" cy="2517168"/>
          </a:xfrm>
          <a:custGeom>
            <a:avLst/>
            <a:gdLst>
              <a:gd name="connsiteX0" fmla="*/ 1366463 w 2804845"/>
              <a:gd name="connsiteY0" fmla="*/ 0 h 2517168"/>
              <a:gd name="connsiteX1" fmla="*/ 2239766 w 2804845"/>
              <a:gd name="connsiteY1" fmla="*/ 164386 h 2517168"/>
              <a:gd name="connsiteX2" fmla="*/ 2732926 w 2804845"/>
              <a:gd name="connsiteY2" fmla="*/ 801384 h 2517168"/>
              <a:gd name="connsiteX3" fmla="*/ 2804845 w 2804845"/>
              <a:gd name="connsiteY3" fmla="*/ 1500027 h 2517168"/>
              <a:gd name="connsiteX4" fmla="*/ 2527443 w 2804845"/>
              <a:gd name="connsiteY4" fmla="*/ 1993186 h 2517168"/>
              <a:gd name="connsiteX5" fmla="*/ 1931541 w 2804845"/>
              <a:gd name="connsiteY5" fmla="*/ 2393878 h 2517168"/>
              <a:gd name="connsiteX6" fmla="*/ 1160980 w 2804845"/>
              <a:gd name="connsiteY6" fmla="*/ 2517168 h 2517168"/>
              <a:gd name="connsiteX7" fmla="*/ 462337 w 2804845"/>
              <a:gd name="connsiteY7" fmla="*/ 1839074 h 2517168"/>
              <a:gd name="connsiteX8" fmla="*/ 0 w 2804845"/>
              <a:gd name="connsiteY8" fmla="*/ 1263721 h 2517168"/>
              <a:gd name="connsiteX9" fmla="*/ 0 w 2804845"/>
              <a:gd name="connsiteY9" fmla="*/ 904125 h 2517168"/>
              <a:gd name="connsiteX10" fmla="*/ 236306 w 2804845"/>
              <a:gd name="connsiteY10" fmla="*/ 339047 h 2517168"/>
              <a:gd name="connsiteX11" fmla="*/ 780836 w 2804845"/>
              <a:gd name="connsiteY11" fmla="*/ 164386 h 2517168"/>
              <a:gd name="connsiteX12" fmla="*/ 1366463 w 2804845"/>
              <a:gd name="connsiteY12" fmla="*/ 0 h 251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4845" h="2517168">
                <a:moveTo>
                  <a:pt x="1366463" y="0"/>
                </a:moveTo>
                <a:lnTo>
                  <a:pt x="2239766" y="164386"/>
                </a:lnTo>
                <a:lnTo>
                  <a:pt x="2732926" y="801384"/>
                </a:lnTo>
                <a:lnTo>
                  <a:pt x="2804845" y="1500027"/>
                </a:lnTo>
                <a:lnTo>
                  <a:pt x="2527443" y="1993186"/>
                </a:lnTo>
                <a:lnTo>
                  <a:pt x="1931541" y="2393878"/>
                </a:lnTo>
                <a:lnTo>
                  <a:pt x="1160980" y="2517168"/>
                </a:lnTo>
                <a:lnTo>
                  <a:pt x="462337" y="1839074"/>
                </a:lnTo>
                <a:lnTo>
                  <a:pt x="0" y="1263721"/>
                </a:lnTo>
                <a:lnTo>
                  <a:pt x="0" y="904125"/>
                </a:lnTo>
                <a:lnTo>
                  <a:pt x="236306" y="339047"/>
                </a:lnTo>
                <a:lnTo>
                  <a:pt x="780836" y="164386"/>
                </a:lnTo>
                <a:lnTo>
                  <a:pt x="1366463" y="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DBA871D5-9C2E-AC4E-AAAA-A9F7D9C2BA99}"/>
              </a:ext>
            </a:extLst>
          </p:cNvPr>
          <p:cNvPicPr>
            <a:picLocks noChangeAspect="1"/>
          </p:cNvPicPr>
          <p:nvPr/>
        </p:nvPicPr>
        <p:blipFill>
          <a:blip r:embed="rId2"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331680" y="3555400"/>
            <a:ext cx="4020677" cy="4020679"/>
          </a:xfrm>
          <a:prstGeom prst="rect">
            <a:avLst/>
          </a:prstGeom>
        </p:spPr>
      </p:pic>
      <p:sp>
        <p:nvSpPr>
          <p:cNvPr id="2" name="Title 1"/>
          <p:cNvSpPr>
            <a:spLocks noGrp="1"/>
          </p:cNvSpPr>
          <p:nvPr>
            <p:ph type="title"/>
          </p:nvPr>
        </p:nvSpPr>
        <p:spPr/>
        <p:txBody>
          <a:bodyPr/>
          <a:lstStyle/>
          <a:p>
            <a:r>
              <a:rPr lang="en-US" dirty="0"/>
              <a:t>Functional Connectivity</a:t>
            </a:r>
          </a:p>
        </p:txBody>
      </p:sp>
      <p:sp>
        <p:nvSpPr>
          <p:cNvPr id="3" name="Content Placeholder 2"/>
          <p:cNvSpPr>
            <a:spLocks noGrp="1"/>
          </p:cNvSpPr>
          <p:nvPr>
            <p:ph idx="1"/>
          </p:nvPr>
        </p:nvSpPr>
        <p:spPr>
          <a:xfrm>
            <a:off x="457200" y="1600200"/>
            <a:ext cx="8229600" cy="1117935"/>
          </a:xfrm>
        </p:spPr>
        <p:txBody>
          <a:bodyPr/>
          <a:lstStyle/>
          <a:p>
            <a:r>
              <a:rPr lang="en-US" dirty="0"/>
              <a:t>How do fluctuations in BOLD signal </a:t>
            </a:r>
            <a:r>
              <a:rPr lang="en-US" b="1" u="sng" dirty="0"/>
              <a:t>correlate</a:t>
            </a:r>
            <a:r>
              <a:rPr lang="en-US" dirty="0"/>
              <a:t> between brain regions?</a:t>
            </a:r>
          </a:p>
        </p:txBody>
      </p:sp>
      <p:sp>
        <p:nvSpPr>
          <p:cNvPr id="5" name="Oval 4"/>
          <p:cNvSpPr/>
          <p:nvPr/>
        </p:nvSpPr>
        <p:spPr>
          <a:xfrm>
            <a:off x="2213916" y="4661625"/>
            <a:ext cx="222798" cy="222798"/>
          </a:xfrm>
          <a:prstGeom prst="ellipse">
            <a:avLst/>
          </a:prstGeom>
          <a:noFill/>
          <a:ln w="38100" cmpd="sng">
            <a:solidFill>
              <a:schemeClr val="accent4">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Oval 5"/>
          <p:cNvSpPr/>
          <p:nvPr/>
        </p:nvSpPr>
        <p:spPr>
          <a:xfrm>
            <a:off x="2647993" y="5307743"/>
            <a:ext cx="222798" cy="222798"/>
          </a:xfrm>
          <a:prstGeom prst="ellipse">
            <a:avLst/>
          </a:prstGeom>
          <a:noFill/>
          <a:ln w="38100" cmpd="sng">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Oval 6"/>
          <p:cNvSpPr/>
          <p:nvPr/>
        </p:nvSpPr>
        <p:spPr>
          <a:xfrm>
            <a:off x="1030646" y="4633779"/>
            <a:ext cx="222798" cy="222798"/>
          </a:xfrm>
          <a:prstGeom prst="ellipse">
            <a:avLst/>
          </a:prstGeom>
          <a:noFill/>
          <a:ln w="38100" cmpd="sng">
            <a:solidFill>
              <a:srgbClr val="FF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 name="Straight Arrow Connector 8"/>
          <p:cNvCxnSpPr>
            <a:cxnSpLocks/>
            <a:stCxn id="6" idx="6"/>
          </p:cNvCxnSpPr>
          <p:nvPr/>
        </p:nvCxnSpPr>
        <p:spPr>
          <a:xfrm>
            <a:off x="2870791" y="5419142"/>
            <a:ext cx="1084274" cy="293196"/>
          </a:xfrm>
          <a:prstGeom prst="straightConnector1">
            <a:avLst/>
          </a:prstGeom>
          <a:ln w="38100">
            <a:solidFill>
              <a:schemeClr val="accent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a:stCxn id="5" idx="6"/>
          </p:cNvCxnSpPr>
          <p:nvPr/>
        </p:nvCxnSpPr>
        <p:spPr>
          <a:xfrm flipV="1">
            <a:off x="2436714" y="4708618"/>
            <a:ext cx="1377129" cy="64406"/>
          </a:xfrm>
          <a:prstGeom prst="straightConnector1">
            <a:avLst/>
          </a:prstGeom>
          <a:ln w="38100">
            <a:solidFill>
              <a:schemeClr val="accent4">
                <a:lumMod val="60000"/>
                <a:lumOff val="4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cxnSpLocks/>
            <a:stCxn id="7" idx="6"/>
          </p:cNvCxnSpPr>
          <p:nvPr/>
        </p:nvCxnSpPr>
        <p:spPr>
          <a:xfrm flipV="1">
            <a:off x="1253444" y="3492355"/>
            <a:ext cx="2786289" cy="1252823"/>
          </a:xfrm>
          <a:prstGeom prst="straightConnector1">
            <a:avLst/>
          </a:prstGeom>
          <a:ln w="38100">
            <a:solidFill>
              <a:srgbClr val="FF8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4233591" y="2816055"/>
            <a:ext cx="4645810" cy="1261150"/>
          </a:xfrm>
          <a:custGeom>
            <a:avLst/>
            <a:gdLst>
              <a:gd name="connsiteX0" fmla="*/ 0 w 4645810"/>
              <a:gd name="connsiteY0" fmla="*/ 446345 h 1014567"/>
              <a:gd name="connsiteX1" fmla="*/ 122552 w 4645810"/>
              <a:gd name="connsiteY1" fmla="*/ 112148 h 1014567"/>
              <a:gd name="connsiteX2" fmla="*/ 245103 w 4645810"/>
              <a:gd name="connsiteY2" fmla="*/ 958780 h 1014567"/>
              <a:gd name="connsiteX3" fmla="*/ 334231 w 4645810"/>
              <a:gd name="connsiteY3" fmla="*/ 312666 h 1014567"/>
              <a:gd name="connsiteX4" fmla="*/ 423359 w 4645810"/>
              <a:gd name="connsiteY4" fmla="*/ 791682 h 1014567"/>
              <a:gd name="connsiteX5" fmla="*/ 601616 w 4645810"/>
              <a:gd name="connsiteY5" fmla="*/ 134428 h 1014567"/>
              <a:gd name="connsiteX6" fmla="*/ 690744 w 4645810"/>
              <a:gd name="connsiteY6" fmla="*/ 802822 h 1014567"/>
              <a:gd name="connsiteX7" fmla="*/ 824436 w 4645810"/>
              <a:gd name="connsiteY7" fmla="*/ 178988 h 1014567"/>
              <a:gd name="connsiteX8" fmla="*/ 1002693 w 4645810"/>
              <a:gd name="connsiteY8" fmla="*/ 1014480 h 1014567"/>
              <a:gd name="connsiteX9" fmla="*/ 1236655 w 4645810"/>
              <a:gd name="connsiteY9" fmla="*/ 234687 h 1014567"/>
              <a:gd name="connsiteX10" fmla="*/ 1370347 w 4645810"/>
              <a:gd name="connsiteY10" fmla="*/ 658003 h 1014567"/>
              <a:gd name="connsiteX11" fmla="*/ 1515180 w 4645810"/>
              <a:gd name="connsiteY11" fmla="*/ 234687 h 1014567"/>
              <a:gd name="connsiteX12" fmla="*/ 1660014 w 4645810"/>
              <a:gd name="connsiteY12" fmla="*/ 858521 h 1014567"/>
              <a:gd name="connsiteX13" fmla="*/ 1949680 w 4645810"/>
              <a:gd name="connsiteY13" fmla="*/ 167848 h 1014567"/>
              <a:gd name="connsiteX14" fmla="*/ 2139078 w 4645810"/>
              <a:gd name="connsiteY14" fmla="*/ 758262 h 1014567"/>
              <a:gd name="connsiteX15" fmla="*/ 2384181 w 4645810"/>
              <a:gd name="connsiteY15" fmla="*/ 749 h 1014567"/>
              <a:gd name="connsiteX16" fmla="*/ 2651565 w 4645810"/>
              <a:gd name="connsiteY16" fmla="*/ 925361 h 1014567"/>
              <a:gd name="connsiteX17" fmla="*/ 2796399 w 4645810"/>
              <a:gd name="connsiteY17" fmla="*/ 412925 h 1014567"/>
              <a:gd name="connsiteX18" fmla="*/ 2918950 w 4645810"/>
              <a:gd name="connsiteY18" fmla="*/ 813962 h 1014567"/>
              <a:gd name="connsiteX19" fmla="*/ 3108347 w 4645810"/>
              <a:gd name="connsiteY19" fmla="*/ 67589 h 1014567"/>
              <a:gd name="connsiteX20" fmla="*/ 3364591 w 4645810"/>
              <a:gd name="connsiteY20" fmla="*/ 947641 h 1014567"/>
              <a:gd name="connsiteX21" fmla="*/ 3631976 w 4645810"/>
              <a:gd name="connsiteY21" fmla="*/ 145568 h 1014567"/>
              <a:gd name="connsiteX22" fmla="*/ 3899361 w 4645810"/>
              <a:gd name="connsiteY22" fmla="*/ 802822 h 1014567"/>
              <a:gd name="connsiteX23" fmla="*/ 4144463 w 4645810"/>
              <a:gd name="connsiteY23" fmla="*/ 234687 h 1014567"/>
              <a:gd name="connsiteX24" fmla="*/ 4411848 w 4645810"/>
              <a:gd name="connsiteY24" fmla="*/ 914221 h 1014567"/>
              <a:gd name="connsiteX25" fmla="*/ 4645810 w 4645810"/>
              <a:gd name="connsiteY25" fmla="*/ 312666 h 101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45810" h="1014567">
                <a:moveTo>
                  <a:pt x="0" y="446345"/>
                </a:moveTo>
                <a:cubicBezTo>
                  <a:pt x="40850" y="236543"/>
                  <a:pt x="81701" y="26742"/>
                  <a:pt x="122552" y="112148"/>
                </a:cubicBezTo>
                <a:cubicBezTo>
                  <a:pt x="163403" y="197554"/>
                  <a:pt x="209823" y="925360"/>
                  <a:pt x="245103" y="958780"/>
                </a:cubicBezTo>
                <a:cubicBezTo>
                  <a:pt x="280383" y="992200"/>
                  <a:pt x="304522" y="340516"/>
                  <a:pt x="334231" y="312666"/>
                </a:cubicBezTo>
                <a:cubicBezTo>
                  <a:pt x="363940" y="284816"/>
                  <a:pt x="378795" y="821388"/>
                  <a:pt x="423359" y="791682"/>
                </a:cubicBezTo>
                <a:cubicBezTo>
                  <a:pt x="467923" y="761976"/>
                  <a:pt x="557052" y="132571"/>
                  <a:pt x="601616" y="134428"/>
                </a:cubicBezTo>
                <a:cubicBezTo>
                  <a:pt x="646180" y="136285"/>
                  <a:pt x="653607" y="795395"/>
                  <a:pt x="690744" y="802822"/>
                </a:cubicBezTo>
                <a:cubicBezTo>
                  <a:pt x="727881" y="810249"/>
                  <a:pt x="772445" y="143712"/>
                  <a:pt x="824436" y="178988"/>
                </a:cubicBezTo>
                <a:cubicBezTo>
                  <a:pt x="876427" y="214264"/>
                  <a:pt x="933990" y="1005197"/>
                  <a:pt x="1002693" y="1014480"/>
                </a:cubicBezTo>
                <a:cubicBezTo>
                  <a:pt x="1071396" y="1023763"/>
                  <a:pt x="1175379" y="294100"/>
                  <a:pt x="1236655" y="234687"/>
                </a:cubicBezTo>
                <a:cubicBezTo>
                  <a:pt x="1297931" y="175274"/>
                  <a:pt x="1323926" y="658003"/>
                  <a:pt x="1370347" y="658003"/>
                </a:cubicBezTo>
                <a:cubicBezTo>
                  <a:pt x="1416768" y="658003"/>
                  <a:pt x="1466902" y="201267"/>
                  <a:pt x="1515180" y="234687"/>
                </a:cubicBezTo>
                <a:cubicBezTo>
                  <a:pt x="1563458" y="268107"/>
                  <a:pt x="1587597" y="869661"/>
                  <a:pt x="1660014" y="858521"/>
                </a:cubicBezTo>
                <a:cubicBezTo>
                  <a:pt x="1732431" y="847381"/>
                  <a:pt x="1869836" y="184558"/>
                  <a:pt x="1949680" y="167848"/>
                </a:cubicBezTo>
                <a:cubicBezTo>
                  <a:pt x="2029524" y="151138"/>
                  <a:pt x="2066661" y="786112"/>
                  <a:pt x="2139078" y="758262"/>
                </a:cubicBezTo>
                <a:cubicBezTo>
                  <a:pt x="2211495" y="730412"/>
                  <a:pt x="2298766" y="-27101"/>
                  <a:pt x="2384181" y="749"/>
                </a:cubicBezTo>
                <a:cubicBezTo>
                  <a:pt x="2469596" y="28599"/>
                  <a:pt x="2582862" y="856665"/>
                  <a:pt x="2651565" y="925361"/>
                </a:cubicBezTo>
                <a:cubicBezTo>
                  <a:pt x="2720268" y="994057"/>
                  <a:pt x="2751835" y="431491"/>
                  <a:pt x="2796399" y="412925"/>
                </a:cubicBezTo>
                <a:cubicBezTo>
                  <a:pt x="2840963" y="394359"/>
                  <a:pt x="2866959" y="871518"/>
                  <a:pt x="2918950" y="813962"/>
                </a:cubicBezTo>
                <a:cubicBezTo>
                  <a:pt x="2970941" y="756406"/>
                  <a:pt x="3034074" y="45309"/>
                  <a:pt x="3108347" y="67589"/>
                </a:cubicBezTo>
                <a:cubicBezTo>
                  <a:pt x="3182620" y="89869"/>
                  <a:pt x="3277320" y="934645"/>
                  <a:pt x="3364591" y="947641"/>
                </a:cubicBezTo>
                <a:cubicBezTo>
                  <a:pt x="3451863" y="960638"/>
                  <a:pt x="3542848" y="169704"/>
                  <a:pt x="3631976" y="145568"/>
                </a:cubicBezTo>
                <a:cubicBezTo>
                  <a:pt x="3721104" y="121432"/>
                  <a:pt x="3813947" y="787969"/>
                  <a:pt x="3899361" y="802822"/>
                </a:cubicBezTo>
                <a:cubicBezTo>
                  <a:pt x="3984775" y="817675"/>
                  <a:pt x="4059049" y="216121"/>
                  <a:pt x="4144463" y="234687"/>
                </a:cubicBezTo>
                <a:cubicBezTo>
                  <a:pt x="4229877" y="253253"/>
                  <a:pt x="4328290" y="901225"/>
                  <a:pt x="4411848" y="914221"/>
                </a:cubicBezTo>
                <a:cubicBezTo>
                  <a:pt x="4495406" y="927218"/>
                  <a:pt x="4590105" y="412925"/>
                  <a:pt x="4645810" y="312666"/>
                </a:cubicBezTo>
              </a:path>
            </a:pathLst>
          </a:custGeom>
          <a:ln w="38100">
            <a:solidFill>
              <a:srgbClr val="FF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4233591" y="4201334"/>
            <a:ext cx="4645810" cy="1014567"/>
          </a:xfrm>
          <a:custGeom>
            <a:avLst/>
            <a:gdLst>
              <a:gd name="connsiteX0" fmla="*/ 0 w 4645810"/>
              <a:gd name="connsiteY0" fmla="*/ 446345 h 1014567"/>
              <a:gd name="connsiteX1" fmla="*/ 122552 w 4645810"/>
              <a:gd name="connsiteY1" fmla="*/ 112148 h 1014567"/>
              <a:gd name="connsiteX2" fmla="*/ 245103 w 4645810"/>
              <a:gd name="connsiteY2" fmla="*/ 958780 h 1014567"/>
              <a:gd name="connsiteX3" fmla="*/ 334231 w 4645810"/>
              <a:gd name="connsiteY3" fmla="*/ 312666 h 1014567"/>
              <a:gd name="connsiteX4" fmla="*/ 423359 w 4645810"/>
              <a:gd name="connsiteY4" fmla="*/ 791682 h 1014567"/>
              <a:gd name="connsiteX5" fmla="*/ 601616 w 4645810"/>
              <a:gd name="connsiteY5" fmla="*/ 134428 h 1014567"/>
              <a:gd name="connsiteX6" fmla="*/ 690744 w 4645810"/>
              <a:gd name="connsiteY6" fmla="*/ 802822 h 1014567"/>
              <a:gd name="connsiteX7" fmla="*/ 824436 w 4645810"/>
              <a:gd name="connsiteY7" fmla="*/ 178988 h 1014567"/>
              <a:gd name="connsiteX8" fmla="*/ 1002693 w 4645810"/>
              <a:gd name="connsiteY8" fmla="*/ 1014480 h 1014567"/>
              <a:gd name="connsiteX9" fmla="*/ 1236655 w 4645810"/>
              <a:gd name="connsiteY9" fmla="*/ 234687 h 1014567"/>
              <a:gd name="connsiteX10" fmla="*/ 1370347 w 4645810"/>
              <a:gd name="connsiteY10" fmla="*/ 658003 h 1014567"/>
              <a:gd name="connsiteX11" fmla="*/ 1515180 w 4645810"/>
              <a:gd name="connsiteY11" fmla="*/ 234687 h 1014567"/>
              <a:gd name="connsiteX12" fmla="*/ 1660014 w 4645810"/>
              <a:gd name="connsiteY12" fmla="*/ 858521 h 1014567"/>
              <a:gd name="connsiteX13" fmla="*/ 1949680 w 4645810"/>
              <a:gd name="connsiteY13" fmla="*/ 167848 h 1014567"/>
              <a:gd name="connsiteX14" fmla="*/ 2139078 w 4645810"/>
              <a:gd name="connsiteY14" fmla="*/ 758262 h 1014567"/>
              <a:gd name="connsiteX15" fmla="*/ 2384181 w 4645810"/>
              <a:gd name="connsiteY15" fmla="*/ 749 h 1014567"/>
              <a:gd name="connsiteX16" fmla="*/ 2651565 w 4645810"/>
              <a:gd name="connsiteY16" fmla="*/ 925361 h 1014567"/>
              <a:gd name="connsiteX17" fmla="*/ 2796399 w 4645810"/>
              <a:gd name="connsiteY17" fmla="*/ 412925 h 1014567"/>
              <a:gd name="connsiteX18" fmla="*/ 2918950 w 4645810"/>
              <a:gd name="connsiteY18" fmla="*/ 813962 h 1014567"/>
              <a:gd name="connsiteX19" fmla="*/ 3108347 w 4645810"/>
              <a:gd name="connsiteY19" fmla="*/ 67589 h 1014567"/>
              <a:gd name="connsiteX20" fmla="*/ 3364591 w 4645810"/>
              <a:gd name="connsiteY20" fmla="*/ 947641 h 1014567"/>
              <a:gd name="connsiteX21" fmla="*/ 3631976 w 4645810"/>
              <a:gd name="connsiteY21" fmla="*/ 145568 h 1014567"/>
              <a:gd name="connsiteX22" fmla="*/ 3899361 w 4645810"/>
              <a:gd name="connsiteY22" fmla="*/ 802822 h 1014567"/>
              <a:gd name="connsiteX23" fmla="*/ 4144463 w 4645810"/>
              <a:gd name="connsiteY23" fmla="*/ 234687 h 1014567"/>
              <a:gd name="connsiteX24" fmla="*/ 4411848 w 4645810"/>
              <a:gd name="connsiteY24" fmla="*/ 914221 h 1014567"/>
              <a:gd name="connsiteX25" fmla="*/ 4645810 w 4645810"/>
              <a:gd name="connsiteY25" fmla="*/ 312666 h 1014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45810" h="1014567">
                <a:moveTo>
                  <a:pt x="0" y="446345"/>
                </a:moveTo>
                <a:cubicBezTo>
                  <a:pt x="40850" y="236543"/>
                  <a:pt x="81701" y="26742"/>
                  <a:pt x="122552" y="112148"/>
                </a:cubicBezTo>
                <a:cubicBezTo>
                  <a:pt x="163403" y="197554"/>
                  <a:pt x="209823" y="925360"/>
                  <a:pt x="245103" y="958780"/>
                </a:cubicBezTo>
                <a:cubicBezTo>
                  <a:pt x="280383" y="992200"/>
                  <a:pt x="304522" y="340516"/>
                  <a:pt x="334231" y="312666"/>
                </a:cubicBezTo>
                <a:cubicBezTo>
                  <a:pt x="363940" y="284816"/>
                  <a:pt x="378795" y="821388"/>
                  <a:pt x="423359" y="791682"/>
                </a:cubicBezTo>
                <a:cubicBezTo>
                  <a:pt x="467923" y="761976"/>
                  <a:pt x="557052" y="132571"/>
                  <a:pt x="601616" y="134428"/>
                </a:cubicBezTo>
                <a:cubicBezTo>
                  <a:pt x="646180" y="136285"/>
                  <a:pt x="653607" y="795395"/>
                  <a:pt x="690744" y="802822"/>
                </a:cubicBezTo>
                <a:cubicBezTo>
                  <a:pt x="727881" y="810249"/>
                  <a:pt x="772445" y="143712"/>
                  <a:pt x="824436" y="178988"/>
                </a:cubicBezTo>
                <a:cubicBezTo>
                  <a:pt x="876427" y="214264"/>
                  <a:pt x="933990" y="1005197"/>
                  <a:pt x="1002693" y="1014480"/>
                </a:cubicBezTo>
                <a:cubicBezTo>
                  <a:pt x="1071396" y="1023763"/>
                  <a:pt x="1175379" y="294100"/>
                  <a:pt x="1236655" y="234687"/>
                </a:cubicBezTo>
                <a:cubicBezTo>
                  <a:pt x="1297931" y="175274"/>
                  <a:pt x="1323926" y="658003"/>
                  <a:pt x="1370347" y="658003"/>
                </a:cubicBezTo>
                <a:cubicBezTo>
                  <a:pt x="1416768" y="658003"/>
                  <a:pt x="1466902" y="201267"/>
                  <a:pt x="1515180" y="234687"/>
                </a:cubicBezTo>
                <a:cubicBezTo>
                  <a:pt x="1563458" y="268107"/>
                  <a:pt x="1587597" y="869661"/>
                  <a:pt x="1660014" y="858521"/>
                </a:cubicBezTo>
                <a:cubicBezTo>
                  <a:pt x="1732431" y="847381"/>
                  <a:pt x="1869836" y="184558"/>
                  <a:pt x="1949680" y="167848"/>
                </a:cubicBezTo>
                <a:cubicBezTo>
                  <a:pt x="2029524" y="151138"/>
                  <a:pt x="2066661" y="786112"/>
                  <a:pt x="2139078" y="758262"/>
                </a:cubicBezTo>
                <a:cubicBezTo>
                  <a:pt x="2211495" y="730412"/>
                  <a:pt x="2298766" y="-27101"/>
                  <a:pt x="2384181" y="749"/>
                </a:cubicBezTo>
                <a:cubicBezTo>
                  <a:pt x="2469596" y="28599"/>
                  <a:pt x="2582862" y="856665"/>
                  <a:pt x="2651565" y="925361"/>
                </a:cubicBezTo>
                <a:cubicBezTo>
                  <a:pt x="2720268" y="994057"/>
                  <a:pt x="2751835" y="431491"/>
                  <a:pt x="2796399" y="412925"/>
                </a:cubicBezTo>
                <a:cubicBezTo>
                  <a:pt x="2840963" y="394359"/>
                  <a:pt x="2866959" y="871518"/>
                  <a:pt x="2918950" y="813962"/>
                </a:cubicBezTo>
                <a:cubicBezTo>
                  <a:pt x="2970941" y="756406"/>
                  <a:pt x="3034074" y="45309"/>
                  <a:pt x="3108347" y="67589"/>
                </a:cubicBezTo>
                <a:cubicBezTo>
                  <a:pt x="3182620" y="89869"/>
                  <a:pt x="3277320" y="934645"/>
                  <a:pt x="3364591" y="947641"/>
                </a:cubicBezTo>
                <a:cubicBezTo>
                  <a:pt x="3451863" y="960638"/>
                  <a:pt x="3542848" y="169704"/>
                  <a:pt x="3631976" y="145568"/>
                </a:cubicBezTo>
                <a:cubicBezTo>
                  <a:pt x="3721104" y="121432"/>
                  <a:pt x="3813947" y="787969"/>
                  <a:pt x="3899361" y="802822"/>
                </a:cubicBezTo>
                <a:cubicBezTo>
                  <a:pt x="3984775" y="817675"/>
                  <a:pt x="4059049" y="216121"/>
                  <a:pt x="4144463" y="234687"/>
                </a:cubicBezTo>
                <a:cubicBezTo>
                  <a:pt x="4229877" y="253253"/>
                  <a:pt x="4328290" y="901225"/>
                  <a:pt x="4411848" y="914221"/>
                </a:cubicBezTo>
                <a:cubicBezTo>
                  <a:pt x="4495406" y="927218"/>
                  <a:pt x="4590105" y="412925"/>
                  <a:pt x="4645810" y="312666"/>
                </a:cubicBezTo>
              </a:path>
            </a:pathLst>
          </a:custGeom>
          <a:ln w="38100">
            <a:solidFill>
              <a:schemeClr val="accent4">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4233592" y="5307743"/>
            <a:ext cx="4645810" cy="1101942"/>
          </a:xfrm>
          <a:custGeom>
            <a:avLst/>
            <a:gdLst>
              <a:gd name="connsiteX0" fmla="*/ 0 w 4879771"/>
              <a:gd name="connsiteY0" fmla="*/ 537134 h 1101942"/>
              <a:gd name="connsiteX1" fmla="*/ 77987 w 4879771"/>
              <a:gd name="connsiteY1" fmla="*/ 303196 h 1101942"/>
              <a:gd name="connsiteX2" fmla="*/ 200539 w 4879771"/>
              <a:gd name="connsiteY2" fmla="*/ 804491 h 1101942"/>
              <a:gd name="connsiteX3" fmla="*/ 245103 w 4879771"/>
              <a:gd name="connsiteY3" fmla="*/ 358895 h 1101942"/>
              <a:gd name="connsiteX4" fmla="*/ 345372 w 4879771"/>
              <a:gd name="connsiteY4" fmla="*/ 737652 h 1101942"/>
              <a:gd name="connsiteX5" fmla="*/ 412218 w 4879771"/>
              <a:gd name="connsiteY5" fmla="*/ 381175 h 1101942"/>
              <a:gd name="connsiteX6" fmla="*/ 490205 w 4879771"/>
              <a:gd name="connsiteY6" fmla="*/ 670813 h 1101942"/>
              <a:gd name="connsiteX7" fmla="*/ 590475 w 4879771"/>
              <a:gd name="connsiteY7" fmla="*/ 425735 h 1101942"/>
              <a:gd name="connsiteX8" fmla="*/ 657321 w 4879771"/>
              <a:gd name="connsiteY8" fmla="*/ 726512 h 1101942"/>
              <a:gd name="connsiteX9" fmla="*/ 724167 w 4879771"/>
              <a:gd name="connsiteY9" fmla="*/ 124958 h 1101942"/>
              <a:gd name="connsiteX10" fmla="*/ 835577 w 4879771"/>
              <a:gd name="connsiteY10" fmla="*/ 1005010 h 1101942"/>
              <a:gd name="connsiteX11" fmla="*/ 924705 w 4879771"/>
              <a:gd name="connsiteY11" fmla="*/ 425735 h 1101942"/>
              <a:gd name="connsiteX12" fmla="*/ 1169808 w 4879771"/>
              <a:gd name="connsiteY12" fmla="*/ 982730 h 1101942"/>
              <a:gd name="connsiteX13" fmla="*/ 1303500 w 4879771"/>
              <a:gd name="connsiteY13" fmla="*/ 180657 h 1101942"/>
              <a:gd name="connsiteX14" fmla="*/ 1414911 w 4879771"/>
              <a:gd name="connsiteY14" fmla="*/ 659673 h 1101942"/>
              <a:gd name="connsiteX15" fmla="*/ 1548603 w 4879771"/>
              <a:gd name="connsiteY15" fmla="*/ 347756 h 1101942"/>
              <a:gd name="connsiteX16" fmla="*/ 1704578 w 4879771"/>
              <a:gd name="connsiteY16" fmla="*/ 726512 h 1101942"/>
              <a:gd name="connsiteX17" fmla="*/ 1771424 w 4879771"/>
              <a:gd name="connsiteY17" fmla="*/ 503714 h 1101942"/>
              <a:gd name="connsiteX18" fmla="*/ 1882834 w 4879771"/>
              <a:gd name="connsiteY18" fmla="*/ 1094129 h 1101942"/>
              <a:gd name="connsiteX19" fmla="*/ 2038808 w 4879771"/>
              <a:gd name="connsiteY19" fmla="*/ 2419 h 1101942"/>
              <a:gd name="connsiteX20" fmla="*/ 2172501 w 4879771"/>
              <a:gd name="connsiteY20" fmla="*/ 793352 h 1101942"/>
              <a:gd name="connsiteX21" fmla="*/ 2239347 w 4879771"/>
              <a:gd name="connsiteY21" fmla="*/ 581693 h 1101942"/>
              <a:gd name="connsiteX22" fmla="*/ 2272770 w 4879771"/>
              <a:gd name="connsiteY22" fmla="*/ 737652 h 1101942"/>
              <a:gd name="connsiteX23" fmla="*/ 2339616 w 4879771"/>
              <a:gd name="connsiteY23" fmla="*/ 492574 h 1101942"/>
              <a:gd name="connsiteX24" fmla="*/ 2428744 w 4879771"/>
              <a:gd name="connsiteY24" fmla="*/ 737652 h 1101942"/>
              <a:gd name="connsiteX25" fmla="*/ 2495591 w 4879771"/>
              <a:gd name="connsiteY25" fmla="*/ 548274 h 1101942"/>
              <a:gd name="connsiteX26" fmla="*/ 2551296 w 4879771"/>
              <a:gd name="connsiteY26" fmla="*/ 715372 h 1101942"/>
              <a:gd name="connsiteX27" fmla="*/ 2662706 w 4879771"/>
              <a:gd name="connsiteY27" fmla="*/ 325476 h 1101942"/>
              <a:gd name="connsiteX28" fmla="*/ 2796398 w 4879771"/>
              <a:gd name="connsiteY28" fmla="*/ 804491 h 1101942"/>
              <a:gd name="connsiteX29" fmla="*/ 2930091 w 4879771"/>
              <a:gd name="connsiteY29" fmla="*/ 347756 h 1101942"/>
              <a:gd name="connsiteX30" fmla="*/ 3152911 w 4879771"/>
              <a:gd name="connsiteY30" fmla="*/ 1027289 h 1101942"/>
              <a:gd name="connsiteX31" fmla="*/ 3253181 w 4879771"/>
              <a:gd name="connsiteY31" fmla="*/ 603973 h 1101942"/>
              <a:gd name="connsiteX32" fmla="*/ 3353450 w 4879771"/>
              <a:gd name="connsiteY32" fmla="*/ 782212 h 1101942"/>
              <a:gd name="connsiteX33" fmla="*/ 3542847 w 4879771"/>
              <a:gd name="connsiteY33" fmla="*/ 459155 h 1101942"/>
              <a:gd name="connsiteX34" fmla="*/ 3743386 w 4879771"/>
              <a:gd name="connsiteY34" fmla="*/ 949310 h 1101942"/>
              <a:gd name="connsiteX35" fmla="*/ 3966207 w 4879771"/>
              <a:gd name="connsiteY35" fmla="*/ 136098 h 1101942"/>
              <a:gd name="connsiteX36" fmla="*/ 4055335 w 4879771"/>
              <a:gd name="connsiteY36" fmla="*/ 481434 h 1101942"/>
              <a:gd name="connsiteX37" fmla="*/ 4144463 w 4879771"/>
              <a:gd name="connsiteY37" fmla="*/ 69258 h 1101942"/>
              <a:gd name="connsiteX38" fmla="*/ 4244732 w 4879771"/>
              <a:gd name="connsiteY38" fmla="*/ 993870 h 1101942"/>
              <a:gd name="connsiteX39" fmla="*/ 4300437 w 4879771"/>
              <a:gd name="connsiteY39" fmla="*/ 80398 h 1101942"/>
              <a:gd name="connsiteX40" fmla="*/ 4445271 w 4879771"/>
              <a:gd name="connsiteY40" fmla="*/ 1016150 h 1101942"/>
              <a:gd name="connsiteX41" fmla="*/ 4489835 w 4879771"/>
              <a:gd name="connsiteY41" fmla="*/ 136098 h 1101942"/>
              <a:gd name="connsiteX42" fmla="*/ 4590104 w 4879771"/>
              <a:gd name="connsiteY42" fmla="*/ 960450 h 1101942"/>
              <a:gd name="connsiteX43" fmla="*/ 4679232 w 4879771"/>
              <a:gd name="connsiteY43" fmla="*/ 492574 h 1101942"/>
              <a:gd name="connsiteX44" fmla="*/ 4801784 w 4879771"/>
              <a:gd name="connsiteY44" fmla="*/ 737652 h 1101942"/>
              <a:gd name="connsiteX45" fmla="*/ 4879771 w 4879771"/>
              <a:gd name="connsiteY45" fmla="*/ 559414 h 11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879771" h="1101942">
                <a:moveTo>
                  <a:pt x="0" y="537134"/>
                </a:moveTo>
                <a:cubicBezTo>
                  <a:pt x="22282" y="397885"/>
                  <a:pt x="44564" y="258636"/>
                  <a:pt x="77987" y="303196"/>
                </a:cubicBezTo>
                <a:cubicBezTo>
                  <a:pt x="111410" y="347756"/>
                  <a:pt x="172686" y="795208"/>
                  <a:pt x="200539" y="804491"/>
                </a:cubicBezTo>
                <a:cubicBezTo>
                  <a:pt x="228392" y="813774"/>
                  <a:pt x="220964" y="370035"/>
                  <a:pt x="245103" y="358895"/>
                </a:cubicBezTo>
                <a:cubicBezTo>
                  <a:pt x="269242" y="347755"/>
                  <a:pt x="317520" y="733939"/>
                  <a:pt x="345372" y="737652"/>
                </a:cubicBezTo>
                <a:cubicBezTo>
                  <a:pt x="373224" y="741365"/>
                  <a:pt x="388079" y="392315"/>
                  <a:pt x="412218" y="381175"/>
                </a:cubicBezTo>
                <a:cubicBezTo>
                  <a:pt x="436357" y="370035"/>
                  <a:pt x="460495" y="663386"/>
                  <a:pt x="490205" y="670813"/>
                </a:cubicBezTo>
                <a:cubicBezTo>
                  <a:pt x="519915" y="678240"/>
                  <a:pt x="562622" y="416452"/>
                  <a:pt x="590475" y="425735"/>
                </a:cubicBezTo>
                <a:cubicBezTo>
                  <a:pt x="618328" y="435018"/>
                  <a:pt x="635039" y="776641"/>
                  <a:pt x="657321" y="726512"/>
                </a:cubicBezTo>
                <a:cubicBezTo>
                  <a:pt x="679603" y="676383"/>
                  <a:pt x="694458" y="78542"/>
                  <a:pt x="724167" y="124958"/>
                </a:cubicBezTo>
                <a:cubicBezTo>
                  <a:pt x="753876" y="171374"/>
                  <a:pt x="802154" y="954880"/>
                  <a:pt x="835577" y="1005010"/>
                </a:cubicBezTo>
                <a:cubicBezTo>
                  <a:pt x="869000" y="1055140"/>
                  <a:pt x="869000" y="429448"/>
                  <a:pt x="924705" y="425735"/>
                </a:cubicBezTo>
                <a:cubicBezTo>
                  <a:pt x="980410" y="422022"/>
                  <a:pt x="1106676" y="1023576"/>
                  <a:pt x="1169808" y="982730"/>
                </a:cubicBezTo>
                <a:cubicBezTo>
                  <a:pt x="1232940" y="941884"/>
                  <a:pt x="1262650" y="234500"/>
                  <a:pt x="1303500" y="180657"/>
                </a:cubicBezTo>
                <a:cubicBezTo>
                  <a:pt x="1344351" y="126814"/>
                  <a:pt x="1374061" y="631823"/>
                  <a:pt x="1414911" y="659673"/>
                </a:cubicBezTo>
                <a:cubicBezTo>
                  <a:pt x="1455761" y="687523"/>
                  <a:pt x="1500325" y="336616"/>
                  <a:pt x="1548603" y="347756"/>
                </a:cubicBezTo>
                <a:cubicBezTo>
                  <a:pt x="1596881" y="358896"/>
                  <a:pt x="1667441" y="700519"/>
                  <a:pt x="1704578" y="726512"/>
                </a:cubicBezTo>
                <a:cubicBezTo>
                  <a:pt x="1741715" y="752505"/>
                  <a:pt x="1741715" y="442444"/>
                  <a:pt x="1771424" y="503714"/>
                </a:cubicBezTo>
                <a:cubicBezTo>
                  <a:pt x="1801133" y="564984"/>
                  <a:pt x="1838270" y="1177678"/>
                  <a:pt x="1882834" y="1094129"/>
                </a:cubicBezTo>
                <a:cubicBezTo>
                  <a:pt x="1927398" y="1010580"/>
                  <a:pt x="1990530" y="52548"/>
                  <a:pt x="2038808" y="2419"/>
                </a:cubicBezTo>
                <a:cubicBezTo>
                  <a:pt x="2087086" y="-47710"/>
                  <a:pt x="2139078" y="696806"/>
                  <a:pt x="2172501" y="793352"/>
                </a:cubicBezTo>
                <a:cubicBezTo>
                  <a:pt x="2205924" y="889898"/>
                  <a:pt x="2222636" y="590976"/>
                  <a:pt x="2239347" y="581693"/>
                </a:cubicBezTo>
                <a:cubicBezTo>
                  <a:pt x="2256058" y="572410"/>
                  <a:pt x="2256059" y="752505"/>
                  <a:pt x="2272770" y="737652"/>
                </a:cubicBezTo>
                <a:cubicBezTo>
                  <a:pt x="2289482" y="722799"/>
                  <a:pt x="2313620" y="492574"/>
                  <a:pt x="2339616" y="492574"/>
                </a:cubicBezTo>
                <a:cubicBezTo>
                  <a:pt x="2365612" y="492574"/>
                  <a:pt x="2402748" y="728369"/>
                  <a:pt x="2428744" y="737652"/>
                </a:cubicBezTo>
                <a:cubicBezTo>
                  <a:pt x="2454740" y="746935"/>
                  <a:pt x="2475166" y="551987"/>
                  <a:pt x="2495591" y="548274"/>
                </a:cubicBezTo>
                <a:cubicBezTo>
                  <a:pt x="2516016" y="544561"/>
                  <a:pt x="2523444" y="752505"/>
                  <a:pt x="2551296" y="715372"/>
                </a:cubicBezTo>
                <a:cubicBezTo>
                  <a:pt x="2579148" y="678239"/>
                  <a:pt x="2621856" y="310623"/>
                  <a:pt x="2662706" y="325476"/>
                </a:cubicBezTo>
                <a:cubicBezTo>
                  <a:pt x="2703556" y="340329"/>
                  <a:pt x="2751834" y="800778"/>
                  <a:pt x="2796398" y="804491"/>
                </a:cubicBezTo>
                <a:cubicBezTo>
                  <a:pt x="2840962" y="808204"/>
                  <a:pt x="2870672" y="310623"/>
                  <a:pt x="2930091" y="347756"/>
                </a:cubicBezTo>
                <a:cubicBezTo>
                  <a:pt x="2989510" y="384889"/>
                  <a:pt x="3099063" y="984586"/>
                  <a:pt x="3152911" y="1027289"/>
                </a:cubicBezTo>
                <a:cubicBezTo>
                  <a:pt x="3206759" y="1069992"/>
                  <a:pt x="3219758" y="644819"/>
                  <a:pt x="3253181" y="603973"/>
                </a:cubicBezTo>
                <a:cubicBezTo>
                  <a:pt x="3286604" y="563127"/>
                  <a:pt x="3305172" y="806348"/>
                  <a:pt x="3353450" y="782212"/>
                </a:cubicBezTo>
                <a:cubicBezTo>
                  <a:pt x="3401728" y="758076"/>
                  <a:pt x="3477858" y="431305"/>
                  <a:pt x="3542847" y="459155"/>
                </a:cubicBezTo>
                <a:cubicBezTo>
                  <a:pt x="3607836" y="487005"/>
                  <a:pt x="3672826" y="1003153"/>
                  <a:pt x="3743386" y="949310"/>
                </a:cubicBezTo>
                <a:cubicBezTo>
                  <a:pt x="3813946" y="895467"/>
                  <a:pt x="3914216" y="214077"/>
                  <a:pt x="3966207" y="136098"/>
                </a:cubicBezTo>
                <a:cubicBezTo>
                  <a:pt x="4018198" y="58119"/>
                  <a:pt x="4025626" y="492574"/>
                  <a:pt x="4055335" y="481434"/>
                </a:cubicBezTo>
                <a:cubicBezTo>
                  <a:pt x="4085044" y="470294"/>
                  <a:pt x="4112897" y="-16148"/>
                  <a:pt x="4144463" y="69258"/>
                </a:cubicBezTo>
                <a:cubicBezTo>
                  <a:pt x="4176029" y="154664"/>
                  <a:pt x="4218736" y="992013"/>
                  <a:pt x="4244732" y="993870"/>
                </a:cubicBezTo>
                <a:cubicBezTo>
                  <a:pt x="4270728" y="995727"/>
                  <a:pt x="4267014" y="76685"/>
                  <a:pt x="4300437" y="80398"/>
                </a:cubicBezTo>
                <a:cubicBezTo>
                  <a:pt x="4333860" y="84111"/>
                  <a:pt x="4413705" y="1006867"/>
                  <a:pt x="4445271" y="1016150"/>
                </a:cubicBezTo>
                <a:cubicBezTo>
                  <a:pt x="4476837" y="1025433"/>
                  <a:pt x="4465696" y="145381"/>
                  <a:pt x="4489835" y="136098"/>
                </a:cubicBezTo>
                <a:cubicBezTo>
                  <a:pt x="4513974" y="126815"/>
                  <a:pt x="4558538" y="901037"/>
                  <a:pt x="4590104" y="960450"/>
                </a:cubicBezTo>
                <a:cubicBezTo>
                  <a:pt x="4621670" y="1019863"/>
                  <a:pt x="4643952" y="529707"/>
                  <a:pt x="4679232" y="492574"/>
                </a:cubicBezTo>
                <a:cubicBezTo>
                  <a:pt x="4714512" y="455441"/>
                  <a:pt x="4768361" y="726512"/>
                  <a:pt x="4801784" y="737652"/>
                </a:cubicBezTo>
                <a:cubicBezTo>
                  <a:pt x="4835207" y="748792"/>
                  <a:pt x="4879771" y="559414"/>
                  <a:pt x="4879771" y="559414"/>
                </a:cubicBezTo>
              </a:path>
            </a:pathLst>
          </a:custGeom>
          <a:ln w="38100">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53253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000"/>
                                        <p:tgtEl>
                                          <p:spTgt spid="1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par>
                                <p:cTn id="23" presetID="22" presetClass="entr" presetSubtype="8"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000"/>
                                        <p:tgtEl>
                                          <p:spTgt spid="15"/>
                                        </p:tgtEl>
                                      </p:cBhvr>
                                    </p:animEffect>
                                  </p:childTnLst>
                                </p:cTn>
                              </p:par>
                              <p:par>
                                <p:cTn id="26" presetID="22" presetClass="entr" presetSubtype="8" fill="hold" grpId="1"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left)">
                                      <p:cBhvr>
                                        <p:cTn id="28" dur="1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1000"/>
                                        <p:tgtEl>
                                          <p:spTgt spid="6"/>
                                        </p:tgtEl>
                                      </p:cBhvr>
                                    </p:animEffect>
                                  </p:childTnLst>
                                </p:cTn>
                              </p:par>
                              <p:par>
                                <p:cTn id="34" presetID="22" presetClass="entr" presetSubtype="8"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par>
                                <p:cTn id="37" presetID="22" presetClass="entr" presetSubtype="8" fill="hold" grpId="1"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10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0" nodeType="clickEffect">
                                  <p:stCondLst>
                                    <p:cond delay="0"/>
                                  </p:stCondLst>
                                  <p:childTnLst>
                                    <p:animMotion origin="layout" path="M 4.98785E-6 2.452E-6 L -0.00243 0.19523 " pathEditMode="relative" rAng="0" ptsTypes="AA">
                                      <p:cBhvr>
                                        <p:cTn id="43" dur="2000" fill="hold"/>
                                        <p:tgtEl>
                                          <p:spTgt spid="19"/>
                                        </p:tgtEl>
                                        <p:attrNameLst>
                                          <p:attrName>ppt_x</p:attrName>
                                          <p:attrName>ppt_y</p:attrName>
                                        </p:attrNameLst>
                                      </p:cBhvr>
                                      <p:rCtr x="-121" y="9762"/>
                                    </p:animMotion>
                                  </p:childTnLst>
                                </p:cTn>
                              </p:par>
                            </p:childTnLst>
                          </p:cTn>
                        </p:par>
                      </p:childTnLst>
                    </p:cTn>
                  </p:par>
                  <p:par>
                    <p:cTn id="44" fill="hold">
                      <p:stCondLst>
                        <p:cond delay="indefinite"/>
                      </p:stCondLst>
                      <p:childTnLst>
                        <p:par>
                          <p:cTn id="45" fill="hold">
                            <p:stCondLst>
                              <p:cond delay="0"/>
                            </p:stCondLst>
                            <p:childTnLst>
                              <p:par>
                                <p:cTn id="46" presetID="42" presetClass="path" presetSubtype="0" accel="50000" decel="50000" fill="hold" grpId="0" nodeType="clickEffect">
                                  <p:stCondLst>
                                    <p:cond delay="0"/>
                                  </p:stCondLst>
                                  <p:childTnLst>
                                    <p:animMotion origin="layout" path="M -2.93852E-6 1.70528E-6 L -2.93852E-6 -0.133 " pathEditMode="relative" rAng="0" ptsTypes="AA">
                                      <p:cBhvr>
                                        <p:cTn id="47" dur="2000" fill="hold"/>
                                        <p:tgtEl>
                                          <p:spTgt spid="21"/>
                                        </p:tgtEl>
                                        <p:attrNameLst>
                                          <p:attrName>ppt_x</p:attrName>
                                          <p:attrName>ppt_y</p:attrName>
                                        </p:attrNameLst>
                                      </p:cBhvr>
                                      <p:rCtr x="0" y="-66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animBg="1"/>
      <p:bldP spid="19" grpId="0" animBg="1"/>
      <p:bldP spid="19" grpId="1" animBg="1"/>
      <p:bldP spid="20" grpId="0" animBg="1"/>
      <p:bldP spid="21" grpId="0" animBg="1"/>
      <p:bldP spid="21"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Connectivity</a:t>
            </a:r>
          </a:p>
        </p:txBody>
      </p:sp>
      <p:sp>
        <p:nvSpPr>
          <p:cNvPr id="3" name="Content Placeholder 2"/>
          <p:cNvSpPr>
            <a:spLocks noGrp="1"/>
          </p:cNvSpPr>
          <p:nvPr>
            <p:ph idx="1"/>
          </p:nvPr>
        </p:nvSpPr>
        <p:spPr>
          <a:xfrm>
            <a:off x="457200" y="1600200"/>
            <a:ext cx="8229600" cy="1117935"/>
          </a:xfrm>
        </p:spPr>
        <p:txBody>
          <a:bodyPr/>
          <a:lstStyle/>
          <a:p>
            <a:r>
              <a:rPr lang="en-US" dirty="0"/>
              <a:t>How do fluctuations in BOLD signal </a:t>
            </a:r>
            <a:r>
              <a:rPr lang="en-US" b="1" u="sng" dirty="0"/>
              <a:t>correlate</a:t>
            </a:r>
            <a:r>
              <a:rPr lang="en-US" dirty="0"/>
              <a:t> between brain regions?</a:t>
            </a:r>
          </a:p>
        </p:txBody>
      </p:sp>
      <p:pic>
        <p:nvPicPr>
          <p:cNvPr id="14" name="Picture 6" descr="The human brain is intrinsically organized into dynamic, anticorrelated  functional networks | PNAS">
            <a:extLst>
              <a:ext uri="{FF2B5EF4-FFF2-40B4-BE49-F238E27FC236}">
                <a16:creationId xmlns:a16="http://schemas.microsoft.com/office/drawing/2014/main" id="{EDEF28F1-138C-ED4B-8CC3-2A18E3973BF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48656" y="2599220"/>
            <a:ext cx="6036066" cy="425878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B0DF09F-B27D-4345-8C71-2A71CB3D87D5}"/>
              </a:ext>
            </a:extLst>
          </p:cNvPr>
          <p:cNvSpPr txBox="1"/>
          <p:nvPr/>
        </p:nvSpPr>
        <p:spPr>
          <a:xfrm>
            <a:off x="7600821" y="6488668"/>
            <a:ext cx="1543179" cy="369332"/>
          </a:xfrm>
          <a:prstGeom prst="rect">
            <a:avLst/>
          </a:prstGeom>
          <a:noFill/>
        </p:spPr>
        <p:txBody>
          <a:bodyPr wrap="none" rtlCol="0">
            <a:spAutoFit/>
          </a:bodyPr>
          <a:lstStyle/>
          <a:p>
            <a:r>
              <a:rPr lang="en-US" dirty="0"/>
              <a:t>Fox et al. 2005</a:t>
            </a:r>
          </a:p>
        </p:txBody>
      </p:sp>
    </p:spTree>
    <p:extLst>
      <p:ext uri="{BB962C8B-B14F-4D97-AF65-F5344CB8AC3E}">
        <p14:creationId xmlns:p14="http://schemas.microsoft.com/office/powerpoint/2010/main" val="28904939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Functionally Defined Networks</a:t>
            </a:r>
          </a:p>
        </p:txBody>
      </p:sp>
      <p:pic>
        <p:nvPicPr>
          <p:cNvPr id="7" name="videoplayba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64125" y="1537306"/>
            <a:ext cx="6451600" cy="4572000"/>
          </a:xfrm>
          <a:prstGeom prst="rect">
            <a:avLst/>
          </a:prstGeom>
        </p:spPr>
      </p:pic>
      <p:sp>
        <p:nvSpPr>
          <p:cNvPr id="5" name="TextBox 4"/>
          <p:cNvSpPr txBox="1"/>
          <p:nvPr/>
        </p:nvSpPr>
        <p:spPr>
          <a:xfrm>
            <a:off x="7514152" y="6488668"/>
            <a:ext cx="1629848" cy="369332"/>
          </a:xfrm>
          <a:prstGeom prst="rect">
            <a:avLst/>
          </a:prstGeom>
          <a:noFill/>
        </p:spPr>
        <p:txBody>
          <a:bodyPr wrap="none" rtlCol="0">
            <a:spAutoFit/>
          </a:bodyPr>
          <a:lstStyle/>
          <a:p>
            <a:r>
              <a:rPr lang="en-US" dirty="0"/>
              <a:t>Yeo, et al. 2011</a:t>
            </a:r>
          </a:p>
        </p:txBody>
      </p:sp>
    </p:spTree>
    <p:extLst>
      <p:ext uri="{BB962C8B-B14F-4D97-AF65-F5344CB8AC3E}">
        <p14:creationId xmlns:p14="http://schemas.microsoft.com/office/powerpoint/2010/main" val="1750635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D34E2-4F2A-9346-8F31-8551CCD0C484}"/>
              </a:ext>
            </a:extLst>
          </p:cNvPr>
          <p:cNvSpPr>
            <a:spLocks noGrp="1"/>
          </p:cNvSpPr>
          <p:nvPr>
            <p:ph type="title"/>
          </p:nvPr>
        </p:nvSpPr>
        <p:spPr/>
        <p:txBody>
          <a:bodyPr/>
          <a:lstStyle/>
          <a:p>
            <a:pPr algn="ctr"/>
            <a:r>
              <a:rPr lang="en-US" dirty="0"/>
              <a:t>Functionally Defined Networks</a:t>
            </a:r>
          </a:p>
        </p:txBody>
      </p:sp>
      <p:sp>
        <p:nvSpPr>
          <p:cNvPr id="7" name="TextBox 6">
            <a:extLst>
              <a:ext uri="{FF2B5EF4-FFF2-40B4-BE49-F238E27FC236}">
                <a16:creationId xmlns:a16="http://schemas.microsoft.com/office/drawing/2014/main" id="{E7A1EBB8-4DE1-9643-A279-3C6E6BA6E189}"/>
              </a:ext>
            </a:extLst>
          </p:cNvPr>
          <p:cNvSpPr txBox="1"/>
          <p:nvPr/>
        </p:nvSpPr>
        <p:spPr>
          <a:xfrm>
            <a:off x="5760625" y="3500359"/>
            <a:ext cx="1556708" cy="369332"/>
          </a:xfrm>
          <a:prstGeom prst="rect">
            <a:avLst/>
          </a:prstGeom>
          <a:noFill/>
        </p:spPr>
        <p:txBody>
          <a:bodyPr wrap="none" rtlCol="0">
            <a:spAutoFit/>
          </a:bodyPr>
          <a:lstStyle/>
          <a:p>
            <a:r>
              <a:rPr lang="en-US" dirty="0"/>
              <a:t>Yeo et al. 2011</a:t>
            </a:r>
          </a:p>
        </p:txBody>
      </p:sp>
      <p:pic>
        <p:nvPicPr>
          <p:cNvPr id="2054" name="Picture 6" descr="Functional Connectivity | University of Utah">
            <a:extLst>
              <a:ext uri="{FF2B5EF4-FFF2-40B4-BE49-F238E27FC236}">
                <a16:creationId xmlns:a16="http://schemas.microsoft.com/office/drawing/2014/main" id="{8B592F40-A560-0C40-8F5E-26081AEF39E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14560" y="1539742"/>
            <a:ext cx="5384630" cy="19192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0E7FFC63-A802-CB4D-8374-68E3910FBC3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22789" y="5164828"/>
            <a:ext cx="2980406" cy="10290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A8B1EBF0-CC85-3A47-8BB7-B673B1D2B41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122789" y="4048354"/>
            <a:ext cx="2980406" cy="9403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0F1E47-8C29-7045-908E-FB2C29B6511F}"/>
              </a:ext>
            </a:extLst>
          </p:cNvPr>
          <p:cNvSpPr txBox="1"/>
          <p:nvPr/>
        </p:nvSpPr>
        <p:spPr>
          <a:xfrm>
            <a:off x="5069690" y="6308208"/>
            <a:ext cx="2033505" cy="369332"/>
          </a:xfrm>
          <a:prstGeom prst="rect">
            <a:avLst/>
          </a:prstGeom>
          <a:noFill/>
        </p:spPr>
        <p:txBody>
          <a:bodyPr wrap="none" rtlCol="0">
            <a:spAutoFit/>
          </a:bodyPr>
          <a:lstStyle/>
          <a:p>
            <a:r>
              <a:rPr lang="en-US" dirty="0"/>
              <a:t>Schaefer et al. 2018</a:t>
            </a:r>
          </a:p>
        </p:txBody>
      </p:sp>
      <p:pic>
        <p:nvPicPr>
          <p:cNvPr id="10" name="Picture 9">
            <a:extLst>
              <a:ext uri="{FF2B5EF4-FFF2-40B4-BE49-F238E27FC236}">
                <a16:creationId xmlns:a16="http://schemas.microsoft.com/office/drawing/2014/main" id="{5BD12398-77C6-F645-93C1-DDDDCB65D56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41511" y="4048354"/>
            <a:ext cx="2481144" cy="2145540"/>
          </a:xfrm>
          <a:prstGeom prst="rect">
            <a:avLst/>
          </a:prstGeom>
        </p:spPr>
      </p:pic>
    </p:spTree>
    <p:extLst>
      <p:ext uri="{BB962C8B-B14F-4D97-AF65-F5344CB8AC3E}">
        <p14:creationId xmlns:p14="http://schemas.microsoft.com/office/powerpoint/2010/main" val="123375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9E432-6D17-4540-AF67-99033F083CC1}"/>
              </a:ext>
            </a:extLst>
          </p:cNvPr>
          <p:cNvSpPr>
            <a:spLocks noGrp="1"/>
          </p:cNvSpPr>
          <p:nvPr>
            <p:ph type="title"/>
          </p:nvPr>
        </p:nvSpPr>
        <p:spPr/>
        <p:txBody>
          <a:bodyPr/>
          <a:lstStyle/>
          <a:p>
            <a:r>
              <a:rPr lang="en-US" dirty="0"/>
              <a:t>Motivating Questions</a:t>
            </a:r>
          </a:p>
        </p:txBody>
      </p:sp>
      <p:sp>
        <p:nvSpPr>
          <p:cNvPr id="3" name="Content Placeholder 2">
            <a:extLst>
              <a:ext uri="{FF2B5EF4-FFF2-40B4-BE49-F238E27FC236}">
                <a16:creationId xmlns:a16="http://schemas.microsoft.com/office/drawing/2014/main" id="{93AEC346-0FDD-BB46-B1A0-7CF6C1C05BBF}"/>
              </a:ext>
            </a:extLst>
          </p:cNvPr>
          <p:cNvSpPr>
            <a:spLocks noGrp="1"/>
          </p:cNvSpPr>
          <p:nvPr>
            <p:ph idx="1"/>
          </p:nvPr>
        </p:nvSpPr>
        <p:spPr/>
        <p:txBody>
          <a:bodyPr/>
          <a:lstStyle/>
          <a:p>
            <a:r>
              <a:rPr lang="en-US" dirty="0"/>
              <a:t>How does functional connectivity within and between networks dynamically change over time?</a:t>
            </a:r>
          </a:p>
          <a:p>
            <a:r>
              <a:rPr lang="en-US" dirty="0"/>
              <a:t>How is the brain’s functional network representation changed by learning and other tasks?</a:t>
            </a:r>
          </a:p>
          <a:p>
            <a:pPr lvl="1"/>
            <a:r>
              <a:rPr lang="en-US" dirty="0"/>
              <a:t>Does it flexibly shift or remain stable?</a:t>
            </a:r>
          </a:p>
        </p:txBody>
      </p:sp>
      <p:sp>
        <p:nvSpPr>
          <p:cNvPr id="4" name="Slide Number Placeholder 3">
            <a:extLst>
              <a:ext uri="{FF2B5EF4-FFF2-40B4-BE49-F238E27FC236}">
                <a16:creationId xmlns:a16="http://schemas.microsoft.com/office/drawing/2014/main" id="{AEE833BD-856E-9C40-8A37-F47DC3E8E55A}"/>
              </a:ext>
            </a:extLst>
          </p:cNvPr>
          <p:cNvSpPr>
            <a:spLocks noGrp="1"/>
          </p:cNvSpPr>
          <p:nvPr>
            <p:ph type="sldNum" sz="quarter" idx="12"/>
          </p:nvPr>
        </p:nvSpPr>
        <p:spPr/>
        <p:txBody>
          <a:bodyPr/>
          <a:lstStyle/>
          <a:p>
            <a:fld id="{E1552ADF-166F-AF40-B1A4-D35B819B761E}" type="slidenum">
              <a:rPr lang="en-US" smtClean="0"/>
              <a:t>57</a:t>
            </a:fld>
            <a:endParaRPr lang="en-US"/>
          </a:p>
        </p:txBody>
      </p:sp>
      <p:pic>
        <p:nvPicPr>
          <p:cNvPr id="5" name="Picture 4"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0FA2A51D-C60D-1048-9B48-E25E50FC292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137514" y="5463808"/>
            <a:ext cx="2980406" cy="10290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F89C6BA8-1FB7-5C4F-9F93-F7EA3522B64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37514" y="4347334"/>
            <a:ext cx="2980406" cy="9403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94FAC54-EDBF-B047-9748-36830C79BA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6236" y="4347334"/>
            <a:ext cx="2481144" cy="2145540"/>
          </a:xfrm>
          <a:prstGeom prst="rect">
            <a:avLst/>
          </a:prstGeom>
        </p:spPr>
      </p:pic>
    </p:spTree>
    <p:extLst>
      <p:ext uri="{BB962C8B-B14F-4D97-AF65-F5344CB8AC3E}">
        <p14:creationId xmlns:p14="http://schemas.microsoft.com/office/powerpoint/2010/main" val="415056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6"/>
          <p:cNvSpPr/>
          <p:nvPr/>
        </p:nvSpPr>
        <p:spPr>
          <a:xfrm>
            <a:off x="796611" y="1122070"/>
            <a:ext cx="3753955" cy="5857414"/>
          </a:xfrm>
          <a:custGeom>
            <a:avLst/>
            <a:gdLst>
              <a:gd name="connsiteX0" fmla="*/ 524098 w 1572294"/>
              <a:gd name="connsiteY0" fmla="*/ 60467 h 6409534"/>
              <a:gd name="connsiteX1" fmla="*/ 1028038 w 1572294"/>
              <a:gd name="connsiteY1" fmla="*/ 100779 h 6409534"/>
              <a:gd name="connsiteX2" fmla="*/ 1007881 w 1572294"/>
              <a:gd name="connsiteY2" fmla="*/ 282181 h 6409534"/>
              <a:gd name="connsiteX3" fmla="*/ 524098 w 1572294"/>
              <a:gd name="connsiteY3" fmla="*/ 201558 h 6409534"/>
              <a:gd name="connsiteX4" fmla="*/ 483783 w 1572294"/>
              <a:gd name="connsiteY4" fmla="*/ 443427 h 6409534"/>
              <a:gd name="connsiteX5" fmla="*/ 1028038 w 1572294"/>
              <a:gd name="connsiteY5" fmla="*/ 423271 h 6409534"/>
              <a:gd name="connsiteX6" fmla="*/ 1028038 w 1572294"/>
              <a:gd name="connsiteY6" fmla="*/ 423271 h 6409534"/>
              <a:gd name="connsiteX7" fmla="*/ 1028038 w 1572294"/>
              <a:gd name="connsiteY7" fmla="*/ 423271 h 6409534"/>
              <a:gd name="connsiteX8" fmla="*/ 1028038 w 1572294"/>
              <a:gd name="connsiteY8" fmla="*/ 423271 h 6409534"/>
              <a:gd name="connsiteX9" fmla="*/ 1007881 w 1572294"/>
              <a:gd name="connsiteY9" fmla="*/ 624829 h 6409534"/>
              <a:gd name="connsiteX10" fmla="*/ 403152 w 1572294"/>
              <a:gd name="connsiteY10" fmla="*/ 564361 h 6409534"/>
              <a:gd name="connsiteX11" fmla="*/ 403152 w 1572294"/>
              <a:gd name="connsiteY11" fmla="*/ 826386 h 6409534"/>
              <a:gd name="connsiteX12" fmla="*/ 967565 w 1572294"/>
              <a:gd name="connsiteY12" fmla="*/ 745763 h 6409534"/>
              <a:gd name="connsiteX13" fmla="*/ 987723 w 1572294"/>
              <a:gd name="connsiteY13" fmla="*/ 967477 h 6409534"/>
              <a:gd name="connsiteX14" fmla="*/ 342679 w 1572294"/>
              <a:gd name="connsiteY14" fmla="*/ 927165 h 6409534"/>
              <a:gd name="connsiteX15" fmla="*/ 362837 w 1572294"/>
              <a:gd name="connsiteY15" fmla="*/ 1229502 h 6409534"/>
              <a:gd name="connsiteX16" fmla="*/ 947408 w 1572294"/>
              <a:gd name="connsiteY16" fmla="*/ 1128723 h 6409534"/>
              <a:gd name="connsiteX17" fmla="*/ 947408 w 1572294"/>
              <a:gd name="connsiteY17" fmla="*/ 1128723 h 6409534"/>
              <a:gd name="connsiteX18" fmla="*/ 886935 w 1572294"/>
              <a:gd name="connsiteY18" fmla="*/ 1310125 h 6409534"/>
              <a:gd name="connsiteX19" fmla="*/ 362837 w 1572294"/>
              <a:gd name="connsiteY19" fmla="*/ 1370592 h 6409534"/>
              <a:gd name="connsiteX20" fmla="*/ 403152 w 1572294"/>
              <a:gd name="connsiteY20" fmla="*/ 1612461 h 6409534"/>
              <a:gd name="connsiteX21" fmla="*/ 927250 w 1572294"/>
              <a:gd name="connsiteY21" fmla="*/ 1531838 h 6409534"/>
              <a:gd name="connsiteX22" fmla="*/ 947408 w 1572294"/>
              <a:gd name="connsiteY22" fmla="*/ 1713240 h 6409534"/>
              <a:gd name="connsiteX23" fmla="*/ 382995 w 1572294"/>
              <a:gd name="connsiteY23" fmla="*/ 1713240 h 6409534"/>
              <a:gd name="connsiteX24" fmla="*/ 443467 w 1572294"/>
              <a:gd name="connsiteY24" fmla="*/ 1894642 h 6409534"/>
              <a:gd name="connsiteX25" fmla="*/ 1048196 w 1572294"/>
              <a:gd name="connsiteY25" fmla="*/ 1894642 h 6409534"/>
              <a:gd name="connsiteX26" fmla="*/ 1048196 w 1572294"/>
              <a:gd name="connsiteY26" fmla="*/ 1894642 h 6409534"/>
              <a:gd name="connsiteX27" fmla="*/ 1048196 w 1572294"/>
              <a:gd name="connsiteY27" fmla="*/ 1894642 h 6409534"/>
              <a:gd name="connsiteX28" fmla="*/ 1048196 w 1572294"/>
              <a:gd name="connsiteY28" fmla="*/ 1894642 h 6409534"/>
              <a:gd name="connsiteX29" fmla="*/ 1048196 w 1572294"/>
              <a:gd name="connsiteY29" fmla="*/ 1894642 h 6409534"/>
              <a:gd name="connsiteX30" fmla="*/ 1048196 w 1572294"/>
              <a:gd name="connsiteY30" fmla="*/ 1894642 h 6409534"/>
              <a:gd name="connsiteX31" fmla="*/ 1048196 w 1572294"/>
              <a:gd name="connsiteY31" fmla="*/ 1894642 h 6409534"/>
              <a:gd name="connsiteX32" fmla="*/ 1108669 w 1572294"/>
              <a:gd name="connsiteY32" fmla="*/ 2076044 h 6409534"/>
              <a:gd name="connsiteX33" fmla="*/ 423310 w 1572294"/>
              <a:gd name="connsiteY33" fmla="*/ 2076044 h 6409534"/>
              <a:gd name="connsiteX34" fmla="*/ 524098 w 1572294"/>
              <a:gd name="connsiteY34" fmla="*/ 2297757 h 6409534"/>
              <a:gd name="connsiteX35" fmla="*/ 1148984 w 1572294"/>
              <a:gd name="connsiteY35" fmla="*/ 2237290 h 6409534"/>
              <a:gd name="connsiteX36" fmla="*/ 1189299 w 1572294"/>
              <a:gd name="connsiteY36" fmla="*/ 2438848 h 6409534"/>
              <a:gd name="connsiteX37" fmla="*/ 524098 w 1572294"/>
              <a:gd name="connsiteY37" fmla="*/ 2438848 h 6409534"/>
              <a:gd name="connsiteX38" fmla="*/ 584571 w 1572294"/>
              <a:gd name="connsiteY38" fmla="*/ 2680717 h 6409534"/>
              <a:gd name="connsiteX39" fmla="*/ 1290087 w 1572294"/>
              <a:gd name="connsiteY39" fmla="*/ 2640406 h 6409534"/>
              <a:gd name="connsiteX40" fmla="*/ 1290087 w 1572294"/>
              <a:gd name="connsiteY40" fmla="*/ 2640406 h 6409534"/>
              <a:gd name="connsiteX41" fmla="*/ 1290087 w 1572294"/>
              <a:gd name="connsiteY41" fmla="*/ 2821807 h 6409534"/>
              <a:gd name="connsiteX42" fmla="*/ 524098 w 1572294"/>
              <a:gd name="connsiteY42" fmla="*/ 2761340 h 6409534"/>
              <a:gd name="connsiteX43" fmla="*/ 624886 w 1572294"/>
              <a:gd name="connsiteY43" fmla="*/ 2942742 h 6409534"/>
              <a:gd name="connsiteX44" fmla="*/ 1310245 w 1572294"/>
              <a:gd name="connsiteY44" fmla="*/ 3023365 h 6409534"/>
              <a:gd name="connsiteX45" fmla="*/ 1310245 w 1572294"/>
              <a:gd name="connsiteY45" fmla="*/ 3023365 h 6409534"/>
              <a:gd name="connsiteX46" fmla="*/ 1310245 w 1572294"/>
              <a:gd name="connsiteY46" fmla="*/ 3204767 h 6409534"/>
              <a:gd name="connsiteX47" fmla="*/ 645044 w 1572294"/>
              <a:gd name="connsiteY47" fmla="*/ 3083832 h 6409534"/>
              <a:gd name="connsiteX48" fmla="*/ 786147 w 1572294"/>
              <a:gd name="connsiteY48" fmla="*/ 3386169 h 6409534"/>
              <a:gd name="connsiteX49" fmla="*/ 1350560 w 1572294"/>
              <a:gd name="connsiteY49" fmla="*/ 3426480 h 6409534"/>
              <a:gd name="connsiteX50" fmla="*/ 1350560 w 1572294"/>
              <a:gd name="connsiteY50" fmla="*/ 3426480 h 6409534"/>
              <a:gd name="connsiteX51" fmla="*/ 1411033 w 1572294"/>
              <a:gd name="connsiteY51" fmla="*/ 3607882 h 6409534"/>
              <a:gd name="connsiteX52" fmla="*/ 806305 w 1572294"/>
              <a:gd name="connsiteY52" fmla="*/ 3507104 h 6409534"/>
              <a:gd name="connsiteX53" fmla="*/ 866777 w 1572294"/>
              <a:gd name="connsiteY53" fmla="*/ 3748973 h 6409534"/>
              <a:gd name="connsiteX54" fmla="*/ 1451348 w 1572294"/>
              <a:gd name="connsiteY54" fmla="*/ 3769129 h 6409534"/>
              <a:gd name="connsiteX55" fmla="*/ 1572294 w 1572294"/>
              <a:gd name="connsiteY55" fmla="*/ 3990842 h 6409534"/>
              <a:gd name="connsiteX56" fmla="*/ 786147 w 1572294"/>
              <a:gd name="connsiteY56" fmla="*/ 3869907 h 6409534"/>
              <a:gd name="connsiteX57" fmla="*/ 806305 w 1572294"/>
              <a:gd name="connsiteY57" fmla="*/ 4131932 h 6409534"/>
              <a:gd name="connsiteX58" fmla="*/ 1471506 w 1572294"/>
              <a:gd name="connsiteY58" fmla="*/ 4111777 h 6409534"/>
              <a:gd name="connsiteX59" fmla="*/ 1471506 w 1572294"/>
              <a:gd name="connsiteY59" fmla="*/ 4293179 h 6409534"/>
              <a:gd name="connsiteX60" fmla="*/ 826462 w 1572294"/>
              <a:gd name="connsiteY60" fmla="*/ 4273023 h 6409534"/>
              <a:gd name="connsiteX61" fmla="*/ 806305 w 1572294"/>
              <a:gd name="connsiteY61" fmla="*/ 4494736 h 6409534"/>
              <a:gd name="connsiteX62" fmla="*/ 1370718 w 1572294"/>
              <a:gd name="connsiteY62" fmla="*/ 4434269 h 6409534"/>
              <a:gd name="connsiteX63" fmla="*/ 1370718 w 1572294"/>
              <a:gd name="connsiteY63" fmla="*/ 4434269 h 6409534"/>
              <a:gd name="connsiteX64" fmla="*/ 1370718 w 1572294"/>
              <a:gd name="connsiteY64" fmla="*/ 4655982 h 6409534"/>
              <a:gd name="connsiteX65" fmla="*/ 786147 w 1572294"/>
              <a:gd name="connsiteY65" fmla="*/ 4615671 h 6409534"/>
              <a:gd name="connsiteX66" fmla="*/ 806305 w 1572294"/>
              <a:gd name="connsiteY66" fmla="*/ 4837384 h 6409534"/>
              <a:gd name="connsiteX67" fmla="*/ 1451348 w 1572294"/>
              <a:gd name="connsiteY67" fmla="*/ 4817228 h 6409534"/>
              <a:gd name="connsiteX68" fmla="*/ 1451348 w 1572294"/>
              <a:gd name="connsiteY68" fmla="*/ 5018786 h 6409534"/>
              <a:gd name="connsiteX69" fmla="*/ 846620 w 1572294"/>
              <a:gd name="connsiteY69" fmla="*/ 4978475 h 6409534"/>
              <a:gd name="connsiteX70" fmla="*/ 846620 w 1572294"/>
              <a:gd name="connsiteY70" fmla="*/ 5180032 h 6409534"/>
              <a:gd name="connsiteX71" fmla="*/ 1471506 w 1572294"/>
              <a:gd name="connsiteY71" fmla="*/ 5159877 h 6409534"/>
              <a:gd name="connsiteX72" fmla="*/ 1511821 w 1572294"/>
              <a:gd name="connsiteY72" fmla="*/ 5381590 h 6409534"/>
              <a:gd name="connsiteX73" fmla="*/ 806305 w 1572294"/>
              <a:gd name="connsiteY73" fmla="*/ 5341278 h 6409534"/>
              <a:gd name="connsiteX74" fmla="*/ 806305 w 1572294"/>
              <a:gd name="connsiteY74" fmla="*/ 5522680 h 6409534"/>
              <a:gd name="connsiteX75" fmla="*/ 1511821 w 1572294"/>
              <a:gd name="connsiteY75" fmla="*/ 5522680 h 6409534"/>
              <a:gd name="connsiteX76" fmla="*/ 1511821 w 1572294"/>
              <a:gd name="connsiteY76" fmla="*/ 5522680 h 6409534"/>
              <a:gd name="connsiteX77" fmla="*/ 1451348 w 1572294"/>
              <a:gd name="connsiteY77" fmla="*/ 5704082 h 6409534"/>
              <a:gd name="connsiteX78" fmla="*/ 725674 w 1572294"/>
              <a:gd name="connsiteY78" fmla="*/ 5643615 h 6409534"/>
              <a:gd name="connsiteX79" fmla="*/ 685359 w 1572294"/>
              <a:gd name="connsiteY79" fmla="*/ 5905640 h 6409534"/>
              <a:gd name="connsiteX80" fmla="*/ 1370718 w 1572294"/>
              <a:gd name="connsiteY80" fmla="*/ 5885484 h 6409534"/>
              <a:gd name="connsiteX81" fmla="*/ 1370718 w 1572294"/>
              <a:gd name="connsiteY81" fmla="*/ 6066886 h 6409534"/>
              <a:gd name="connsiteX82" fmla="*/ 645044 w 1572294"/>
              <a:gd name="connsiteY82" fmla="*/ 6026575 h 6409534"/>
              <a:gd name="connsiteX83" fmla="*/ 645044 w 1572294"/>
              <a:gd name="connsiteY83" fmla="*/ 6228132 h 6409534"/>
              <a:gd name="connsiteX84" fmla="*/ 1269930 w 1572294"/>
              <a:gd name="connsiteY84" fmla="*/ 6228132 h 6409534"/>
              <a:gd name="connsiteX85" fmla="*/ 1269930 w 1572294"/>
              <a:gd name="connsiteY85" fmla="*/ 6409534 h 6409534"/>
              <a:gd name="connsiteX86" fmla="*/ 544255 w 1572294"/>
              <a:gd name="connsiteY86" fmla="*/ 6369223 h 6409534"/>
              <a:gd name="connsiteX87" fmla="*/ 0 w 1572294"/>
              <a:gd name="connsiteY87" fmla="*/ 765919 h 6409534"/>
              <a:gd name="connsiteX88" fmla="*/ 564413 w 1572294"/>
              <a:gd name="connsiteY88" fmla="*/ 0 h 6409534"/>
              <a:gd name="connsiteX89" fmla="*/ 564413 w 1572294"/>
              <a:gd name="connsiteY89" fmla="*/ 0 h 640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572294" h="6409534">
                <a:moveTo>
                  <a:pt x="524098" y="60467"/>
                </a:moveTo>
                <a:lnTo>
                  <a:pt x="1028038" y="100779"/>
                </a:lnTo>
                <a:lnTo>
                  <a:pt x="1007881" y="282181"/>
                </a:lnTo>
                <a:lnTo>
                  <a:pt x="524098" y="201558"/>
                </a:lnTo>
                <a:lnTo>
                  <a:pt x="483783" y="443427"/>
                </a:lnTo>
                <a:lnTo>
                  <a:pt x="1028038" y="423271"/>
                </a:lnTo>
                <a:lnTo>
                  <a:pt x="1028038" y="423271"/>
                </a:lnTo>
                <a:lnTo>
                  <a:pt x="1028038" y="423271"/>
                </a:lnTo>
                <a:lnTo>
                  <a:pt x="1028038" y="423271"/>
                </a:lnTo>
                <a:lnTo>
                  <a:pt x="1007881" y="624829"/>
                </a:lnTo>
                <a:lnTo>
                  <a:pt x="403152" y="564361"/>
                </a:lnTo>
                <a:lnTo>
                  <a:pt x="403152" y="826386"/>
                </a:lnTo>
                <a:lnTo>
                  <a:pt x="967565" y="745763"/>
                </a:lnTo>
                <a:lnTo>
                  <a:pt x="987723" y="967477"/>
                </a:lnTo>
                <a:lnTo>
                  <a:pt x="342679" y="927165"/>
                </a:lnTo>
                <a:lnTo>
                  <a:pt x="362837" y="1229502"/>
                </a:lnTo>
                <a:lnTo>
                  <a:pt x="947408" y="1128723"/>
                </a:lnTo>
                <a:lnTo>
                  <a:pt x="947408" y="1128723"/>
                </a:lnTo>
                <a:lnTo>
                  <a:pt x="886935" y="1310125"/>
                </a:lnTo>
                <a:lnTo>
                  <a:pt x="362837" y="1370592"/>
                </a:lnTo>
                <a:lnTo>
                  <a:pt x="403152" y="1612461"/>
                </a:lnTo>
                <a:lnTo>
                  <a:pt x="927250" y="1531838"/>
                </a:lnTo>
                <a:lnTo>
                  <a:pt x="947408" y="1713240"/>
                </a:lnTo>
                <a:lnTo>
                  <a:pt x="382995" y="1713240"/>
                </a:lnTo>
                <a:lnTo>
                  <a:pt x="443467" y="1894642"/>
                </a:lnTo>
                <a:lnTo>
                  <a:pt x="1048196" y="1894642"/>
                </a:lnTo>
                <a:lnTo>
                  <a:pt x="1048196" y="1894642"/>
                </a:lnTo>
                <a:lnTo>
                  <a:pt x="1048196" y="1894642"/>
                </a:lnTo>
                <a:lnTo>
                  <a:pt x="1048196" y="1894642"/>
                </a:lnTo>
                <a:lnTo>
                  <a:pt x="1048196" y="1894642"/>
                </a:lnTo>
                <a:lnTo>
                  <a:pt x="1048196" y="1894642"/>
                </a:lnTo>
                <a:lnTo>
                  <a:pt x="1048196" y="1894642"/>
                </a:lnTo>
                <a:lnTo>
                  <a:pt x="1108669" y="2076044"/>
                </a:lnTo>
                <a:lnTo>
                  <a:pt x="423310" y="2076044"/>
                </a:lnTo>
                <a:lnTo>
                  <a:pt x="524098" y="2297757"/>
                </a:lnTo>
                <a:lnTo>
                  <a:pt x="1148984" y="2237290"/>
                </a:lnTo>
                <a:lnTo>
                  <a:pt x="1189299" y="2438848"/>
                </a:lnTo>
                <a:lnTo>
                  <a:pt x="524098" y="2438848"/>
                </a:lnTo>
                <a:lnTo>
                  <a:pt x="584571" y="2680717"/>
                </a:lnTo>
                <a:lnTo>
                  <a:pt x="1290087" y="2640406"/>
                </a:lnTo>
                <a:lnTo>
                  <a:pt x="1290087" y="2640406"/>
                </a:lnTo>
                <a:lnTo>
                  <a:pt x="1290087" y="2821807"/>
                </a:lnTo>
                <a:lnTo>
                  <a:pt x="524098" y="2761340"/>
                </a:lnTo>
                <a:lnTo>
                  <a:pt x="624886" y="2942742"/>
                </a:lnTo>
                <a:lnTo>
                  <a:pt x="1310245" y="3023365"/>
                </a:lnTo>
                <a:lnTo>
                  <a:pt x="1310245" y="3023365"/>
                </a:lnTo>
                <a:lnTo>
                  <a:pt x="1310245" y="3204767"/>
                </a:lnTo>
                <a:lnTo>
                  <a:pt x="645044" y="3083832"/>
                </a:lnTo>
                <a:lnTo>
                  <a:pt x="786147" y="3386169"/>
                </a:lnTo>
                <a:lnTo>
                  <a:pt x="1350560" y="3426480"/>
                </a:lnTo>
                <a:lnTo>
                  <a:pt x="1350560" y="3426480"/>
                </a:lnTo>
                <a:lnTo>
                  <a:pt x="1411033" y="3607882"/>
                </a:lnTo>
                <a:lnTo>
                  <a:pt x="806305" y="3507104"/>
                </a:lnTo>
                <a:lnTo>
                  <a:pt x="866777" y="3748973"/>
                </a:lnTo>
                <a:lnTo>
                  <a:pt x="1451348" y="3769129"/>
                </a:lnTo>
                <a:lnTo>
                  <a:pt x="1572294" y="3990842"/>
                </a:lnTo>
                <a:lnTo>
                  <a:pt x="786147" y="3869907"/>
                </a:lnTo>
                <a:lnTo>
                  <a:pt x="806305" y="4131932"/>
                </a:lnTo>
                <a:lnTo>
                  <a:pt x="1471506" y="4111777"/>
                </a:lnTo>
                <a:lnTo>
                  <a:pt x="1471506" y="4293179"/>
                </a:lnTo>
                <a:lnTo>
                  <a:pt x="826462" y="4273023"/>
                </a:lnTo>
                <a:lnTo>
                  <a:pt x="806305" y="4494736"/>
                </a:lnTo>
                <a:lnTo>
                  <a:pt x="1370718" y="4434269"/>
                </a:lnTo>
                <a:lnTo>
                  <a:pt x="1370718" y="4434269"/>
                </a:lnTo>
                <a:lnTo>
                  <a:pt x="1370718" y="4655982"/>
                </a:lnTo>
                <a:lnTo>
                  <a:pt x="786147" y="4615671"/>
                </a:lnTo>
                <a:lnTo>
                  <a:pt x="806305" y="4837384"/>
                </a:lnTo>
                <a:lnTo>
                  <a:pt x="1451348" y="4817228"/>
                </a:lnTo>
                <a:lnTo>
                  <a:pt x="1451348" y="5018786"/>
                </a:lnTo>
                <a:lnTo>
                  <a:pt x="846620" y="4978475"/>
                </a:lnTo>
                <a:lnTo>
                  <a:pt x="846620" y="5180032"/>
                </a:lnTo>
                <a:lnTo>
                  <a:pt x="1471506" y="5159877"/>
                </a:lnTo>
                <a:lnTo>
                  <a:pt x="1511821" y="5381590"/>
                </a:lnTo>
                <a:lnTo>
                  <a:pt x="806305" y="5341278"/>
                </a:lnTo>
                <a:lnTo>
                  <a:pt x="806305" y="5522680"/>
                </a:lnTo>
                <a:lnTo>
                  <a:pt x="1511821" y="5522680"/>
                </a:lnTo>
                <a:lnTo>
                  <a:pt x="1511821" y="5522680"/>
                </a:lnTo>
                <a:lnTo>
                  <a:pt x="1451348" y="5704082"/>
                </a:lnTo>
                <a:lnTo>
                  <a:pt x="725674" y="5643615"/>
                </a:lnTo>
                <a:lnTo>
                  <a:pt x="685359" y="5905640"/>
                </a:lnTo>
                <a:lnTo>
                  <a:pt x="1370718" y="5885484"/>
                </a:lnTo>
                <a:lnTo>
                  <a:pt x="1370718" y="6066886"/>
                </a:lnTo>
                <a:lnTo>
                  <a:pt x="645044" y="6026575"/>
                </a:lnTo>
                <a:lnTo>
                  <a:pt x="645044" y="6228132"/>
                </a:lnTo>
                <a:lnTo>
                  <a:pt x="1269930" y="6228132"/>
                </a:lnTo>
                <a:lnTo>
                  <a:pt x="1269930" y="6409534"/>
                </a:lnTo>
                <a:lnTo>
                  <a:pt x="544255" y="6369223"/>
                </a:lnTo>
                <a:lnTo>
                  <a:pt x="0" y="765919"/>
                </a:lnTo>
                <a:lnTo>
                  <a:pt x="564413" y="0"/>
                </a:lnTo>
                <a:lnTo>
                  <a:pt x="564413" y="0"/>
                </a:lnTo>
              </a:path>
            </a:pathLst>
          </a:custGeom>
          <a:noFill/>
          <a:ln w="7620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3006104" y="920519"/>
            <a:ext cx="6974536" cy="6058965"/>
          </a:xfrm>
          <a:custGeom>
            <a:avLst/>
            <a:gdLst>
              <a:gd name="connsiteX0" fmla="*/ 302364 w 6974536"/>
              <a:gd name="connsiteY0" fmla="*/ 262025 h 7276232"/>
              <a:gd name="connsiteX1" fmla="*/ 120946 w 6974536"/>
              <a:gd name="connsiteY1" fmla="*/ 1027944 h 7276232"/>
              <a:gd name="connsiteX2" fmla="*/ 0 w 6974536"/>
              <a:gd name="connsiteY2" fmla="*/ 1955109 h 7276232"/>
              <a:gd name="connsiteX3" fmla="*/ 120946 w 6974536"/>
              <a:gd name="connsiteY3" fmla="*/ 2499315 h 7276232"/>
              <a:gd name="connsiteX4" fmla="*/ 403152 w 6974536"/>
              <a:gd name="connsiteY4" fmla="*/ 3486947 h 7276232"/>
              <a:gd name="connsiteX5" fmla="*/ 584571 w 6974536"/>
              <a:gd name="connsiteY5" fmla="*/ 4595515 h 7276232"/>
              <a:gd name="connsiteX6" fmla="*/ 483783 w 6974536"/>
              <a:gd name="connsiteY6" fmla="*/ 5260655 h 7276232"/>
              <a:gd name="connsiteX7" fmla="*/ 564413 w 6974536"/>
              <a:gd name="connsiteY7" fmla="*/ 5905640 h 7276232"/>
              <a:gd name="connsiteX8" fmla="*/ 423310 w 6974536"/>
              <a:gd name="connsiteY8" fmla="*/ 6711870 h 7276232"/>
              <a:gd name="connsiteX9" fmla="*/ 302364 w 6974536"/>
              <a:gd name="connsiteY9" fmla="*/ 7195609 h 7276232"/>
              <a:gd name="connsiteX10" fmla="*/ 302364 w 6974536"/>
              <a:gd name="connsiteY10" fmla="*/ 7195609 h 7276232"/>
              <a:gd name="connsiteX11" fmla="*/ 6974536 w 6974536"/>
              <a:gd name="connsiteY11" fmla="*/ 7276232 h 7276232"/>
              <a:gd name="connsiteX12" fmla="*/ 6772960 w 6974536"/>
              <a:gd name="connsiteY12" fmla="*/ 60467 h 7276232"/>
              <a:gd name="connsiteX13" fmla="*/ 806305 w 6974536"/>
              <a:gd name="connsiteY13" fmla="*/ 0 h 7276232"/>
              <a:gd name="connsiteX14" fmla="*/ 302364 w 6974536"/>
              <a:gd name="connsiteY14" fmla="*/ 262025 h 7276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74536" h="7276232">
                <a:moveTo>
                  <a:pt x="302364" y="262025"/>
                </a:moveTo>
                <a:lnTo>
                  <a:pt x="120946" y="1027944"/>
                </a:lnTo>
                <a:lnTo>
                  <a:pt x="0" y="1955109"/>
                </a:lnTo>
                <a:lnTo>
                  <a:pt x="120946" y="2499315"/>
                </a:lnTo>
                <a:lnTo>
                  <a:pt x="403152" y="3486947"/>
                </a:lnTo>
                <a:lnTo>
                  <a:pt x="584571" y="4595515"/>
                </a:lnTo>
                <a:lnTo>
                  <a:pt x="483783" y="5260655"/>
                </a:lnTo>
                <a:lnTo>
                  <a:pt x="564413" y="5905640"/>
                </a:lnTo>
                <a:lnTo>
                  <a:pt x="423310" y="6711870"/>
                </a:lnTo>
                <a:lnTo>
                  <a:pt x="302364" y="7195609"/>
                </a:lnTo>
                <a:lnTo>
                  <a:pt x="302364" y="7195609"/>
                </a:lnTo>
                <a:lnTo>
                  <a:pt x="6974536" y="7276232"/>
                </a:lnTo>
                <a:lnTo>
                  <a:pt x="6772960" y="60467"/>
                </a:lnTo>
                <a:lnTo>
                  <a:pt x="806305" y="0"/>
                </a:lnTo>
                <a:lnTo>
                  <a:pt x="302364" y="262025"/>
                </a:lnTo>
                <a:close/>
              </a:path>
            </a:pathLst>
          </a:custGeom>
          <a:solidFill>
            <a:schemeClr val="accent1">
              <a:lumMod val="60000"/>
              <a:lumOff val="40000"/>
            </a:schemeClr>
          </a:solidFill>
          <a:ln w="7620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322141" y="839896"/>
            <a:ext cx="3129728" cy="5989164"/>
          </a:xfrm>
          <a:custGeom>
            <a:avLst/>
            <a:gdLst>
              <a:gd name="connsiteX0" fmla="*/ 3366322 w 3648529"/>
              <a:gd name="connsiteY0" fmla="*/ 302337 h 7336700"/>
              <a:gd name="connsiteX1" fmla="*/ 3144588 w 3648529"/>
              <a:gd name="connsiteY1" fmla="*/ 1169035 h 7336700"/>
              <a:gd name="connsiteX2" fmla="*/ 3084115 w 3648529"/>
              <a:gd name="connsiteY2" fmla="*/ 2257446 h 7336700"/>
              <a:gd name="connsiteX3" fmla="*/ 3305849 w 3648529"/>
              <a:gd name="connsiteY3" fmla="*/ 3265235 h 7336700"/>
              <a:gd name="connsiteX4" fmla="*/ 3588056 w 3648529"/>
              <a:gd name="connsiteY4" fmla="*/ 4293179 h 7336700"/>
              <a:gd name="connsiteX5" fmla="*/ 3648529 w 3648529"/>
              <a:gd name="connsiteY5" fmla="*/ 5180033 h 7336700"/>
              <a:gd name="connsiteX6" fmla="*/ 3648529 w 3648529"/>
              <a:gd name="connsiteY6" fmla="*/ 5925796 h 7336700"/>
              <a:gd name="connsiteX7" fmla="*/ 3507425 w 3648529"/>
              <a:gd name="connsiteY7" fmla="*/ 6631248 h 7336700"/>
              <a:gd name="connsiteX8" fmla="*/ 3406637 w 3648529"/>
              <a:gd name="connsiteY8" fmla="*/ 7135142 h 7336700"/>
              <a:gd name="connsiteX9" fmla="*/ 3366322 w 3648529"/>
              <a:gd name="connsiteY9" fmla="*/ 7336700 h 7336700"/>
              <a:gd name="connsiteX10" fmla="*/ 100788 w 3648529"/>
              <a:gd name="connsiteY10" fmla="*/ 7316544 h 7336700"/>
              <a:gd name="connsiteX11" fmla="*/ 0 w 3648529"/>
              <a:gd name="connsiteY11" fmla="*/ 3910219 h 7336700"/>
              <a:gd name="connsiteX12" fmla="*/ 40315 w 3648529"/>
              <a:gd name="connsiteY12" fmla="*/ 0 h 7336700"/>
              <a:gd name="connsiteX13" fmla="*/ 3426795 w 3648529"/>
              <a:gd name="connsiteY13" fmla="*/ 282181 h 733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48529" h="7336700">
                <a:moveTo>
                  <a:pt x="3366322" y="302337"/>
                </a:moveTo>
                <a:lnTo>
                  <a:pt x="3144588" y="1169035"/>
                </a:lnTo>
                <a:lnTo>
                  <a:pt x="3084115" y="2257446"/>
                </a:lnTo>
                <a:lnTo>
                  <a:pt x="3305849" y="3265235"/>
                </a:lnTo>
                <a:lnTo>
                  <a:pt x="3588056" y="4293179"/>
                </a:lnTo>
                <a:lnTo>
                  <a:pt x="3648529" y="5180033"/>
                </a:lnTo>
                <a:lnTo>
                  <a:pt x="3648529" y="5925796"/>
                </a:lnTo>
                <a:lnTo>
                  <a:pt x="3507425" y="6631248"/>
                </a:lnTo>
                <a:lnTo>
                  <a:pt x="3406637" y="7135142"/>
                </a:lnTo>
                <a:lnTo>
                  <a:pt x="3366322" y="7336700"/>
                </a:lnTo>
                <a:lnTo>
                  <a:pt x="100788" y="7316544"/>
                </a:lnTo>
                <a:lnTo>
                  <a:pt x="0" y="3910219"/>
                </a:lnTo>
                <a:lnTo>
                  <a:pt x="40315" y="0"/>
                </a:lnTo>
                <a:lnTo>
                  <a:pt x="3426795" y="282181"/>
                </a:lnTo>
              </a:path>
            </a:pathLst>
          </a:custGeom>
          <a:solidFill>
            <a:srgbClr val="D99694"/>
          </a:solidFill>
          <a:ln w="76200" cmpd="sng">
            <a:solidFill>
              <a:srgbClr val="8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10" name="Group 9"/>
          <p:cNvGrpSpPr/>
          <p:nvPr/>
        </p:nvGrpSpPr>
        <p:grpSpPr>
          <a:xfrm rot="3171890">
            <a:off x="813512" y="3490355"/>
            <a:ext cx="270604" cy="436827"/>
            <a:chOff x="3248960" y="3056468"/>
            <a:chExt cx="1187150" cy="1916376"/>
          </a:xfrm>
        </p:grpSpPr>
        <p:sp>
          <p:nvSpPr>
            <p:cNvPr id="140" name="Hexagon 139"/>
            <p:cNvSpPr/>
            <p:nvPr/>
          </p:nvSpPr>
          <p:spPr>
            <a:xfrm>
              <a:off x="3248960" y="3056468"/>
              <a:ext cx="1187150" cy="1023404"/>
            </a:xfrm>
            <a:prstGeom prst="hexagon">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1" name="Straight Connector 140"/>
            <p:cNvCxnSpPr>
              <a:stCxn id="140" idx="1"/>
              <a:endCxn id="142" idx="0"/>
            </p:cNvCxnSpPr>
            <p:nvPr/>
          </p:nvCxnSpPr>
          <p:spPr>
            <a:xfrm flipH="1">
              <a:off x="4173944" y="4079872"/>
              <a:ext cx="6315" cy="460377"/>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142" name="Oval 141"/>
            <p:cNvSpPr/>
            <p:nvPr/>
          </p:nvSpPr>
          <p:spPr>
            <a:xfrm>
              <a:off x="3957648" y="4540249"/>
              <a:ext cx="432593" cy="432595"/>
            </a:xfrm>
            <a:prstGeom prst="ellipse">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 name="Group 10"/>
          <p:cNvGrpSpPr/>
          <p:nvPr/>
        </p:nvGrpSpPr>
        <p:grpSpPr>
          <a:xfrm rot="11579869">
            <a:off x="1244232" y="4685224"/>
            <a:ext cx="270604" cy="436828"/>
            <a:chOff x="4800118" y="3362209"/>
            <a:chExt cx="1187150" cy="1916355"/>
          </a:xfrm>
        </p:grpSpPr>
        <p:sp>
          <p:nvSpPr>
            <p:cNvPr id="137" name="Hexagon 136"/>
            <p:cNvSpPr/>
            <p:nvPr/>
          </p:nvSpPr>
          <p:spPr>
            <a:xfrm>
              <a:off x="4800118" y="3362209"/>
              <a:ext cx="1187150" cy="1023396"/>
            </a:xfrm>
            <a:prstGeom prst="hexagon">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8" name="Straight Connector 137"/>
            <p:cNvCxnSpPr>
              <a:stCxn id="137" idx="1"/>
              <a:endCxn id="139" idx="0"/>
            </p:cNvCxnSpPr>
            <p:nvPr/>
          </p:nvCxnSpPr>
          <p:spPr>
            <a:xfrm rot="10020131" flipV="1">
              <a:off x="5673432" y="4392211"/>
              <a:ext cx="109676" cy="447156"/>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139" name="Oval 138"/>
            <p:cNvSpPr/>
            <p:nvPr/>
          </p:nvSpPr>
          <p:spPr>
            <a:xfrm>
              <a:off x="5508826" y="4845972"/>
              <a:ext cx="432593" cy="432592"/>
            </a:xfrm>
            <a:prstGeom prst="ellipse">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rot="8248105">
            <a:off x="519058" y="2406749"/>
            <a:ext cx="270603" cy="436827"/>
            <a:chOff x="3248960" y="3056468"/>
            <a:chExt cx="1187150" cy="1916376"/>
          </a:xfrm>
        </p:grpSpPr>
        <p:sp>
          <p:nvSpPr>
            <p:cNvPr id="134" name="Hexagon 133"/>
            <p:cNvSpPr/>
            <p:nvPr/>
          </p:nvSpPr>
          <p:spPr>
            <a:xfrm>
              <a:off x="3248960" y="3056468"/>
              <a:ext cx="1187150" cy="1023404"/>
            </a:xfrm>
            <a:prstGeom prst="hexagon">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35" name="Straight Connector 134"/>
            <p:cNvCxnSpPr>
              <a:stCxn id="134" idx="1"/>
              <a:endCxn id="136" idx="0"/>
            </p:cNvCxnSpPr>
            <p:nvPr/>
          </p:nvCxnSpPr>
          <p:spPr>
            <a:xfrm flipH="1">
              <a:off x="4173944" y="4079872"/>
              <a:ext cx="6315" cy="460377"/>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136" name="Oval 135"/>
            <p:cNvSpPr/>
            <p:nvPr/>
          </p:nvSpPr>
          <p:spPr>
            <a:xfrm>
              <a:off x="3957648" y="4540249"/>
              <a:ext cx="432593" cy="432595"/>
            </a:xfrm>
            <a:prstGeom prst="ellipse">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Rectangle 12"/>
          <p:cNvSpPr/>
          <p:nvPr/>
        </p:nvSpPr>
        <p:spPr>
          <a:xfrm>
            <a:off x="6271326" y="1545351"/>
            <a:ext cx="2801294" cy="524050"/>
          </a:xfrm>
          <a:prstGeom prst="rect">
            <a:avLst/>
          </a:prstGeom>
          <a:solidFill>
            <a:srgbClr val="C0C0C0"/>
          </a:solidFill>
          <a:ln w="57150" cmpd="sng">
            <a:solidFill>
              <a:srgbClr val="59595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Phosphorylated FDG</a:t>
            </a:r>
          </a:p>
        </p:txBody>
      </p:sp>
      <p:sp>
        <p:nvSpPr>
          <p:cNvPr id="14" name="Oval 13"/>
          <p:cNvSpPr/>
          <p:nvPr/>
        </p:nvSpPr>
        <p:spPr>
          <a:xfrm>
            <a:off x="2252800" y="1592976"/>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2214069" y="1954781"/>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2168964" y="2346087"/>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11656" y="2736958"/>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2223786" y="3105016"/>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298485" y="3482559"/>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346792" y="3851340"/>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472817" y="4181874"/>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2526164" y="4497606"/>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2590852" y="4911402"/>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2994004" y="1604287"/>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920908" y="1951492"/>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2833751" y="2266525"/>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2830134" y="2685335"/>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2870299" y="3052438"/>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3009662" y="3377917"/>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3077421" y="3804065"/>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3203409" y="4189896"/>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266618" y="4540638"/>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3289109" y="4927554"/>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118921" y="1545351"/>
            <a:ext cx="2026478" cy="524050"/>
          </a:xfrm>
          <a:prstGeom prst="rect">
            <a:avLst/>
          </a:prstGeom>
          <a:solidFill>
            <a:srgbClr val="D99694"/>
          </a:solidFill>
          <a:ln w="57150" cmpd="sng">
            <a:solidFill>
              <a:srgbClr val="8000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FDG in Plasma</a:t>
            </a:r>
          </a:p>
        </p:txBody>
      </p:sp>
      <p:sp>
        <p:nvSpPr>
          <p:cNvPr id="35" name="Rectangle 34"/>
          <p:cNvSpPr/>
          <p:nvPr/>
        </p:nvSpPr>
        <p:spPr>
          <a:xfrm>
            <a:off x="4064852" y="1545352"/>
            <a:ext cx="1789968" cy="524049"/>
          </a:xfrm>
          <a:prstGeom prst="rect">
            <a:avLst/>
          </a:prstGeom>
          <a:solidFill>
            <a:srgbClr val="95B3D8"/>
          </a:solidFill>
          <a:ln w="57150" cmpd="sng">
            <a:solidFill>
              <a:srgbClr val="1E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tx1"/>
                </a:solidFill>
              </a:rPr>
              <a:t>FDG in Cell</a:t>
            </a:r>
          </a:p>
        </p:txBody>
      </p:sp>
      <p:cxnSp>
        <p:nvCxnSpPr>
          <p:cNvPr id="36" name="Straight Arrow Connector 35"/>
          <p:cNvCxnSpPr/>
          <p:nvPr/>
        </p:nvCxnSpPr>
        <p:spPr>
          <a:xfrm>
            <a:off x="1588982" y="3236956"/>
            <a:ext cx="2935358" cy="0"/>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a:off x="1510503" y="4261346"/>
            <a:ext cx="2935358" cy="0"/>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38" name="Rounded Rectangle 37"/>
          <p:cNvSpPr/>
          <p:nvPr/>
        </p:nvSpPr>
        <p:spPr>
          <a:xfrm>
            <a:off x="2151630" y="2705393"/>
            <a:ext cx="1687351" cy="1137756"/>
          </a:xfrm>
          <a:prstGeom prst="roundRect">
            <a:avLst/>
          </a:prstGeom>
          <a:solidFill>
            <a:srgbClr val="B2A1C6"/>
          </a:solidFill>
          <a:ln w="57150" cmpd="sng">
            <a:solidFill>
              <a:srgbClr val="604A7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rgbClr val="000000"/>
                </a:solidFill>
              </a:rPr>
              <a:t>Glut-1 Transporter</a:t>
            </a:r>
          </a:p>
        </p:txBody>
      </p:sp>
      <p:grpSp>
        <p:nvGrpSpPr>
          <p:cNvPr id="39" name="Group 38"/>
          <p:cNvGrpSpPr/>
          <p:nvPr/>
        </p:nvGrpSpPr>
        <p:grpSpPr>
          <a:xfrm rot="6793532">
            <a:off x="7653635" y="4211270"/>
            <a:ext cx="281756" cy="729761"/>
            <a:chOff x="7136118" y="1895043"/>
            <a:chExt cx="1672761" cy="4332530"/>
          </a:xfrm>
        </p:grpSpPr>
        <p:grpSp>
          <p:nvGrpSpPr>
            <p:cNvPr id="127" name="Group 126"/>
            <p:cNvGrpSpPr/>
            <p:nvPr/>
          </p:nvGrpSpPr>
          <p:grpSpPr>
            <a:xfrm>
              <a:off x="7136118" y="3527289"/>
              <a:ext cx="1672761" cy="2700284"/>
              <a:chOff x="3248960" y="3056468"/>
              <a:chExt cx="1187150" cy="1916376"/>
            </a:xfrm>
          </p:grpSpPr>
          <p:sp>
            <p:nvSpPr>
              <p:cNvPr id="131" name="Hexagon 130"/>
              <p:cNvSpPr/>
              <p:nvPr/>
            </p:nvSpPr>
            <p:spPr>
              <a:xfrm>
                <a:off x="3248960" y="3056468"/>
                <a:ext cx="1187150" cy="1023404"/>
              </a:xfrm>
              <a:prstGeom prst="hexagon">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2" name="Straight Connector 131"/>
              <p:cNvCxnSpPr>
                <a:stCxn id="131" idx="1"/>
                <a:endCxn id="133" idx="0"/>
              </p:cNvCxnSpPr>
              <p:nvPr/>
            </p:nvCxnSpPr>
            <p:spPr>
              <a:xfrm flipH="1">
                <a:off x="4173944" y="4079872"/>
                <a:ext cx="6315" cy="460377"/>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133" name="Oval 132"/>
              <p:cNvSpPr/>
              <p:nvPr/>
            </p:nvSpPr>
            <p:spPr>
              <a:xfrm>
                <a:off x="3957648" y="4540249"/>
                <a:ext cx="432593" cy="432595"/>
              </a:xfrm>
              <a:prstGeom prst="ellipse">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28" name="Straight Connector 127"/>
            <p:cNvCxnSpPr>
              <a:endCxn id="131" idx="4"/>
            </p:cNvCxnSpPr>
            <p:nvPr/>
          </p:nvCxnSpPr>
          <p:spPr>
            <a:xfrm>
              <a:off x="7136118" y="3065480"/>
              <a:ext cx="360509" cy="461809"/>
            </a:xfrm>
            <a:prstGeom prst="line">
              <a:avLst/>
            </a:prstGeom>
            <a:ln w="28575" cmpd="sng"/>
            <a:effectLst/>
          </p:spPr>
          <p:style>
            <a:lnRef idx="2">
              <a:schemeClr val="dk1"/>
            </a:lnRef>
            <a:fillRef idx="0">
              <a:schemeClr val="dk1"/>
            </a:fillRef>
            <a:effectRef idx="1">
              <a:schemeClr val="dk1"/>
            </a:effectRef>
            <a:fontRef idx="minor">
              <a:schemeClr val="tx1"/>
            </a:fontRef>
          </p:style>
        </p:cxnSp>
        <p:cxnSp>
          <p:nvCxnSpPr>
            <p:cNvPr id="129" name="Straight Connector 128"/>
            <p:cNvCxnSpPr/>
            <p:nvPr/>
          </p:nvCxnSpPr>
          <p:spPr>
            <a:xfrm flipH="1">
              <a:off x="7136119" y="2413963"/>
              <a:ext cx="201254" cy="651517"/>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130" name="Oval 129"/>
            <p:cNvSpPr/>
            <p:nvPr/>
          </p:nvSpPr>
          <p:spPr>
            <a:xfrm>
              <a:off x="7136118" y="1895043"/>
              <a:ext cx="609548" cy="609551"/>
            </a:xfrm>
            <a:prstGeom prst="ellipse">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0" name="Group 39"/>
          <p:cNvGrpSpPr/>
          <p:nvPr/>
        </p:nvGrpSpPr>
        <p:grpSpPr>
          <a:xfrm rot="18102134">
            <a:off x="7771135" y="2538382"/>
            <a:ext cx="281761" cy="729758"/>
            <a:chOff x="9940952" y="-969844"/>
            <a:chExt cx="1672797" cy="4332528"/>
          </a:xfrm>
        </p:grpSpPr>
        <p:grpSp>
          <p:nvGrpSpPr>
            <p:cNvPr id="120" name="Group 119"/>
            <p:cNvGrpSpPr/>
            <p:nvPr/>
          </p:nvGrpSpPr>
          <p:grpSpPr>
            <a:xfrm>
              <a:off x="9940982" y="662391"/>
              <a:ext cx="1672767" cy="2700293"/>
              <a:chOff x="5239556" y="1023266"/>
              <a:chExt cx="1187154" cy="1916382"/>
            </a:xfrm>
          </p:grpSpPr>
          <p:sp>
            <p:nvSpPr>
              <p:cNvPr id="124" name="Hexagon 123"/>
              <p:cNvSpPr/>
              <p:nvPr/>
            </p:nvSpPr>
            <p:spPr>
              <a:xfrm>
                <a:off x="5239556" y="1023266"/>
                <a:ext cx="1187154" cy="1023404"/>
              </a:xfrm>
              <a:prstGeom prst="hexagon">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5" name="Straight Connector 124"/>
              <p:cNvCxnSpPr>
                <a:stCxn id="124" idx="1"/>
                <a:endCxn id="126" idx="0"/>
              </p:cNvCxnSpPr>
              <p:nvPr/>
            </p:nvCxnSpPr>
            <p:spPr>
              <a:xfrm flipH="1">
                <a:off x="6164520" y="2046678"/>
                <a:ext cx="6316" cy="460378"/>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126" name="Oval 125"/>
              <p:cNvSpPr/>
              <p:nvPr/>
            </p:nvSpPr>
            <p:spPr>
              <a:xfrm>
                <a:off x="5948227" y="2507053"/>
                <a:ext cx="432591" cy="432595"/>
              </a:xfrm>
              <a:prstGeom prst="ellipse">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21" name="Straight Connector 120"/>
            <p:cNvCxnSpPr>
              <a:endCxn id="124" idx="4"/>
            </p:cNvCxnSpPr>
            <p:nvPr/>
          </p:nvCxnSpPr>
          <p:spPr>
            <a:xfrm>
              <a:off x="9940952" y="200591"/>
              <a:ext cx="360509" cy="461810"/>
            </a:xfrm>
            <a:prstGeom prst="line">
              <a:avLst/>
            </a:prstGeom>
            <a:ln w="28575" cmpd="sng"/>
            <a:effectLst/>
          </p:spPr>
          <p:style>
            <a:lnRef idx="2">
              <a:schemeClr val="dk1"/>
            </a:lnRef>
            <a:fillRef idx="0">
              <a:schemeClr val="dk1"/>
            </a:fillRef>
            <a:effectRef idx="1">
              <a:schemeClr val="dk1"/>
            </a:effectRef>
            <a:fontRef idx="minor">
              <a:schemeClr val="tx1"/>
            </a:fontRef>
          </p:style>
        </p:cxnSp>
        <p:cxnSp>
          <p:nvCxnSpPr>
            <p:cNvPr id="122" name="Straight Connector 121"/>
            <p:cNvCxnSpPr/>
            <p:nvPr/>
          </p:nvCxnSpPr>
          <p:spPr>
            <a:xfrm flipH="1">
              <a:off x="9940953" y="-450926"/>
              <a:ext cx="201256" cy="651519"/>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123" name="Oval 122"/>
            <p:cNvSpPr/>
            <p:nvPr/>
          </p:nvSpPr>
          <p:spPr>
            <a:xfrm>
              <a:off x="9940958" y="-969844"/>
              <a:ext cx="609545" cy="609551"/>
            </a:xfrm>
            <a:prstGeom prst="ellipse">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p:cNvGrpSpPr/>
          <p:nvPr/>
        </p:nvGrpSpPr>
        <p:grpSpPr>
          <a:xfrm rot="3309801">
            <a:off x="7683476" y="3365843"/>
            <a:ext cx="281756" cy="729760"/>
            <a:chOff x="8213996" y="1082407"/>
            <a:chExt cx="1672768" cy="4332539"/>
          </a:xfrm>
        </p:grpSpPr>
        <p:grpSp>
          <p:nvGrpSpPr>
            <p:cNvPr id="113" name="Group 112"/>
            <p:cNvGrpSpPr/>
            <p:nvPr/>
          </p:nvGrpSpPr>
          <p:grpSpPr>
            <a:xfrm>
              <a:off x="8214003" y="2714660"/>
              <a:ext cx="1672761" cy="2700286"/>
              <a:chOff x="4013929" y="2479749"/>
              <a:chExt cx="1187150" cy="1916377"/>
            </a:xfrm>
          </p:grpSpPr>
          <p:sp>
            <p:nvSpPr>
              <p:cNvPr id="117" name="Hexagon 116"/>
              <p:cNvSpPr/>
              <p:nvPr/>
            </p:nvSpPr>
            <p:spPr>
              <a:xfrm>
                <a:off x="4013929" y="2479749"/>
                <a:ext cx="1187150" cy="1023403"/>
              </a:xfrm>
              <a:prstGeom prst="hexagon">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8" name="Straight Connector 117"/>
              <p:cNvCxnSpPr>
                <a:stCxn id="117" idx="1"/>
                <a:endCxn id="119" idx="0"/>
              </p:cNvCxnSpPr>
              <p:nvPr/>
            </p:nvCxnSpPr>
            <p:spPr>
              <a:xfrm flipH="1">
                <a:off x="4938911" y="3503151"/>
                <a:ext cx="6316" cy="460378"/>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119" name="Oval 118"/>
              <p:cNvSpPr/>
              <p:nvPr/>
            </p:nvSpPr>
            <p:spPr>
              <a:xfrm>
                <a:off x="4722616" y="3963532"/>
                <a:ext cx="432591" cy="432594"/>
              </a:xfrm>
              <a:prstGeom prst="ellipse">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4" name="Straight Connector 113"/>
            <p:cNvCxnSpPr>
              <a:endCxn id="117" idx="4"/>
            </p:cNvCxnSpPr>
            <p:nvPr/>
          </p:nvCxnSpPr>
          <p:spPr>
            <a:xfrm>
              <a:off x="8213996" y="2252850"/>
              <a:ext cx="360508" cy="461810"/>
            </a:xfrm>
            <a:prstGeom prst="line">
              <a:avLst/>
            </a:prstGeom>
            <a:ln w="28575" cmpd="sng"/>
            <a:effectLst/>
          </p:spPr>
          <p:style>
            <a:lnRef idx="2">
              <a:schemeClr val="dk1"/>
            </a:lnRef>
            <a:fillRef idx="0">
              <a:schemeClr val="dk1"/>
            </a:fillRef>
            <a:effectRef idx="1">
              <a:schemeClr val="dk1"/>
            </a:effectRef>
            <a:fontRef idx="minor">
              <a:schemeClr val="tx1"/>
            </a:fontRef>
          </p:style>
        </p:cxnSp>
        <p:cxnSp>
          <p:nvCxnSpPr>
            <p:cNvPr id="115" name="Straight Connector 114"/>
            <p:cNvCxnSpPr/>
            <p:nvPr/>
          </p:nvCxnSpPr>
          <p:spPr>
            <a:xfrm flipH="1">
              <a:off x="8214003" y="1601326"/>
              <a:ext cx="201256" cy="651519"/>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116" name="Oval 115"/>
            <p:cNvSpPr/>
            <p:nvPr/>
          </p:nvSpPr>
          <p:spPr>
            <a:xfrm>
              <a:off x="8213996" y="1082407"/>
              <a:ext cx="609551" cy="609551"/>
            </a:xfrm>
            <a:prstGeom prst="ellipse">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4" name="Group 43"/>
          <p:cNvGrpSpPr/>
          <p:nvPr/>
        </p:nvGrpSpPr>
        <p:grpSpPr>
          <a:xfrm rot="14650889">
            <a:off x="5178296" y="4517270"/>
            <a:ext cx="262336" cy="423480"/>
            <a:chOff x="5415643" y="3762748"/>
            <a:chExt cx="1187148" cy="1916315"/>
          </a:xfrm>
        </p:grpSpPr>
        <p:sp>
          <p:nvSpPr>
            <p:cNvPr id="110" name="Hexagon 109"/>
            <p:cNvSpPr/>
            <p:nvPr/>
          </p:nvSpPr>
          <p:spPr>
            <a:xfrm>
              <a:off x="5415643" y="3762748"/>
              <a:ext cx="1187148" cy="1023370"/>
            </a:xfrm>
            <a:prstGeom prst="hexagon">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1" name="Straight Connector 110"/>
            <p:cNvCxnSpPr>
              <a:stCxn id="110" idx="1"/>
              <a:endCxn id="112" idx="0"/>
            </p:cNvCxnSpPr>
            <p:nvPr/>
          </p:nvCxnSpPr>
          <p:spPr>
            <a:xfrm rot="6949111" flipV="1">
              <a:off x="6135203" y="4918889"/>
              <a:ext cx="417161" cy="194819"/>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112" name="Oval 111"/>
            <p:cNvSpPr/>
            <p:nvPr/>
          </p:nvSpPr>
          <p:spPr>
            <a:xfrm>
              <a:off x="6124329" y="5246480"/>
              <a:ext cx="432591" cy="432583"/>
            </a:xfrm>
            <a:prstGeom prst="ellipse">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 name="Group 44"/>
          <p:cNvGrpSpPr/>
          <p:nvPr/>
        </p:nvGrpSpPr>
        <p:grpSpPr>
          <a:xfrm rot="16777928">
            <a:off x="4795843" y="3910078"/>
            <a:ext cx="262336" cy="423480"/>
            <a:chOff x="3248960" y="3056468"/>
            <a:chExt cx="1187150" cy="1916376"/>
          </a:xfrm>
        </p:grpSpPr>
        <p:sp>
          <p:nvSpPr>
            <p:cNvPr id="107" name="Hexagon 106"/>
            <p:cNvSpPr/>
            <p:nvPr/>
          </p:nvSpPr>
          <p:spPr>
            <a:xfrm>
              <a:off x="3248960" y="3056468"/>
              <a:ext cx="1187150" cy="1023404"/>
            </a:xfrm>
            <a:prstGeom prst="hexagon">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8" name="Straight Connector 107"/>
            <p:cNvCxnSpPr>
              <a:stCxn id="107" idx="1"/>
              <a:endCxn id="109" idx="0"/>
            </p:cNvCxnSpPr>
            <p:nvPr/>
          </p:nvCxnSpPr>
          <p:spPr>
            <a:xfrm flipH="1">
              <a:off x="4173944" y="4079872"/>
              <a:ext cx="6315" cy="460377"/>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109" name="Oval 108"/>
            <p:cNvSpPr/>
            <p:nvPr/>
          </p:nvSpPr>
          <p:spPr>
            <a:xfrm>
              <a:off x="3957648" y="4540249"/>
              <a:ext cx="432593" cy="432595"/>
            </a:xfrm>
            <a:prstGeom prst="ellipse">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6" name="Straight Arrow Connector 45"/>
          <p:cNvCxnSpPr/>
          <p:nvPr/>
        </p:nvCxnSpPr>
        <p:spPr>
          <a:xfrm>
            <a:off x="5873572" y="2917940"/>
            <a:ext cx="1152037" cy="0"/>
          </a:xfrm>
          <a:prstGeom prst="straightConnector1">
            <a:avLst/>
          </a:prstGeom>
          <a:ln w="76200" cmpd="sng">
            <a:solidFill>
              <a:schemeClr val="tx1"/>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788688" y="4759827"/>
            <a:ext cx="1152037" cy="0"/>
          </a:xfrm>
          <a:prstGeom prst="straightConnector1">
            <a:avLst/>
          </a:prstGeom>
          <a:ln w="76200" cmpd="sng">
            <a:solidFill>
              <a:schemeClr val="tx1"/>
            </a:solidFill>
            <a:prstDash val="sysDash"/>
            <a:headEnd type="none"/>
            <a:tailEnd type="triangle"/>
          </a:ln>
          <a:effectLst/>
        </p:spPr>
        <p:style>
          <a:lnRef idx="2">
            <a:schemeClr val="accent1"/>
          </a:lnRef>
          <a:fillRef idx="0">
            <a:schemeClr val="accent1"/>
          </a:fillRef>
          <a:effectRef idx="1">
            <a:schemeClr val="accent1"/>
          </a:effectRef>
          <a:fontRef idx="minor">
            <a:schemeClr val="tx1"/>
          </a:fontRef>
        </p:style>
      </p:cxnSp>
      <p:grpSp>
        <p:nvGrpSpPr>
          <p:cNvPr id="50" name="Group 49"/>
          <p:cNvGrpSpPr/>
          <p:nvPr/>
        </p:nvGrpSpPr>
        <p:grpSpPr>
          <a:xfrm rot="11455373">
            <a:off x="301593" y="4251072"/>
            <a:ext cx="270516" cy="436825"/>
            <a:chOff x="3248960" y="3056468"/>
            <a:chExt cx="1187150" cy="1916376"/>
          </a:xfrm>
        </p:grpSpPr>
        <p:sp>
          <p:nvSpPr>
            <p:cNvPr id="104" name="Hexagon 103"/>
            <p:cNvSpPr/>
            <p:nvPr/>
          </p:nvSpPr>
          <p:spPr>
            <a:xfrm>
              <a:off x="3248960" y="3056468"/>
              <a:ext cx="1187150" cy="1023404"/>
            </a:xfrm>
            <a:prstGeom prst="hexagon">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5" name="Straight Connector 104"/>
            <p:cNvCxnSpPr>
              <a:stCxn id="104" idx="1"/>
              <a:endCxn id="106" idx="0"/>
            </p:cNvCxnSpPr>
            <p:nvPr/>
          </p:nvCxnSpPr>
          <p:spPr>
            <a:xfrm flipH="1">
              <a:off x="4173944" y="4079872"/>
              <a:ext cx="6315" cy="460377"/>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106" name="Oval 105"/>
            <p:cNvSpPr/>
            <p:nvPr/>
          </p:nvSpPr>
          <p:spPr>
            <a:xfrm>
              <a:off x="3957648" y="4540249"/>
              <a:ext cx="432593" cy="432595"/>
            </a:xfrm>
            <a:prstGeom prst="ellipse">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1" name="Group 50"/>
          <p:cNvGrpSpPr/>
          <p:nvPr/>
        </p:nvGrpSpPr>
        <p:grpSpPr>
          <a:xfrm rot="1570802">
            <a:off x="5139400" y="3261222"/>
            <a:ext cx="270603" cy="436826"/>
            <a:chOff x="3029479" y="2610024"/>
            <a:chExt cx="1187150" cy="1916360"/>
          </a:xfrm>
        </p:grpSpPr>
        <p:sp>
          <p:nvSpPr>
            <p:cNvPr id="101" name="Hexagon 100"/>
            <p:cNvSpPr/>
            <p:nvPr/>
          </p:nvSpPr>
          <p:spPr>
            <a:xfrm>
              <a:off x="3029479" y="2610024"/>
              <a:ext cx="1187150" cy="1023397"/>
            </a:xfrm>
            <a:prstGeom prst="hexagon">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cxnSp>
          <p:nvCxnSpPr>
            <p:cNvPr id="102" name="Straight Connector 101"/>
            <p:cNvCxnSpPr>
              <a:stCxn id="101" idx="1"/>
              <a:endCxn id="103" idx="0"/>
            </p:cNvCxnSpPr>
            <p:nvPr/>
          </p:nvCxnSpPr>
          <p:spPr>
            <a:xfrm rot="20029198" flipH="1">
              <a:off x="3853231" y="3658429"/>
              <a:ext cx="208780" cy="410357"/>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103" name="Oval 102"/>
            <p:cNvSpPr/>
            <p:nvPr/>
          </p:nvSpPr>
          <p:spPr>
            <a:xfrm>
              <a:off x="3738167" y="4093794"/>
              <a:ext cx="432594" cy="432590"/>
            </a:xfrm>
            <a:prstGeom prst="ellipse">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p>
          </p:txBody>
        </p:sp>
      </p:grpSp>
      <p:grpSp>
        <p:nvGrpSpPr>
          <p:cNvPr id="52" name="Group 51"/>
          <p:cNvGrpSpPr/>
          <p:nvPr/>
        </p:nvGrpSpPr>
        <p:grpSpPr>
          <a:xfrm rot="4094022">
            <a:off x="4777300" y="2569082"/>
            <a:ext cx="270603" cy="436828"/>
            <a:chOff x="2186284" y="2632179"/>
            <a:chExt cx="1187150" cy="1916387"/>
          </a:xfrm>
        </p:grpSpPr>
        <p:sp>
          <p:nvSpPr>
            <p:cNvPr id="98" name="Hexagon 97"/>
            <p:cNvSpPr/>
            <p:nvPr/>
          </p:nvSpPr>
          <p:spPr>
            <a:xfrm>
              <a:off x="2186284" y="2632179"/>
              <a:ext cx="1187150" cy="1023407"/>
            </a:xfrm>
            <a:prstGeom prst="hexagon">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9" name="Straight Connector 98"/>
            <p:cNvCxnSpPr>
              <a:stCxn id="98" idx="1"/>
              <a:endCxn id="100" idx="0"/>
            </p:cNvCxnSpPr>
            <p:nvPr/>
          </p:nvCxnSpPr>
          <p:spPr>
            <a:xfrm rot="17505978" flipH="1">
              <a:off x="2899487" y="3803341"/>
              <a:ext cx="429887" cy="164870"/>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100" name="Oval 99"/>
            <p:cNvSpPr/>
            <p:nvPr/>
          </p:nvSpPr>
          <p:spPr>
            <a:xfrm>
              <a:off x="2894983" y="4115968"/>
              <a:ext cx="432594" cy="432598"/>
            </a:xfrm>
            <a:prstGeom prst="ellipse">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3" name="Group 52"/>
          <p:cNvGrpSpPr/>
          <p:nvPr/>
        </p:nvGrpSpPr>
        <p:grpSpPr>
          <a:xfrm rot="10027749">
            <a:off x="8432853" y="3570154"/>
            <a:ext cx="281756" cy="729761"/>
            <a:chOff x="5550471" y="5644463"/>
            <a:chExt cx="1672759" cy="4332528"/>
          </a:xfrm>
        </p:grpSpPr>
        <p:grpSp>
          <p:nvGrpSpPr>
            <p:cNvPr id="91" name="Group 90"/>
            <p:cNvGrpSpPr/>
            <p:nvPr/>
          </p:nvGrpSpPr>
          <p:grpSpPr>
            <a:xfrm>
              <a:off x="5550471" y="7276708"/>
              <a:ext cx="1672759" cy="2700283"/>
              <a:chOff x="2123635" y="5717408"/>
              <a:chExt cx="1187149" cy="1916375"/>
            </a:xfrm>
          </p:grpSpPr>
          <p:sp>
            <p:nvSpPr>
              <p:cNvPr id="95" name="Hexagon 94"/>
              <p:cNvSpPr/>
              <p:nvPr/>
            </p:nvSpPr>
            <p:spPr>
              <a:xfrm>
                <a:off x="2123635" y="5717408"/>
                <a:ext cx="1187149" cy="1023404"/>
              </a:xfrm>
              <a:prstGeom prst="hexagon">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6" name="Straight Connector 95"/>
              <p:cNvCxnSpPr>
                <a:stCxn id="95" idx="1"/>
                <a:endCxn id="97" idx="0"/>
              </p:cNvCxnSpPr>
              <p:nvPr/>
            </p:nvCxnSpPr>
            <p:spPr>
              <a:xfrm flipH="1">
                <a:off x="3048618" y="6740813"/>
                <a:ext cx="6316" cy="460377"/>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97" name="Oval 96"/>
              <p:cNvSpPr/>
              <p:nvPr/>
            </p:nvSpPr>
            <p:spPr>
              <a:xfrm>
                <a:off x="2832320" y="7201189"/>
                <a:ext cx="432594" cy="432594"/>
              </a:xfrm>
              <a:prstGeom prst="ellipse">
                <a:avLst/>
              </a:prstGeom>
              <a:solidFill>
                <a:srgbClr val="00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92" name="Straight Connector 91"/>
            <p:cNvCxnSpPr>
              <a:endCxn id="95" idx="4"/>
            </p:cNvCxnSpPr>
            <p:nvPr/>
          </p:nvCxnSpPr>
          <p:spPr>
            <a:xfrm>
              <a:off x="5550474" y="6814900"/>
              <a:ext cx="360507" cy="461809"/>
            </a:xfrm>
            <a:prstGeom prst="line">
              <a:avLst/>
            </a:prstGeom>
            <a:ln w="28575" cmpd="sng"/>
            <a:effectLst/>
          </p:spPr>
          <p:style>
            <a:lnRef idx="2">
              <a:schemeClr val="dk1"/>
            </a:lnRef>
            <a:fillRef idx="0">
              <a:schemeClr val="dk1"/>
            </a:fillRef>
            <a:effectRef idx="1">
              <a:schemeClr val="dk1"/>
            </a:effectRef>
            <a:fontRef idx="minor">
              <a:schemeClr val="tx1"/>
            </a:fontRef>
          </p:style>
        </p:cxnSp>
        <p:cxnSp>
          <p:nvCxnSpPr>
            <p:cNvPr id="93" name="Straight Connector 92"/>
            <p:cNvCxnSpPr/>
            <p:nvPr/>
          </p:nvCxnSpPr>
          <p:spPr>
            <a:xfrm flipH="1">
              <a:off x="5550471" y="6163375"/>
              <a:ext cx="201255" cy="651517"/>
            </a:xfrm>
            <a:prstGeom prst="line">
              <a:avLst/>
            </a:prstGeom>
            <a:ln w="28575" cmpd="sng"/>
            <a:effectLst/>
          </p:spPr>
          <p:style>
            <a:lnRef idx="2">
              <a:schemeClr val="dk1"/>
            </a:lnRef>
            <a:fillRef idx="0">
              <a:schemeClr val="dk1"/>
            </a:fillRef>
            <a:effectRef idx="1">
              <a:schemeClr val="dk1"/>
            </a:effectRef>
            <a:fontRef idx="minor">
              <a:schemeClr val="tx1"/>
            </a:fontRef>
          </p:style>
        </p:cxnSp>
        <p:sp>
          <p:nvSpPr>
            <p:cNvPr id="94" name="Oval 93"/>
            <p:cNvSpPr/>
            <p:nvPr/>
          </p:nvSpPr>
          <p:spPr>
            <a:xfrm>
              <a:off x="5550471" y="5644463"/>
              <a:ext cx="609548" cy="609549"/>
            </a:xfrm>
            <a:prstGeom prst="ellipse">
              <a:avLst/>
            </a:prstGeom>
            <a:solidFill>
              <a:srgbClr val="FFFF00"/>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4" name="Oval 53"/>
          <p:cNvSpPr/>
          <p:nvPr/>
        </p:nvSpPr>
        <p:spPr>
          <a:xfrm>
            <a:off x="2362543" y="1251325"/>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3058062" y="1262636"/>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2431526" y="943531"/>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3127045" y="954842"/>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2606607" y="5283204"/>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3304864" y="5317628"/>
            <a:ext cx="418810" cy="418810"/>
          </a:xfrm>
          <a:prstGeom prst="ellipse">
            <a:avLst/>
          </a:prstGeom>
          <a:solidFill>
            <a:schemeClr val="accent1">
              <a:lumMod val="40000"/>
              <a:lumOff val="60000"/>
            </a:schemeClr>
          </a:solidFill>
          <a:ln>
            <a:solidFill>
              <a:srgbClr val="1F497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TextBox 67"/>
          <p:cNvSpPr txBox="1"/>
          <p:nvPr/>
        </p:nvSpPr>
        <p:spPr>
          <a:xfrm>
            <a:off x="5677966" y="3050807"/>
            <a:ext cx="549963" cy="369332"/>
          </a:xfrm>
          <a:prstGeom prst="rect">
            <a:avLst/>
          </a:prstGeom>
          <a:noFill/>
        </p:spPr>
        <p:txBody>
          <a:bodyPr wrap="none" rtlCol="0">
            <a:spAutoFit/>
          </a:bodyPr>
          <a:lstStyle/>
          <a:p>
            <a:r>
              <a:rPr lang="en-US" dirty="0"/>
              <a:t>ATP</a:t>
            </a:r>
          </a:p>
        </p:txBody>
      </p:sp>
      <p:sp>
        <p:nvSpPr>
          <p:cNvPr id="69" name="TextBox 68"/>
          <p:cNvSpPr txBox="1"/>
          <p:nvPr/>
        </p:nvSpPr>
        <p:spPr>
          <a:xfrm>
            <a:off x="6623931" y="3050807"/>
            <a:ext cx="579493" cy="369332"/>
          </a:xfrm>
          <a:prstGeom prst="rect">
            <a:avLst/>
          </a:prstGeom>
          <a:noFill/>
        </p:spPr>
        <p:txBody>
          <a:bodyPr wrap="none" rtlCol="0">
            <a:spAutoFit/>
          </a:bodyPr>
          <a:lstStyle/>
          <a:p>
            <a:r>
              <a:rPr lang="en-US" dirty="0"/>
              <a:t>ADP</a:t>
            </a:r>
          </a:p>
        </p:txBody>
      </p:sp>
      <p:sp>
        <p:nvSpPr>
          <p:cNvPr id="70" name="TextBox 69"/>
          <p:cNvSpPr txBox="1"/>
          <p:nvPr/>
        </p:nvSpPr>
        <p:spPr>
          <a:xfrm>
            <a:off x="5960897" y="3547858"/>
            <a:ext cx="902811" cy="276999"/>
          </a:xfrm>
          <a:prstGeom prst="rect">
            <a:avLst/>
          </a:prstGeom>
          <a:noFill/>
        </p:spPr>
        <p:txBody>
          <a:bodyPr wrap="none" rtlCol="0">
            <a:spAutoFit/>
          </a:bodyPr>
          <a:lstStyle/>
          <a:p>
            <a:r>
              <a:rPr lang="en-US" sz="1200" dirty="0"/>
              <a:t>Hexokinase</a:t>
            </a:r>
          </a:p>
        </p:txBody>
      </p:sp>
      <p:sp>
        <p:nvSpPr>
          <p:cNvPr id="71" name="TextBox 70"/>
          <p:cNvSpPr txBox="1"/>
          <p:nvPr/>
        </p:nvSpPr>
        <p:spPr>
          <a:xfrm>
            <a:off x="5603347" y="4321257"/>
            <a:ext cx="1659679" cy="276999"/>
          </a:xfrm>
          <a:prstGeom prst="rect">
            <a:avLst/>
          </a:prstGeom>
          <a:noFill/>
        </p:spPr>
        <p:txBody>
          <a:bodyPr wrap="none" rtlCol="0">
            <a:spAutoFit/>
          </a:bodyPr>
          <a:lstStyle/>
          <a:p>
            <a:r>
              <a:rPr lang="en-US" sz="1200" dirty="0"/>
              <a:t>Glucose-6-Phosphotase</a:t>
            </a:r>
          </a:p>
        </p:txBody>
      </p:sp>
      <p:cxnSp>
        <p:nvCxnSpPr>
          <p:cNvPr id="72" name="Curved Connector 71"/>
          <p:cNvCxnSpPr>
            <a:stCxn id="68" idx="2"/>
            <a:endCxn id="69" idx="2"/>
          </p:cNvCxnSpPr>
          <p:nvPr/>
        </p:nvCxnSpPr>
        <p:spPr>
          <a:xfrm rot="16200000" flipH="1">
            <a:off x="6433313" y="2939774"/>
            <a:ext cx="12700" cy="960730"/>
          </a:xfrm>
          <a:prstGeom prst="curvedConnector3">
            <a:avLst>
              <a:gd name="adj1" fmla="val 771984"/>
            </a:avLst>
          </a:prstGeom>
          <a:ln w="28575"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3" name="Title 1"/>
          <p:cNvSpPr>
            <a:spLocks noGrp="1"/>
          </p:cNvSpPr>
          <p:nvPr>
            <p:ph type="title"/>
          </p:nvPr>
        </p:nvSpPr>
        <p:spPr>
          <a:xfrm>
            <a:off x="0" y="-1"/>
            <a:ext cx="9144000" cy="1137573"/>
          </a:xfrm>
          <a:solidFill>
            <a:srgbClr val="262626"/>
          </a:solidFill>
          <a:effectLst/>
        </p:spPr>
        <p:txBody>
          <a:bodyPr>
            <a:normAutofit/>
          </a:bodyPr>
          <a:lstStyle/>
          <a:p>
            <a:r>
              <a:rPr lang="en-US" dirty="0">
                <a:solidFill>
                  <a:schemeClr val="bg1"/>
                </a:solidFill>
              </a:rPr>
              <a:t>fPET-FDG Signal</a:t>
            </a:r>
          </a:p>
        </p:txBody>
      </p:sp>
      <p:sp>
        <p:nvSpPr>
          <p:cNvPr id="4" name="Rectangle 3"/>
          <p:cNvSpPr/>
          <p:nvPr/>
        </p:nvSpPr>
        <p:spPr>
          <a:xfrm>
            <a:off x="0" y="5702014"/>
            <a:ext cx="9186934" cy="115598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0" y="1137233"/>
            <a:ext cx="9186934" cy="4564781"/>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0" y="5757330"/>
            <a:ext cx="9144000" cy="1077218"/>
          </a:xfrm>
          <a:prstGeom prst="rect">
            <a:avLst/>
          </a:prstGeom>
          <a:noFill/>
        </p:spPr>
        <p:txBody>
          <a:bodyPr wrap="square" rtlCol="0">
            <a:spAutoFit/>
          </a:bodyPr>
          <a:lstStyle/>
          <a:p>
            <a:pPr marL="285750" indent="-285750">
              <a:buFont typeface="Arial"/>
              <a:buChar char="•"/>
            </a:pPr>
            <a:r>
              <a:rPr lang="en-US" sz="3200" dirty="0"/>
              <a:t>Simulations can predict the amount of FDG in each of these states, at any given time</a:t>
            </a:r>
          </a:p>
        </p:txBody>
      </p:sp>
      <p:pic>
        <p:nvPicPr>
          <p:cNvPr id="144" name="Picture 143" descr="2TC_v2.png">
            <a:extLst>
              <a:ext uri="{FF2B5EF4-FFF2-40B4-BE49-F238E27FC236}">
                <a16:creationId xmlns:a16="http://schemas.microsoft.com/office/drawing/2014/main" id="{1C78307C-BEE8-8D4F-B814-DF2B0AC33E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434" y="5127486"/>
            <a:ext cx="5286071" cy="1736816"/>
          </a:xfrm>
          <a:prstGeom prst="rect">
            <a:avLst/>
          </a:prstGeom>
        </p:spPr>
      </p:pic>
      <p:pic>
        <p:nvPicPr>
          <p:cNvPr id="145" name="Picture 144" descr="2TC_v2.png">
            <a:extLst>
              <a:ext uri="{FF2B5EF4-FFF2-40B4-BE49-F238E27FC236}">
                <a16:creationId xmlns:a16="http://schemas.microsoft.com/office/drawing/2014/main" id="{102D22CA-33B4-0045-87AE-30606C00FBC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12007" y="5125953"/>
            <a:ext cx="3965693" cy="1736816"/>
          </a:xfrm>
          <a:prstGeom prst="rect">
            <a:avLst/>
          </a:prstGeom>
        </p:spPr>
      </p:pic>
    </p:spTree>
    <p:extLst>
      <p:ext uri="{BB962C8B-B14F-4D97-AF65-F5344CB8AC3E}">
        <p14:creationId xmlns:p14="http://schemas.microsoft.com/office/powerpoint/2010/main" val="324349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0-#ppt_w/2"/>
                                          </p:val>
                                        </p:tav>
                                        <p:tav tm="100000">
                                          <p:val>
                                            <p:strVal val="#ppt_x"/>
                                          </p:val>
                                        </p:tav>
                                      </p:tavLst>
                                    </p:anim>
                                    <p:anim calcmode="lin" valueType="num">
                                      <p:cBhvr additive="base">
                                        <p:cTn id="16" dur="500" fill="hold"/>
                                        <p:tgtEl>
                                          <p:spTgt spid="5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wipe(left)">
                                      <p:cBhvr>
                                        <p:cTn id="28" dur="5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par>
                                <p:cTn id="34" presetID="12" presetClass="entr" presetSubtype="8" fill="hold" nodeType="with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p:tgtEl>
                                          <p:spTgt spid="52"/>
                                        </p:tgtEl>
                                        <p:attrNameLst>
                                          <p:attrName>ppt_x</p:attrName>
                                        </p:attrNameLst>
                                      </p:cBhvr>
                                      <p:tavLst>
                                        <p:tav tm="0">
                                          <p:val>
                                            <p:strVal val="#ppt_x-#ppt_w*1.125000"/>
                                          </p:val>
                                        </p:tav>
                                        <p:tav tm="100000">
                                          <p:val>
                                            <p:strVal val="#ppt_x"/>
                                          </p:val>
                                        </p:tav>
                                      </p:tavLst>
                                    </p:anim>
                                    <p:animEffect transition="in" filter="wipe(right)">
                                      <p:cBhvr>
                                        <p:cTn id="37" dur="500"/>
                                        <p:tgtEl>
                                          <p:spTgt spid="52"/>
                                        </p:tgtEl>
                                      </p:cBhvr>
                                    </p:animEffect>
                                  </p:childTnLst>
                                </p:cTn>
                              </p:par>
                              <p:par>
                                <p:cTn id="38" presetID="12" presetClass="entr" presetSubtype="8" fill="hold" nodeType="withEffect">
                                  <p:stCondLst>
                                    <p:cond delay="0"/>
                                  </p:stCondLst>
                                  <p:childTnLst>
                                    <p:set>
                                      <p:cBhvr>
                                        <p:cTn id="39" dur="1" fill="hold">
                                          <p:stCondLst>
                                            <p:cond delay="0"/>
                                          </p:stCondLst>
                                        </p:cTn>
                                        <p:tgtEl>
                                          <p:spTgt spid="51"/>
                                        </p:tgtEl>
                                        <p:attrNameLst>
                                          <p:attrName>style.visibility</p:attrName>
                                        </p:attrNameLst>
                                      </p:cBhvr>
                                      <p:to>
                                        <p:strVal val="visible"/>
                                      </p:to>
                                    </p:set>
                                    <p:anim calcmode="lin" valueType="num">
                                      <p:cBhvr additive="base">
                                        <p:cTn id="40" dur="500"/>
                                        <p:tgtEl>
                                          <p:spTgt spid="51"/>
                                        </p:tgtEl>
                                        <p:attrNameLst>
                                          <p:attrName>ppt_x</p:attrName>
                                        </p:attrNameLst>
                                      </p:cBhvr>
                                      <p:tavLst>
                                        <p:tav tm="0">
                                          <p:val>
                                            <p:strVal val="#ppt_x-#ppt_w*1.125000"/>
                                          </p:val>
                                        </p:tav>
                                        <p:tav tm="100000">
                                          <p:val>
                                            <p:strVal val="#ppt_x"/>
                                          </p:val>
                                        </p:tav>
                                      </p:tavLst>
                                    </p:anim>
                                    <p:animEffect transition="in" filter="wipe(right)">
                                      <p:cBhvr>
                                        <p:cTn id="41" dur="500"/>
                                        <p:tgtEl>
                                          <p:spTgt spid="51"/>
                                        </p:tgtEl>
                                      </p:cBhvr>
                                    </p:animEffect>
                                  </p:childTnLst>
                                </p:cTn>
                              </p:par>
                              <p:par>
                                <p:cTn id="42" presetID="12" presetClass="entr" presetSubtype="8"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additive="base">
                                        <p:cTn id="44" dur="500"/>
                                        <p:tgtEl>
                                          <p:spTgt spid="45"/>
                                        </p:tgtEl>
                                        <p:attrNameLst>
                                          <p:attrName>ppt_x</p:attrName>
                                        </p:attrNameLst>
                                      </p:cBhvr>
                                      <p:tavLst>
                                        <p:tav tm="0">
                                          <p:val>
                                            <p:strVal val="#ppt_x-#ppt_w*1.125000"/>
                                          </p:val>
                                        </p:tav>
                                        <p:tav tm="100000">
                                          <p:val>
                                            <p:strVal val="#ppt_x"/>
                                          </p:val>
                                        </p:tav>
                                      </p:tavLst>
                                    </p:anim>
                                    <p:animEffect transition="in" filter="wipe(right)">
                                      <p:cBhvr>
                                        <p:cTn id="45" dur="500"/>
                                        <p:tgtEl>
                                          <p:spTgt spid="45"/>
                                        </p:tgtEl>
                                      </p:cBhvr>
                                    </p:animEffect>
                                  </p:childTnLst>
                                </p:cTn>
                              </p:par>
                              <p:par>
                                <p:cTn id="46" presetID="12" presetClass="entr" presetSubtype="8"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cBhvr additive="base">
                                        <p:cTn id="48" dur="500"/>
                                        <p:tgtEl>
                                          <p:spTgt spid="44"/>
                                        </p:tgtEl>
                                        <p:attrNameLst>
                                          <p:attrName>ppt_x</p:attrName>
                                        </p:attrNameLst>
                                      </p:cBhvr>
                                      <p:tavLst>
                                        <p:tav tm="0">
                                          <p:val>
                                            <p:strVal val="#ppt_x-#ppt_w*1.125000"/>
                                          </p:val>
                                        </p:tav>
                                        <p:tav tm="100000">
                                          <p:val>
                                            <p:strVal val="#ppt_x"/>
                                          </p:val>
                                        </p:tav>
                                      </p:tavLst>
                                    </p:anim>
                                    <p:animEffect transition="in" filter="wipe(right)">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right)">
                                      <p:cBhvr>
                                        <p:cTn id="54" dur="500"/>
                                        <p:tgtEl>
                                          <p:spTgt spid="3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wipe(left)">
                                      <p:cBhvr>
                                        <p:cTn id="59" dur="500"/>
                                        <p:tgtEl>
                                          <p:spTgt spid="46"/>
                                        </p:tgtEl>
                                      </p:cBhvr>
                                    </p:animEffect>
                                  </p:childTnLst>
                                </p:cTn>
                              </p:par>
                              <p:par>
                                <p:cTn id="60" presetID="22" presetClass="entr" presetSubtype="8" fill="hold"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wipe(left)">
                                      <p:cBhvr>
                                        <p:cTn id="62" dur="500"/>
                                        <p:tgtEl>
                                          <p:spTgt spid="72"/>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68"/>
                                        </p:tgtEl>
                                        <p:attrNameLst>
                                          <p:attrName>style.visibility</p:attrName>
                                        </p:attrNameLst>
                                      </p:cBhvr>
                                      <p:to>
                                        <p:strVal val="visible"/>
                                      </p:to>
                                    </p:set>
                                    <p:animEffect transition="in" filter="wipe(left)">
                                      <p:cBhvr>
                                        <p:cTn id="65" dur="500"/>
                                        <p:tgtEl>
                                          <p:spTgt spid="68"/>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69"/>
                                        </p:tgtEl>
                                        <p:attrNameLst>
                                          <p:attrName>style.visibility</p:attrName>
                                        </p:attrNameLst>
                                      </p:cBhvr>
                                      <p:to>
                                        <p:strVal val="visible"/>
                                      </p:to>
                                    </p:set>
                                    <p:animEffect transition="in" filter="wipe(left)">
                                      <p:cBhvr>
                                        <p:cTn id="68" dur="500"/>
                                        <p:tgtEl>
                                          <p:spTgt spid="69"/>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70"/>
                                        </p:tgtEl>
                                        <p:attrNameLst>
                                          <p:attrName>style.visibility</p:attrName>
                                        </p:attrNameLst>
                                      </p:cBhvr>
                                      <p:to>
                                        <p:strVal val="visible"/>
                                      </p:to>
                                    </p:set>
                                    <p:animEffect transition="in" filter="wipe(left)">
                                      <p:cBhvr>
                                        <p:cTn id="71" dur="500"/>
                                        <p:tgtEl>
                                          <p:spTgt spid="70"/>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
                                        <p:tgtEl>
                                          <p:spTgt spid="13"/>
                                        </p:tgtEl>
                                      </p:cBhvr>
                                    </p:animEffect>
                                  </p:childTnLst>
                                </p:cTn>
                              </p:par>
                              <p:par>
                                <p:cTn id="77" presetID="12" presetClass="entr" presetSubtype="8" fill="hold" nodeType="withEffect">
                                  <p:stCondLst>
                                    <p:cond delay="0"/>
                                  </p:stCondLst>
                                  <p:childTnLst>
                                    <p:set>
                                      <p:cBhvr>
                                        <p:cTn id="78" dur="1" fill="hold">
                                          <p:stCondLst>
                                            <p:cond delay="0"/>
                                          </p:stCondLst>
                                        </p:cTn>
                                        <p:tgtEl>
                                          <p:spTgt spid="40"/>
                                        </p:tgtEl>
                                        <p:attrNameLst>
                                          <p:attrName>style.visibility</p:attrName>
                                        </p:attrNameLst>
                                      </p:cBhvr>
                                      <p:to>
                                        <p:strVal val="visible"/>
                                      </p:to>
                                    </p:set>
                                    <p:anim calcmode="lin" valueType="num">
                                      <p:cBhvr additive="base">
                                        <p:cTn id="79" dur="500"/>
                                        <p:tgtEl>
                                          <p:spTgt spid="40"/>
                                        </p:tgtEl>
                                        <p:attrNameLst>
                                          <p:attrName>ppt_x</p:attrName>
                                        </p:attrNameLst>
                                      </p:cBhvr>
                                      <p:tavLst>
                                        <p:tav tm="0">
                                          <p:val>
                                            <p:strVal val="#ppt_x-#ppt_w*1.125000"/>
                                          </p:val>
                                        </p:tav>
                                        <p:tav tm="100000">
                                          <p:val>
                                            <p:strVal val="#ppt_x"/>
                                          </p:val>
                                        </p:tav>
                                      </p:tavLst>
                                    </p:anim>
                                    <p:animEffect transition="in" filter="wipe(right)">
                                      <p:cBhvr>
                                        <p:cTn id="80" dur="500"/>
                                        <p:tgtEl>
                                          <p:spTgt spid="40"/>
                                        </p:tgtEl>
                                      </p:cBhvr>
                                    </p:animEffect>
                                  </p:childTnLst>
                                </p:cTn>
                              </p:par>
                              <p:par>
                                <p:cTn id="81" presetID="12" presetClass="entr" presetSubtype="8" fill="hold" nodeType="withEffect">
                                  <p:stCondLst>
                                    <p:cond delay="0"/>
                                  </p:stCondLst>
                                  <p:childTnLst>
                                    <p:set>
                                      <p:cBhvr>
                                        <p:cTn id="82" dur="1" fill="hold">
                                          <p:stCondLst>
                                            <p:cond delay="0"/>
                                          </p:stCondLst>
                                        </p:cTn>
                                        <p:tgtEl>
                                          <p:spTgt spid="41"/>
                                        </p:tgtEl>
                                        <p:attrNameLst>
                                          <p:attrName>style.visibility</p:attrName>
                                        </p:attrNameLst>
                                      </p:cBhvr>
                                      <p:to>
                                        <p:strVal val="visible"/>
                                      </p:to>
                                    </p:set>
                                    <p:anim calcmode="lin" valueType="num">
                                      <p:cBhvr additive="base">
                                        <p:cTn id="83" dur="500"/>
                                        <p:tgtEl>
                                          <p:spTgt spid="41"/>
                                        </p:tgtEl>
                                        <p:attrNameLst>
                                          <p:attrName>ppt_x</p:attrName>
                                        </p:attrNameLst>
                                      </p:cBhvr>
                                      <p:tavLst>
                                        <p:tav tm="0">
                                          <p:val>
                                            <p:strVal val="#ppt_x-#ppt_w*1.125000"/>
                                          </p:val>
                                        </p:tav>
                                        <p:tav tm="100000">
                                          <p:val>
                                            <p:strVal val="#ppt_x"/>
                                          </p:val>
                                        </p:tav>
                                      </p:tavLst>
                                    </p:anim>
                                    <p:animEffect transition="in" filter="wipe(right)">
                                      <p:cBhvr>
                                        <p:cTn id="84" dur="500"/>
                                        <p:tgtEl>
                                          <p:spTgt spid="41"/>
                                        </p:tgtEl>
                                      </p:cBhvr>
                                    </p:animEffect>
                                  </p:childTnLst>
                                </p:cTn>
                              </p:par>
                              <p:par>
                                <p:cTn id="85" presetID="12" presetClass="entr" presetSubtype="8" fill="hold" nodeType="withEffect">
                                  <p:stCondLst>
                                    <p:cond delay="0"/>
                                  </p:stCondLst>
                                  <p:childTnLst>
                                    <p:set>
                                      <p:cBhvr>
                                        <p:cTn id="86" dur="1" fill="hold">
                                          <p:stCondLst>
                                            <p:cond delay="0"/>
                                          </p:stCondLst>
                                        </p:cTn>
                                        <p:tgtEl>
                                          <p:spTgt spid="53"/>
                                        </p:tgtEl>
                                        <p:attrNameLst>
                                          <p:attrName>style.visibility</p:attrName>
                                        </p:attrNameLst>
                                      </p:cBhvr>
                                      <p:to>
                                        <p:strVal val="visible"/>
                                      </p:to>
                                    </p:set>
                                    <p:anim calcmode="lin" valueType="num">
                                      <p:cBhvr additive="base">
                                        <p:cTn id="87" dur="500"/>
                                        <p:tgtEl>
                                          <p:spTgt spid="53"/>
                                        </p:tgtEl>
                                        <p:attrNameLst>
                                          <p:attrName>ppt_x</p:attrName>
                                        </p:attrNameLst>
                                      </p:cBhvr>
                                      <p:tavLst>
                                        <p:tav tm="0">
                                          <p:val>
                                            <p:strVal val="#ppt_x-#ppt_w*1.125000"/>
                                          </p:val>
                                        </p:tav>
                                        <p:tav tm="100000">
                                          <p:val>
                                            <p:strVal val="#ppt_x"/>
                                          </p:val>
                                        </p:tav>
                                      </p:tavLst>
                                    </p:anim>
                                    <p:animEffect transition="in" filter="wipe(right)">
                                      <p:cBhvr>
                                        <p:cTn id="88" dur="500"/>
                                        <p:tgtEl>
                                          <p:spTgt spid="53"/>
                                        </p:tgtEl>
                                      </p:cBhvr>
                                    </p:animEffect>
                                  </p:childTnLst>
                                </p:cTn>
                              </p:par>
                              <p:par>
                                <p:cTn id="89" presetID="12" presetClass="entr" presetSubtype="8" fill="hold" nodeType="withEffect">
                                  <p:stCondLst>
                                    <p:cond delay="0"/>
                                  </p:stCondLst>
                                  <p:childTnLst>
                                    <p:set>
                                      <p:cBhvr>
                                        <p:cTn id="90" dur="1" fill="hold">
                                          <p:stCondLst>
                                            <p:cond delay="0"/>
                                          </p:stCondLst>
                                        </p:cTn>
                                        <p:tgtEl>
                                          <p:spTgt spid="39"/>
                                        </p:tgtEl>
                                        <p:attrNameLst>
                                          <p:attrName>style.visibility</p:attrName>
                                        </p:attrNameLst>
                                      </p:cBhvr>
                                      <p:to>
                                        <p:strVal val="visible"/>
                                      </p:to>
                                    </p:set>
                                    <p:anim calcmode="lin" valueType="num">
                                      <p:cBhvr additive="base">
                                        <p:cTn id="91" dur="500"/>
                                        <p:tgtEl>
                                          <p:spTgt spid="39"/>
                                        </p:tgtEl>
                                        <p:attrNameLst>
                                          <p:attrName>ppt_x</p:attrName>
                                        </p:attrNameLst>
                                      </p:cBhvr>
                                      <p:tavLst>
                                        <p:tav tm="0">
                                          <p:val>
                                            <p:strVal val="#ppt_x-#ppt_w*1.125000"/>
                                          </p:val>
                                        </p:tav>
                                        <p:tav tm="100000">
                                          <p:val>
                                            <p:strVal val="#ppt_x"/>
                                          </p:val>
                                        </p:tav>
                                      </p:tavLst>
                                    </p:anim>
                                    <p:animEffect transition="in" filter="wipe(right)">
                                      <p:cBhvr>
                                        <p:cTn id="92" dur="5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wipe(right)">
                                      <p:cBhvr>
                                        <p:cTn id="97" dur="500"/>
                                        <p:tgtEl>
                                          <p:spTgt spid="48"/>
                                        </p:tgtEl>
                                      </p:cBhvr>
                                    </p:animEffect>
                                  </p:childTnLst>
                                </p:cTn>
                              </p:par>
                              <p:par>
                                <p:cTn id="98" presetID="12" presetClass="entr" presetSubtype="2" fill="hold" grpId="0" nodeType="withEffect">
                                  <p:stCondLst>
                                    <p:cond delay="0"/>
                                  </p:stCondLst>
                                  <p:childTnLst>
                                    <p:set>
                                      <p:cBhvr>
                                        <p:cTn id="99" dur="1" fill="hold">
                                          <p:stCondLst>
                                            <p:cond delay="0"/>
                                          </p:stCondLst>
                                        </p:cTn>
                                        <p:tgtEl>
                                          <p:spTgt spid="71"/>
                                        </p:tgtEl>
                                        <p:attrNameLst>
                                          <p:attrName>style.visibility</p:attrName>
                                        </p:attrNameLst>
                                      </p:cBhvr>
                                      <p:to>
                                        <p:strVal val="visible"/>
                                      </p:to>
                                    </p:set>
                                    <p:anim calcmode="lin" valueType="num">
                                      <p:cBhvr additive="base">
                                        <p:cTn id="100" dur="500"/>
                                        <p:tgtEl>
                                          <p:spTgt spid="71"/>
                                        </p:tgtEl>
                                        <p:attrNameLst>
                                          <p:attrName>ppt_x</p:attrName>
                                        </p:attrNameLst>
                                      </p:cBhvr>
                                      <p:tavLst>
                                        <p:tav tm="0">
                                          <p:val>
                                            <p:strVal val="#ppt_x+#ppt_w*1.125000"/>
                                          </p:val>
                                        </p:tav>
                                        <p:tav tm="100000">
                                          <p:val>
                                            <p:strVal val="#ppt_x"/>
                                          </p:val>
                                        </p:tav>
                                      </p:tavLst>
                                    </p:anim>
                                    <p:animEffect transition="in" filter="wipe(left)">
                                      <p:cBhvr>
                                        <p:cTn id="101" dur="500"/>
                                        <p:tgtEl>
                                          <p:spTgt spid="71"/>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144"/>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4" grpId="0" animBg="1"/>
      <p:bldP spid="35" grpId="0" animBg="1"/>
      <p:bldP spid="68" grpId="0"/>
      <p:bldP spid="69" grpId="0"/>
      <p:bldP spid="70" grpId="0"/>
      <p:bldP spid="7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itle 1"/>
          <p:cNvSpPr txBox="1">
            <a:spLocks/>
          </p:cNvSpPr>
          <p:nvPr/>
        </p:nvSpPr>
        <p:spPr>
          <a:xfrm>
            <a:off x="0" y="0"/>
            <a:ext cx="9144000" cy="1053412"/>
          </a:xfrm>
          <a:prstGeom prst="rect">
            <a:avLst/>
          </a:prstGeom>
          <a:solidFill>
            <a:srgbClr val="262626"/>
          </a:solidFill>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solidFill>
                  <a:schemeClr val="bg1"/>
                </a:solidFill>
              </a:rPr>
              <a:t>Results</a:t>
            </a:r>
            <a:endParaRPr lang="en-US" sz="3700" b="1" dirty="0">
              <a:solidFill>
                <a:schemeClr val="bg1"/>
              </a:solidFill>
            </a:endParaRPr>
          </a:p>
        </p:txBody>
      </p:sp>
      <p:grpSp>
        <p:nvGrpSpPr>
          <p:cNvPr id="42" name="Group 41"/>
          <p:cNvGrpSpPr/>
          <p:nvPr/>
        </p:nvGrpSpPr>
        <p:grpSpPr>
          <a:xfrm>
            <a:off x="3275186" y="1569676"/>
            <a:ext cx="6133144" cy="5260835"/>
            <a:chOff x="4548411" y="1500563"/>
            <a:chExt cx="4595589" cy="3754438"/>
          </a:xfrm>
        </p:grpSpPr>
        <p:cxnSp>
          <p:nvCxnSpPr>
            <p:cNvPr id="18" name="Straight Connector 17"/>
            <p:cNvCxnSpPr/>
            <p:nvPr/>
          </p:nvCxnSpPr>
          <p:spPr>
            <a:xfrm>
              <a:off x="5142007" y="2293235"/>
              <a:ext cx="3467858"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8312968" y="2238817"/>
              <a:ext cx="296897" cy="2429407"/>
            </a:xfrm>
            <a:prstGeom prst="rect">
              <a:avLst/>
            </a:prstGeom>
            <a:solidFill>
              <a:srgbClr val="D5D5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463234" y="2238817"/>
              <a:ext cx="296897" cy="2429407"/>
            </a:xfrm>
            <a:prstGeom prst="rect">
              <a:avLst/>
            </a:prstGeom>
            <a:solidFill>
              <a:srgbClr val="D5D5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583144" y="2138525"/>
              <a:ext cx="296897" cy="2529699"/>
            </a:xfrm>
            <a:prstGeom prst="rect">
              <a:avLst/>
            </a:prstGeom>
            <a:solidFill>
              <a:srgbClr val="D5D5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5690516" y="2019141"/>
              <a:ext cx="296897" cy="2649083"/>
            </a:xfrm>
            <a:prstGeom prst="rect">
              <a:avLst/>
            </a:prstGeom>
            <a:solidFill>
              <a:srgbClr val="D5D5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Chart 4"/>
            <p:cNvGraphicFramePr>
              <a:graphicFrameLocks/>
            </p:cNvGraphicFramePr>
            <p:nvPr/>
          </p:nvGraphicFramePr>
          <p:xfrm>
            <a:off x="4548411" y="1500563"/>
            <a:ext cx="4595589" cy="375443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5690518" y="2238817"/>
              <a:ext cx="296896" cy="261610"/>
            </a:xfrm>
            <a:prstGeom prst="rect">
              <a:avLst/>
            </a:prstGeom>
            <a:noFill/>
          </p:spPr>
          <p:txBody>
            <a:bodyPr wrap="square" rtlCol="0">
              <a:spAutoFit/>
            </a:bodyPr>
            <a:lstStyle/>
            <a:p>
              <a:pPr algn="ctr"/>
              <a:r>
                <a:rPr lang="en-US" sz="1050" dirty="0"/>
                <a:t>5</a:t>
              </a:r>
            </a:p>
          </p:txBody>
        </p:sp>
        <p:sp>
          <p:nvSpPr>
            <p:cNvPr id="14" name="TextBox 13"/>
            <p:cNvSpPr txBox="1"/>
            <p:nvPr/>
          </p:nvSpPr>
          <p:spPr>
            <a:xfrm>
              <a:off x="6583145" y="2232600"/>
              <a:ext cx="296896" cy="261610"/>
            </a:xfrm>
            <a:prstGeom prst="rect">
              <a:avLst/>
            </a:prstGeom>
            <a:noFill/>
          </p:spPr>
          <p:txBody>
            <a:bodyPr wrap="square" rtlCol="0">
              <a:spAutoFit/>
            </a:bodyPr>
            <a:lstStyle/>
            <a:p>
              <a:pPr algn="ctr"/>
              <a:r>
                <a:rPr lang="en-US" sz="1050" dirty="0"/>
                <a:t>5</a:t>
              </a:r>
            </a:p>
          </p:txBody>
        </p:sp>
        <p:sp>
          <p:nvSpPr>
            <p:cNvPr id="15" name="TextBox 14"/>
            <p:cNvSpPr txBox="1"/>
            <p:nvPr/>
          </p:nvSpPr>
          <p:spPr>
            <a:xfrm>
              <a:off x="7463234" y="2238817"/>
              <a:ext cx="296896" cy="261610"/>
            </a:xfrm>
            <a:prstGeom prst="rect">
              <a:avLst/>
            </a:prstGeom>
            <a:noFill/>
          </p:spPr>
          <p:txBody>
            <a:bodyPr wrap="square" rtlCol="0">
              <a:spAutoFit/>
            </a:bodyPr>
            <a:lstStyle/>
            <a:p>
              <a:pPr algn="ctr"/>
              <a:r>
                <a:rPr lang="en-US" sz="1050" dirty="0"/>
                <a:t>5</a:t>
              </a:r>
            </a:p>
          </p:txBody>
        </p:sp>
        <p:sp>
          <p:nvSpPr>
            <p:cNvPr id="16" name="TextBox 15"/>
            <p:cNvSpPr txBox="1"/>
            <p:nvPr/>
          </p:nvSpPr>
          <p:spPr>
            <a:xfrm>
              <a:off x="8312969" y="2211005"/>
              <a:ext cx="296896" cy="261610"/>
            </a:xfrm>
            <a:prstGeom prst="rect">
              <a:avLst/>
            </a:prstGeom>
            <a:noFill/>
          </p:spPr>
          <p:txBody>
            <a:bodyPr wrap="square" rtlCol="0">
              <a:spAutoFit/>
            </a:bodyPr>
            <a:lstStyle/>
            <a:p>
              <a:pPr algn="ctr"/>
              <a:r>
                <a:rPr lang="en-US" sz="1050" dirty="0"/>
                <a:t>5</a:t>
              </a:r>
            </a:p>
          </p:txBody>
        </p:sp>
        <p:cxnSp>
          <p:nvCxnSpPr>
            <p:cNvPr id="22" name="Straight Connector 21"/>
            <p:cNvCxnSpPr/>
            <p:nvPr/>
          </p:nvCxnSpPr>
          <p:spPr>
            <a:xfrm>
              <a:off x="5690517" y="2016423"/>
              <a:ext cx="1" cy="2768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5690517" y="2019141"/>
              <a:ext cx="30175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987412" y="2019141"/>
              <a:ext cx="1" cy="27681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6583146" y="2138525"/>
              <a:ext cx="0" cy="159336"/>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6583146" y="2138525"/>
              <a:ext cx="30175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880041" y="2138525"/>
              <a:ext cx="0" cy="162054"/>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7463234" y="2232600"/>
              <a:ext cx="0" cy="6500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7463234" y="2232600"/>
              <a:ext cx="30175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7760129" y="2232600"/>
              <a:ext cx="0" cy="6772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8308115" y="2232600"/>
              <a:ext cx="0" cy="6500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8308115" y="2232600"/>
              <a:ext cx="301750" cy="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8605010" y="2232600"/>
              <a:ext cx="0" cy="6772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3" name="Rectangle 42"/>
          <p:cNvSpPr/>
          <p:nvPr/>
        </p:nvSpPr>
        <p:spPr>
          <a:xfrm>
            <a:off x="4067383" y="1181459"/>
            <a:ext cx="4621627" cy="567643"/>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TextBox 43"/>
          <p:cNvSpPr txBox="1"/>
          <p:nvPr/>
        </p:nvSpPr>
        <p:spPr>
          <a:xfrm>
            <a:off x="3957320" y="2602593"/>
            <a:ext cx="847298" cy="345013"/>
          </a:xfrm>
          <a:prstGeom prst="rect">
            <a:avLst/>
          </a:prstGeom>
          <a:noFill/>
        </p:spPr>
        <p:txBody>
          <a:bodyPr wrap="none" rtlCol="0">
            <a:spAutoFit/>
          </a:bodyPr>
          <a:lstStyle/>
          <a:p>
            <a:r>
              <a:rPr lang="en-US" sz="1000" i="1" dirty="0"/>
              <a:t>minutes</a:t>
            </a:r>
          </a:p>
        </p:txBody>
      </p:sp>
      <p:grpSp>
        <p:nvGrpSpPr>
          <p:cNvPr id="50" name="Group 49"/>
          <p:cNvGrpSpPr/>
          <p:nvPr/>
        </p:nvGrpSpPr>
        <p:grpSpPr>
          <a:xfrm>
            <a:off x="4733373" y="1202894"/>
            <a:ext cx="495057" cy="546208"/>
            <a:chOff x="3323504" y="1583084"/>
            <a:chExt cx="1524183" cy="1385400"/>
          </a:xfrm>
        </p:grpSpPr>
        <p:grpSp>
          <p:nvGrpSpPr>
            <p:cNvPr id="51" name="Group 50"/>
            <p:cNvGrpSpPr/>
            <p:nvPr/>
          </p:nvGrpSpPr>
          <p:grpSpPr>
            <a:xfrm>
              <a:off x="3323504" y="1583084"/>
              <a:ext cx="1524183" cy="1385400"/>
              <a:chOff x="938943" y="0"/>
              <a:chExt cx="7545004" cy="6858000"/>
            </a:xfrm>
          </p:grpSpPr>
          <p:pic>
            <p:nvPicPr>
              <p:cNvPr id="53" name="Picture 52" descr="full_check1.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8943" y="0"/>
                <a:ext cx="7545004" cy="6858000"/>
              </a:xfrm>
              <a:prstGeom prst="rect">
                <a:avLst/>
              </a:prstGeom>
            </p:spPr>
          </p:pic>
          <p:pic>
            <p:nvPicPr>
              <p:cNvPr id="54" name="Picture 53" descr="fix_cros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8800" y="3225800"/>
                <a:ext cx="390144" cy="396240"/>
              </a:xfrm>
              <a:prstGeom prst="rect">
                <a:avLst/>
              </a:prstGeom>
            </p:spPr>
          </p:pic>
        </p:grpSp>
        <p:sp>
          <p:nvSpPr>
            <p:cNvPr id="52" name="Rectangle 51"/>
            <p:cNvSpPr/>
            <p:nvPr/>
          </p:nvSpPr>
          <p:spPr>
            <a:xfrm>
              <a:off x="3323504" y="1583084"/>
              <a:ext cx="1524183" cy="138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55" name="Group 54"/>
          <p:cNvGrpSpPr/>
          <p:nvPr/>
        </p:nvGrpSpPr>
        <p:grpSpPr>
          <a:xfrm>
            <a:off x="5949333" y="1186709"/>
            <a:ext cx="495057" cy="546208"/>
            <a:chOff x="3232580" y="1583084"/>
            <a:chExt cx="1524184" cy="1385400"/>
          </a:xfrm>
        </p:grpSpPr>
        <p:grpSp>
          <p:nvGrpSpPr>
            <p:cNvPr id="56" name="Group 55"/>
            <p:cNvGrpSpPr/>
            <p:nvPr/>
          </p:nvGrpSpPr>
          <p:grpSpPr>
            <a:xfrm>
              <a:off x="3232580" y="1583084"/>
              <a:ext cx="1524183" cy="1385400"/>
              <a:chOff x="488855" y="0"/>
              <a:chExt cx="7545004" cy="6858000"/>
            </a:xfrm>
          </p:grpSpPr>
          <p:pic>
            <p:nvPicPr>
              <p:cNvPr id="58" name="Picture 57" descr="full_check1.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8855" y="0"/>
                <a:ext cx="7545004" cy="6858000"/>
              </a:xfrm>
              <a:prstGeom prst="rect">
                <a:avLst/>
              </a:prstGeom>
            </p:spPr>
          </p:pic>
          <p:pic>
            <p:nvPicPr>
              <p:cNvPr id="59" name="Picture 58" descr="fix_cros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8800" y="3225800"/>
                <a:ext cx="390144" cy="396240"/>
              </a:xfrm>
              <a:prstGeom prst="rect">
                <a:avLst/>
              </a:prstGeom>
            </p:spPr>
          </p:pic>
        </p:grpSp>
        <p:sp>
          <p:nvSpPr>
            <p:cNvPr id="57" name="Rectangle 56"/>
            <p:cNvSpPr/>
            <p:nvPr/>
          </p:nvSpPr>
          <p:spPr>
            <a:xfrm>
              <a:off x="3232580" y="1583084"/>
              <a:ext cx="1524184" cy="138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60" name="Group 59"/>
          <p:cNvGrpSpPr/>
          <p:nvPr/>
        </p:nvGrpSpPr>
        <p:grpSpPr>
          <a:xfrm>
            <a:off x="7135694" y="1202894"/>
            <a:ext cx="495057" cy="546208"/>
            <a:chOff x="3232580" y="1583084"/>
            <a:chExt cx="1524184" cy="1385400"/>
          </a:xfrm>
        </p:grpSpPr>
        <p:grpSp>
          <p:nvGrpSpPr>
            <p:cNvPr id="61" name="Group 60"/>
            <p:cNvGrpSpPr/>
            <p:nvPr/>
          </p:nvGrpSpPr>
          <p:grpSpPr>
            <a:xfrm>
              <a:off x="3232580" y="1583084"/>
              <a:ext cx="1524183" cy="1385400"/>
              <a:chOff x="488855" y="0"/>
              <a:chExt cx="7545004" cy="6858000"/>
            </a:xfrm>
          </p:grpSpPr>
          <p:pic>
            <p:nvPicPr>
              <p:cNvPr id="63" name="Picture 62" descr="full_check1.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8855" y="0"/>
                <a:ext cx="7545004" cy="6858000"/>
              </a:xfrm>
              <a:prstGeom prst="rect">
                <a:avLst/>
              </a:prstGeom>
            </p:spPr>
          </p:pic>
          <p:pic>
            <p:nvPicPr>
              <p:cNvPr id="64" name="Picture 63" descr="fix_cros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8708" y="3225799"/>
                <a:ext cx="390146" cy="396244"/>
              </a:xfrm>
              <a:prstGeom prst="rect">
                <a:avLst/>
              </a:prstGeom>
            </p:spPr>
          </p:pic>
        </p:grpSp>
        <p:sp>
          <p:nvSpPr>
            <p:cNvPr id="62" name="Rectangle 61"/>
            <p:cNvSpPr/>
            <p:nvPr/>
          </p:nvSpPr>
          <p:spPr>
            <a:xfrm>
              <a:off x="3232580" y="1583084"/>
              <a:ext cx="1524184" cy="138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65" name="Group 64"/>
          <p:cNvGrpSpPr/>
          <p:nvPr/>
        </p:nvGrpSpPr>
        <p:grpSpPr>
          <a:xfrm>
            <a:off x="8200432" y="1202894"/>
            <a:ext cx="495057" cy="546208"/>
            <a:chOff x="3323504" y="1583084"/>
            <a:chExt cx="1524183" cy="1385400"/>
          </a:xfrm>
        </p:grpSpPr>
        <p:grpSp>
          <p:nvGrpSpPr>
            <p:cNvPr id="66" name="Group 65"/>
            <p:cNvGrpSpPr/>
            <p:nvPr/>
          </p:nvGrpSpPr>
          <p:grpSpPr>
            <a:xfrm>
              <a:off x="3323504" y="1583084"/>
              <a:ext cx="1524183" cy="1385400"/>
              <a:chOff x="938943" y="0"/>
              <a:chExt cx="7545004" cy="6858000"/>
            </a:xfrm>
          </p:grpSpPr>
          <p:pic>
            <p:nvPicPr>
              <p:cNvPr id="68" name="Picture 67" descr="full_check1.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8943" y="0"/>
                <a:ext cx="7545004" cy="6858000"/>
              </a:xfrm>
              <a:prstGeom prst="rect">
                <a:avLst/>
              </a:prstGeom>
            </p:spPr>
          </p:pic>
          <p:pic>
            <p:nvPicPr>
              <p:cNvPr id="69" name="Picture 68" descr="fix_cross.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8800" y="3225800"/>
                <a:ext cx="390144" cy="396240"/>
              </a:xfrm>
              <a:prstGeom prst="rect">
                <a:avLst/>
              </a:prstGeom>
            </p:spPr>
          </p:pic>
        </p:grpSp>
        <p:sp>
          <p:nvSpPr>
            <p:cNvPr id="67" name="Rectangle 66"/>
            <p:cNvSpPr/>
            <p:nvPr/>
          </p:nvSpPr>
          <p:spPr>
            <a:xfrm>
              <a:off x="3323504" y="1583084"/>
              <a:ext cx="1524183" cy="1385400"/>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cxnSp>
        <p:nvCxnSpPr>
          <p:cNvPr id="6" name="Straight Connector 5"/>
          <p:cNvCxnSpPr/>
          <p:nvPr/>
        </p:nvCxnSpPr>
        <p:spPr>
          <a:xfrm>
            <a:off x="4067383" y="2203537"/>
            <a:ext cx="4628106"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695488" y="2068549"/>
            <a:ext cx="0" cy="25955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4067383" y="2073759"/>
            <a:ext cx="0" cy="25955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873714" y="1796476"/>
            <a:ext cx="979755" cy="338554"/>
          </a:xfrm>
          <a:prstGeom prst="rect">
            <a:avLst/>
          </a:prstGeom>
          <a:noFill/>
        </p:spPr>
        <p:txBody>
          <a:bodyPr wrap="none" rtlCol="0">
            <a:spAutoFit/>
          </a:bodyPr>
          <a:lstStyle/>
          <a:p>
            <a:r>
              <a:rPr lang="en-US" sz="1600" b="1" dirty="0">
                <a:solidFill>
                  <a:srgbClr val="FF0000"/>
                </a:solidFill>
              </a:rPr>
              <a:t>fPET-FDG</a:t>
            </a:r>
          </a:p>
        </p:txBody>
      </p:sp>
      <p:pic>
        <p:nvPicPr>
          <p:cNvPr id="2" name="Picture 1"/>
          <p:cNvPicPr>
            <a:picLocks noChangeAspect="1"/>
          </p:cNvPicPr>
          <p:nvPr/>
        </p:nvPicPr>
        <p:blipFill rotWithShape="1">
          <a:blip r:embed="rId6" cstate="screen">
            <a:extLst>
              <a:ext uri="{BEBA8EAE-BF5A-486C-A8C5-ECC9F3942E4B}">
                <a14:imgProps xmlns:a14="http://schemas.microsoft.com/office/drawing/2010/main">
                  <a14:imgLayer r:embed="rId7">
                    <a14:imgEffect>
                      <a14:backgroundRemoval t="0" b="100000" l="906" r="100000"/>
                    </a14:imgEffect>
                  </a14:imgLayer>
                </a14:imgProps>
              </a:ext>
              <a:ext uri="{28A0092B-C50C-407E-A947-70E740481C1C}">
                <a14:useLocalDpi xmlns:a14="http://schemas.microsoft.com/office/drawing/2010/main"/>
              </a:ext>
            </a:extLst>
          </a:blip>
          <a:srcRect/>
          <a:stretch/>
        </p:blipFill>
        <p:spPr>
          <a:xfrm rot="21314962" flipH="1">
            <a:off x="131440" y="1322912"/>
            <a:ext cx="2879417" cy="2196691"/>
          </a:xfrm>
          <a:prstGeom prst="rect">
            <a:avLst/>
          </a:prstGeom>
        </p:spPr>
      </p:pic>
      <p:sp>
        <p:nvSpPr>
          <p:cNvPr id="7" name="Oval 6"/>
          <p:cNvSpPr/>
          <p:nvPr/>
        </p:nvSpPr>
        <p:spPr>
          <a:xfrm>
            <a:off x="516820" y="2545080"/>
            <a:ext cx="472520" cy="472520"/>
          </a:xfrm>
          <a:prstGeom prst="ellipse">
            <a:avLst/>
          </a:prstGeom>
          <a:solidFill>
            <a:srgbClr val="FF0000">
              <a:alpha val="42000"/>
            </a:srgb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Oval 74"/>
          <p:cNvSpPr/>
          <p:nvPr/>
        </p:nvSpPr>
        <p:spPr>
          <a:xfrm>
            <a:off x="1953884" y="1926432"/>
            <a:ext cx="472520" cy="472520"/>
          </a:xfrm>
          <a:prstGeom prst="ellipse">
            <a:avLst/>
          </a:prstGeom>
          <a:solidFill>
            <a:srgbClr val="3366FF">
              <a:alpha val="42000"/>
            </a:srgb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 y="3998443"/>
            <a:ext cx="3275186" cy="1938992"/>
          </a:xfrm>
          <a:prstGeom prst="rect">
            <a:avLst/>
          </a:prstGeom>
          <a:noFill/>
        </p:spPr>
        <p:txBody>
          <a:bodyPr wrap="square" rtlCol="0">
            <a:spAutoFit/>
          </a:bodyPr>
          <a:lstStyle/>
          <a:p>
            <a:pPr marL="285750" indent="-285750">
              <a:buFont typeface="Arial"/>
              <a:buChar char="•"/>
            </a:pPr>
            <a:r>
              <a:rPr lang="en-US" sz="2400" dirty="0"/>
              <a:t>Occipital ROI shows increased overall signal, and task-specific changes</a:t>
            </a:r>
          </a:p>
          <a:p>
            <a:pPr marL="285750" indent="-285750">
              <a:buFont typeface="Arial"/>
              <a:buChar char="•"/>
            </a:pPr>
            <a:endParaRPr lang="en-US" sz="2400" dirty="0"/>
          </a:p>
        </p:txBody>
      </p:sp>
      <p:graphicFrame>
        <p:nvGraphicFramePr>
          <p:cNvPr id="126" name="Chart 125"/>
          <p:cNvGraphicFramePr>
            <a:graphicFrameLocks/>
          </p:cNvGraphicFramePr>
          <p:nvPr/>
        </p:nvGraphicFramePr>
        <p:xfrm>
          <a:off x="3272817" y="1565726"/>
          <a:ext cx="6133144" cy="526083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27" name="Chart 126"/>
          <p:cNvGraphicFramePr>
            <a:graphicFrameLocks/>
          </p:cNvGraphicFramePr>
          <p:nvPr/>
        </p:nvGraphicFramePr>
        <p:xfrm>
          <a:off x="3267896" y="1566928"/>
          <a:ext cx="6133144" cy="5260836"/>
        </p:xfrm>
        <a:graphic>
          <a:graphicData uri="http://schemas.openxmlformats.org/drawingml/2006/chart">
            <c:chart xmlns:c="http://schemas.openxmlformats.org/drawingml/2006/chart" xmlns:r="http://schemas.openxmlformats.org/officeDocument/2006/relationships" r:id="rId9"/>
          </a:graphicData>
        </a:graphic>
      </p:graphicFrame>
      <p:grpSp>
        <p:nvGrpSpPr>
          <p:cNvPr id="32" name="Group 31"/>
          <p:cNvGrpSpPr/>
          <p:nvPr/>
        </p:nvGrpSpPr>
        <p:grpSpPr>
          <a:xfrm>
            <a:off x="7086137" y="4790273"/>
            <a:ext cx="1481535" cy="338554"/>
            <a:chOff x="7086137" y="4790273"/>
            <a:chExt cx="1481535" cy="338554"/>
          </a:xfrm>
        </p:grpSpPr>
        <p:sp>
          <p:nvSpPr>
            <p:cNvPr id="21" name="TextBox 20"/>
            <p:cNvSpPr txBox="1"/>
            <p:nvPr/>
          </p:nvSpPr>
          <p:spPr>
            <a:xfrm>
              <a:off x="7386339" y="4790273"/>
              <a:ext cx="1181333" cy="338554"/>
            </a:xfrm>
            <a:prstGeom prst="rect">
              <a:avLst/>
            </a:prstGeom>
            <a:noFill/>
          </p:spPr>
          <p:txBody>
            <a:bodyPr wrap="none" rtlCol="0">
              <a:spAutoFit/>
            </a:bodyPr>
            <a:lstStyle/>
            <a:p>
              <a:r>
                <a:rPr lang="en-US" sz="1600" b="1" dirty="0"/>
                <a:t>GLM Model</a:t>
              </a:r>
            </a:p>
          </p:txBody>
        </p:sp>
        <p:cxnSp>
          <p:nvCxnSpPr>
            <p:cNvPr id="26" name="Straight Connector 25"/>
            <p:cNvCxnSpPr/>
            <p:nvPr/>
          </p:nvCxnSpPr>
          <p:spPr>
            <a:xfrm>
              <a:off x="7086137" y="4967939"/>
              <a:ext cx="317526"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p:cNvGrpSpPr/>
          <p:nvPr/>
        </p:nvGrpSpPr>
        <p:grpSpPr>
          <a:xfrm>
            <a:off x="7214200" y="5111950"/>
            <a:ext cx="1456365" cy="338554"/>
            <a:chOff x="7214200" y="5111950"/>
            <a:chExt cx="1456365" cy="338554"/>
          </a:xfrm>
        </p:grpSpPr>
        <p:sp>
          <p:nvSpPr>
            <p:cNvPr id="130" name="TextBox 129"/>
            <p:cNvSpPr txBox="1"/>
            <p:nvPr/>
          </p:nvSpPr>
          <p:spPr>
            <a:xfrm>
              <a:off x="7386339" y="5111950"/>
              <a:ext cx="1284226" cy="338554"/>
            </a:xfrm>
            <a:prstGeom prst="rect">
              <a:avLst/>
            </a:prstGeom>
            <a:noFill/>
          </p:spPr>
          <p:txBody>
            <a:bodyPr wrap="none" rtlCol="0">
              <a:spAutoFit/>
            </a:bodyPr>
            <a:lstStyle/>
            <a:p>
              <a:r>
                <a:rPr lang="en-US" sz="1600" b="1" dirty="0"/>
                <a:t>Occipital ROI</a:t>
              </a:r>
            </a:p>
          </p:txBody>
        </p:sp>
        <p:sp>
          <p:nvSpPr>
            <p:cNvPr id="31" name="Oval 30"/>
            <p:cNvSpPr/>
            <p:nvPr/>
          </p:nvSpPr>
          <p:spPr>
            <a:xfrm>
              <a:off x="7214200" y="5270147"/>
              <a:ext cx="61401" cy="61401"/>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7" name="Group 36"/>
          <p:cNvGrpSpPr/>
          <p:nvPr/>
        </p:nvGrpSpPr>
        <p:grpSpPr>
          <a:xfrm>
            <a:off x="7214200" y="5433627"/>
            <a:ext cx="1322514" cy="338554"/>
            <a:chOff x="7214200" y="5433627"/>
            <a:chExt cx="1322514" cy="338554"/>
          </a:xfrm>
        </p:grpSpPr>
        <p:sp>
          <p:nvSpPr>
            <p:cNvPr id="131" name="TextBox 130"/>
            <p:cNvSpPr txBox="1"/>
            <p:nvPr/>
          </p:nvSpPr>
          <p:spPr>
            <a:xfrm>
              <a:off x="7386339" y="5433627"/>
              <a:ext cx="1150375" cy="338554"/>
            </a:xfrm>
            <a:prstGeom prst="rect">
              <a:avLst/>
            </a:prstGeom>
            <a:noFill/>
          </p:spPr>
          <p:txBody>
            <a:bodyPr wrap="none" rtlCol="0">
              <a:spAutoFit/>
            </a:bodyPr>
            <a:lstStyle/>
            <a:p>
              <a:r>
                <a:rPr lang="en-US" sz="1600" b="1" dirty="0"/>
                <a:t>Frontal ROI</a:t>
              </a:r>
            </a:p>
          </p:txBody>
        </p:sp>
        <p:sp>
          <p:nvSpPr>
            <p:cNvPr id="132" name="Oval 131"/>
            <p:cNvSpPr/>
            <p:nvPr/>
          </p:nvSpPr>
          <p:spPr>
            <a:xfrm>
              <a:off x="7214200" y="5585555"/>
              <a:ext cx="61401" cy="61401"/>
            </a:xfrm>
            <a:prstGeom prst="ellipse">
              <a:avLst/>
            </a:prstGeom>
            <a:solidFill>
              <a:srgbClr val="336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209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8"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left)">
                                      <p:cBhvr>
                                        <p:cTn id="17" dur="500"/>
                                        <p:tgtEl>
                                          <p:spTgt spid="55"/>
                                        </p:tgtEl>
                                      </p:cBhvr>
                                    </p:animEffect>
                                  </p:childTnLst>
                                </p:cTn>
                              </p:par>
                              <p:par>
                                <p:cTn id="18" presetID="22" presetClass="entr" presetSubtype="8" fill="hold"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left)">
                                      <p:cBhvr>
                                        <p:cTn id="20" dur="500"/>
                                        <p:tgtEl>
                                          <p:spTgt spid="60"/>
                                        </p:tgtEl>
                                      </p:cBhvr>
                                    </p:animEffect>
                                  </p:childTnLst>
                                </p:cTn>
                              </p:par>
                              <p:par>
                                <p:cTn id="21" presetID="22" presetClass="entr" presetSubtype="8"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wipe(left)">
                                      <p:cBhvr>
                                        <p:cTn id="23" dur="500"/>
                                        <p:tgtEl>
                                          <p:spTgt spid="65"/>
                                        </p:tgtEl>
                                      </p:cBhvr>
                                    </p:animEffect>
                                  </p:childTnLst>
                                </p:cTn>
                              </p:par>
                              <p:par>
                                <p:cTn id="24" presetID="22" presetClass="entr" presetSubtype="8"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2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par>
                                <p:cTn id="30" presetID="22" presetClass="entr" presetSubtype="8" fill="hold" nodeType="withEffect">
                                  <p:stCondLst>
                                    <p:cond delay="0"/>
                                  </p:stCondLst>
                                  <p:childTnLst>
                                    <p:set>
                                      <p:cBhvr>
                                        <p:cTn id="31" dur="1" fill="hold">
                                          <p:stCondLst>
                                            <p:cond delay="0"/>
                                          </p:stCondLst>
                                        </p:cTn>
                                        <p:tgtEl>
                                          <p:spTgt spid="74"/>
                                        </p:tgtEl>
                                        <p:attrNameLst>
                                          <p:attrName>style.visibility</p:attrName>
                                        </p:attrNameLst>
                                      </p:cBhvr>
                                      <p:to>
                                        <p:strVal val="visible"/>
                                      </p:to>
                                    </p:set>
                                    <p:animEffect transition="in" filter="wipe(left)">
                                      <p:cBhvr>
                                        <p:cTn id="32" dur="500"/>
                                        <p:tgtEl>
                                          <p:spTgt spid="7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heel(1)">
                                      <p:cBhvr>
                                        <p:cTn id="40" dur="2000"/>
                                        <p:tgtEl>
                                          <p:spTgt spid="7"/>
                                        </p:tgtEl>
                                      </p:cBhvr>
                                    </p:animEffec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left)">
                                      <p:cBhvr>
                                        <p:cTn id="44" dur="3000"/>
                                        <p:tgtEl>
                                          <p:spTgt spid="42"/>
                                        </p:tgtEl>
                                      </p:cBhvr>
                                    </p:animEffec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fade">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wheel(1)">
                                      <p:cBhvr>
                                        <p:cTn id="55" dur="2000"/>
                                        <p:tgtEl>
                                          <p:spTgt spid="75"/>
                                        </p:tgtEl>
                                      </p:cBhvr>
                                    </p:animEffect>
                                  </p:childTnLst>
                                </p:cTn>
                              </p:par>
                            </p:childTnLst>
                          </p:cTn>
                        </p:par>
                        <p:par>
                          <p:cTn id="56" fill="hold">
                            <p:stCondLst>
                              <p:cond delay="2000"/>
                            </p:stCondLst>
                            <p:childTnLst>
                              <p:par>
                                <p:cTn id="57" presetID="22" presetClass="entr" presetSubtype="8" fill="hold" grpId="0" nodeType="afterEffect">
                                  <p:stCondLst>
                                    <p:cond delay="0"/>
                                  </p:stCondLst>
                                  <p:childTnLst>
                                    <p:set>
                                      <p:cBhvr>
                                        <p:cTn id="58" dur="1" fill="hold">
                                          <p:stCondLst>
                                            <p:cond delay="0"/>
                                          </p:stCondLst>
                                        </p:cTn>
                                        <p:tgtEl>
                                          <p:spTgt spid="126"/>
                                        </p:tgtEl>
                                        <p:attrNameLst>
                                          <p:attrName>style.visibility</p:attrName>
                                        </p:attrNameLst>
                                      </p:cBhvr>
                                      <p:to>
                                        <p:strVal val="visible"/>
                                      </p:to>
                                    </p:set>
                                    <p:animEffect transition="in" filter="wipe(left)">
                                      <p:cBhvr>
                                        <p:cTn id="59" dur="2000"/>
                                        <p:tgtEl>
                                          <p:spTgt spid="126"/>
                                        </p:tgtEl>
                                      </p:cBhvr>
                                    </p:animEffect>
                                  </p:childTnLst>
                                </p:cTn>
                              </p:par>
                              <p:par>
                                <p:cTn id="60" presetID="10"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27"/>
                                        </p:tgtEl>
                                        <p:attrNameLst>
                                          <p:attrName>style.visibility</p:attrName>
                                        </p:attrNameLst>
                                      </p:cBhvr>
                                      <p:to>
                                        <p:strVal val="visible"/>
                                      </p:to>
                                    </p:set>
                                    <p:animEffect transition="in" filter="wipe(left)">
                                      <p:cBhvr>
                                        <p:cTn id="67" dur="2000"/>
                                        <p:tgtEl>
                                          <p:spTgt spid="127"/>
                                        </p:tgtEl>
                                      </p:cBhvr>
                                    </p:animEffect>
                                  </p:childTnLst>
                                </p:cTn>
                              </p:par>
                              <p:par>
                                <p:cTn id="68" presetID="10" presetClass="entr" presetSubtype="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P spid="19" grpId="0"/>
      <p:bldP spid="7" grpId="0" animBg="1"/>
      <p:bldP spid="75" grpId="0" animBg="1"/>
      <p:bldP spid="8" grpId="0"/>
      <p:bldGraphic spid="126" grpId="0">
        <p:bldAsOne/>
      </p:bldGraphic>
      <p:bldGraphic spid="127"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List of MBTA subway stations - Wikipedia">
            <a:extLst>
              <a:ext uri="{FF2B5EF4-FFF2-40B4-BE49-F238E27FC236}">
                <a16:creationId xmlns:a16="http://schemas.microsoft.com/office/drawing/2014/main" id="{97E55090-F1D3-8F4E-8049-36304664A33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5409" y="0"/>
            <a:ext cx="7793182"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ounded Rectangle 19">
            <a:extLst>
              <a:ext uri="{FF2B5EF4-FFF2-40B4-BE49-F238E27FC236}">
                <a16:creationId xmlns:a16="http://schemas.microsoft.com/office/drawing/2014/main" id="{23A8A9B8-61AA-564B-8514-08576CE2DF4C}"/>
              </a:ext>
            </a:extLst>
          </p:cNvPr>
          <p:cNvSpPr/>
          <p:nvPr/>
        </p:nvSpPr>
        <p:spPr>
          <a:xfrm>
            <a:off x="986722" y="3828568"/>
            <a:ext cx="3170607" cy="2892908"/>
          </a:xfrm>
          <a:prstGeom prst="roundRect">
            <a:avLst>
              <a:gd name="adj" fmla="val 9407"/>
            </a:avLst>
          </a:prstGeom>
          <a:solidFill>
            <a:srgbClr val="FFFFFF">
              <a:alpha val="85098"/>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ED63E28-42E9-6445-A616-F31C86CAF130}"/>
              </a:ext>
            </a:extLst>
          </p:cNvPr>
          <p:cNvSpPr>
            <a:spLocks noGrp="1"/>
          </p:cNvSpPr>
          <p:nvPr>
            <p:ph type="sldNum" sz="quarter" idx="12"/>
          </p:nvPr>
        </p:nvSpPr>
        <p:spPr/>
        <p:txBody>
          <a:bodyPr/>
          <a:lstStyle/>
          <a:p>
            <a:fld id="{E1552ADF-166F-AF40-B1A4-D35B819B761E}" type="slidenum">
              <a:rPr lang="en-US" smtClean="0"/>
              <a:t>6</a:t>
            </a:fld>
            <a:endParaRPr lang="en-US"/>
          </a:p>
        </p:txBody>
      </p:sp>
      <p:sp>
        <p:nvSpPr>
          <p:cNvPr id="15" name="Oval 14">
            <a:extLst>
              <a:ext uri="{FF2B5EF4-FFF2-40B4-BE49-F238E27FC236}">
                <a16:creationId xmlns:a16="http://schemas.microsoft.com/office/drawing/2014/main" id="{EBEC1E68-A3A0-E449-9116-AB9DDF090233}"/>
              </a:ext>
            </a:extLst>
          </p:cNvPr>
          <p:cNvSpPr/>
          <p:nvPr/>
        </p:nvSpPr>
        <p:spPr>
          <a:xfrm>
            <a:off x="7490342" y="5742344"/>
            <a:ext cx="393760" cy="39376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25B0756-B99F-A242-8316-D3F698A5702E}"/>
              </a:ext>
            </a:extLst>
          </p:cNvPr>
          <p:cNvSpPr/>
          <p:nvPr/>
        </p:nvSpPr>
        <p:spPr>
          <a:xfrm>
            <a:off x="3419658" y="1234148"/>
            <a:ext cx="393760" cy="39376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69CA6F3-BC0A-0444-B07B-51F01EFD3F26}"/>
              </a:ext>
            </a:extLst>
          </p:cNvPr>
          <p:cNvSpPr/>
          <p:nvPr/>
        </p:nvSpPr>
        <p:spPr>
          <a:xfrm>
            <a:off x="6218594" y="1363578"/>
            <a:ext cx="393760" cy="39376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36FC84E-B447-814B-9AB3-1533D0F9398C}"/>
              </a:ext>
            </a:extLst>
          </p:cNvPr>
          <p:cNvSpPr/>
          <p:nvPr/>
        </p:nvSpPr>
        <p:spPr>
          <a:xfrm>
            <a:off x="3441533" y="2960497"/>
            <a:ext cx="393760" cy="39376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CC571BF-CDC1-7248-88C1-9640BA806EDF}"/>
              </a:ext>
            </a:extLst>
          </p:cNvPr>
          <p:cNvSpPr/>
          <p:nvPr/>
        </p:nvSpPr>
        <p:spPr>
          <a:xfrm>
            <a:off x="1014482" y="1363577"/>
            <a:ext cx="393760" cy="393760"/>
          </a:xfrm>
          <a:prstGeom prst="ellipse">
            <a:avLst/>
          </a:prstGeom>
          <a:solidFill>
            <a:srgbClr val="FFFF00">
              <a:alpha val="76078"/>
            </a:srgb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Here are the commuter rail stops that the MBTA is proposing to close next  year">
            <a:extLst>
              <a:ext uri="{FF2B5EF4-FFF2-40B4-BE49-F238E27FC236}">
                <a16:creationId xmlns:a16="http://schemas.microsoft.com/office/drawing/2014/main" id="{33A4EDD2-25C2-5849-B073-A402291721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78670" y="4864776"/>
            <a:ext cx="2904206" cy="16336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MBTA Commuter Rail Brandeis / Roberts Station Magnet – MBTAgifts by  WardMaps LLC">
            <a:extLst>
              <a:ext uri="{FF2B5EF4-FFF2-40B4-BE49-F238E27FC236}">
                <a16:creationId xmlns:a16="http://schemas.microsoft.com/office/drawing/2014/main" id="{777B0F29-DFCE-CE47-8AD4-209794D933F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91177" y="6059048"/>
            <a:ext cx="1439596" cy="47986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he Brandeis University Logo | Branding and Identity Guidelines | Brandeis  University">
            <a:extLst>
              <a:ext uri="{FF2B5EF4-FFF2-40B4-BE49-F238E27FC236}">
                <a16:creationId xmlns:a16="http://schemas.microsoft.com/office/drawing/2014/main" id="{4122D60D-9F50-4E46-828D-61187173788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59338" y="3919726"/>
            <a:ext cx="2742870" cy="91429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2CB55A6-0891-B145-A485-905BD2B0FD60}"/>
              </a:ext>
            </a:extLst>
          </p:cNvPr>
          <p:cNvCxnSpPr>
            <a:cxnSpLocks/>
            <a:stCxn id="19" idx="6"/>
          </p:cNvCxnSpPr>
          <p:nvPr/>
        </p:nvCxnSpPr>
        <p:spPr>
          <a:xfrm>
            <a:off x="1408242" y="1560457"/>
            <a:ext cx="2670048" cy="235926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39E79F5-07A1-4E44-92D9-DFE711CFDCBD}"/>
              </a:ext>
            </a:extLst>
          </p:cNvPr>
          <p:cNvCxnSpPr>
            <a:cxnSpLocks/>
            <a:stCxn id="19" idx="4"/>
          </p:cNvCxnSpPr>
          <p:nvPr/>
        </p:nvCxnSpPr>
        <p:spPr>
          <a:xfrm flipH="1">
            <a:off x="1014482" y="1757337"/>
            <a:ext cx="196880" cy="228303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63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par>
                                <p:cTn id="13" presetID="55"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1000" fill="hold"/>
                                        <p:tgtEl>
                                          <p:spTgt spid="25"/>
                                        </p:tgtEl>
                                        <p:attrNameLst>
                                          <p:attrName>ppt_w</p:attrName>
                                        </p:attrNameLst>
                                      </p:cBhvr>
                                      <p:tavLst>
                                        <p:tav tm="0">
                                          <p:val>
                                            <p:strVal val="#ppt_w*0.70"/>
                                          </p:val>
                                        </p:tav>
                                        <p:tav tm="100000">
                                          <p:val>
                                            <p:strVal val="#ppt_w"/>
                                          </p:val>
                                        </p:tav>
                                      </p:tavLst>
                                    </p:anim>
                                    <p:anim calcmode="lin" valueType="num">
                                      <p:cBhvr>
                                        <p:cTn id="16" dur="1000" fill="hold"/>
                                        <p:tgtEl>
                                          <p:spTgt spid="25"/>
                                        </p:tgtEl>
                                        <p:attrNameLst>
                                          <p:attrName>ppt_h</p:attrName>
                                        </p:attrNameLst>
                                      </p:cBhvr>
                                      <p:tavLst>
                                        <p:tav tm="0">
                                          <p:val>
                                            <p:strVal val="#ppt_h"/>
                                          </p:val>
                                        </p:tav>
                                        <p:tav tm="100000">
                                          <p:val>
                                            <p:strVal val="#ppt_h"/>
                                          </p:val>
                                        </p:tav>
                                      </p:tavLst>
                                    </p:anim>
                                    <p:animEffect transition="in" filter="fade">
                                      <p:cBhvr>
                                        <p:cTn id="17" dur="1000"/>
                                        <p:tgtEl>
                                          <p:spTgt spid="25"/>
                                        </p:tgtEl>
                                      </p:cBhvr>
                                    </p:animEffect>
                                  </p:childTnLst>
                                </p:cTn>
                              </p:par>
                            </p:childTnLst>
                          </p:cTn>
                        </p:par>
                        <p:par>
                          <p:cTn id="18" fill="hold">
                            <p:stCondLst>
                              <p:cond delay="1000"/>
                            </p:stCondLst>
                            <p:childTnLst>
                              <p:par>
                                <p:cTn id="19" presetID="5" presetClass="entr" presetSubtype="10" fill="hold" nodeType="afterEffect">
                                  <p:stCondLst>
                                    <p:cond delay="0"/>
                                  </p:stCondLst>
                                  <p:childTnLst>
                                    <p:set>
                                      <p:cBhvr>
                                        <p:cTn id="20" dur="1" fill="hold">
                                          <p:stCondLst>
                                            <p:cond delay="0"/>
                                          </p:stCondLst>
                                        </p:cTn>
                                        <p:tgtEl>
                                          <p:spTgt spid="1040"/>
                                        </p:tgtEl>
                                        <p:attrNameLst>
                                          <p:attrName>style.visibility</p:attrName>
                                        </p:attrNameLst>
                                      </p:cBhvr>
                                      <p:to>
                                        <p:strVal val="visible"/>
                                      </p:to>
                                    </p:set>
                                    <p:animEffect transition="in" filter="checkerboard(across)">
                                      <p:cBhvr>
                                        <p:cTn id="21" dur="500"/>
                                        <p:tgtEl>
                                          <p:spTgt spid="1040"/>
                                        </p:tgtEl>
                                      </p:cBhvr>
                                    </p:animEffect>
                                  </p:childTnLst>
                                </p:cTn>
                              </p:par>
                            </p:childTnLst>
                          </p:cTn>
                        </p:par>
                        <p:par>
                          <p:cTn id="22" fill="hold">
                            <p:stCondLst>
                              <p:cond delay="1500"/>
                            </p:stCondLst>
                            <p:childTnLst>
                              <p:par>
                                <p:cTn id="23" presetID="5" presetClass="entr" presetSubtype="10" fill="hold" nodeType="afterEffect">
                                  <p:stCondLst>
                                    <p:cond delay="0"/>
                                  </p:stCondLst>
                                  <p:childTnLst>
                                    <p:set>
                                      <p:cBhvr>
                                        <p:cTn id="24" dur="1" fill="hold">
                                          <p:stCondLst>
                                            <p:cond delay="0"/>
                                          </p:stCondLst>
                                        </p:cTn>
                                        <p:tgtEl>
                                          <p:spTgt spid="1036"/>
                                        </p:tgtEl>
                                        <p:attrNameLst>
                                          <p:attrName>style.visibility</p:attrName>
                                        </p:attrNameLst>
                                      </p:cBhvr>
                                      <p:to>
                                        <p:strVal val="visible"/>
                                      </p:to>
                                    </p:set>
                                    <p:animEffect transition="in" filter="checkerboard(across)">
                                      <p:cBhvr>
                                        <p:cTn id="25" dur="500"/>
                                        <p:tgtEl>
                                          <p:spTgt spid="1036"/>
                                        </p:tgtEl>
                                      </p:cBhvr>
                                    </p:animEffect>
                                  </p:childTnLst>
                                </p:cTn>
                              </p:par>
                            </p:childTnLst>
                          </p:cTn>
                        </p:par>
                        <p:par>
                          <p:cTn id="26" fill="hold">
                            <p:stCondLst>
                              <p:cond delay="2000"/>
                            </p:stCondLst>
                            <p:childTnLst>
                              <p:par>
                                <p:cTn id="27" presetID="5" presetClass="entr" presetSubtype="10" fill="hold" nodeType="afterEffect">
                                  <p:stCondLst>
                                    <p:cond delay="0"/>
                                  </p:stCondLst>
                                  <p:childTnLst>
                                    <p:set>
                                      <p:cBhvr>
                                        <p:cTn id="28" dur="1" fill="hold">
                                          <p:stCondLst>
                                            <p:cond delay="0"/>
                                          </p:stCondLst>
                                        </p:cTn>
                                        <p:tgtEl>
                                          <p:spTgt spid="1038"/>
                                        </p:tgtEl>
                                        <p:attrNameLst>
                                          <p:attrName>style.visibility</p:attrName>
                                        </p:attrNameLst>
                                      </p:cBhvr>
                                      <p:to>
                                        <p:strVal val="visible"/>
                                      </p:to>
                                    </p:set>
                                    <p:animEffect transition="in" filter="checkerboard(across)">
                                      <p:cBhvr>
                                        <p:cTn id="29" dur="50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A263-F57C-9A48-B4BB-DD761B9237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7FE5706-58C7-384D-B0F0-59A593FF30A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3675F993-C8BA-E141-8655-52B17068348C}"/>
              </a:ext>
            </a:extLst>
          </p:cNvPr>
          <p:cNvSpPr>
            <a:spLocks noGrp="1"/>
          </p:cNvSpPr>
          <p:nvPr>
            <p:ph type="sldNum" sz="quarter" idx="12"/>
          </p:nvPr>
        </p:nvSpPr>
        <p:spPr/>
        <p:txBody>
          <a:bodyPr/>
          <a:lstStyle/>
          <a:p>
            <a:fld id="{E1552ADF-166F-AF40-B1A4-D35B819B761E}" type="slidenum">
              <a:rPr lang="en-US" smtClean="0"/>
              <a:t>60</a:t>
            </a:fld>
            <a:endParaRPr lang="en-US"/>
          </a:p>
        </p:txBody>
      </p:sp>
      <p:pic>
        <p:nvPicPr>
          <p:cNvPr id="5" name="Picture 4">
            <a:extLst>
              <a:ext uri="{FF2B5EF4-FFF2-40B4-BE49-F238E27FC236}">
                <a16:creationId xmlns:a16="http://schemas.microsoft.com/office/drawing/2014/main" id="{586FD366-F884-D044-B977-680CF9C08AB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471" r="39386"/>
          <a:stretch/>
        </p:blipFill>
        <p:spPr>
          <a:xfrm>
            <a:off x="1728107" y="1977643"/>
            <a:ext cx="5844268" cy="4378708"/>
          </a:xfrm>
          <a:prstGeom prst="rect">
            <a:avLst/>
          </a:prstGeom>
        </p:spPr>
      </p:pic>
    </p:spTree>
    <p:extLst>
      <p:ext uri="{BB962C8B-B14F-4D97-AF65-F5344CB8AC3E}">
        <p14:creationId xmlns:p14="http://schemas.microsoft.com/office/powerpoint/2010/main" val="370728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0366B-483D-014C-A8D5-8895A5C02CA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323F0B30-BE2C-FD42-A26C-8F4DD47697B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28650" y="2640212"/>
            <a:ext cx="7886700" cy="2722164"/>
          </a:xfrm>
        </p:spPr>
      </p:pic>
      <p:sp>
        <p:nvSpPr>
          <p:cNvPr id="4" name="Slide Number Placeholder 3">
            <a:extLst>
              <a:ext uri="{FF2B5EF4-FFF2-40B4-BE49-F238E27FC236}">
                <a16:creationId xmlns:a16="http://schemas.microsoft.com/office/drawing/2014/main" id="{D0126CE2-1C27-4946-9534-E1D2B422F90C}"/>
              </a:ext>
            </a:extLst>
          </p:cNvPr>
          <p:cNvSpPr>
            <a:spLocks noGrp="1"/>
          </p:cNvSpPr>
          <p:nvPr>
            <p:ph type="sldNum" sz="quarter" idx="12"/>
          </p:nvPr>
        </p:nvSpPr>
        <p:spPr/>
        <p:txBody>
          <a:bodyPr/>
          <a:lstStyle/>
          <a:p>
            <a:fld id="{E1552ADF-166F-AF40-B1A4-D35B819B761E}" type="slidenum">
              <a:rPr lang="en-US" smtClean="0"/>
              <a:t>61</a:t>
            </a:fld>
            <a:endParaRPr lang="en-US"/>
          </a:p>
        </p:txBody>
      </p:sp>
    </p:spTree>
    <p:extLst>
      <p:ext uri="{BB962C8B-B14F-4D97-AF65-F5344CB8AC3E}">
        <p14:creationId xmlns:p14="http://schemas.microsoft.com/office/powerpoint/2010/main" val="27623466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a:xfrm>
            <a:off x="628649" y="1825625"/>
            <a:ext cx="7624099" cy="4351338"/>
          </a:xfrm>
        </p:spPr>
        <p:txBody>
          <a:bodyPr>
            <a:normAutofit/>
          </a:bodyPr>
          <a:lstStyle/>
          <a:p>
            <a:pPr marL="514350" indent="-514350">
              <a:buFont typeface="+mj-lt"/>
              <a:buAutoNum type="arabicPeriod"/>
            </a:pPr>
            <a:r>
              <a:rPr lang="en-US" dirty="0">
                <a:solidFill>
                  <a:schemeClr val="bg1">
                    <a:lumMod val="75000"/>
                  </a:schemeClr>
                </a:solidFill>
              </a:rPr>
              <a:t>Do some brain regions show more frequent changes in functional connectivity? </a:t>
            </a:r>
          </a:p>
          <a:p>
            <a:pPr lvl="1"/>
            <a:r>
              <a:rPr lang="en-US" dirty="0">
                <a:solidFill>
                  <a:schemeClr val="bg1">
                    <a:lumMod val="75000"/>
                  </a:schemeClr>
                </a:solidFill>
              </a:rPr>
              <a:t>(Flexibility)</a:t>
            </a:r>
          </a:p>
          <a:p>
            <a:pPr marL="514350" indent="-514350">
              <a:buFont typeface="+mj-lt"/>
              <a:buAutoNum type="arabicPeriod"/>
            </a:pPr>
            <a:r>
              <a:rPr lang="en-US" b="1" dirty="0"/>
              <a:t>How does connectivity </a:t>
            </a:r>
            <a:r>
              <a:rPr lang="en-US" b="1" i="1" u="sng" dirty="0"/>
              <a:t>within</a:t>
            </a:r>
            <a:r>
              <a:rPr lang="en-US" b="1" dirty="0"/>
              <a:t> communities change during learning? </a:t>
            </a:r>
          </a:p>
          <a:p>
            <a:pPr lvl="1"/>
            <a:r>
              <a:rPr lang="en-US" b="1" dirty="0"/>
              <a:t>(Assortativity)</a:t>
            </a:r>
          </a:p>
          <a:p>
            <a:pPr marL="514350" indent="-514350">
              <a:buFont typeface="+mj-lt"/>
              <a:buAutoNum type="arabicPeriod"/>
            </a:pPr>
            <a:r>
              <a:rPr lang="en-US" dirty="0">
                <a:solidFill>
                  <a:schemeClr val="bg1">
                    <a:lumMod val="75000"/>
                  </a:schemeClr>
                </a:solidFill>
              </a:rPr>
              <a:t>How does connectivity </a:t>
            </a:r>
            <a:r>
              <a:rPr lang="en-US" i="1" u="sng" dirty="0">
                <a:solidFill>
                  <a:schemeClr val="bg1">
                    <a:lumMod val="75000"/>
                  </a:schemeClr>
                </a:solidFill>
              </a:rPr>
              <a:t>between</a:t>
            </a:r>
            <a:r>
              <a:rPr lang="en-US" dirty="0">
                <a:solidFill>
                  <a:schemeClr val="bg1">
                    <a:lumMod val="75000"/>
                  </a:schemeClr>
                </a:solidFill>
              </a:rPr>
              <a:t> communities change during learning?</a:t>
            </a:r>
          </a:p>
          <a:p>
            <a:pPr lvl="1"/>
            <a:r>
              <a:rPr lang="en-US" dirty="0">
                <a:solidFill>
                  <a:schemeClr val="bg1">
                    <a:lumMod val="75000"/>
                  </a:schemeClr>
                </a:solidFill>
              </a:rPr>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62</a:t>
            </a:fld>
            <a:endParaRPr lang="en-US"/>
          </a:p>
        </p:txBody>
      </p:sp>
    </p:spTree>
    <p:extLst>
      <p:ext uri="{BB962C8B-B14F-4D97-AF65-F5344CB8AC3E}">
        <p14:creationId xmlns:p14="http://schemas.microsoft.com/office/powerpoint/2010/main" val="1005698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FA2F-749D-C249-B460-6DB24CF84290}"/>
              </a:ext>
            </a:extLst>
          </p:cNvPr>
          <p:cNvSpPr>
            <a:spLocks noGrp="1"/>
          </p:cNvSpPr>
          <p:nvPr>
            <p:ph type="title"/>
          </p:nvPr>
        </p:nvSpPr>
        <p:spPr/>
        <p:txBody>
          <a:bodyPr>
            <a:normAutofit fontScale="90000"/>
          </a:bodyPr>
          <a:lstStyle/>
          <a:p>
            <a:r>
              <a:rPr lang="en-US" dirty="0"/>
              <a:t>Positive Assortativity: Communities Are More Connected to Themselves</a:t>
            </a:r>
          </a:p>
        </p:txBody>
      </p:sp>
      <p:sp>
        <p:nvSpPr>
          <p:cNvPr id="4" name="Slide Number Placeholder 3">
            <a:extLst>
              <a:ext uri="{FF2B5EF4-FFF2-40B4-BE49-F238E27FC236}">
                <a16:creationId xmlns:a16="http://schemas.microsoft.com/office/drawing/2014/main" id="{A7731FAF-0112-384F-A063-8FDE7112ABC8}"/>
              </a:ext>
            </a:extLst>
          </p:cNvPr>
          <p:cNvSpPr>
            <a:spLocks noGrp="1"/>
          </p:cNvSpPr>
          <p:nvPr>
            <p:ph type="sldNum" sz="quarter" idx="12"/>
          </p:nvPr>
        </p:nvSpPr>
        <p:spPr/>
        <p:txBody>
          <a:bodyPr/>
          <a:lstStyle/>
          <a:p>
            <a:fld id="{E1552ADF-166F-AF40-B1A4-D35B819B761E}" type="slidenum">
              <a:rPr lang="en-US" smtClean="0"/>
              <a:t>63</a:t>
            </a:fld>
            <a:endParaRPr lang="en-US"/>
          </a:p>
        </p:txBody>
      </p:sp>
      <p:sp>
        <p:nvSpPr>
          <p:cNvPr id="8" name="Oval 7">
            <a:extLst>
              <a:ext uri="{FF2B5EF4-FFF2-40B4-BE49-F238E27FC236}">
                <a16:creationId xmlns:a16="http://schemas.microsoft.com/office/drawing/2014/main" id="{9A1CA1CC-EA83-6848-8B77-4AD3D9545A1A}"/>
              </a:ext>
            </a:extLst>
          </p:cNvPr>
          <p:cNvSpPr/>
          <p:nvPr/>
        </p:nvSpPr>
        <p:spPr>
          <a:xfrm>
            <a:off x="2000250" y="41814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395F08-5C77-4E48-BF5C-509FF5BEF147}"/>
              </a:ext>
            </a:extLst>
          </p:cNvPr>
          <p:cNvSpPr/>
          <p:nvPr/>
        </p:nvSpPr>
        <p:spPr>
          <a:xfrm>
            <a:off x="1450178" y="3172222"/>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CB5DFC-314E-D144-93EA-06EE31ECA3CF}"/>
              </a:ext>
            </a:extLst>
          </p:cNvPr>
          <p:cNvSpPr/>
          <p:nvPr/>
        </p:nvSpPr>
        <p:spPr>
          <a:xfrm>
            <a:off x="2000249" y="2872185"/>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F3207-465C-7D42-A02E-E1F6B1D53612}"/>
              </a:ext>
            </a:extLst>
          </p:cNvPr>
          <p:cNvSpPr/>
          <p:nvPr/>
        </p:nvSpPr>
        <p:spPr>
          <a:xfrm>
            <a:off x="1447797" y="3881439"/>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FC959C-3DAA-A745-BF87-51758C50B4E2}"/>
              </a:ext>
            </a:extLst>
          </p:cNvPr>
          <p:cNvSpPr/>
          <p:nvPr/>
        </p:nvSpPr>
        <p:spPr>
          <a:xfrm>
            <a:off x="2605079" y="3172221"/>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0D67BBA4-EE82-3043-B3E1-5F3D8E269377}"/>
              </a:ext>
            </a:extLst>
          </p:cNvPr>
          <p:cNvCxnSpPr>
            <a:cxnSpLocks/>
            <a:stCxn id="9" idx="5"/>
            <a:endCxn id="7" idx="1"/>
          </p:cNvCxnSpPr>
          <p:nvPr/>
        </p:nvCxnSpPr>
        <p:spPr>
          <a:xfrm>
            <a:off x="1706276" y="3428320"/>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FF7135-44B3-F04B-BF9D-12A5225EBADB}"/>
              </a:ext>
            </a:extLst>
          </p:cNvPr>
          <p:cNvCxnSpPr>
            <a:cxnSpLocks/>
            <a:stCxn id="12" idx="7"/>
            <a:endCxn id="7" idx="3"/>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37568C-5DA2-264B-8255-5BB544A1010D}"/>
              </a:ext>
            </a:extLst>
          </p:cNvPr>
          <p:cNvCxnSpPr>
            <a:cxnSpLocks/>
            <a:stCxn id="7" idx="4"/>
            <a:endCxn id="8" idx="0"/>
          </p:cNvCxnSpPr>
          <p:nvPr/>
        </p:nvCxnSpPr>
        <p:spPr>
          <a:xfrm>
            <a:off x="2150268" y="3826867"/>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6A6699-A8CC-B94F-AB95-E8C0BE58A6A3}"/>
              </a:ext>
            </a:extLst>
          </p:cNvPr>
          <p:cNvCxnSpPr>
            <a:cxnSpLocks/>
            <a:endCxn id="10"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0A6993-14B8-1740-8DE2-7C3790AC1E3A}"/>
              </a:ext>
            </a:extLst>
          </p:cNvPr>
          <p:cNvCxnSpPr>
            <a:cxnSpLocks/>
            <a:stCxn id="13" idx="3"/>
            <a:endCxn id="7"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F6BF9A-27EF-0A46-A0B8-406DF7C82354}"/>
              </a:ext>
            </a:extLst>
          </p:cNvPr>
          <p:cNvCxnSpPr>
            <a:cxnSpLocks/>
            <a:stCxn id="11" idx="4"/>
            <a:endCxn id="7" idx="0"/>
          </p:cNvCxnSpPr>
          <p:nvPr/>
        </p:nvCxnSpPr>
        <p:spPr>
          <a:xfrm>
            <a:off x="2150268" y="3172222"/>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AA03D34-C0EF-1C4C-A42F-751D82D2D612}"/>
              </a:ext>
            </a:extLst>
          </p:cNvPr>
          <p:cNvCxnSpPr>
            <a:cxnSpLocks/>
            <a:stCxn id="10" idx="1"/>
            <a:endCxn id="12" idx="7"/>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C0A0AF-8B8C-414B-B064-9A847017A8C7}"/>
              </a:ext>
            </a:extLst>
          </p:cNvPr>
          <p:cNvCxnSpPr>
            <a:cxnSpLocks/>
            <a:stCxn id="8" idx="0"/>
            <a:endCxn id="10" idx="1"/>
          </p:cNvCxnSpPr>
          <p:nvPr/>
        </p:nvCxnSpPr>
        <p:spPr>
          <a:xfrm flipV="1">
            <a:off x="2150269" y="3882115"/>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8012C1C-40ED-5345-B33A-CC9DF282CB60}"/>
              </a:ext>
            </a:extLst>
          </p:cNvPr>
          <p:cNvCxnSpPr>
            <a:cxnSpLocks/>
            <a:stCxn id="8" idx="0"/>
            <a:endCxn id="9" idx="5"/>
          </p:cNvCxnSpPr>
          <p:nvPr/>
        </p:nvCxnSpPr>
        <p:spPr>
          <a:xfrm flipH="1" flipV="1">
            <a:off x="1706276" y="3428320"/>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5965D7C-E266-984E-AA31-0C9EF0CF0BE7}"/>
              </a:ext>
            </a:extLst>
          </p:cNvPr>
          <p:cNvCxnSpPr>
            <a:cxnSpLocks/>
            <a:stCxn id="13" idx="3"/>
            <a:endCxn id="8" idx="0"/>
          </p:cNvCxnSpPr>
          <p:nvPr/>
        </p:nvCxnSpPr>
        <p:spPr>
          <a:xfrm flipH="1">
            <a:off x="2150269" y="3428319"/>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9A461D-E704-124D-ADD5-176A195FA69E}"/>
              </a:ext>
            </a:extLst>
          </p:cNvPr>
          <p:cNvCxnSpPr>
            <a:cxnSpLocks/>
            <a:stCxn id="13" idx="3"/>
            <a:endCxn id="11" idx="4"/>
          </p:cNvCxnSpPr>
          <p:nvPr/>
        </p:nvCxnSpPr>
        <p:spPr>
          <a:xfrm flipH="1" flipV="1">
            <a:off x="2150268" y="3172222"/>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8BDF309-E950-B94C-9E8D-CBCDA67D945F}"/>
              </a:ext>
            </a:extLst>
          </p:cNvPr>
          <p:cNvCxnSpPr>
            <a:cxnSpLocks/>
            <a:stCxn id="11" idx="4"/>
            <a:endCxn id="9" idx="5"/>
          </p:cNvCxnSpPr>
          <p:nvPr/>
        </p:nvCxnSpPr>
        <p:spPr>
          <a:xfrm flipH="1">
            <a:off x="1706276" y="3172222"/>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48D92C9-A24E-AC44-A7A5-4768560A5852}"/>
              </a:ext>
            </a:extLst>
          </p:cNvPr>
          <p:cNvCxnSpPr>
            <a:cxnSpLocks/>
            <a:stCxn id="9" idx="5"/>
            <a:endCxn id="12" idx="7"/>
          </p:cNvCxnSpPr>
          <p:nvPr/>
        </p:nvCxnSpPr>
        <p:spPr>
          <a:xfrm flipH="1">
            <a:off x="1703895" y="3428320"/>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7CE755-45A5-284C-8DEB-5DD48544C143}"/>
              </a:ext>
            </a:extLst>
          </p:cNvPr>
          <p:cNvCxnSpPr>
            <a:cxnSpLocks/>
            <a:stCxn id="12" idx="7"/>
            <a:endCxn id="8" idx="0"/>
          </p:cNvCxnSpPr>
          <p:nvPr/>
        </p:nvCxnSpPr>
        <p:spPr>
          <a:xfrm>
            <a:off x="1703895" y="3925378"/>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0A9A18E-4CD7-924E-85CE-3B39C99AF300}"/>
              </a:ext>
            </a:extLst>
          </p:cNvPr>
          <p:cNvCxnSpPr>
            <a:cxnSpLocks/>
            <a:stCxn id="10" idx="1"/>
            <a:endCxn id="13"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B909352-7EBB-D84D-A180-F34DBE4F77FC}"/>
              </a:ext>
            </a:extLst>
          </p:cNvPr>
          <p:cNvCxnSpPr>
            <a:cxnSpLocks/>
            <a:stCxn id="12" idx="7"/>
            <a:endCxn id="11" idx="4"/>
          </p:cNvCxnSpPr>
          <p:nvPr/>
        </p:nvCxnSpPr>
        <p:spPr>
          <a:xfrm flipV="1">
            <a:off x="1703895" y="3172222"/>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90053FC-7B5F-7243-AE24-6149D5F01BF2}"/>
              </a:ext>
            </a:extLst>
          </p:cNvPr>
          <p:cNvCxnSpPr>
            <a:cxnSpLocks/>
            <a:stCxn id="12" idx="7"/>
            <a:endCxn id="13" idx="3"/>
          </p:cNvCxnSpPr>
          <p:nvPr/>
        </p:nvCxnSpPr>
        <p:spPr>
          <a:xfrm flipV="1">
            <a:off x="1703895" y="3428319"/>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9C45904-D437-C044-97B6-D7DAFF887FA5}"/>
              </a:ext>
            </a:extLst>
          </p:cNvPr>
          <p:cNvCxnSpPr>
            <a:cxnSpLocks/>
            <a:stCxn id="10" idx="1"/>
            <a:endCxn id="9" idx="5"/>
          </p:cNvCxnSpPr>
          <p:nvPr/>
        </p:nvCxnSpPr>
        <p:spPr>
          <a:xfrm flipH="1" flipV="1">
            <a:off x="1706276" y="3428320"/>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63DD934-14C7-7D48-9547-B8AD89F60D66}"/>
              </a:ext>
            </a:extLst>
          </p:cNvPr>
          <p:cNvCxnSpPr>
            <a:cxnSpLocks/>
            <a:stCxn id="10" idx="1"/>
            <a:endCxn id="11" idx="4"/>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DF3C1A7-1BD2-CF43-AB88-33825A0151DB}"/>
              </a:ext>
            </a:extLst>
          </p:cNvPr>
          <p:cNvCxnSpPr>
            <a:cxnSpLocks/>
            <a:stCxn id="13" idx="3"/>
            <a:endCxn id="9" idx="5"/>
          </p:cNvCxnSpPr>
          <p:nvPr/>
        </p:nvCxnSpPr>
        <p:spPr>
          <a:xfrm flipH="1">
            <a:off x="1706276" y="3428319"/>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EFC17A5-AB19-E54F-9956-C5FF5AAB58A5}"/>
              </a:ext>
            </a:extLst>
          </p:cNvPr>
          <p:cNvSpPr/>
          <p:nvPr/>
        </p:nvSpPr>
        <p:spPr>
          <a:xfrm>
            <a:off x="2000249" y="3526830"/>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D71645B2-DFFE-4B43-9ABE-667872446CF5}"/>
              </a:ext>
            </a:extLst>
          </p:cNvPr>
          <p:cNvSpPr/>
          <p:nvPr/>
        </p:nvSpPr>
        <p:spPr>
          <a:xfrm>
            <a:off x="3715232" y="57980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92E17B6-EBEB-DE44-8482-C5E50047E77A}"/>
              </a:ext>
            </a:extLst>
          </p:cNvPr>
          <p:cNvSpPr/>
          <p:nvPr/>
        </p:nvSpPr>
        <p:spPr>
          <a:xfrm>
            <a:off x="4320062" y="54547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3121A6F-9F29-9840-B7D6-0D310ED19E85}"/>
              </a:ext>
            </a:extLst>
          </p:cNvPr>
          <p:cNvSpPr/>
          <p:nvPr/>
        </p:nvSpPr>
        <p:spPr>
          <a:xfrm>
            <a:off x="3162779" y="5497988"/>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8C31B1F-6B8D-2C49-BBD9-F8EB946B76D6}"/>
              </a:ext>
            </a:extLst>
          </p:cNvPr>
          <p:cNvSpPr/>
          <p:nvPr/>
        </p:nvSpPr>
        <p:spPr>
          <a:xfrm>
            <a:off x="4320061" y="4788770"/>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31A59155-AF57-CF41-B89C-3813A984610D}"/>
              </a:ext>
            </a:extLst>
          </p:cNvPr>
          <p:cNvCxnSpPr>
            <a:cxnSpLocks/>
            <a:stCxn id="98" idx="5"/>
            <a:endCxn id="123" idx="1"/>
          </p:cNvCxnSpPr>
          <p:nvPr/>
        </p:nvCxnSpPr>
        <p:spPr>
          <a:xfrm>
            <a:off x="3421258" y="5044869"/>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F9F664-4508-6149-A584-D267F1C0ECEA}"/>
              </a:ext>
            </a:extLst>
          </p:cNvPr>
          <p:cNvCxnSpPr>
            <a:cxnSpLocks/>
            <a:stCxn id="101" idx="7"/>
            <a:endCxn id="123" idx="3"/>
          </p:cNvCxnSpPr>
          <p:nvPr/>
        </p:nvCxnSpPr>
        <p:spPr>
          <a:xfrm flipV="1">
            <a:off x="3418877" y="5399477"/>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151D3F-C7C2-8340-A0A9-81D4D152F1E5}"/>
              </a:ext>
            </a:extLst>
          </p:cNvPr>
          <p:cNvCxnSpPr>
            <a:cxnSpLocks/>
            <a:stCxn id="123" idx="4"/>
            <a:endCxn id="97" idx="0"/>
          </p:cNvCxnSpPr>
          <p:nvPr/>
        </p:nvCxnSpPr>
        <p:spPr>
          <a:xfrm>
            <a:off x="3865250" y="5443416"/>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2565092-4E9B-504C-A6B5-38A91B8FE70D}"/>
              </a:ext>
            </a:extLst>
          </p:cNvPr>
          <p:cNvCxnSpPr>
            <a:cxnSpLocks/>
            <a:endCxn id="99" idx="1"/>
          </p:cNvCxnSpPr>
          <p:nvPr/>
        </p:nvCxnSpPr>
        <p:spPr>
          <a:xfrm>
            <a:off x="4011586" y="5319789"/>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B689D92-03D6-9945-98B0-B39C2502DDEA}"/>
              </a:ext>
            </a:extLst>
          </p:cNvPr>
          <p:cNvCxnSpPr>
            <a:cxnSpLocks/>
            <a:stCxn id="102" idx="3"/>
            <a:endCxn id="123" idx="7"/>
          </p:cNvCxnSpPr>
          <p:nvPr/>
        </p:nvCxnSpPr>
        <p:spPr>
          <a:xfrm flipH="1">
            <a:off x="3971329" y="5044868"/>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36171E8-1388-B541-8FC8-58E2BA28ACC9}"/>
              </a:ext>
            </a:extLst>
          </p:cNvPr>
          <p:cNvCxnSpPr>
            <a:cxnSpLocks/>
            <a:stCxn id="100" idx="4"/>
            <a:endCxn id="123" idx="0"/>
          </p:cNvCxnSpPr>
          <p:nvPr/>
        </p:nvCxnSpPr>
        <p:spPr>
          <a:xfrm>
            <a:off x="3865250" y="4788771"/>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45B6061-F6E1-1840-B602-A592ADE13A5A}"/>
              </a:ext>
            </a:extLst>
          </p:cNvPr>
          <p:cNvCxnSpPr>
            <a:cxnSpLocks/>
            <a:stCxn id="99" idx="1"/>
            <a:endCxn id="101" idx="7"/>
          </p:cNvCxnSpPr>
          <p:nvPr/>
        </p:nvCxnSpPr>
        <p:spPr>
          <a:xfrm flipH="1">
            <a:off x="3418877" y="5498664"/>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4F4ECDE-CE39-3D4F-A457-3FE35D9C942C}"/>
              </a:ext>
            </a:extLst>
          </p:cNvPr>
          <p:cNvCxnSpPr>
            <a:cxnSpLocks/>
            <a:stCxn id="97" idx="0"/>
            <a:endCxn id="99" idx="1"/>
          </p:cNvCxnSpPr>
          <p:nvPr/>
        </p:nvCxnSpPr>
        <p:spPr>
          <a:xfrm flipV="1">
            <a:off x="3865251" y="5498664"/>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14F29AF-5FC5-AA47-8302-AAD9FF2CB8CE}"/>
              </a:ext>
            </a:extLst>
          </p:cNvPr>
          <p:cNvCxnSpPr>
            <a:cxnSpLocks/>
            <a:stCxn id="97" idx="0"/>
            <a:endCxn id="98" idx="5"/>
          </p:cNvCxnSpPr>
          <p:nvPr/>
        </p:nvCxnSpPr>
        <p:spPr>
          <a:xfrm flipH="1" flipV="1">
            <a:off x="3421258" y="5044869"/>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E98263-61C8-E847-8F94-187F5433F06B}"/>
              </a:ext>
            </a:extLst>
          </p:cNvPr>
          <p:cNvCxnSpPr>
            <a:cxnSpLocks/>
            <a:stCxn id="102" idx="3"/>
            <a:endCxn id="97" idx="0"/>
          </p:cNvCxnSpPr>
          <p:nvPr/>
        </p:nvCxnSpPr>
        <p:spPr>
          <a:xfrm flipH="1">
            <a:off x="3865251" y="5044868"/>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61BD161-8B99-3D49-8180-2E50D300092A}"/>
              </a:ext>
            </a:extLst>
          </p:cNvPr>
          <p:cNvCxnSpPr>
            <a:cxnSpLocks/>
            <a:stCxn id="102" idx="3"/>
            <a:endCxn id="100" idx="4"/>
          </p:cNvCxnSpPr>
          <p:nvPr/>
        </p:nvCxnSpPr>
        <p:spPr>
          <a:xfrm flipH="1" flipV="1">
            <a:off x="3865250" y="4788771"/>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3380227-BC15-8F43-920B-33D2E62F4C4C}"/>
              </a:ext>
            </a:extLst>
          </p:cNvPr>
          <p:cNvCxnSpPr>
            <a:cxnSpLocks/>
            <a:stCxn id="100" idx="4"/>
            <a:endCxn id="98" idx="5"/>
          </p:cNvCxnSpPr>
          <p:nvPr/>
        </p:nvCxnSpPr>
        <p:spPr>
          <a:xfrm flipH="1">
            <a:off x="3421258" y="4788771"/>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C7A9A1E-D626-304E-A354-F0A0A8A4CB60}"/>
              </a:ext>
            </a:extLst>
          </p:cNvPr>
          <p:cNvCxnSpPr>
            <a:cxnSpLocks/>
            <a:stCxn id="98" idx="5"/>
            <a:endCxn id="101" idx="7"/>
          </p:cNvCxnSpPr>
          <p:nvPr/>
        </p:nvCxnSpPr>
        <p:spPr>
          <a:xfrm flipH="1">
            <a:off x="3418877" y="5044869"/>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38D5A3F-4743-E947-8BD1-00878FAA74CE}"/>
              </a:ext>
            </a:extLst>
          </p:cNvPr>
          <p:cNvCxnSpPr>
            <a:cxnSpLocks/>
            <a:stCxn id="101" idx="7"/>
            <a:endCxn id="97" idx="0"/>
          </p:cNvCxnSpPr>
          <p:nvPr/>
        </p:nvCxnSpPr>
        <p:spPr>
          <a:xfrm>
            <a:off x="3418877" y="5541927"/>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154D16C-E160-7E43-B31E-CAF29B3490F6}"/>
              </a:ext>
            </a:extLst>
          </p:cNvPr>
          <p:cNvCxnSpPr>
            <a:cxnSpLocks/>
            <a:stCxn id="99" idx="1"/>
            <a:endCxn id="102" idx="3"/>
          </p:cNvCxnSpPr>
          <p:nvPr/>
        </p:nvCxnSpPr>
        <p:spPr>
          <a:xfrm flipH="1" flipV="1">
            <a:off x="4364000" y="5044868"/>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7ECBC28-134D-4340-835D-B2C31527781A}"/>
              </a:ext>
            </a:extLst>
          </p:cNvPr>
          <p:cNvCxnSpPr>
            <a:cxnSpLocks/>
            <a:stCxn id="101" idx="7"/>
            <a:endCxn id="100" idx="4"/>
          </p:cNvCxnSpPr>
          <p:nvPr/>
        </p:nvCxnSpPr>
        <p:spPr>
          <a:xfrm flipV="1">
            <a:off x="3418877" y="4788771"/>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448E610-A660-C045-AA55-8450075A6463}"/>
              </a:ext>
            </a:extLst>
          </p:cNvPr>
          <p:cNvCxnSpPr>
            <a:cxnSpLocks/>
            <a:stCxn id="101" idx="7"/>
            <a:endCxn id="102" idx="3"/>
          </p:cNvCxnSpPr>
          <p:nvPr/>
        </p:nvCxnSpPr>
        <p:spPr>
          <a:xfrm flipV="1">
            <a:off x="3418877" y="5044868"/>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15397D1-888E-3D48-8E46-2EC87F985BAE}"/>
              </a:ext>
            </a:extLst>
          </p:cNvPr>
          <p:cNvCxnSpPr>
            <a:cxnSpLocks/>
            <a:stCxn id="99" idx="1"/>
            <a:endCxn id="98" idx="5"/>
          </p:cNvCxnSpPr>
          <p:nvPr/>
        </p:nvCxnSpPr>
        <p:spPr>
          <a:xfrm flipH="1" flipV="1">
            <a:off x="3421258" y="5044869"/>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578BB39-3F9A-6746-921B-14654C9B418C}"/>
              </a:ext>
            </a:extLst>
          </p:cNvPr>
          <p:cNvCxnSpPr>
            <a:cxnSpLocks/>
            <a:stCxn id="99" idx="1"/>
            <a:endCxn id="100" idx="4"/>
          </p:cNvCxnSpPr>
          <p:nvPr/>
        </p:nvCxnSpPr>
        <p:spPr>
          <a:xfrm flipH="1" flipV="1">
            <a:off x="3865250" y="4788771"/>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476202B-9662-B842-8511-7DB5715DCA36}"/>
              </a:ext>
            </a:extLst>
          </p:cNvPr>
          <p:cNvCxnSpPr>
            <a:cxnSpLocks/>
            <a:stCxn id="102" idx="3"/>
            <a:endCxn id="98" idx="5"/>
          </p:cNvCxnSpPr>
          <p:nvPr/>
        </p:nvCxnSpPr>
        <p:spPr>
          <a:xfrm flipH="1">
            <a:off x="3421258" y="5044868"/>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14D71D2E-07F2-7C42-B11B-9FDF64115E5C}"/>
              </a:ext>
            </a:extLst>
          </p:cNvPr>
          <p:cNvSpPr/>
          <p:nvPr/>
        </p:nvSpPr>
        <p:spPr>
          <a:xfrm>
            <a:off x="3715231" y="5143379"/>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12022D7-B863-8742-89DF-60FCC3479A41}"/>
              </a:ext>
            </a:extLst>
          </p:cNvPr>
          <p:cNvSpPr/>
          <p:nvPr/>
        </p:nvSpPr>
        <p:spPr>
          <a:xfrm>
            <a:off x="4070027" y="2872185"/>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EA555E8-33C9-EA46-A663-0A94297B5D96}"/>
              </a:ext>
            </a:extLst>
          </p:cNvPr>
          <p:cNvSpPr/>
          <p:nvPr/>
        </p:nvSpPr>
        <p:spPr>
          <a:xfrm>
            <a:off x="5224929" y="35381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D51CE38-7EBA-1A42-A45F-90EC1AF06019}"/>
              </a:ext>
            </a:extLst>
          </p:cNvPr>
          <p:cNvSpPr/>
          <p:nvPr/>
        </p:nvSpPr>
        <p:spPr>
          <a:xfrm>
            <a:off x="4620098" y="2572148"/>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7E4545F-89E9-4441-923F-F4921DF1559F}"/>
              </a:ext>
            </a:extLst>
          </p:cNvPr>
          <p:cNvSpPr/>
          <p:nvPr/>
        </p:nvSpPr>
        <p:spPr>
          <a:xfrm>
            <a:off x="4067646" y="3581402"/>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74595B4-0056-3C4D-9050-ED13A0A4C8B0}"/>
              </a:ext>
            </a:extLst>
          </p:cNvPr>
          <p:cNvSpPr/>
          <p:nvPr/>
        </p:nvSpPr>
        <p:spPr>
          <a:xfrm>
            <a:off x="5224928" y="2872184"/>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0" name="Straight Connector 129">
            <a:extLst>
              <a:ext uri="{FF2B5EF4-FFF2-40B4-BE49-F238E27FC236}">
                <a16:creationId xmlns:a16="http://schemas.microsoft.com/office/drawing/2014/main" id="{2C865B23-B58C-8245-9394-EFA6981C2FCC}"/>
              </a:ext>
            </a:extLst>
          </p:cNvPr>
          <p:cNvCxnSpPr>
            <a:cxnSpLocks/>
            <a:stCxn id="125" idx="5"/>
            <a:endCxn id="150" idx="1"/>
          </p:cNvCxnSpPr>
          <p:nvPr/>
        </p:nvCxnSpPr>
        <p:spPr>
          <a:xfrm>
            <a:off x="4326125" y="3128283"/>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3F7B170-A51E-1B47-BBDA-E1D358C4F192}"/>
              </a:ext>
            </a:extLst>
          </p:cNvPr>
          <p:cNvCxnSpPr>
            <a:cxnSpLocks/>
            <a:stCxn id="128" idx="7"/>
            <a:endCxn id="150" idx="3"/>
          </p:cNvCxnSpPr>
          <p:nvPr/>
        </p:nvCxnSpPr>
        <p:spPr>
          <a:xfrm flipV="1">
            <a:off x="4323744" y="3482891"/>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39A5A67-DEAD-214C-BCD8-4DA975460DC9}"/>
              </a:ext>
            </a:extLst>
          </p:cNvPr>
          <p:cNvCxnSpPr>
            <a:cxnSpLocks/>
            <a:stCxn id="150" idx="4"/>
            <a:endCxn id="124" idx="0"/>
          </p:cNvCxnSpPr>
          <p:nvPr/>
        </p:nvCxnSpPr>
        <p:spPr>
          <a:xfrm>
            <a:off x="4770117" y="3526830"/>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0425680-AB42-1742-AEBD-0D560278F50F}"/>
              </a:ext>
            </a:extLst>
          </p:cNvPr>
          <p:cNvCxnSpPr>
            <a:cxnSpLocks/>
            <a:endCxn id="126" idx="1"/>
          </p:cNvCxnSpPr>
          <p:nvPr/>
        </p:nvCxnSpPr>
        <p:spPr>
          <a:xfrm>
            <a:off x="4916453" y="3403203"/>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8AC7A74-262E-7548-BE20-63C4EFC1F35F}"/>
              </a:ext>
            </a:extLst>
          </p:cNvPr>
          <p:cNvCxnSpPr>
            <a:cxnSpLocks/>
            <a:stCxn id="129" idx="3"/>
            <a:endCxn id="150" idx="7"/>
          </p:cNvCxnSpPr>
          <p:nvPr/>
        </p:nvCxnSpPr>
        <p:spPr>
          <a:xfrm flipH="1">
            <a:off x="4876196" y="3128282"/>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1F766BC-B08A-804D-90B2-2EAD8C0B3F56}"/>
              </a:ext>
            </a:extLst>
          </p:cNvPr>
          <p:cNvCxnSpPr>
            <a:cxnSpLocks/>
            <a:stCxn id="127" idx="4"/>
            <a:endCxn id="150" idx="0"/>
          </p:cNvCxnSpPr>
          <p:nvPr/>
        </p:nvCxnSpPr>
        <p:spPr>
          <a:xfrm>
            <a:off x="4770117" y="2872185"/>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13454ED-0150-9F41-8EF0-5DE147C96DED}"/>
              </a:ext>
            </a:extLst>
          </p:cNvPr>
          <p:cNvCxnSpPr>
            <a:cxnSpLocks/>
            <a:stCxn id="126" idx="1"/>
            <a:endCxn id="128" idx="7"/>
          </p:cNvCxnSpPr>
          <p:nvPr/>
        </p:nvCxnSpPr>
        <p:spPr>
          <a:xfrm flipH="1">
            <a:off x="4323744" y="3582078"/>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5E450E1-8CA1-4F42-931D-2A0F7A7A692B}"/>
              </a:ext>
            </a:extLst>
          </p:cNvPr>
          <p:cNvCxnSpPr>
            <a:cxnSpLocks/>
            <a:stCxn id="124" idx="0"/>
            <a:endCxn id="126" idx="1"/>
          </p:cNvCxnSpPr>
          <p:nvPr/>
        </p:nvCxnSpPr>
        <p:spPr>
          <a:xfrm flipV="1">
            <a:off x="4770118" y="3582078"/>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9900047B-1907-E24A-B4DD-DF4E5E97285B}"/>
              </a:ext>
            </a:extLst>
          </p:cNvPr>
          <p:cNvCxnSpPr>
            <a:cxnSpLocks/>
            <a:stCxn id="124" idx="0"/>
            <a:endCxn id="125" idx="5"/>
          </p:cNvCxnSpPr>
          <p:nvPr/>
        </p:nvCxnSpPr>
        <p:spPr>
          <a:xfrm flipH="1" flipV="1">
            <a:off x="4326125" y="3128283"/>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824538A-1424-F344-B5BA-7079792DE8FB}"/>
              </a:ext>
            </a:extLst>
          </p:cNvPr>
          <p:cNvCxnSpPr>
            <a:cxnSpLocks/>
            <a:stCxn id="129" idx="3"/>
            <a:endCxn id="124" idx="0"/>
          </p:cNvCxnSpPr>
          <p:nvPr/>
        </p:nvCxnSpPr>
        <p:spPr>
          <a:xfrm flipH="1">
            <a:off x="4770118" y="3128282"/>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F38E2AC-774A-B24A-AD97-B951EB2B2F56}"/>
              </a:ext>
            </a:extLst>
          </p:cNvPr>
          <p:cNvCxnSpPr>
            <a:cxnSpLocks/>
            <a:stCxn id="129" idx="3"/>
            <a:endCxn id="127" idx="4"/>
          </p:cNvCxnSpPr>
          <p:nvPr/>
        </p:nvCxnSpPr>
        <p:spPr>
          <a:xfrm flipH="1" flipV="1">
            <a:off x="4770117" y="2872185"/>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9BB5437-61B9-0049-995E-16F2C634E50B}"/>
              </a:ext>
            </a:extLst>
          </p:cNvPr>
          <p:cNvCxnSpPr>
            <a:cxnSpLocks/>
            <a:stCxn id="127" idx="4"/>
            <a:endCxn id="125" idx="5"/>
          </p:cNvCxnSpPr>
          <p:nvPr/>
        </p:nvCxnSpPr>
        <p:spPr>
          <a:xfrm flipH="1">
            <a:off x="4326125" y="2872185"/>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87B4C08-D488-074F-833B-DA28F828B0E4}"/>
              </a:ext>
            </a:extLst>
          </p:cNvPr>
          <p:cNvCxnSpPr>
            <a:cxnSpLocks/>
            <a:stCxn id="125" idx="5"/>
            <a:endCxn id="128" idx="7"/>
          </p:cNvCxnSpPr>
          <p:nvPr/>
        </p:nvCxnSpPr>
        <p:spPr>
          <a:xfrm flipH="1">
            <a:off x="4323744" y="3128283"/>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3F5C965-15E2-6D4C-A5D5-B3570E470793}"/>
              </a:ext>
            </a:extLst>
          </p:cNvPr>
          <p:cNvCxnSpPr>
            <a:cxnSpLocks/>
            <a:stCxn id="128" idx="7"/>
            <a:endCxn id="124" idx="0"/>
          </p:cNvCxnSpPr>
          <p:nvPr/>
        </p:nvCxnSpPr>
        <p:spPr>
          <a:xfrm>
            <a:off x="4323744" y="3625341"/>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593C257-8B9F-C84D-894A-43063C27CF69}"/>
              </a:ext>
            </a:extLst>
          </p:cNvPr>
          <p:cNvCxnSpPr>
            <a:cxnSpLocks/>
            <a:stCxn id="126" idx="1"/>
            <a:endCxn id="129" idx="3"/>
          </p:cNvCxnSpPr>
          <p:nvPr/>
        </p:nvCxnSpPr>
        <p:spPr>
          <a:xfrm flipH="1" flipV="1">
            <a:off x="5268867" y="3128282"/>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30D079-236B-8A48-B795-5508FCEC81A3}"/>
              </a:ext>
            </a:extLst>
          </p:cNvPr>
          <p:cNvCxnSpPr>
            <a:cxnSpLocks/>
            <a:stCxn id="128" idx="7"/>
            <a:endCxn id="127" idx="4"/>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4C6B6A7C-8DDB-4E4B-AD33-E6B6AB5BCD0C}"/>
              </a:ext>
            </a:extLst>
          </p:cNvPr>
          <p:cNvCxnSpPr>
            <a:cxnSpLocks/>
            <a:stCxn id="128" idx="7"/>
            <a:endCxn id="129" idx="3"/>
          </p:cNvCxnSpPr>
          <p:nvPr/>
        </p:nvCxnSpPr>
        <p:spPr>
          <a:xfrm flipV="1">
            <a:off x="4323744" y="3128282"/>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7499C38-E491-7F49-BC1F-AA80043DE594}"/>
              </a:ext>
            </a:extLst>
          </p:cNvPr>
          <p:cNvCxnSpPr>
            <a:cxnSpLocks/>
            <a:stCxn id="126" idx="1"/>
            <a:endCxn id="125" idx="5"/>
          </p:cNvCxnSpPr>
          <p:nvPr/>
        </p:nvCxnSpPr>
        <p:spPr>
          <a:xfrm flipH="1" flipV="1">
            <a:off x="4326125" y="3128283"/>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64B083D-6778-2D4D-9CCE-86D8BE10C942}"/>
              </a:ext>
            </a:extLst>
          </p:cNvPr>
          <p:cNvCxnSpPr>
            <a:cxnSpLocks/>
            <a:stCxn id="126" idx="1"/>
            <a:endCxn id="127" idx="4"/>
          </p:cNvCxnSpPr>
          <p:nvPr/>
        </p:nvCxnSpPr>
        <p:spPr>
          <a:xfrm flipH="1" flipV="1">
            <a:off x="4770117" y="2872185"/>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8D80687-7036-A444-A6A4-1463C127750E}"/>
              </a:ext>
            </a:extLst>
          </p:cNvPr>
          <p:cNvCxnSpPr>
            <a:cxnSpLocks/>
            <a:stCxn id="129" idx="3"/>
            <a:endCxn id="125" idx="5"/>
          </p:cNvCxnSpPr>
          <p:nvPr/>
        </p:nvCxnSpPr>
        <p:spPr>
          <a:xfrm flipH="1">
            <a:off x="4326125" y="3128282"/>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BA0FD333-10F3-4447-AB04-F5B52ABB7623}"/>
              </a:ext>
            </a:extLst>
          </p:cNvPr>
          <p:cNvSpPr/>
          <p:nvPr/>
        </p:nvSpPr>
        <p:spPr>
          <a:xfrm>
            <a:off x="4620098" y="3226793"/>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3B2DB876-D6C7-E546-861E-F01626F2F60F}"/>
              </a:ext>
            </a:extLst>
          </p:cNvPr>
          <p:cNvCxnSpPr>
            <a:cxnSpLocks/>
            <a:endCxn id="98" idx="5"/>
          </p:cNvCxnSpPr>
          <p:nvPr/>
        </p:nvCxnSpPr>
        <p:spPr>
          <a:xfrm>
            <a:off x="2630986" y="3870130"/>
            <a:ext cx="790272" cy="117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4DDFA4B8-80E5-6D45-A8F5-8CA22F5BBDC7}"/>
              </a:ext>
            </a:extLst>
          </p:cNvPr>
          <p:cNvSpPr/>
          <p:nvPr/>
        </p:nvSpPr>
        <p:spPr>
          <a:xfrm>
            <a:off x="3165160" y="4788771"/>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21A0313E-C24E-3942-ABBA-A037C7758A8C}"/>
              </a:ext>
            </a:extLst>
          </p:cNvPr>
          <p:cNvCxnSpPr>
            <a:cxnSpLocks/>
            <a:stCxn id="7" idx="6"/>
            <a:endCxn id="15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A48E9E-D8B3-0E4A-850E-094AE4F4C7C2}"/>
              </a:ext>
            </a:extLst>
          </p:cNvPr>
          <p:cNvCxnSpPr>
            <a:cxnSpLocks/>
            <a:stCxn id="10" idx="1"/>
            <a:endCxn id="15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9EAEF2-31FA-2940-9E0C-C84B215D824C}"/>
              </a:ext>
            </a:extLst>
          </p:cNvPr>
          <p:cNvCxnSpPr>
            <a:cxnSpLocks/>
            <a:stCxn id="100" idx="4"/>
            <a:endCxn id="124" idx="0"/>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02EEB55D-3BBB-5747-8563-4EA2545F5B52}"/>
              </a:ext>
            </a:extLst>
          </p:cNvPr>
          <p:cNvSpPr/>
          <p:nvPr/>
        </p:nvSpPr>
        <p:spPr>
          <a:xfrm>
            <a:off x="3715231" y="4488734"/>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3AC793-4E1A-EE4F-8595-68CC42FBB87B}"/>
              </a:ext>
            </a:extLst>
          </p:cNvPr>
          <p:cNvSpPr/>
          <p:nvPr/>
        </p:nvSpPr>
        <p:spPr>
          <a:xfrm>
            <a:off x="4620099" y="38814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339785-A805-CF4A-B7C1-4A944B990730}"/>
              </a:ext>
            </a:extLst>
          </p:cNvPr>
          <p:cNvSpPr/>
          <p:nvPr/>
        </p:nvSpPr>
        <p:spPr>
          <a:xfrm>
            <a:off x="2605080" y="38381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51E80E9-9B8A-4D40-B094-4A278988542A}"/>
              </a:ext>
            </a:extLst>
          </p:cNvPr>
          <p:cNvGrpSpPr/>
          <p:nvPr/>
        </p:nvGrpSpPr>
        <p:grpSpPr>
          <a:xfrm>
            <a:off x="6298878" y="2075284"/>
            <a:ext cx="2266498" cy="3905512"/>
            <a:chOff x="6298878" y="2075284"/>
            <a:chExt cx="2266498" cy="3905512"/>
          </a:xfrm>
        </p:grpSpPr>
        <p:cxnSp>
          <p:nvCxnSpPr>
            <p:cNvPr id="5" name="Straight Arrow Connector 4">
              <a:extLst>
                <a:ext uri="{FF2B5EF4-FFF2-40B4-BE49-F238E27FC236}">
                  <a16:creationId xmlns:a16="http://schemas.microsoft.com/office/drawing/2014/main" id="{EA98EC8E-9E25-D14A-85EE-EDAE4D1685FC}"/>
                </a:ext>
              </a:extLst>
            </p:cNvPr>
            <p:cNvCxnSpPr>
              <a:cxnSpLocks/>
            </p:cNvCxnSpPr>
            <p:nvPr/>
          </p:nvCxnSpPr>
          <p:spPr>
            <a:xfrm>
              <a:off x="6617855" y="2399866"/>
              <a:ext cx="0" cy="32631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CF260CD-3538-3E43-A629-4C12150DC035}"/>
                </a:ext>
              </a:extLst>
            </p:cNvPr>
            <p:cNvCxnSpPr>
              <a:cxnSpLocks/>
            </p:cNvCxnSpPr>
            <p:nvPr/>
          </p:nvCxnSpPr>
          <p:spPr>
            <a:xfrm>
              <a:off x="6474980" y="4031457"/>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3222E3A-85D5-7249-94F4-ECEFCF41FE5B}"/>
                </a:ext>
              </a:extLst>
            </p:cNvPr>
            <p:cNvCxnSpPr>
              <a:cxnSpLocks/>
            </p:cNvCxnSpPr>
            <p:nvPr/>
          </p:nvCxnSpPr>
          <p:spPr>
            <a:xfrm>
              <a:off x="6474980" y="264120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0085EAFA-AE07-0A43-B022-2F30A55D9D11}"/>
                </a:ext>
              </a:extLst>
            </p:cNvPr>
            <p:cNvCxnSpPr>
              <a:cxnSpLocks/>
            </p:cNvCxnSpPr>
            <p:nvPr/>
          </p:nvCxnSpPr>
          <p:spPr>
            <a:xfrm>
              <a:off x="6474980" y="5400219"/>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6B58EBF1-6DD3-F740-AD9C-86C185185A3E}"/>
                </a:ext>
              </a:extLst>
            </p:cNvPr>
            <p:cNvCxnSpPr>
              <a:cxnSpLocks/>
            </p:cNvCxnSpPr>
            <p:nvPr/>
          </p:nvCxnSpPr>
          <p:spPr>
            <a:xfrm>
              <a:off x="6474980" y="3296248"/>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31E8C49C-9059-9B4E-9079-58922F42665D}"/>
                </a:ext>
              </a:extLst>
            </p:cNvPr>
            <p:cNvCxnSpPr>
              <a:cxnSpLocks/>
            </p:cNvCxnSpPr>
            <p:nvPr/>
          </p:nvCxnSpPr>
          <p:spPr>
            <a:xfrm>
              <a:off x="6474980" y="470495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BD0FF74-C0CE-E141-A0D8-161487654A44}"/>
                </a:ext>
              </a:extLst>
            </p:cNvPr>
            <p:cNvSpPr txBox="1"/>
            <p:nvPr/>
          </p:nvSpPr>
          <p:spPr>
            <a:xfrm>
              <a:off x="6823711" y="3821142"/>
              <a:ext cx="476412" cy="369332"/>
            </a:xfrm>
            <a:prstGeom prst="rect">
              <a:avLst/>
            </a:prstGeom>
            <a:noFill/>
          </p:spPr>
          <p:txBody>
            <a:bodyPr wrap="none" rtlCol="0">
              <a:spAutoFit/>
            </a:bodyPr>
            <a:lstStyle/>
            <a:p>
              <a:r>
                <a:rPr lang="en-US" dirty="0"/>
                <a:t>0.0</a:t>
              </a:r>
            </a:p>
          </p:txBody>
        </p:sp>
        <p:sp>
          <p:nvSpPr>
            <p:cNvPr id="154" name="TextBox 153">
              <a:extLst>
                <a:ext uri="{FF2B5EF4-FFF2-40B4-BE49-F238E27FC236}">
                  <a16:creationId xmlns:a16="http://schemas.microsoft.com/office/drawing/2014/main" id="{DAB48095-446E-8344-BA14-30A678CB79E4}"/>
                </a:ext>
              </a:extLst>
            </p:cNvPr>
            <p:cNvSpPr txBox="1"/>
            <p:nvPr/>
          </p:nvSpPr>
          <p:spPr>
            <a:xfrm>
              <a:off x="6816754" y="2435246"/>
              <a:ext cx="476412" cy="369332"/>
            </a:xfrm>
            <a:prstGeom prst="rect">
              <a:avLst/>
            </a:prstGeom>
            <a:noFill/>
          </p:spPr>
          <p:txBody>
            <a:bodyPr wrap="none" rtlCol="0">
              <a:spAutoFit/>
            </a:bodyPr>
            <a:lstStyle/>
            <a:p>
              <a:r>
                <a:rPr lang="en-US" dirty="0"/>
                <a:t>1.0</a:t>
              </a:r>
            </a:p>
          </p:txBody>
        </p:sp>
        <p:sp>
          <p:nvSpPr>
            <p:cNvPr id="155" name="TextBox 154">
              <a:extLst>
                <a:ext uri="{FF2B5EF4-FFF2-40B4-BE49-F238E27FC236}">
                  <a16:creationId xmlns:a16="http://schemas.microsoft.com/office/drawing/2014/main" id="{295A40F2-0E28-4B4D-9A95-9AC4AE637ADC}"/>
                </a:ext>
              </a:extLst>
            </p:cNvPr>
            <p:cNvSpPr txBox="1"/>
            <p:nvPr/>
          </p:nvSpPr>
          <p:spPr>
            <a:xfrm>
              <a:off x="6781487" y="5198681"/>
              <a:ext cx="546945" cy="369332"/>
            </a:xfrm>
            <a:prstGeom prst="rect">
              <a:avLst/>
            </a:prstGeom>
            <a:noFill/>
          </p:spPr>
          <p:txBody>
            <a:bodyPr wrap="none" rtlCol="0">
              <a:spAutoFit/>
            </a:bodyPr>
            <a:lstStyle/>
            <a:p>
              <a:r>
                <a:rPr lang="en-US" dirty="0"/>
                <a:t>-1.0</a:t>
              </a:r>
            </a:p>
          </p:txBody>
        </p:sp>
        <p:sp>
          <p:nvSpPr>
            <p:cNvPr id="18" name="TextBox 17">
              <a:extLst>
                <a:ext uri="{FF2B5EF4-FFF2-40B4-BE49-F238E27FC236}">
                  <a16:creationId xmlns:a16="http://schemas.microsoft.com/office/drawing/2014/main" id="{5554C272-688D-C342-9600-DBDFBC695F9B}"/>
                </a:ext>
              </a:extLst>
            </p:cNvPr>
            <p:cNvSpPr txBox="1"/>
            <p:nvPr/>
          </p:nvSpPr>
          <p:spPr>
            <a:xfrm>
              <a:off x="6436845" y="2075284"/>
              <a:ext cx="2128531" cy="369332"/>
            </a:xfrm>
            <a:prstGeom prst="rect">
              <a:avLst/>
            </a:prstGeom>
            <a:noFill/>
          </p:spPr>
          <p:txBody>
            <a:bodyPr wrap="none" rtlCol="0">
              <a:spAutoFit/>
            </a:bodyPr>
            <a:lstStyle/>
            <a:p>
              <a:r>
                <a:rPr lang="en-US" dirty="0"/>
                <a:t>Positive Assortativity</a:t>
              </a:r>
            </a:p>
          </p:txBody>
        </p:sp>
        <p:sp>
          <p:nvSpPr>
            <p:cNvPr id="156" name="TextBox 155">
              <a:extLst>
                <a:ext uri="{FF2B5EF4-FFF2-40B4-BE49-F238E27FC236}">
                  <a16:creationId xmlns:a16="http://schemas.microsoft.com/office/drawing/2014/main" id="{47CEC963-83D8-044D-832A-0B1901DA5CF5}"/>
                </a:ext>
              </a:extLst>
            </p:cNvPr>
            <p:cNvSpPr txBox="1"/>
            <p:nvPr/>
          </p:nvSpPr>
          <p:spPr>
            <a:xfrm>
              <a:off x="6298878" y="5611464"/>
              <a:ext cx="2227726" cy="369332"/>
            </a:xfrm>
            <a:prstGeom prst="rect">
              <a:avLst/>
            </a:prstGeom>
            <a:noFill/>
          </p:spPr>
          <p:txBody>
            <a:bodyPr wrap="none" rtlCol="0">
              <a:spAutoFit/>
            </a:bodyPr>
            <a:lstStyle/>
            <a:p>
              <a:r>
                <a:rPr lang="en-US" dirty="0"/>
                <a:t>Negative Assortativity</a:t>
              </a:r>
            </a:p>
          </p:txBody>
        </p:sp>
      </p:grpSp>
      <p:cxnSp>
        <p:nvCxnSpPr>
          <p:cNvPr id="23" name="Straight Arrow Connector 22">
            <a:extLst>
              <a:ext uri="{FF2B5EF4-FFF2-40B4-BE49-F238E27FC236}">
                <a16:creationId xmlns:a16="http://schemas.microsoft.com/office/drawing/2014/main" id="{8F5EAB38-BEAC-4D48-BA39-D1A1DB282419}"/>
              </a:ext>
            </a:extLst>
          </p:cNvPr>
          <p:cNvCxnSpPr>
            <a:cxnSpLocks/>
          </p:cNvCxnSpPr>
          <p:nvPr/>
        </p:nvCxnSpPr>
        <p:spPr>
          <a:xfrm flipH="1">
            <a:off x="7109270" y="2804578"/>
            <a:ext cx="43832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0514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FA2F-749D-C249-B460-6DB24CF84290}"/>
              </a:ext>
            </a:extLst>
          </p:cNvPr>
          <p:cNvSpPr>
            <a:spLocks noGrp="1"/>
          </p:cNvSpPr>
          <p:nvPr>
            <p:ph type="title"/>
          </p:nvPr>
        </p:nvSpPr>
        <p:spPr/>
        <p:txBody>
          <a:bodyPr>
            <a:normAutofit fontScale="90000"/>
          </a:bodyPr>
          <a:lstStyle/>
          <a:p>
            <a:r>
              <a:rPr lang="en-US" dirty="0"/>
              <a:t>Zero Assortativity: Communities Are Equally Connected to Each Other &amp; Themselves</a:t>
            </a:r>
          </a:p>
        </p:txBody>
      </p:sp>
      <p:sp>
        <p:nvSpPr>
          <p:cNvPr id="4" name="Slide Number Placeholder 3">
            <a:extLst>
              <a:ext uri="{FF2B5EF4-FFF2-40B4-BE49-F238E27FC236}">
                <a16:creationId xmlns:a16="http://schemas.microsoft.com/office/drawing/2014/main" id="{A7731FAF-0112-384F-A063-8FDE7112ABC8}"/>
              </a:ext>
            </a:extLst>
          </p:cNvPr>
          <p:cNvSpPr>
            <a:spLocks noGrp="1"/>
          </p:cNvSpPr>
          <p:nvPr>
            <p:ph type="sldNum" sz="quarter" idx="12"/>
          </p:nvPr>
        </p:nvSpPr>
        <p:spPr/>
        <p:txBody>
          <a:bodyPr/>
          <a:lstStyle/>
          <a:p>
            <a:fld id="{E1552ADF-166F-AF40-B1A4-D35B819B761E}" type="slidenum">
              <a:rPr lang="en-US" smtClean="0"/>
              <a:t>64</a:t>
            </a:fld>
            <a:endParaRPr lang="en-US"/>
          </a:p>
        </p:txBody>
      </p:sp>
      <p:cxnSp>
        <p:nvCxnSpPr>
          <p:cNvPr id="30" name="Straight Connector 29">
            <a:extLst>
              <a:ext uri="{FF2B5EF4-FFF2-40B4-BE49-F238E27FC236}">
                <a16:creationId xmlns:a16="http://schemas.microsoft.com/office/drawing/2014/main" id="{0D67BBA4-EE82-3043-B3E1-5F3D8E269377}"/>
              </a:ext>
            </a:extLst>
          </p:cNvPr>
          <p:cNvCxnSpPr>
            <a:cxnSpLocks/>
            <a:stCxn id="9" idx="5"/>
            <a:endCxn id="7" idx="1"/>
          </p:cNvCxnSpPr>
          <p:nvPr/>
        </p:nvCxnSpPr>
        <p:spPr>
          <a:xfrm>
            <a:off x="1706276" y="3428320"/>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FF7135-44B3-F04B-BF9D-12A5225EBADB}"/>
              </a:ext>
            </a:extLst>
          </p:cNvPr>
          <p:cNvCxnSpPr>
            <a:cxnSpLocks/>
            <a:stCxn id="12" idx="7"/>
            <a:endCxn id="7" idx="3"/>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37568C-5DA2-264B-8255-5BB544A1010D}"/>
              </a:ext>
            </a:extLst>
          </p:cNvPr>
          <p:cNvCxnSpPr>
            <a:cxnSpLocks/>
            <a:stCxn id="7" idx="4"/>
            <a:endCxn id="8" idx="0"/>
          </p:cNvCxnSpPr>
          <p:nvPr/>
        </p:nvCxnSpPr>
        <p:spPr>
          <a:xfrm>
            <a:off x="2150268" y="3826867"/>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6A6699-A8CC-B94F-AB95-E8C0BE58A6A3}"/>
              </a:ext>
            </a:extLst>
          </p:cNvPr>
          <p:cNvCxnSpPr>
            <a:cxnSpLocks/>
            <a:endCxn id="10"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0A6993-14B8-1740-8DE2-7C3790AC1E3A}"/>
              </a:ext>
            </a:extLst>
          </p:cNvPr>
          <p:cNvCxnSpPr>
            <a:cxnSpLocks/>
            <a:stCxn id="13" idx="3"/>
            <a:endCxn id="7"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F6BF9A-27EF-0A46-A0B8-406DF7C82354}"/>
              </a:ext>
            </a:extLst>
          </p:cNvPr>
          <p:cNvCxnSpPr>
            <a:cxnSpLocks/>
            <a:stCxn id="11" idx="4"/>
            <a:endCxn id="7" idx="0"/>
          </p:cNvCxnSpPr>
          <p:nvPr/>
        </p:nvCxnSpPr>
        <p:spPr>
          <a:xfrm>
            <a:off x="2150268" y="3172222"/>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AA03D34-C0EF-1C4C-A42F-751D82D2D612}"/>
              </a:ext>
            </a:extLst>
          </p:cNvPr>
          <p:cNvCxnSpPr>
            <a:cxnSpLocks/>
            <a:stCxn id="10" idx="1"/>
            <a:endCxn id="12" idx="7"/>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8012C1C-40ED-5345-B33A-CC9DF282CB60}"/>
              </a:ext>
            </a:extLst>
          </p:cNvPr>
          <p:cNvCxnSpPr>
            <a:cxnSpLocks/>
            <a:stCxn id="8" idx="0"/>
            <a:endCxn id="9" idx="5"/>
          </p:cNvCxnSpPr>
          <p:nvPr/>
        </p:nvCxnSpPr>
        <p:spPr>
          <a:xfrm flipH="1" flipV="1">
            <a:off x="1706276" y="3428320"/>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5965D7C-E266-984E-AA31-0C9EF0CF0BE7}"/>
              </a:ext>
            </a:extLst>
          </p:cNvPr>
          <p:cNvCxnSpPr>
            <a:cxnSpLocks/>
            <a:stCxn id="13" idx="3"/>
            <a:endCxn id="8" idx="0"/>
          </p:cNvCxnSpPr>
          <p:nvPr/>
        </p:nvCxnSpPr>
        <p:spPr>
          <a:xfrm flipH="1">
            <a:off x="2150269" y="3428319"/>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9A461D-E704-124D-ADD5-176A195FA69E}"/>
              </a:ext>
            </a:extLst>
          </p:cNvPr>
          <p:cNvCxnSpPr>
            <a:cxnSpLocks/>
            <a:stCxn id="13" idx="3"/>
            <a:endCxn id="11" idx="4"/>
          </p:cNvCxnSpPr>
          <p:nvPr/>
        </p:nvCxnSpPr>
        <p:spPr>
          <a:xfrm flipH="1" flipV="1">
            <a:off x="2150268" y="3172222"/>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8BDF309-E950-B94C-9E8D-CBCDA67D945F}"/>
              </a:ext>
            </a:extLst>
          </p:cNvPr>
          <p:cNvCxnSpPr>
            <a:cxnSpLocks/>
            <a:stCxn id="11" idx="4"/>
            <a:endCxn id="9" idx="5"/>
          </p:cNvCxnSpPr>
          <p:nvPr/>
        </p:nvCxnSpPr>
        <p:spPr>
          <a:xfrm flipH="1">
            <a:off x="1706276" y="3172222"/>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48D92C9-A24E-AC44-A7A5-4768560A5852}"/>
              </a:ext>
            </a:extLst>
          </p:cNvPr>
          <p:cNvCxnSpPr>
            <a:cxnSpLocks/>
            <a:stCxn id="9" idx="5"/>
            <a:endCxn id="12" idx="7"/>
          </p:cNvCxnSpPr>
          <p:nvPr/>
        </p:nvCxnSpPr>
        <p:spPr>
          <a:xfrm flipH="1">
            <a:off x="1703895" y="3428320"/>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7CE755-45A5-284C-8DEB-5DD48544C143}"/>
              </a:ext>
            </a:extLst>
          </p:cNvPr>
          <p:cNvCxnSpPr>
            <a:cxnSpLocks/>
            <a:stCxn id="12" idx="7"/>
            <a:endCxn id="8" idx="0"/>
          </p:cNvCxnSpPr>
          <p:nvPr/>
        </p:nvCxnSpPr>
        <p:spPr>
          <a:xfrm>
            <a:off x="1703895" y="3925378"/>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0A9A18E-4CD7-924E-85CE-3B39C99AF300}"/>
              </a:ext>
            </a:extLst>
          </p:cNvPr>
          <p:cNvCxnSpPr>
            <a:cxnSpLocks/>
            <a:stCxn id="10" idx="1"/>
            <a:endCxn id="13"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90053FC-7B5F-7243-AE24-6149D5F01BF2}"/>
              </a:ext>
            </a:extLst>
          </p:cNvPr>
          <p:cNvCxnSpPr>
            <a:cxnSpLocks/>
            <a:stCxn id="12" idx="7"/>
            <a:endCxn id="13" idx="3"/>
          </p:cNvCxnSpPr>
          <p:nvPr/>
        </p:nvCxnSpPr>
        <p:spPr>
          <a:xfrm flipV="1">
            <a:off x="1703895" y="3428319"/>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9C45904-D437-C044-97B6-D7DAFF887FA5}"/>
              </a:ext>
            </a:extLst>
          </p:cNvPr>
          <p:cNvCxnSpPr>
            <a:cxnSpLocks/>
            <a:stCxn id="10" idx="1"/>
            <a:endCxn id="9" idx="5"/>
          </p:cNvCxnSpPr>
          <p:nvPr/>
        </p:nvCxnSpPr>
        <p:spPr>
          <a:xfrm flipH="1" flipV="1">
            <a:off x="1706276" y="3428320"/>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63DD934-14C7-7D48-9547-B8AD89F60D66}"/>
              </a:ext>
            </a:extLst>
          </p:cNvPr>
          <p:cNvCxnSpPr>
            <a:cxnSpLocks/>
            <a:stCxn id="10" idx="1"/>
            <a:endCxn id="11" idx="4"/>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DF3C1A7-1BD2-CF43-AB88-33825A0151DB}"/>
              </a:ext>
            </a:extLst>
          </p:cNvPr>
          <p:cNvCxnSpPr>
            <a:cxnSpLocks/>
            <a:stCxn id="13" idx="3"/>
            <a:endCxn id="9" idx="5"/>
          </p:cNvCxnSpPr>
          <p:nvPr/>
        </p:nvCxnSpPr>
        <p:spPr>
          <a:xfrm flipH="1">
            <a:off x="1706276" y="3428319"/>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31A59155-AF57-CF41-B89C-3813A984610D}"/>
              </a:ext>
            </a:extLst>
          </p:cNvPr>
          <p:cNvCxnSpPr>
            <a:cxnSpLocks/>
            <a:stCxn id="98" idx="5"/>
            <a:endCxn id="123" idx="1"/>
          </p:cNvCxnSpPr>
          <p:nvPr/>
        </p:nvCxnSpPr>
        <p:spPr>
          <a:xfrm>
            <a:off x="3421258" y="5044869"/>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F9F664-4508-6149-A584-D267F1C0ECEA}"/>
              </a:ext>
            </a:extLst>
          </p:cNvPr>
          <p:cNvCxnSpPr>
            <a:cxnSpLocks/>
            <a:stCxn id="101" idx="7"/>
            <a:endCxn id="123" idx="3"/>
          </p:cNvCxnSpPr>
          <p:nvPr/>
        </p:nvCxnSpPr>
        <p:spPr>
          <a:xfrm flipV="1">
            <a:off x="3418877" y="5399477"/>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151D3F-C7C2-8340-A0A9-81D4D152F1E5}"/>
              </a:ext>
            </a:extLst>
          </p:cNvPr>
          <p:cNvCxnSpPr>
            <a:cxnSpLocks/>
            <a:stCxn id="123" idx="4"/>
            <a:endCxn id="97" idx="0"/>
          </p:cNvCxnSpPr>
          <p:nvPr/>
        </p:nvCxnSpPr>
        <p:spPr>
          <a:xfrm>
            <a:off x="3865250" y="5443416"/>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2565092-4E9B-504C-A6B5-38A91B8FE70D}"/>
              </a:ext>
            </a:extLst>
          </p:cNvPr>
          <p:cNvCxnSpPr>
            <a:cxnSpLocks/>
            <a:endCxn id="99" idx="1"/>
          </p:cNvCxnSpPr>
          <p:nvPr/>
        </p:nvCxnSpPr>
        <p:spPr>
          <a:xfrm>
            <a:off x="4011586" y="5319789"/>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B689D92-03D6-9945-98B0-B39C2502DDEA}"/>
              </a:ext>
            </a:extLst>
          </p:cNvPr>
          <p:cNvCxnSpPr>
            <a:cxnSpLocks/>
            <a:stCxn id="102" idx="3"/>
            <a:endCxn id="123" idx="7"/>
          </p:cNvCxnSpPr>
          <p:nvPr/>
        </p:nvCxnSpPr>
        <p:spPr>
          <a:xfrm flipH="1">
            <a:off x="3971329" y="5044868"/>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36171E8-1388-B541-8FC8-58E2BA28ACC9}"/>
              </a:ext>
            </a:extLst>
          </p:cNvPr>
          <p:cNvCxnSpPr>
            <a:cxnSpLocks/>
            <a:stCxn id="100" idx="4"/>
            <a:endCxn id="123" idx="0"/>
          </p:cNvCxnSpPr>
          <p:nvPr/>
        </p:nvCxnSpPr>
        <p:spPr>
          <a:xfrm>
            <a:off x="3865250" y="4788771"/>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14F29AF-5FC5-AA47-8302-AAD9FF2CB8CE}"/>
              </a:ext>
            </a:extLst>
          </p:cNvPr>
          <p:cNvCxnSpPr>
            <a:cxnSpLocks/>
            <a:stCxn id="97" idx="0"/>
            <a:endCxn id="98" idx="5"/>
          </p:cNvCxnSpPr>
          <p:nvPr/>
        </p:nvCxnSpPr>
        <p:spPr>
          <a:xfrm flipH="1" flipV="1">
            <a:off x="3421258" y="5044869"/>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61BD161-8B99-3D49-8180-2E50D300092A}"/>
              </a:ext>
            </a:extLst>
          </p:cNvPr>
          <p:cNvCxnSpPr>
            <a:cxnSpLocks/>
            <a:stCxn id="102" idx="3"/>
            <a:endCxn id="100" idx="4"/>
          </p:cNvCxnSpPr>
          <p:nvPr/>
        </p:nvCxnSpPr>
        <p:spPr>
          <a:xfrm flipH="1" flipV="1">
            <a:off x="3865250" y="4788771"/>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3380227-BC15-8F43-920B-33D2E62F4C4C}"/>
              </a:ext>
            </a:extLst>
          </p:cNvPr>
          <p:cNvCxnSpPr>
            <a:cxnSpLocks/>
            <a:stCxn id="100" idx="4"/>
            <a:endCxn id="98" idx="5"/>
          </p:cNvCxnSpPr>
          <p:nvPr/>
        </p:nvCxnSpPr>
        <p:spPr>
          <a:xfrm flipH="1">
            <a:off x="3421258" y="4788771"/>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C7A9A1E-D626-304E-A354-F0A0A8A4CB60}"/>
              </a:ext>
            </a:extLst>
          </p:cNvPr>
          <p:cNvCxnSpPr>
            <a:cxnSpLocks/>
            <a:stCxn id="98" idx="5"/>
            <a:endCxn id="101" idx="7"/>
          </p:cNvCxnSpPr>
          <p:nvPr/>
        </p:nvCxnSpPr>
        <p:spPr>
          <a:xfrm flipH="1">
            <a:off x="3418877" y="5044869"/>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38D5A3F-4743-E947-8BD1-00878FAA74CE}"/>
              </a:ext>
            </a:extLst>
          </p:cNvPr>
          <p:cNvCxnSpPr>
            <a:cxnSpLocks/>
            <a:stCxn id="101" idx="7"/>
            <a:endCxn id="97" idx="0"/>
          </p:cNvCxnSpPr>
          <p:nvPr/>
        </p:nvCxnSpPr>
        <p:spPr>
          <a:xfrm>
            <a:off x="3418877" y="5541927"/>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7ECBC28-134D-4340-835D-B2C31527781A}"/>
              </a:ext>
            </a:extLst>
          </p:cNvPr>
          <p:cNvCxnSpPr>
            <a:cxnSpLocks/>
            <a:stCxn id="101" idx="7"/>
            <a:endCxn id="100" idx="4"/>
          </p:cNvCxnSpPr>
          <p:nvPr/>
        </p:nvCxnSpPr>
        <p:spPr>
          <a:xfrm flipV="1">
            <a:off x="3418877" y="4788771"/>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15397D1-888E-3D48-8E46-2EC87F985BAE}"/>
              </a:ext>
            </a:extLst>
          </p:cNvPr>
          <p:cNvCxnSpPr>
            <a:cxnSpLocks/>
            <a:stCxn id="99" idx="1"/>
            <a:endCxn id="98" idx="5"/>
          </p:cNvCxnSpPr>
          <p:nvPr/>
        </p:nvCxnSpPr>
        <p:spPr>
          <a:xfrm flipH="1" flipV="1">
            <a:off x="3421258" y="5044869"/>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578BB39-3F9A-6746-921B-14654C9B418C}"/>
              </a:ext>
            </a:extLst>
          </p:cNvPr>
          <p:cNvCxnSpPr>
            <a:cxnSpLocks/>
            <a:stCxn id="99" idx="1"/>
            <a:endCxn id="100" idx="4"/>
          </p:cNvCxnSpPr>
          <p:nvPr/>
        </p:nvCxnSpPr>
        <p:spPr>
          <a:xfrm flipH="1" flipV="1">
            <a:off x="3865250" y="4788771"/>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3F7B170-A51E-1B47-BBDA-E1D358C4F192}"/>
              </a:ext>
            </a:extLst>
          </p:cNvPr>
          <p:cNvCxnSpPr>
            <a:cxnSpLocks/>
            <a:stCxn id="128" idx="7"/>
            <a:endCxn id="150" idx="3"/>
          </p:cNvCxnSpPr>
          <p:nvPr/>
        </p:nvCxnSpPr>
        <p:spPr>
          <a:xfrm flipV="1">
            <a:off x="4323744" y="3482891"/>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39A5A67-DEAD-214C-BCD8-4DA975460DC9}"/>
              </a:ext>
            </a:extLst>
          </p:cNvPr>
          <p:cNvCxnSpPr>
            <a:cxnSpLocks/>
            <a:stCxn id="150" idx="4"/>
            <a:endCxn id="124" idx="0"/>
          </p:cNvCxnSpPr>
          <p:nvPr/>
        </p:nvCxnSpPr>
        <p:spPr>
          <a:xfrm>
            <a:off x="4770117" y="3526830"/>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0425680-AB42-1742-AEBD-0D560278F50F}"/>
              </a:ext>
            </a:extLst>
          </p:cNvPr>
          <p:cNvCxnSpPr>
            <a:cxnSpLocks/>
            <a:endCxn id="126" idx="1"/>
          </p:cNvCxnSpPr>
          <p:nvPr/>
        </p:nvCxnSpPr>
        <p:spPr>
          <a:xfrm>
            <a:off x="4916453" y="3403203"/>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8AC7A74-262E-7548-BE20-63C4EFC1F35F}"/>
              </a:ext>
            </a:extLst>
          </p:cNvPr>
          <p:cNvCxnSpPr>
            <a:cxnSpLocks/>
            <a:stCxn id="129" idx="3"/>
            <a:endCxn id="150" idx="7"/>
          </p:cNvCxnSpPr>
          <p:nvPr/>
        </p:nvCxnSpPr>
        <p:spPr>
          <a:xfrm flipH="1">
            <a:off x="4876196" y="3128282"/>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1F766BC-B08A-804D-90B2-2EAD8C0B3F56}"/>
              </a:ext>
            </a:extLst>
          </p:cNvPr>
          <p:cNvCxnSpPr>
            <a:cxnSpLocks/>
            <a:stCxn id="127" idx="4"/>
            <a:endCxn id="150" idx="0"/>
          </p:cNvCxnSpPr>
          <p:nvPr/>
        </p:nvCxnSpPr>
        <p:spPr>
          <a:xfrm>
            <a:off x="4770117" y="2872185"/>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13454ED-0150-9F41-8EF0-5DE147C96DED}"/>
              </a:ext>
            </a:extLst>
          </p:cNvPr>
          <p:cNvCxnSpPr>
            <a:cxnSpLocks/>
            <a:stCxn id="126" idx="1"/>
            <a:endCxn id="128" idx="7"/>
          </p:cNvCxnSpPr>
          <p:nvPr/>
        </p:nvCxnSpPr>
        <p:spPr>
          <a:xfrm flipH="1">
            <a:off x="4323744" y="3582078"/>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5E450E1-8CA1-4F42-931D-2A0F7A7A692B}"/>
              </a:ext>
            </a:extLst>
          </p:cNvPr>
          <p:cNvCxnSpPr>
            <a:cxnSpLocks/>
            <a:stCxn id="124" idx="0"/>
            <a:endCxn id="126" idx="1"/>
          </p:cNvCxnSpPr>
          <p:nvPr/>
        </p:nvCxnSpPr>
        <p:spPr>
          <a:xfrm flipV="1">
            <a:off x="4770118" y="3582078"/>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824538A-1424-F344-B5BA-7079792DE8FB}"/>
              </a:ext>
            </a:extLst>
          </p:cNvPr>
          <p:cNvCxnSpPr>
            <a:cxnSpLocks/>
            <a:stCxn id="129" idx="3"/>
            <a:endCxn id="124" idx="0"/>
          </p:cNvCxnSpPr>
          <p:nvPr/>
        </p:nvCxnSpPr>
        <p:spPr>
          <a:xfrm flipH="1">
            <a:off x="4770118" y="3128282"/>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9BB5437-61B9-0049-995E-16F2C634E50B}"/>
              </a:ext>
            </a:extLst>
          </p:cNvPr>
          <p:cNvCxnSpPr>
            <a:cxnSpLocks/>
            <a:stCxn id="127" idx="4"/>
            <a:endCxn id="125" idx="5"/>
          </p:cNvCxnSpPr>
          <p:nvPr/>
        </p:nvCxnSpPr>
        <p:spPr>
          <a:xfrm flipH="1">
            <a:off x="4326125" y="2872185"/>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087B4C08-D488-074F-833B-DA28F828B0E4}"/>
              </a:ext>
            </a:extLst>
          </p:cNvPr>
          <p:cNvCxnSpPr>
            <a:cxnSpLocks/>
            <a:stCxn id="125" idx="5"/>
            <a:endCxn id="128" idx="7"/>
          </p:cNvCxnSpPr>
          <p:nvPr/>
        </p:nvCxnSpPr>
        <p:spPr>
          <a:xfrm flipH="1">
            <a:off x="4323744" y="3128283"/>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3F5C965-15E2-6D4C-A5D5-B3570E470793}"/>
              </a:ext>
            </a:extLst>
          </p:cNvPr>
          <p:cNvCxnSpPr>
            <a:cxnSpLocks/>
            <a:stCxn id="128" idx="7"/>
            <a:endCxn id="124" idx="0"/>
          </p:cNvCxnSpPr>
          <p:nvPr/>
        </p:nvCxnSpPr>
        <p:spPr>
          <a:xfrm>
            <a:off x="4323744" y="3625341"/>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593C257-8B9F-C84D-894A-43063C27CF69}"/>
              </a:ext>
            </a:extLst>
          </p:cNvPr>
          <p:cNvCxnSpPr>
            <a:cxnSpLocks/>
            <a:stCxn id="126" idx="1"/>
            <a:endCxn id="129" idx="3"/>
          </p:cNvCxnSpPr>
          <p:nvPr/>
        </p:nvCxnSpPr>
        <p:spPr>
          <a:xfrm flipH="1" flipV="1">
            <a:off x="5268867" y="3128282"/>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30D079-236B-8A48-B795-5508FCEC81A3}"/>
              </a:ext>
            </a:extLst>
          </p:cNvPr>
          <p:cNvCxnSpPr>
            <a:cxnSpLocks/>
            <a:stCxn id="128" idx="7"/>
            <a:endCxn id="127" idx="4"/>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18D80687-7036-A444-A6A4-1463C127750E}"/>
              </a:ext>
            </a:extLst>
          </p:cNvPr>
          <p:cNvCxnSpPr>
            <a:cxnSpLocks/>
            <a:stCxn id="129" idx="3"/>
            <a:endCxn id="125" idx="5"/>
          </p:cNvCxnSpPr>
          <p:nvPr/>
        </p:nvCxnSpPr>
        <p:spPr>
          <a:xfrm flipH="1">
            <a:off x="4326125" y="3128282"/>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B2DB876-D6C7-E546-861E-F01626F2F60F}"/>
              </a:ext>
            </a:extLst>
          </p:cNvPr>
          <p:cNvCxnSpPr>
            <a:cxnSpLocks/>
            <a:endCxn id="98" idx="5"/>
          </p:cNvCxnSpPr>
          <p:nvPr/>
        </p:nvCxnSpPr>
        <p:spPr>
          <a:xfrm>
            <a:off x="2630986" y="3870130"/>
            <a:ext cx="790272" cy="117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1A0313E-C24E-3942-ABBA-A037C7758A8C}"/>
              </a:ext>
            </a:extLst>
          </p:cNvPr>
          <p:cNvCxnSpPr>
            <a:cxnSpLocks/>
            <a:stCxn id="7" idx="6"/>
            <a:endCxn id="15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A48E9E-D8B3-0E4A-850E-094AE4F4C7C2}"/>
              </a:ext>
            </a:extLst>
          </p:cNvPr>
          <p:cNvCxnSpPr>
            <a:cxnSpLocks/>
            <a:stCxn id="10" idx="1"/>
            <a:endCxn id="15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9EAEF2-31FA-2940-9E0C-C84B215D824C}"/>
              </a:ext>
            </a:extLst>
          </p:cNvPr>
          <p:cNvCxnSpPr>
            <a:cxnSpLocks/>
            <a:stCxn id="100" idx="4"/>
            <a:endCxn id="124" idx="0"/>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B870718-C100-AB41-B234-4A834F80C2D2}"/>
              </a:ext>
            </a:extLst>
          </p:cNvPr>
          <p:cNvCxnSpPr>
            <a:cxnSpLocks/>
            <a:stCxn id="11" idx="4"/>
            <a:endCxn id="125" idx="5"/>
          </p:cNvCxnSpPr>
          <p:nvPr/>
        </p:nvCxnSpPr>
        <p:spPr>
          <a:xfrm flipV="1">
            <a:off x="2150268" y="3128283"/>
            <a:ext cx="2175857" cy="43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D3A22D6-CE90-FC41-B226-74E1FFE2E050}"/>
              </a:ext>
            </a:extLst>
          </p:cNvPr>
          <p:cNvCxnSpPr>
            <a:cxnSpLocks/>
            <a:stCxn id="9" idx="5"/>
            <a:endCxn id="150" idx="2"/>
          </p:cNvCxnSpPr>
          <p:nvPr/>
        </p:nvCxnSpPr>
        <p:spPr>
          <a:xfrm flipV="1">
            <a:off x="1706276" y="3376812"/>
            <a:ext cx="2913822" cy="515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C1CBA90-896D-AF4D-BEBE-F747358050CF}"/>
              </a:ext>
            </a:extLst>
          </p:cNvPr>
          <p:cNvCxnSpPr>
            <a:cxnSpLocks/>
            <a:stCxn id="7" idx="6"/>
            <a:endCxn id="98" idx="1"/>
          </p:cNvCxnSpPr>
          <p:nvPr/>
        </p:nvCxnSpPr>
        <p:spPr>
          <a:xfrm>
            <a:off x="2300286" y="3676849"/>
            <a:ext cx="908813" cy="11558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754427F-4FFC-CE43-90BB-4BE8809BFF51}"/>
              </a:ext>
            </a:extLst>
          </p:cNvPr>
          <p:cNvCxnSpPr>
            <a:cxnSpLocks/>
            <a:stCxn id="7" idx="6"/>
            <a:endCxn id="101" idx="7"/>
          </p:cNvCxnSpPr>
          <p:nvPr/>
        </p:nvCxnSpPr>
        <p:spPr>
          <a:xfrm>
            <a:off x="2300286" y="3676849"/>
            <a:ext cx="1118591" cy="18650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D85B97F-7E11-BB47-B311-58A81902A217}"/>
              </a:ext>
            </a:extLst>
          </p:cNvPr>
          <p:cNvCxnSpPr>
            <a:cxnSpLocks/>
            <a:stCxn id="8" idx="0"/>
            <a:endCxn id="123" idx="2"/>
          </p:cNvCxnSpPr>
          <p:nvPr/>
        </p:nvCxnSpPr>
        <p:spPr>
          <a:xfrm>
            <a:off x="2150269" y="4181476"/>
            <a:ext cx="1564962" cy="11119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AB789FB-BCC9-0C43-A770-9C98159DEA5E}"/>
              </a:ext>
            </a:extLst>
          </p:cNvPr>
          <p:cNvCxnSpPr>
            <a:cxnSpLocks/>
            <a:stCxn id="8" idx="0"/>
            <a:endCxn id="100" idx="3"/>
          </p:cNvCxnSpPr>
          <p:nvPr/>
        </p:nvCxnSpPr>
        <p:spPr>
          <a:xfrm>
            <a:off x="2150269" y="4181476"/>
            <a:ext cx="1608901" cy="5633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4AA1C46-13E1-BB43-8863-CD4FD6304EB8}"/>
              </a:ext>
            </a:extLst>
          </p:cNvPr>
          <p:cNvCxnSpPr>
            <a:cxnSpLocks/>
            <a:stCxn id="8" idx="0"/>
            <a:endCxn id="102" idx="3"/>
          </p:cNvCxnSpPr>
          <p:nvPr/>
        </p:nvCxnSpPr>
        <p:spPr>
          <a:xfrm>
            <a:off x="2150269" y="4181476"/>
            <a:ext cx="2213731" cy="86339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2313A200-2655-8744-BB9A-97B0A8FD1605}"/>
              </a:ext>
            </a:extLst>
          </p:cNvPr>
          <p:cNvCxnSpPr>
            <a:cxnSpLocks/>
            <a:stCxn id="12" idx="7"/>
            <a:endCxn id="99" idx="1"/>
          </p:cNvCxnSpPr>
          <p:nvPr/>
        </p:nvCxnSpPr>
        <p:spPr>
          <a:xfrm>
            <a:off x="1703895" y="3925378"/>
            <a:ext cx="2660106" cy="15732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B1368DB9-9CAC-3B44-9479-D953405F4D44}"/>
              </a:ext>
            </a:extLst>
          </p:cNvPr>
          <p:cNvCxnSpPr>
            <a:cxnSpLocks/>
            <a:stCxn id="12" idx="7"/>
            <a:endCxn id="101" idx="7"/>
          </p:cNvCxnSpPr>
          <p:nvPr/>
        </p:nvCxnSpPr>
        <p:spPr>
          <a:xfrm>
            <a:off x="1703895" y="3925378"/>
            <a:ext cx="1714982" cy="16165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10C95FA-6D1B-1F47-861C-55B117D7CDB0}"/>
              </a:ext>
            </a:extLst>
          </p:cNvPr>
          <p:cNvCxnSpPr>
            <a:cxnSpLocks/>
            <a:endCxn id="124" idx="0"/>
          </p:cNvCxnSpPr>
          <p:nvPr/>
        </p:nvCxnSpPr>
        <p:spPr>
          <a:xfrm flipV="1">
            <a:off x="1744151" y="3881439"/>
            <a:ext cx="3025967" cy="32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7D753821-4E73-4242-AB0A-D3097AED286E}"/>
              </a:ext>
            </a:extLst>
          </p:cNvPr>
          <p:cNvCxnSpPr>
            <a:cxnSpLocks/>
            <a:stCxn id="12" idx="7"/>
            <a:endCxn id="126" idx="1"/>
          </p:cNvCxnSpPr>
          <p:nvPr/>
        </p:nvCxnSpPr>
        <p:spPr>
          <a:xfrm flipV="1">
            <a:off x="1703895" y="3582078"/>
            <a:ext cx="3564973" cy="343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CDBFC9C-7E30-7C40-AFFA-BCEA0A12F4D8}"/>
              </a:ext>
            </a:extLst>
          </p:cNvPr>
          <p:cNvCxnSpPr>
            <a:cxnSpLocks/>
            <a:stCxn id="12" idx="7"/>
            <a:endCxn id="129" idx="3"/>
          </p:cNvCxnSpPr>
          <p:nvPr/>
        </p:nvCxnSpPr>
        <p:spPr>
          <a:xfrm flipV="1">
            <a:off x="1703895" y="3128282"/>
            <a:ext cx="3564972" cy="797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95C3CA1-7D81-0D44-8CB0-16BCDDEDC0AD}"/>
              </a:ext>
            </a:extLst>
          </p:cNvPr>
          <p:cNvCxnSpPr>
            <a:cxnSpLocks/>
            <a:stCxn id="12" idx="7"/>
            <a:endCxn id="127" idx="4"/>
          </p:cNvCxnSpPr>
          <p:nvPr/>
        </p:nvCxnSpPr>
        <p:spPr>
          <a:xfrm flipV="1">
            <a:off x="1703895" y="2872185"/>
            <a:ext cx="3066222" cy="1053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F155D98-D547-1842-9934-BD06DABA9F8F}"/>
              </a:ext>
            </a:extLst>
          </p:cNvPr>
          <p:cNvCxnSpPr>
            <a:cxnSpLocks/>
            <a:stCxn id="9" idx="5"/>
            <a:endCxn id="125" idx="5"/>
          </p:cNvCxnSpPr>
          <p:nvPr/>
        </p:nvCxnSpPr>
        <p:spPr>
          <a:xfrm flipV="1">
            <a:off x="1706276" y="3128283"/>
            <a:ext cx="2619849"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5054AF18-534A-F640-B664-BB27D95478EA}"/>
              </a:ext>
            </a:extLst>
          </p:cNvPr>
          <p:cNvCxnSpPr>
            <a:cxnSpLocks/>
          </p:cNvCxnSpPr>
          <p:nvPr/>
        </p:nvCxnSpPr>
        <p:spPr>
          <a:xfrm flipV="1">
            <a:off x="2452686" y="35292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32F802D-FDD0-0D46-8BA8-713279A64CFE}"/>
              </a:ext>
            </a:extLst>
          </p:cNvPr>
          <p:cNvCxnSpPr>
            <a:cxnSpLocks/>
            <a:stCxn id="11" idx="4"/>
            <a:endCxn id="124" idx="0"/>
          </p:cNvCxnSpPr>
          <p:nvPr/>
        </p:nvCxnSpPr>
        <p:spPr>
          <a:xfrm>
            <a:off x="2150268" y="3172222"/>
            <a:ext cx="2619850" cy="70921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5D8D53AC-EA7A-BB43-B47B-B4DB584A0FC0}"/>
              </a:ext>
            </a:extLst>
          </p:cNvPr>
          <p:cNvCxnSpPr>
            <a:cxnSpLocks/>
            <a:stCxn id="11" idx="4"/>
            <a:endCxn id="102" idx="3"/>
          </p:cNvCxnSpPr>
          <p:nvPr/>
        </p:nvCxnSpPr>
        <p:spPr>
          <a:xfrm>
            <a:off x="2150268" y="3172222"/>
            <a:ext cx="2213732" cy="187264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3589A86-EF1D-C24E-B9CB-363FC6C71B72}"/>
              </a:ext>
            </a:extLst>
          </p:cNvPr>
          <p:cNvCxnSpPr>
            <a:cxnSpLocks/>
            <a:stCxn id="11" idx="4"/>
            <a:endCxn id="99" idx="1"/>
          </p:cNvCxnSpPr>
          <p:nvPr/>
        </p:nvCxnSpPr>
        <p:spPr>
          <a:xfrm>
            <a:off x="2150268" y="3172222"/>
            <a:ext cx="2213733" cy="23264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B31C6B7-DFAC-C544-816C-F76E38AE6DBA}"/>
              </a:ext>
            </a:extLst>
          </p:cNvPr>
          <p:cNvCxnSpPr>
            <a:cxnSpLocks/>
            <a:stCxn id="100" idx="4"/>
            <a:endCxn id="128" idx="7"/>
          </p:cNvCxnSpPr>
          <p:nvPr/>
        </p:nvCxnSpPr>
        <p:spPr>
          <a:xfrm flipV="1">
            <a:off x="3865250" y="3625341"/>
            <a:ext cx="458494" cy="1163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8228D50-77B1-A045-9AB4-2A57E2A76B7D}"/>
              </a:ext>
            </a:extLst>
          </p:cNvPr>
          <p:cNvCxnSpPr>
            <a:cxnSpLocks/>
            <a:stCxn id="100" idx="4"/>
            <a:endCxn id="125" idx="5"/>
          </p:cNvCxnSpPr>
          <p:nvPr/>
        </p:nvCxnSpPr>
        <p:spPr>
          <a:xfrm flipV="1">
            <a:off x="3865250" y="3128283"/>
            <a:ext cx="460875" cy="1660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09D29AB3-FE1A-C649-BF50-874A41446524}"/>
              </a:ext>
            </a:extLst>
          </p:cNvPr>
          <p:cNvCxnSpPr>
            <a:cxnSpLocks/>
            <a:stCxn id="98" idx="5"/>
            <a:endCxn id="127" idx="4"/>
          </p:cNvCxnSpPr>
          <p:nvPr/>
        </p:nvCxnSpPr>
        <p:spPr>
          <a:xfrm flipV="1">
            <a:off x="3421258" y="2872185"/>
            <a:ext cx="1348859" cy="21726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A3F380B8-AF05-5345-A1EC-F38516B7E52F}"/>
              </a:ext>
            </a:extLst>
          </p:cNvPr>
          <p:cNvCxnSpPr>
            <a:cxnSpLocks/>
            <a:stCxn id="101" idx="7"/>
            <a:endCxn id="150" idx="4"/>
          </p:cNvCxnSpPr>
          <p:nvPr/>
        </p:nvCxnSpPr>
        <p:spPr>
          <a:xfrm flipV="1">
            <a:off x="3418877" y="3526830"/>
            <a:ext cx="1351240" cy="2015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407B1EC-66F4-D340-BA8D-067FA246B2E7}"/>
              </a:ext>
            </a:extLst>
          </p:cNvPr>
          <p:cNvCxnSpPr>
            <a:cxnSpLocks/>
            <a:stCxn id="101" idx="7"/>
            <a:endCxn id="126" idx="1"/>
          </p:cNvCxnSpPr>
          <p:nvPr/>
        </p:nvCxnSpPr>
        <p:spPr>
          <a:xfrm flipV="1">
            <a:off x="3418877" y="3582078"/>
            <a:ext cx="1849991" cy="19598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931FDAE-4895-1A49-943D-935E67CC0861}"/>
              </a:ext>
            </a:extLst>
          </p:cNvPr>
          <p:cNvCxnSpPr>
            <a:cxnSpLocks/>
            <a:stCxn id="97" idx="0"/>
            <a:endCxn id="124" idx="0"/>
          </p:cNvCxnSpPr>
          <p:nvPr/>
        </p:nvCxnSpPr>
        <p:spPr>
          <a:xfrm flipV="1">
            <a:off x="3865251" y="3881439"/>
            <a:ext cx="904867" cy="19165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EB78E33-2F00-6047-AF1C-D4CB11675D8A}"/>
              </a:ext>
            </a:extLst>
          </p:cNvPr>
          <p:cNvCxnSpPr>
            <a:cxnSpLocks/>
            <a:stCxn id="99" idx="2"/>
            <a:endCxn id="129" idx="3"/>
          </p:cNvCxnSpPr>
          <p:nvPr/>
        </p:nvCxnSpPr>
        <p:spPr>
          <a:xfrm flipV="1">
            <a:off x="4320062" y="3128282"/>
            <a:ext cx="948805" cy="2476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73530ED-D352-F642-86CC-366054A59BE5}"/>
              </a:ext>
            </a:extLst>
          </p:cNvPr>
          <p:cNvCxnSpPr>
            <a:cxnSpLocks/>
            <a:stCxn id="102" idx="2"/>
            <a:endCxn id="127" idx="4"/>
          </p:cNvCxnSpPr>
          <p:nvPr/>
        </p:nvCxnSpPr>
        <p:spPr>
          <a:xfrm flipV="1">
            <a:off x="4320061" y="2872185"/>
            <a:ext cx="450056" cy="20666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5897DB1-5E63-FE48-940B-E9B4AEECFA4D}"/>
              </a:ext>
            </a:extLst>
          </p:cNvPr>
          <p:cNvCxnSpPr>
            <a:cxnSpLocks/>
            <a:stCxn id="123" idx="0"/>
            <a:endCxn id="125" idx="5"/>
          </p:cNvCxnSpPr>
          <p:nvPr/>
        </p:nvCxnSpPr>
        <p:spPr>
          <a:xfrm flipV="1">
            <a:off x="3865250" y="3128283"/>
            <a:ext cx="460875" cy="2015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92AC81B-39D2-B946-BAD1-E83C9615F5CA}"/>
              </a:ext>
            </a:extLst>
          </p:cNvPr>
          <p:cNvCxnSpPr>
            <a:cxnSpLocks/>
            <a:stCxn id="100" idx="4"/>
          </p:cNvCxnSpPr>
          <p:nvPr/>
        </p:nvCxnSpPr>
        <p:spPr>
          <a:xfrm flipV="1">
            <a:off x="3865250" y="3581402"/>
            <a:ext cx="891421" cy="120736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7FD6D813-81CB-FE4E-AFDA-6E07699BA68C}"/>
              </a:ext>
            </a:extLst>
          </p:cNvPr>
          <p:cNvCxnSpPr>
            <a:cxnSpLocks/>
            <a:stCxn id="97" idx="0"/>
            <a:endCxn id="127" idx="4"/>
          </p:cNvCxnSpPr>
          <p:nvPr/>
        </p:nvCxnSpPr>
        <p:spPr>
          <a:xfrm flipV="1">
            <a:off x="3865251" y="2872185"/>
            <a:ext cx="904866" cy="29258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D71645B2-DFFE-4B43-9ABE-667872446CF5}"/>
              </a:ext>
            </a:extLst>
          </p:cNvPr>
          <p:cNvSpPr/>
          <p:nvPr/>
        </p:nvSpPr>
        <p:spPr>
          <a:xfrm>
            <a:off x="3715232" y="57980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92E17B6-EBEB-DE44-8482-C5E50047E77A}"/>
              </a:ext>
            </a:extLst>
          </p:cNvPr>
          <p:cNvSpPr/>
          <p:nvPr/>
        </p:nvSpPr>
        <p:spPr>
          <a:xfrm>
            <a:off x="4320062" y="54547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3121A6F-9F29-9840-B7D6-0D310ED19E85}"/>
              </a:ext>
            </a:extLst>
          </p:cNvPr>
          <p:cNvSpPr/>
          <p:nvPr/>
        </p:nvSpPr>
        <p:spPr>
          <a:xfrm>
            <a:off x="3162779" y="5497988"/>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8C31B1F-6B8D-2C49-BBD9-F8EB946B76D6}"/>
              </a:ext>
            </a:extLst>
          </p:cNvPr>
          <p:cNvSpPr/>
          <p:nvPr/>
        </p:nvSpPr>
        <p:spPr>
          <a:xfrm>
            <a:off x="4320061" y="4788770"/>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14D71D2E-07F2-7C42-B11B-9FDF64115E5C}"/>
              </a:ext>
            </a:extLst>
          </p:cNvPr>
          <p:cNvSpPr/>
          <p:nvPr/>
        </p:nvSpPr>
        <p:spPr>
          <a:xfrm>
            <a:off x="3715231" y="5143379"/>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DDFA4B8-80E5-6D45-A8F5-8CA22F5BBDC7}"/>
              </a:ext>
            </a:extLst>
          </p:cNvPr>
          <p:cNvSpPr/>
          <p:nvPr/>
        </p:nvSpPr>
        <p:spPr>
          <a:xfrm>
            <a:off x="3165160" y="4788771"/>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02EEB55D-3BBB-5747-8563-4EA2545F5B52}"/>
              </a:ext>
            </a:extLst>
          </p:cNvPr>
          <p:cNvSpPr/>
          <p:nvPr/>
        </p:nvSpPr>
        <p:spPr>
          <a:xfrm>
            <a:off x="3715231" y="4488734"/>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A1CA1CC-EA83-6848-8B77-4AD3D9545A1A}"/>
              </a:ext>
            </a:extLst>
          </p:cNvPr>
          <p:cNvSpPr/>
          <p:nvPr/>
        </p:nvSpPr>
        <p:spPr>
          <a:xfrm>
            <a:off x="2000250" y="41814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395F08-5C77-4E48-BF5C-509FF5BEF147}"/>
              </a:ext>
            </a:extLst>
          </p:cNvPr>
          <p:cNvSpPr/>
          <p:nvPr/>
        </p:nvSpPr>
        <p:spPr>
          <a:xfrm>
            <a:off x="1450178" y="3172222"/>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CB5DFC-314E-D144-93EA-06EE31ECA3CF}"/>
              </a:ext>
            </a:extLst>
          </p:cNvPr>
          <p:cNvSpPr/>
          <p:nvPr/>
        </p:nvSpPr>
        <p:spPr>
          <a:xfrm>
            <a:off x="2000249" y="2872185"/>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F3207-465C-7D42-A02E-E1F6B1D53612}"/>
              </a:ext>
            </a:extLst>
          </p:cNvPr>
          <p:cNvSpPr/>
          <p:nvPr/>
        </p:nvSpPr>
        <p:spPr>
          <a:xfrm>
            <a:off x="1447797" y="3881439"/>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FC959C-3DAA-A745-BF87-51758C50B4E2}"/>
              </a:ext>
            </a:extLst>
          </p:cNvPr>
          <p:cNvSpPr/>
          <p:nvPr/>
        </p:nvSpPr>
        <p:spPr>
          <a:xfrm>
            <a:off x="2605079" y="3172221"/>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EFC17A5-AB19-E54F-9956-C5FF5AAB58A5}"/>
              </a:ext>
            </a:extLst>
          </p:cNvPr>
          <p:cNvSpPr/>
          <p:nvPr/>
        </p:nvSpPr>
        <p:spPr>
          <a:xfrm>
            <a:off x="2000249" y="3526830"/>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339785-A805-CF4A-B7C1-4A944B990730}"/>
              </a:ext>
            </a:extLst>
          </p:cNvPr>
          <p:cNvSpPr/>
          <p:nvPr/>
        </p:nvSpPr>
        <p:spPr>
          <a:xfrm>
            <a:off x="2605080" y="38381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12022D7-B863-8742-89DF-60FCC3479A41}"/>
              </a:ext>
            </a:extLst>
          </p:cNvPr>
          <p:cNvSpPr/>
          <p:nvPr/>
        </p:nvSpPr>
        <p:spPr>
          <a:xfrm>
            <a:off x="4070027" y="2872185"/>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EA555E8-33C9-EA46-A663-0A94297B5D96}"/>
              </a:ext>
            </a:extLst>
          </p:cNvPr>
          <p:cNvSpPr/>
          <p:nvPr/>
        </p:nvSpPr>
        <p:spPr>
          <a:xfrm>
            <a:off x="5224929" y="35381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D51CE38-7EBA-1A42-A45F-90EC1AF06019}"/>
              </a:ext>
            </a:extLst>
          </p:cNvPr>
          <p:cNvSpPr/>
          <p:nvPr/>
        </p:nvSpPr>
        <p:spPr>
          <a:xfrm>
            <a:off x="4620098" y="2572148"/>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7E4545F-89E9-4441-923F-F4921DF1559F}"/>
              </a:ext>
            </a:extLst>
          </p:cNvPr>
          <p:cNvSpPr/>
          <p:nvPr/>
        </p:nvSpPr>
        <p:spPr>
          <a:xfrm>
            <a:off x="4067646" y="3581402"/>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74595B4-0056-3C4D-9050-ED13A0A4C8B0}"/>
              </a:ext>
            </a:extLst>
          </p:cNvPr>
          <p:cNvSpPr/>
          <p:nvPr/>
        </p:nvSpPr>
        <p:spPr>
          <a:xfrm>
            <a:off x="5224928" y="2872184"/>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BA0FD333-10F3-4447-AB04-F5B52ABB7623}"/>
              </a:ext>
            </a:extLst>
          </p:cNvPr>
          <p:cNvSpPr/>
          <p:nvPr/>
        </p:nvSpPr>
        <p:spPr>
          <a:xfrm>
            <a:off x="4620098" y="3226793"/>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3AC793-4E1A-EE4F-8595-68CC42FBB87B}"/>
              </a:ext>
            </a:extLst>
          </p:cNvPr>
          <p:cNvSpPr/>
          <p:nvPr/>
        </p:nvSpPr>
        <p:spPr>
          <a:xfrm>
            <a:off x="4620099" y="38814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 name="Straight Arrow Connector 108">
            <a:extLst>
              <a:ext uri="{FF2B5EF4-FFF2-40B4-BE49-F238E27FC236}">
                <a16:creationId xmlns:a16="http://schemas.microsoft.com/office/drawing/2014/main" id="{CE06BED9-EA88-9244-A64D-C07D38612711}"/>
              </a:ext>
            </a:extLst>
          </p:cNvPr>
          <p:cNvCxnSpPr>
            <a:cxnSpLocks/>
          </p:cNvCxnSpPr>
          <p:nvPr/>
        </p:nvCxnSpPr>
        <p:spPr>
          <a:xfrm>
            <a:off x="6617855" y="2399866"/>
            <a:ext cx="0" cy="32631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4EA8A95-520B-0F48-9DDB-537124400BD6}"/>
              </a:ext>
            </a:extLst>
          </p:cNvPr>
          <p:cNvCxnSpPr>
            <a:cxnSpLocks/>
          </p:cNvCxnSpPr>
          <p:nvPr/>
        </p:nvCxnSpPr>
        <p:spPr>
          <a:xfrm>
            <a:off x="6474980" y="4031457"/>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C18BF39-9962-4F4A-B2FC-543717F99199}"/>
              </a:ext>
            </a:extLst>
          </p:cNvPr>
          <p:cNvCxnSpPr>
            <a:cxnSpLocks/>
          </p:cNvCxnSpPr>
          <p:nvPr/>
        </p:nvCxnSpPr>
        <p:spPr>
          <a:xfrm>
            <a:off x="6474980" y="264120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1B4D714-E2EE-474E-8F60-664A9D5398EE}"/>
              </a:ext>
            </a:extLst>
          </p:cNvPr>
          <p:cNvCxnSpPr>
            <a:cxnSpLocks/>
          </p:cNvCxnSpPr>
          <p:nvPr/>
        </p:nvCxnSpPr>
        <p:spPr>
          <a:xfrm>
            <a:off x="6474980" y="5400219"/>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E5CC4304-8E2E-1E46-A0E9-1A4BF1B7630B}"/>
              </a:ext>
            </a:extLst>
          </p:cNvPr>
          <p:cNvCxnSpPr>
            <a:cxnSpLocks/>
          </p:cNvCxnSpPr>
          <p:nvPr/>
        </p:nvCxnSpPr>
        <p:spPr>
          <a:xfrm>
            <a:off x="6474980" y="3296248"/>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BBF049AE-1BCB-EC4D-B648-E005F7EFF948}"/>
              </a:ext>
            </a:extLst>
          </p:cNvPr>
          <p:cNvCxnSpPr>
            <a:cxnSpLocks/>
          </p:cNvCxnSpPr>
          <p:nvPr/>
        </p:nvCxnSpPr>
        <p:spPr>
          <a:xfrm>
            <a:off x="6474980" y="470495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CF21355B-BC6D-1A47-8AC9-CD032F726394}"/>
              </a:ext>
            </a:extLst>
          </p:cNvPr>
          <p:cNvSpPr txBox="1"/>
          <p:nvPr/>
        </p:nvSpPr>
        <p:spPr>
          <a:xfrm>
            <a:off x="6823711" y="3821142"/>
            <a:ext cx="476412" cy="369332"/>
          </a:xfrm>
          <a:prstGeom prst="rect">
            <a:avLst/>
          </a:prstGeom>
          <a:noFill/>
        </p:spPr>
        <p:txBody>
          <a:bodyPr wrap="none" rtlCol="0">
            <a:spAutoFit/>
          </a:bodyPr>
          <a:lstStyle/>
          <a:p>
            <a:r>
              <a:rPr lang="en-US" dirty="0"/>
              <a:t>0.0</a:t>
            </a:r>
          </a:p>
        </p:txBody>
      </p:sp>
      <p:sp>
        <p:nvSpPr>
          <p:cNvPr id="138" name="TextBox 137">
            <a:extLst>
              <a:ext uri="{FF2B5EF4-FFF2-40B4-BE49-F238E27FC236}">
                <a16:creationId xmlns:a16="http://schemas.microsoft.com/office/drawing/2014/main" id="{6D0A3F12-A5CF-B546-ACBE-4CEBA05BB3FC}"/>
              </a:ext>
            </a:extLst>
          </p:cNvPr>
          <p:cNvSpPr txBox="1"/>
          <p:nvPr/>
        </p:nvSpPr>
        <p:spPr>
          <a:xfrm>
            <a:off x="6816754" y="2435246"/>
            <a:ext cx="476412" cy="369332"/>
          </a:xfrm>
          <a:prstGeom prst="rect">
            <a:avLst/>
          </a:prstGeom>
          <a:noFill/>
        </p:spPr>
        <p:txBody>
          <a:bodyPr wrap="none" rtlCol="0">
            <a:spAutoFit/>
          </a:bodyPr>
          <a:lstStyle/>
          <a:p>
            <a:r>
              <a:rPr lang="en-US" dirty="0"/>
              <a:t>1.0</a:t>
            </a:r>
          </a:p>
        </p:txBody>
      </p:sp>
      <p:sp>
        <p:nvSpPr>
          <p:cNvPr id="140" name="TextBox 139">
            <a:extLst>
              <a:ext uri="{FF2B5EF4-FFF2-40B4-BE49-F238E27FC236}">
                <a16:creationId xmlns:a16="http://schemas.microsoft.com/office/drawing/2014/main" id="{A3BCCCF0-8FFD-844D-A574-77E9BA1940FE}"/>
              </a:ext>
            </a:extLst>
          </p:cNvPr>
          <p:cNvSpPr txBox="1"/>
          <p:nvPr/>
        </p:nvSpPr>
        <p:spPr>
          <a:xfrm>
            <a:off x="6781487" y="5198681"/>
            <a:ext cx="546945" cy="369332"/>
          </a:xfrm>
          <a:prstGeom prst="rect">
            <a:avLst/>
          </a:prstGeom>
          <a:noFill/>
        </p:spPr>
        <p:txBody>
          <a:bodyPr wrap="none" rtlCol="0">
            <a:spAutoFit/>
          </a:bodyPr>
          <a:lstStyle/>
          <a:p>
            <a:r>
              <a:rPr lang="en-US" dirty="0"/>
              <a:t>-1.0</a:t>
            </a:r>
          </a:p>
        </p:txBody>
      </p:sp>
      <p:sp>
        <p:nvSpPr>
          <p:cNvPr id="146" name="TextBox 145">
            <a:extLst>
              <a:ext uri="{FF2B5EF4-FFF2-40B4-BE49-F238E27FC236}">
                <a16:creationId xmlns:a16="http://schemas.microsoft.com/office/drawing/2014/main" id="{AFA76C08-BB84-3F4F-8C5B-1E7F8136EFA3}"/>
              </a:ext>
            </a:extLst>
          </p:cNvPr>
          <p:cNvSpPr txBox="1"/>
          <p:nvPr/>
        </p:nvSpPr>
        <p:spPr>
          <a:xfrm>
            <a:off x="6436845" y="2075284"/>
            <a:ext cx="2128531" cy="369332"/>
          </a:xfrm>
          <a:prstGeom prst="rect">
            <a:avLst/>
          </a:prstGeom>
          <a:noFill/>
        </p:spPr>
        <p:txBody>
          <a:bodyPr wrap="none" rtlCol="0">
            <a:spAutoFit/>
          </a:bodyPr>
          <a:lstStyle/>
          <a:p>
            <a:r>
              <a:rPr lang="en-US" dirty="0"/>
              <a:t>Positive Assortativity</a:t>
            </a:r>
          </a:p>
        </p:txBody>
      </p:sp>
      <p:sp>
        <p:nvSpPr>
          <p:cNvPr id="147" name="TextBox 146">
            <a:extLst>
              <a:ext uri="{FF2B5EF4-FFF2-40B4-BE49-F238E27FC236}">
                <a16:creationId xmlns:a16="http://schemas.microsoft.com/office/drawing/2014/main" id="{30B3CDDA-2BD9-EC44-BA04-24EA56D415CD}"/>
              </a:ext>
            </a:extLst>
          </p:cNvPr>
          <p:cNvSpPr txBox="1"/>
          <p:nvPr/>
        </p:nvSpPr>
        <p:spPr>
          <a:xfrm>
            <a:off x="6298878" y="5611464"/>
            <a:ext cx="2227726" cy="369332"/>
          </a:xfrm>
          <a:prstGeom prst="rect">
            <a:avLst/>
          </a:prstGeom>
          <a:noFill/>
        </p:spPr>
        <p:txBody>
          <a:bodyPr wrap="none" rtlCol="0">
            <a:spAutoFit/>
          </a:bodyPr>
          <a:lstStyle/>
          <a:p>
            <a:r>
              <a:rPr lang="en-US" dirty="0"/>
              <a:t>Negative Assortativity</a:t>
            </a:r>
          </a:p>
        </p:txBody>
      </p:sp>
      <p:cxnSp>
        <p:nvCxnSpPr>
          <p:cNvPr id="148" name="Straight Arrow Connector 147">
            <a:extLst>
              <a:ext uri="{FF2B5EF4-FFF2-40B4-BE49-F238E27FC236}">
                <a16:creationId xmlns:a16="http://schemas.microsoft.com/office/drawing/2014/main" id="{47E345E1-326F-3646-AE23-2C5636C2D552}"/>
              </a:ext>
            </a:extLst>
          </p:cNvPr>
          <p:cNvCxnSpPr>
            <a:cxnSpLocks/>
          </p:cNvCxnSpPr>
          <p:nvPr/>
        </p:nvCxnSpPr>
        <p:spPr>
          <a:xfrm flipH="1">
            <a:off x="7328432" y="4013813"/>
            <a:ext cx="43832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2755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FA2F-749D-C249-B460-6DB24CF84290}"/>
              </a:ext>
            </a:extLst>
          </p:cNvPr>
          <p:cNvSpPr>
            <a:spLocks noGrp="1"/>
          </p:cNvSpPr>
          <p:nvPr>
            <p:ph type="title"/>
          </p:nvPr>
        </p:nvSpPr>
        <p:spPr/>
        <p:txBody>
          <a:bodyPr>
            <a:normAutofit fontScale="90000"/>
          </a:bodyPr>
          <a:lstStyle/>
          <a:p>
            <a:r>
              <a:rPr lang="en-US" dirty="0"/>
              <a:t>Negative Assortativity: Communities Are More Connected to Each Other</a:t>
            </a:r>
          </a:p>
        </p:txBody>
      </p:sp>
      <p:sp>
        <p:nvSpPr>
          <p:cNvPr id="4" name="Slide Number Placeholder 3">
            <a:extLst>
              <a:ext uri="{FF2B5EF4-FFF2-40B4-BE49-F238E27FC236}">
                <a16:creationId xmlns:a16="http://schemas.microsoft.com/office/drawing/2014/main" id="{A7731FAF-0112-384F-A063-8FDE7112ABC8}"/>
              </a:ext>
            </a:extLst>
          </p:cNvPr>
          <p:cNvSpPr>
            <a:spLocks noGrp="1"/>
          </p:cNvSpPr>
          <p:nvPr>
            <p:ph type="sldNum" sz="quarter" idx="12"/>
          </p:nvPr>
        </p:nvSpPr>
        <p:spPr/>
        <p:txBody>
          <a:bodyPr/>
          <a:lstStyle/>
          <a:p>
            <a:fld id="{E1552ADF-166F-AF40-B1A4-D35B819B761E}" type="slidenum">
              <a:rPr lang="en-US" smtClean="0"/>
              <a:t>65</a:t>
            </a:fld>
            <a:endParaRPr lang="en-US"/>
          </a:p>
        </p:txBody>
      </p:sp>
      <p:cxnSp>
        <p:nvCxnSpPr>
          <p:cNvPr id="33" name="Straight Connector 32">
            <a:extLst>
              <a:ext uri="{FF2B5EF4-FFF2-40B4-BE49-F238E27FC236}">
                <a16:creationId xmlns:a16="http://schemas.microsoft.com/office/drawing/2014/main" id="{DEFF7135-44B3-F04B-BF9D-12A5225EBADB}"/>
              </a:ext>
            </a:extLst>
          </p:cNvPr>
          <p:cNvCxnSpPr>
            <a:cxnSpLocks/>
            <a:stCxn id="12" idx="7"/>
            <a:endCxn id="7" idx="3"/>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AA03D34-C0EF-1C4C-A42F-751D82D2D612}"/>
              </a:ext>
            </a:extLst>
          </p:cNvPr>
          <p:cNvCxnSpPr>
            <a:cxnSpLocks/>
            <a:stCxn id="10" idx="1"/>
            <a:endCxn id="12" idx="7"/>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63DD934-14C7-7D48-9547-B8AD89F60D66}"/>
              </a:ext>
            </a:extLst>
          </p:cNvPr>
          <p:cNvCxnSpPr>
            <a:cxnSpLocks/>
            <a:stCxn id="10" idx="1"/>
            <a:endCxn id="11" idx="4"/>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8AC7A74-262E-7548-BE20-63C4EFC1F35F}"/>
              </a:ext>
            </a:extLst>
          </p:cNvPr>
          <p:cNvCxnSpPr>
            <a:cxnSpLocks/>
            <a:stCxn id="129" idx="3"/>
            <a:endCxn id="150" idx="7"/>
          </p:cNvCxnSpPr>
          <p:nvPr/>
        </p:nvCxnSpPr>
        <p:spPr>
          <a:xfrm flipH="1">
            <a:off x="4876196" y="3128282"/>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13454ED-0150-9F41-8EF0-5DE147C96DED}"/>
              </a:ext>
            </a:extLst>
          </p:cNvPr>
          <p:cNvCxnSpPr>
            <a:cxnSpLocks/>
            <a:stCxn id="126" idx="1"/>
            <a:endCxn id="128" idx="7"/>
          </p:cNvCxnSpPr>
          <p:nvPr/>
        </p:nvCxnSpPr>
        <p:spPr>
          <a:xfrm flipH="1">
            <a:off x="4323744" y="3582078"/>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30D079-236B-8A48-B795-5508FCEC81A3}"/>
              </a:ext>
            </a:extLst>
          </p:cNvPr>
          <p:cNvCxnSpPr>
            <a:cxnSpLocks/>
            <a:stCxn id="128" idx="7"/>
            <a:endCxn id="127" idx="4"/>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3B2DB876-D6C7-E546-861E-F01626F2F60F}"/>
              </a:ext>
            </a:extLst>
          </p:cNvPr>
          <p:cNvCxnSpPr>
            <a:cxnSpLocks/>
            <a:endCxn id="98" idx="5"/>
          </p:cNvCxnSpPr>
          <p:nvPr/>
        </p:nvCxnSpPr>
        <p:spPr>
          <a:xfrm>
            <a:off x="2630986" y="3870130"/>
            <a:ext cx="790272" cy="11747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1A0313E-C24E-3942-ABBA-A037C7758A8C}"/>
              </a:ext>
            </a:extLst>
          </p:cNvPr>
          <p:cNvCxnSpPr>
            <a:cxnSpLocks/>
            <a:stCxn id="7" idx="6"/>
            <a:endCxn id="15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9EAEF2-31FA-2940-9E0C-C84B215D824C}"/>
              </a:ext>
            </a:extLst>
          </p:cNvPr>
          <p:cNvCxnSpPr>
            <a:cxnSpLocks/>
            <a:stCxn id="100" idx="4"/>
            <a:endCxn id="124" idx="0"/>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B870718-C100-AB41-B234-4A834F80C2D2}"/>
              </a:ext>
            </a:extLst>
          </p:cNvPr>
          <p:cNvCxnSpPr>
            <a:cxnSpLocks/>
            <a:stCxn id="11" idx="4"/>
            <a:endCxn id="125" idx="5"/>
          </p:cNvCxnSpPr>
          <p:nvPr/>
        </p:nvCxnSpPr>
        <p:spPr>
          <a:xfrm flipV="1">
            <a:off x="2150268" y="3128283"/>
            <a:ext cx="2175857" cy="43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BC1CBA90-896D-AF4D-BEBE-F747358050CF}"/>
              </a:ext>
            </a:extLst>
          </p:cNvPr>
          <p:cNvCxnSpPr>
            <a:cxnSpLocks/>
            <a:stCxn id="7" idx="6"/>
            <a:endCxn id="98" idx="1"/>
          </p:cNvCxnSpPr>
          <p:nvPr/>
        </p:nvCxnSpPr>
        <p:spPr>
          <a:xfrm>
            <a:off x="2300286" y="3676849"/>
            <a:ext cx="908813" cy="11558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F754427F-4FFC-CE43-90BB-4BE8809BFF51}"/>
              </a:ext>
            </a:extLst>
          </p:cNvPr>
          <p:cNvCxnSpPr>
            <a:cxnSpLocks/>
            <a:stCxn id="7" idx="6"/>
            <a:endCxn id="101" idx="7"/>
          </p:cNvCxnSpPr>
          <p:nvPr/>
        </p:nvCxnSpPr>
        <p:spPr>
          <a:xfrm>
            <a:off x="2300286" y="3676849"/>
            <a:ext cx="1118591" cy="18650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EAB789FB-BCC9-0C43-A770-9C98159DEA5E}"/>
              </a:ext>
            </a:extLst>
          </p:cNvPr>
          <p:cNvCxnSpPr>
            <a:cxnSpLocks/>
            <a:stCxn id="8" idx="0"/>
            <a:endCxn id="100" idx="3"/>
          </p:cNvCxnSpPr>
          <p:nvPr/>
        </p:nvCxnSpPr>
        <p:spPr>
          <a:xfrm>
            <a:off x="2150269" y="4181476"/>
            <a:ext cx="1608901" cy="5633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B4AA1C46-13E1-BB43-8863-CD4FD6304EB8}"/>
              </a:ext>
            </a:extLst>
          </p:cNvPr>
          <p:cNvCxnSpPr>
            <a:cxnSpLocks/>
            <a:stCxn id="8" idx="0"/>
            <a:endCxn id="102" idx="2"/>
          </p:cNvCxnSpPr>
          <p:nvPr/>
        </p:nvCxnSpPr>
        <p:spPr>
          <a:xfrm>
            <a:off x="2150269" y="4181476"/>
            <a:ext cx="2169792" cy="7573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10C95FA-6D1B-1F47-861C-55B117D7CDB0}"/>
              </a:ext>
            </a:extLst>
          </p:cNvPr>
          <p:cNvCxnSpPr>
            <a:cxnSpLocks/>
            <a:endCxn id="124" idx="0"/>
          </p:cNvCxnSpPr>
          <p:nvPr/>
        </p:nvCxnSpPr>
        <p:spPr>
          <a:xfrm flipV="1">
            <a:off x="1744151" y="3881439"/>
            <a:ext cx="3025967" cy="32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7D753821-4E73-4242-AB0A-D3097AED286E}"/>
              </a:ext>
            </a:extLst>
          </p:cNvPr>
          <p:cNvCxnSpPr>
            <a:cxnSpLocks/>
            <a:stCxn id="12" idx="7"/>
            <a:endCxn id="126" idx="1"/>
          </p:cNvCxnSpPr>
          <p:nvPr/>
        </p:nvCxnSpPr>
        <p:spPr>
          <a:xfrm flipV="1">
            <a:off x="1703895" y="3582078"/>
            <a:ext cx="3564973" cy="3433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FCDBFC9C-7E30-7C40-AFFA-BCEA0A12F4D8}"/>
              </a:ext>
            </a:extLst>
          </p:cNvPr>
          <p:cNvCxnSpPr>
            <a:cxnSpLocks/>
            <a:stCxn id="12" idx="7"/>
            <a:endCxn id="129" idx="3"/>
          </p:cNvCxnSpPr>
          <p:nvPr/>
        </p:nvCxnSpPr>
        <p:spPr>
          <a:xfrm flipV="1">
            <a:off x="1703895" y="3128282"/>
            <a:ext cx="3564972" cy="797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A95C3CA1-7D81-0D44-8CB0-16BCDDEDC0AD}"/>
              </a:ext>
            </a:extLst>
          </p:cNvPr>
          <p:cNvCxnSpPr>
            <a:cxnSpLocks/>
            <a:stCxn id="12" idx="7"/>
            <a:endCxn id="127" idx="4"/>
          </p:cNvCxnSpPr>
          <p:nvPr/>
        </p:nvCxnSpPr>
        <p:spPr>
          <a:xfrm flipV="1">
            <a:off x="1703895" y="2872185"/>
            <a:ext cx="3066222" cy="1053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4F155D98-D547-1842-9934-BD06DABA9F8F}"/>
              </a:ext>
            </a:extLst>
          </p:cNvPr>
          <p:cNvCxnSpPr>
            <a:cxnSpLocks/>
            <a:stCxn id="9" idx="5"/>
            <a:endCxn id="125" idx="5"/>
          </p:cNvCxnSpPr>
          <p:nvPr/>
        </p:nvCxnSpPr>
        <p:spPr>
          <a:xfrm flipV="1">
            <a:off x="1706276" y="3128283"/>
            <a:ext cx="2619849"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E3589A86-EF1D-C24E-B9CB-363FC6C71B72}"/>
              </a:ext>
            </a:extLst>
          </p:cNvPr>
          <p:cNvCxnSpPr>
            <a:cxnSpLocks/>
            <a:stCxn id="11" idx="4"/>
            <a:endCxn id="99" idx="1"/>
          </p:cNvCxnSpPr>
          <p:nvPr/>
        </p:nvCxnSpPr>
        <p:spPr>
          <a:xfrm>
            <a:off x="2150268" y="3172222"/>
            <a:ext cx="2213733" cy="23264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4B31C6B7-DFAC-C544-816C-F76E38AE6DBA}"/>
              </a:ext>
            </a:extLst>
          </p:cNvPr>
          <p:cNvCxnSpPr>
            <a:cxnSpLocks/>
            <a:stCxn id="100" idx="4"/>
            <a:endCxn id="128" idx="7"/>
          </p:cNvCxnSpPr>
          <p:nvPr/>
        </p:nvCxnSpPr>
        <p:spPr>
          <a:xfrm flipV="1">
            <a:off x="3865250" y="3625341"/>
            <a:ext cx="458494" cy="1163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8228D50-77B1-A045-9AB4-2A57E2A76B7D}"/>
              </a:ext>
            </a:extLst>
          </p:cNvPr>
          <p:cNvCxnSpPr>
            <a:cxnSpLocks/>
            <a:stCxn id="100" idx="4"/>
            <a:endCxn id="125" idx="5"/>
          </p:cNvCxnSpPr>
          <p:nvPr/>
        </p:nvCxnSpPr>
        <p:spPr>
          <a:xfrm flipV="1">
            <a:off x="3865250" y="3128283"/>
            <a:ext cx="460875" cy="1660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09D29AB3-FE1A-C649-BF50-874A41446524}"/>
              </a:ext>
            </a:extLst>
          </p:cNvPr>
          <p:cNvCxnSpPr>
            <a:cxnSpLocks/>
            <a:stCxn id="98" idx="5"/>
            <a:endCxn id="127" idx="4"/>
          </p:cNvCxnSpPr>
          <p:nvPr/>
        </p:nvCxnSpPr>
        <p:spPr>
          <a:xfrm flipV="1">
            <a:off x="3421258" y="2872185"/>
            <a:ext cx="1348859" cy="21726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1407B1EC-66F4-D340-BA8D-067FA246B2E7}"/>
              </a:ext>
            </a:extLst>
          </p:cNvPr>
          <p:cNvCxnSpPr>
            <a:cxnSpLocks/>
            <a:stCxn id="101" idx="7"/>
            <a:endCxn id="126" idx="1"/>
          </p:cNvCxnSpPr>
          <p:nvPr/>
        </p:nvCxnSpPr>
        <p:spPr>
          <a:xfrm flipV="1">
            <a:off x="3418877" y="3582078"/>
            <a:ext cx="1849991" cy="19598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EB78E33-2F00-6047-AF1C-D4CB11675D8A}"/>
              </a:ext>
            </a:extLst>
          </p:cNvPr>
          <p:cNvCxnSpPr>
            <a:cxnSpLocks/>
            <a:stCxn id="99" idx="7"/>
            <a:endCxn id="129" idx="3"/>
          </p:cNvCxnSpPr>
          <p:nvPr/>
        </p:nvCxnSpPr>
        <p:spPr>
          <a:xfrm flipV="1">
            <a:off x="4576160" y="3128282"/>
            <a:ext cx="692707" cy="23703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A73530ED-D352-F642-86CC-366054A59BE5}"/>
              </a:ext>
            </a:extLst>
          </p:cNvPr>
          <p:cNvCxnSpPr>
            <a:cxnSpLocks/>
            <a:stCxn id="102" idx="7"/>
            <a:endCxn id="127" idx="4"/>
          </p:cNvCxnSpPr>
          <p:nvPr/>
        </p:nvCxnSpPr>
        <p:spPr>
          <a:xfrm flipV="1">
            <a:off x="4576159" y="2872185"/>
            <a:ext cx="193958" cy="19605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5897DB1-5E63-FE48-940B-E9B4AEECFA4D}"/>
              </a:ext>
            </a:extLst>
          </p:cNvPr>
          <p:cNvCxnSpPr>
            <a:cxnSpLocks/>
            <a:stCxn id="123" idx="0"/>
            <a:endCxn id="125" idx="5"/>
          </p:cNvCxnSpPr>
          <p:nvPr/>
        </p:nvCxnSpPr>
        <p:spPr>
          <a:xfrm flipV="1">
            <a:off x="3865250" y="3128283"/>
            <a:ext cx="460875" cy="2015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D71645B2-DFFE-4B43-9ABE-667872446CF5}"/>
              </a:ext>
            </a:extLst>
          </p:cNvPr>
          <p:cNvSpPr/>
          <p:nvPr/>
        </p:nvSpPr>
        <p:spPr>
          <a:xfrm>
            <a:off x="3715232" y="57980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92E17B6-EBEB-DE44-8482-C5E50047E77A}"/>
              </a:ext>
            </a:extLst>
          </p:cNvPr>
          <p:cNvSpPr/>
          <p:nvPr/>
        </p:nvSpPr>
        <p:spPr>
          <a:xfrm>
            <a:off x="4320062" y="54547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3121A6F-9F29-9840-B7D6-0D310ED19E85}"/>
              </a:ext>
            </a:extLst>
          </p:cNvPr>
          <p:cNvSpPr/>
          <p:nvPr/>
        </p:nvSpPr>
        <p:spPr>
          <a:xfrm>
            <a:off x="3162779" y="5497988"/>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8C31B1F-6B8D-2C49-BBD9-F8EB946B76D6}"/>
              </a:ext>
            </a:extLst>
          </p:cNvPr>
          <p:cNvSpPr/>
          <p:nvPr/>
        </p:nvSpPr>
        <p:spPr>
          <a:xfrm>
            <a:off x="4320061" y="4788770"/>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14D71D2E-07F2-7C42-B11B-9FDF64115E5C}"/>
              </a:ext>
            </a:extLst>
          </p:cNvPr>
          <p:cNvSpPr/>
          <p:nvPr/>
        </p:nvSpPr>
        <p:spPr>
          <a:xfrm>
            <a:off x="3715231" y="5143379"/>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DDFA4B8-80E5-6D45-A8F5-8CA22F5BBDC7}"/>
              </a:ext>
            </a:extLst>
          </p:cNvPr>
          <p:cNvSpPr/>
          <p:nvPr/>
        </p:nvSpPr>
        <p:spPr>
          <a:xfrm>
            <a:off x="3165160" y="4788771"/>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02EEB55D-3BBB-5747-8563-4EA2545F5B52}"/>
              </a:ext>
            </a:extLst>
          </p:cNvPr>
          <p:cNvSpPr/>
          <p:nvPr/>
        </p:nvSpPr>
        <p:spPr>
          <a:xfrm>
            <a:off x="3715231" y="4488734"/>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A1CA1CC-EA83-6848-8B77-4AD3D9545A1A}"/>
              </a:ext>
            </a:extLst>
          </p:cNvPr>
          <p:cNvSpPr/>
          <p:nvPr/>
        </p:nvSpPr>
        <p:spPr>
          <a:xfrm>
            <a:off x="2000250" y="41814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395F08-5C77-4E48-BF5C-509FF5BEF147}"/>
              </a:ext>
            </a:extLst>
          </p:cNvPr>
          <p:cNvSpPr/>
          <p:nvPr/>
        </p:nvSpPr>
        <p:spPr>
          <a:xfrm>
            <a:off x="1450178" y="3172222"/>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CB5DFC-314E-D144-93EA-06EE31ECA3CF}"/>
              </a:ext>
            </a:extLst>
          </p:cNvPr>
          <p:cNvSpPr/>
          <p:nvPr/>
        </p:nvSpPr>
        <p:spPr>
          <a:xfrm>
            <a:off x="2000249" y="2872185"/>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F3207-465C-7D42-A02E-E1F6B1D53612}"/>
              </a:ext>
            </a:extLst>
          </p:cNvPr>
          <p:cNvSpPr/>
          <p:nvPr/>
        </p:nvSpPr>
        <p:spPr>
          <a:xfrm>
            <a:off x="1447797" y="3881439"/>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FC959C-3DAA-A745-BF87-51758C50B4E2}"/>
              </a:ext>
            </a:extLst>
          </p:cNvPr>
          <p:cNvSpPr/>
          <p:nvPr/>
        </p:nvSpPr>
        <p:spPr>
          <a:xfrm>
            <a:off x="2605079" y="3172221"/>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EFC17A5-AB19-E54F-9956-C5FF5AAB58A5}"/>
              </a:ext>
            </a:extLst>
          </p:cNvPr>
          <p:cNvSpPr/>
          <p:nvPr/>
        </p:nvSpPr>
        <p:spPr>
          <a:xfrm>
            <a:off x="2000249" y="3526830"/>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339785-A805-CF4A-B7C1-4A944B990730}"/>
              </a:ext>
            </a:extLst>
          </p:cNvPr>
          <p:cNvSpPr/>
          <p:nvPr/>
        </p:nvSpPr>
        <p:spPr>
          <a:xfrm>
            <a:off x="2605080" y="38381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12022D7-B863-8742-89DF-60FCC3479A41}"/>
              </a:ext>
            </a:extLst>
          </p:cNvPr>
          <p:cNvSpPr/>
          <p:nvPr/>
        </p:nvSpPr>
        <p:spPr>
          <a:xfrm>
            <a:off x="4070027" y="2872185"/>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EA555E8-33C9-EA46-A663-0A94297B5D96}"/>
              </a:ext>
            </a:extLst>
          </p:cNvPr>
          <p:cNvSpPr/>
          <p:nvPr/>
        </p:nvSpPr>
        <p:spPr>
          <a:xfrm>
            <a:off x="5224929" y="35381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D51CE38-7EBA-1A42-A45F-90EC1AF06019}"/>
              </a:ext>
            </a:extLst>
          </p:cNvPr>
          <p:cNvSpPr/>
          <p:nvPr/>
        </p:nvSpPr>
        <p:spPr>
          <a:xfrm>
            <a:off x="4620098" y="2572148"/>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7E4545F-89E9-4441-923F-F4921DF1559F}"/>
              </a:ext>
            </a:extLst>
          </p:cNvPr>
          <p:cNvSpPr/>
          <p:nvPr/>
        </p:nvSpPr>
        <p:spPr>
          <a:xfrm>
            <a:off x="4067646" y="3581402"/>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74595B4-0056-3C4D-9050-ED13A0A4C8B0}"/>
              </a:ext>
            </a:extLst>
          </p:cNvPr>
          <p:cNvSpPr/>
          <p:nvPr/>
        </p:nvSpPr>
        <p:spPr>
          <a:xfrm>
            <a:off x="5224928" y="2872184"/>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BA0FD333-10F3-4447-AB04-F5B52ABB7623}"/>
              </a:ext>
            </a:extLst>
          </p:cNvPr>
          <p:cNvSpPr/>
          <p:nvPr/>
        </p:nvSpPr>
        <p:spPr>
          <a:xfrm>
            <a:off x="4620098" y="3226793"/>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3AC793-4E1A-EE4F-8595-68CC42FBB87B}"/>
              </a:ext>
            </a:extLst>
          </p:cNvPr>
          <p:cNvSpPr/>
          <p:nvPr/>
        </p:nvSpPr>
        <p:spPr>
          <a:xfrm>
            <a:off x="4620099" y="38814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1" name="Straight Connector 180">
            <a:extLst>
              <a:ext uri="{FF2B5EF4-FFF2-40B4-BE49-F238E27FC236}">
                <a16:creationId xmlns:a16="http://schemas.microsoft.com/office/drawing/2014/main" id="{BAFB949C-E8BC-624D-8D2C-2B5790890115}"/>
              </a:ext>
            </a:extLst>
          </p:cNvPr>
          <p:cNvCxnSpPr>
            <a:cxnSpLocks/>
            <a:stCxn id="8" idx="7"/>
            <a:endCxn id="97" idx="0"/>
          </p:cNvCxnSpPr>
          <p:nvPr/>
        </p:nvCxnSpPr>
        <p:spPr>
          <a:xfrm>
            <a:off x="2256348" y="4225415"/>
            <a:ext cx="1608903" cy="15726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74FF1D4-CDCC-0C43-8F8E-8A8B298F83D8}"/>
              </a:ext>
            </a:extLst>
          </p:cNvPr>
          <p:cNvCxnSpPr>
            <a:cxnSpLocks/>
          </p:cNvCxnSpPr>
          <p:nvPr/>
        </p:nvCxnSpPr>
        <p:spPr>
          <a:xfrm>
            <a:off x="6617855" y="2399866"/>
            <a:ext cx="0" cy="32631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7BB96B-1783-5D45-9E18-AB40D4153332}"/>
              </a:ext>
            </a:extLst>
          </p:cNvPr>
          <p:cNvCxnSpPr>
            <a:cxnSpLocks/>
          </p:cNvCxnSpPr>
          <p:nvPr/>
        </p:nvCxnSpPr>
        <p:spPr>
          <a:xfrm>
            <a:off x="6474980" y="4031457"/>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D776246-53DD-5B43-941B-A436E09FE465}"/>
              </a:ext>
            </a:extLst>
          </p:cNvPr>
          <p:cNvCxnSpPr>
            <a:cxnSpLocks/>
          </p:cNvCxnSpPr>
          <p:nvPr/>
        </p:nvCxnSpPr>
        <p:spPr>
          <a:xfrm>
            <a:off x="6474980" y="264120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A5120DD-8941-D544-8531-D8721BE04E61}"/>
              </a:ext>
            </a:extLst>
          </p:cNvPr>
          <p:cNvCxnSpPr>
            <a:cxnSpLocks/>
          </p:cNvCxnSpPr>
          <p:nvPr/>
        </p:nvCxnSpPr>
        <p:spPr>
          <a:xfrm>
            <a:off x="6474980" y="5400219"/>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D4A08FB-3EBB-F74E-A3AE-3847CC656D3F}"/>
              </a:ext>
            </a:extLst>
          </p:cNvPr>
          <p:cNvCxnSpPr>
            <a:cxnSpLocks/>
          </p:cNvCxnSpPr>
          <p:nvPr/>
        </p:nvCxnSpPr>
        <p:spPr>
          <a:xfrm>
            <a:off x="6474980" y="3296248"/>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D4083B3E-5272-2942-89C4-E1A4FE2F7FAD}"/>
              </a:ext>
            </a:extLst>
          </p:cNvPr>
          <p:cNvCxnSpPr>
            <a:cxnSpLocks/>
          </p:cNvCxnSpPr>
          <p:nvPr/>
        </p:nvCxnSpPr>
        <p:spPr>
          <a:xfrm>
            <a:off x="6474980" y="470495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1143ABE5-547B-8A4D-AEDD-26EE9E743C26}"/>
              </a:ext>
            </a:extLst>
          </p:cNvPr>
          <p:cNvSpPr txBox="1"/>
          <p:nvPr/>
        </p:nvSpPr>
        <p:spPr>
          <a:xfrm>
            <a:off x="6823711" y="3821142"/>
            <a:ext cx="476412" cy="369332"/>
          </a:xfrm>
          <a:prstGeom prst="rect">
            <a:avLst/>
          </a:prstGeom>
          <a:noFill/>
        </p:spPr>
        <p:txBody>
          <a:bodyPr wrap="none" rtlCol="0">
            <a:spAutoFit/>
          </a:bodyPr>
          <a:lstStyle/>
          <a:p>
            <a:r>
              <a:rPr lang="en-US" dirty="0"/>
              <a:t>0.0</a:t>
            </a:r>
          </a:p>
        </p:txBody>
      </p:sp>
      <p:sp>
        <p:nvSpPr>
          <p:cNvPr id="62" name="TextBox 61">
            <a:extLst>
              <a:ext uri="{FF2B5EF4-FFF2-40B4-BE49-F238E27FC236}">
                <a16:creationId xmlns:a16="http://schemas.microsoft.com/office/drawing/2014/main" id="{21925489-1561-B446-B403-55B57052F208}"/>
              </a:ext>
            </a:extLst>
          </p:cNvPr>
          <p:cNvSpPr txBox="1"/>
          <p:nvPr/>
        </p:nvSpPr>
        <p:spPr>
          <a:xfrm>
            <a:off x="6816754" y="2435246"/>
            <a:ext cx="476412" cy="369332"/>
          </a:xfrm>
          <a:prstGeom prst="rect">
            <a:avLst/>
          </a:prstGeom>
          <a:noFill/>
        </p:spPr>
        <p:txBody>
          <a:bodyPr wrap="none" rtlCol="0">
            <a:spAutoFit/>
          </a:bodyPr>
          <a:lstStyle/>
          <a:p>
            <a:r>
              <a:rPr lang="en-US" dirty="0"/>
              <a:t>1.0</a:t>
            </a:r>
          </a:p>
        </p:txBody>
      </p:sp>
      <p:sp>
        <p:nvSpPr>
          <p:cNvPr id="63" name="TextBox 62">
            <a:extLst>
              <a:ext uri="{FF2B5EF4-FFF2-40B4-BE49-F238E27FC236}">
                <a16:creationId xmlns:a16="http://schemas.microsoft.com/office/drawing/2014/main" id="{D8522062-0743-B54D-9268-B24A0AD7FDA8}"/>
              </a:ext>
            </a:extLst>
          </p:cNvPr>
          <p:cNvSpPr txBox="1"/>
          <p:nvPr/>
        </p:nvSpPr>
        <p:spPr>
          <a:xfrm>
            <a:off x="6781487" y="5198681"/>
            <a:ext cx="546945" cy="369332"/>
          </a:xfrm>
          <a:prstGeom prst="rect">
            <a:avLst/>
          </a:prstGeom>
          <a:noFill/>
        </p:spPr>
        <p:txBody>
          <a:bodyPr wrap="none" rtlCol="0">
            <a:spAutoFit/>
          </a:bodyPr>
          <a:lstStyle/>
          <a:p>
            <a:r>
              <a:rPr lang="en-US" dirty="0"/>
              <a:t>-1.0</a:t>
            </a:r>
          </a:p>
        </p:txBody>
      </p:sp>
      <p:sp>
        <p:nvSpPr>
          <p:cNvPr id="64" name="TextBox 63">
            <a:extLst>
              <a:ext uri="{FF2B5EF4-FFF2-40B4-BE49-F238E27FC236}">
                <a16:creationId xmlns:a16="http://schemas.microsoft.com/office/drawing/2014/main" id="{59E8CA68-2A06-6A44-B7CB-A4BC3655F122}"/>
              </a:ext>
            </a:extLst>
          </p:cNvPr>
          <p:cNvSpPr txBox="1"/>
          <p:nvPr/>
        </p:nvSpPr>
        <p:spPr>
          <a:xfrm>
            <a:off x="6436845" y="2075284"/>
            <a:ext cx="2128531" cy="369332"/>
          </a:xfrm>
          <a:prstGeom prst="rect">
            <a:avLst/>
          </a:prstGeom>
          <a:noFill/>
        </p:spPr>
        <p:txBody>
          <a:bodyPr wrap="none" rtlCol="0">
            <a:spAutoFit/>
          </a:bodyPr>
          <a:lstStyle/>
          <a:p>
            <a:r>
              <a:rPr lang="en-US" dirty="0"/>
              <a:t>Positive Assortativity</a:t>
            </a:r>
          </a:p>
        </p:txBody>
      </p:sp>
      <p:sp>
        <p:nvSpPr>
          <p:cNvPr id="65" name="TextBox 64">
            <a:extLst>
              <a:ext uri="{FF2B5EF4-FFF2-40B4-BE49-F238E27FC236}">
                <a16:creationId xmlns:a16="http://schemas.microsoft.com/office/drawing/2014/main" id="{539102C9-1C90-F84C-9213-397796A6AE62}"/>
              </a:ext>
            </a:extLst>
          </p:cNvPr>
          <p:cNvSpPr txBox="1"/>
          <p:nvPr/>
        </p:nvSpPr>
        <p:spPr>
          <a:xfrm>
            <a:off x="6298878" y="5611464"/>
            <a:ext cx="2227726" cy="369332"/>
          </a:xfrm>
          <a:prstGeom prst="rect">
            <a:avLst/>
          </a:prstGeom>
          <a:noFill/>
        </p:spPr>
        <p:txBody>
          <a:bodyPr wrap="none" rtlCol="0">
            <a:spAutoFit/>
          </a:bodyPr>
          <a:lstStyle/>
          <a:p>
            <a:r>
              <a:rPr lang="en-US" dirty="0"/>
              <a:t>Negative Assortativity</a:t>
            </a:r>
          </a:p>
        </p:txBody>
      </p:sp>
      <p:cxnSp>
        <p:nvCxnSpPr>
          <p:cNvPr id="66" name="Straight Arrow Connector 65">
            <a:extLst>
              <a:ext uri="{FF2B5EF4-FFF2-40B4-BE49-F238E27FC236}">
                <a16:creationId xmlns:a16="http://schemas.microsoft.com/office/drawing/2014/main" id="{20AE70A4-1905-914E-82B4-5B4D995663D3}"/>
              </a:ext>
            </a:extLst>
          </p:cNvPr>
          <p:cNvCxnSpPr>
            <a:cxnSpLocks/>
          </p:cNvCxnSpPr>
          <p:nvPr/>
        </p:nvCxnSpPr>
        <p:spPr>
          <a:xfrm flipH="1">
            <a:off x="7328432" y="5405153"/>
            <a:ext cx="43832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9478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FA2F-749D-C249-B460-6DB24CF84290}"/>
              </a:ext>
            </a:extLst>
          </p:cNvPr>
          <p:cNvSpPr>
            <a:spLocks noGrp="1"/>
          </p:cNvSpPr>
          <p:nvPr>
            <p:ph type="title"/>
          </p:nvPr>
        </p:nvSpPr>
        <p:spPr/>
        <p:txBody>
          <a:bodyPr/>
          <a:lstStyle/>
          <a:p>
            <a:r>
              <a:rPr lang="en-US" dirty="0">
                <a:solidFill>
                  <a:srgbClr val="E59432"/>
                </a:solidFill>
              </a:rPr>
              <a:t>Assortativity in a Single Community</a:t>
            </a:r>
          </a:p>
        </p:txBody>
      </p:sp>
      <p:sp>
        <p:nvSpPr>
          <p:cNvPr id="4" name="Slide Number Placeholder 3">
            <a:extLst>
              <a:ext uri="{FF2B5EF4-FFF2-40B4-BE49-F238E27FC236}">
                <a16:creationId xmlns:a16="http://schemas.microsoft.com/office/drawing/2014/main" id="{A7731FAF-0112-384F-A063-8FDE7112ABC8}"/>
              </a:ext>
            </a:extLst>
          </p:cNvPr>
          <p:cNvSpPr>
            <a:spLocks noGrp="1"/>
          </p:cNvSpPr>
          <p:nvPr>
            <p:ph type="sldNum" sz="quarter" idx="12"/>
          </p:nvPr>
        </p:nvSpPr>
        <p:spPr/>
        <p:txBody>
          <a:bodyPr/>
          <a:lstStyle/>
          <a:p>
            <a:fld id="{E1552ADF-166F-AF40-B1A4-D35B819B761E}" type="slidenum">
              <a:rPr lang="en-US" smtClean="0"/>
              <a:t>66</a:t>
            </a:fld>
            <a:endParaRPr lang="en-US"/>
          </a:p>
        </p:txBody>
      </p:sp>
      <p:sp>
        <p:nvSpPr>
          <p:cNvPr id="8" name="Oval 7">
            <a:extLst>
              <a:ext uri="{FF2B5EF4-FFF2-40B4-BE49-F238E27FC236}">
                <a16:creationId xmlns:a16="http://schemas.microsoft.com/office/drawing/2014/main" id="{9A1CA1CC-EA83-6848-8B77-4AD3D9545A1A}"/>
              </a:ext>
            </a:extLst>
          </p:cNvPr>
          <p:cNvSpPr/>
          <p:nvPr/>
        </p:nvSpPr>
        <p:spPr>
          <a:xfrm>
            <a:off x="2000250" y="41814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395F08-5C77-4E48-BF5C-509FF5BEF147}"/>
              </a:ext>
            </a:extLst>
          </p:cNvPr>
          <p:cNvSpPr/>
          <p:nvPr/>
        </p:nvSpPr>
        <p:spPr>
          <a:xfrm>
            <a:off x="1450178" y="3172222"/>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CB5DFC-314E-D144-93EA-06EE31ECA3CF}"/>
              </a:ext>
            </a:extLst>
          </p:cNvPr>
          <p:cNvSpPr/>
          <p:nvPr/>
        </p:nvSpPr>
        <p:spPr>
          <a:xfrm>
            <a:off x="2000249" y="2872185"/>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F3207-465C-7D42-A02E-E1F6B1D53612}"/>
              </a:ext>
            </a:extLst>
          </p:cNvPr>
          <p:cNvSpPr/>
          <p:nvPr/>
        </p:nvSpPr>
        <p:spPr>
          <a:xfrm>
            <a:off x="1447797" y="3881439"/>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FC959C-3DAA-A745-BF87-51758C50B4E2}"/>
              </a:ext>
            </a:extLst>
          </p:cNvPr>
          <p:cNvSpPr/>
          <p:nvPr/>
        </p:nvSpPr>
        <p:spPr>
          <a:xfrm>
            <a:off x="2605079" y="3172221"/>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0D67BBA4-EE82-3043-B3E1-5F3D8E269377}"/>
              </a:ext>
            </a:extLst>
          </p:cNvPr>
          <p:cNvCxnSpPr>
            <a:cxnSpLocks/>
            <a:stCxn id="9" idx="5"/>
            <a:endCxn id="7" idx="1"/>
          </p:cNvCxnSpPr>
          <p:nvPr/>
        </p:nvCxnSpPr>
        <p:spPr>
          <a:xfrm>
            <a:off x="1706276" y="3428320"/>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FF7135-44B3-F04B-BF9D-12A5225EBADB}"/>
              </a:ext>
            </a:extLst>
          </p:cNvPr>
          <p:cNvCxnSpPr>
            <a:cxnSpLocks/>
            <a:stCxn id="12" idx="7"/>
            <a:endCxn id="7" idx="3"/>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37568C-5DA2-264B-8255-5BB544A1010D}"/>
              </a:ext>
            </a:extLst>
          </p:cNvPr>
          <p:cNvCxnSpPr>
            <a:cxnSpLocks/>
            <a:stCxn id="7" idx="4"/>
            <a:endCxn id="8" idx="0"/>
          </p:cNvCxnSpPr>
          <p:nvPr/>
        </p:nvCxnSpPr>
        <p:spPr>
          <a:xfrm>
            <a:off x="2150268" y="3826867"/>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6A6699-A8CC-B94F-AB95-E8C0BE58A6A3}"/>
              </a:ext>
            </a:extLst>
          </p:cNvPr>
          <p:cNvCxnSpPr>
            <a:cxnSpLocks/>
            <a:endCxn id="10"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0A6993-14B8-1740-8DE2-7C3790AC1E3A}"/>
              </a:ext>
            </a:extLst>
          </p:cNvPr>
          <p:cNvCxnSpPr>
            <a:cxnSpLocks/>
            <a:stCxn id="13" idx="3"/>
            <a:endCxn id="7"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F6BF9A-27EF-0A46-A0B8-406DF7C82354}"/>
              </a:ext>
            </a:extLst>
          </p:cNvPr>
          <p:cNvCxnSpPr>
            <a:cxnSpLocks/>
            <a:stCxn id="11" idx="4"/>
            <a:endCxn id="7" idx="0"/>
          </p:cNvCxnSpPr>
          <p:nvPr/>
        </p:nvCxnSpPr>
        <p:spPr>
          <a:xfrm>
            <a:off x="2150268" y="3172222"/>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AA03D34-C0EF-1C4C-A42F-751D82D2D612}"/>
              </a:ext>
            </a:extLst>
          </p:cNvPr>
          <p:cNvCxnSpPr>
            <a:cxnSpLocks/>
            <a:stCxn id="10" idx="1"/>
            <a:endCxn id="12" idx="7"/>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C0A0AF-8B8C-414B-B064-9A847017A8C7}"/>
              </a:ext>
            </a:extLst>
          </p:cNvPr>
          <p:cNvCxnSpPr>
            <a:cxnSpLocks/>
            <a:stCxn id="8" idx="0"/>
            <a:endCxn id="10" idx="1"/>
          </p:cNvCxnSpPr>
          <p:nvPr/>
        </p:nvCxnSpPr>
        <p:spPr>
          <a:xfrm flipV="1">
            <a:off x="2150269" y="3882115"/>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8012C1C-40ED-5345-B33A-CC9DF282CB60}"/>
              </a:ext>
            </a:extLst>
          </p:cNvPr>
          <p:cNvCxnSpPr>
            <a:cxnSpLocks/>
            <a:stCxn id="8" idx="0"/>
            <a:endCxn id="9" idx="5"/>
          </p:cNvCxnSpPr>
          <p:nvPr/>
        </p:nvCxnSpPr>
        <p:spPr>
          <a:xfrm flipH="1" flipV="1">
            <a:off x="1706276" y="3428320"/>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5965D7C-E266-984E-AA31-0C9EF0CF0BE7}"/>
              </a:ext>
            </a:extLst>
          </p:cNvPr>
          <p:cNvCxnSpPr>
            <a:cxnSpLocks/>
            <a:stCxn id="13" idx="3"/>
            <a:endCxn id="8" idx="0"/>
          </p:cNvCxnSpPr>
          <p:nvPr/>
        </p:nvCxnSpPr>
        <p:spPr>
          <a:xfrm flipH="1">
            <a:off x="2150269" y="3428319"/>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9A461D-E704-124D-ADD5-176A195FA69E}"/>
              </a:ext>
            </a:extLst>
          </p:cNvPr>
          <p:cNvCxnSpPr>
            <a:cxnSpLocks/>
            <a:stCxn id="13" idx="3"/>
            <a:endCxn id="11" idx="4"/>
          </p:cNvCxnSpPr>
          <p:nvPr/>
        </p:nvCxnSpPr>
        <p:spPr>
          <a:xfrm flipH="1" flipV="1">
            <a:off x="2150268" y="3172222"/>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8BDF309-E950-B94C-9E8D-CBCDA67D945F}"/>
              </a:ext>
            </a:extLst>
          </p:cNvPr>
          <p:cNvCxnSpPr>
            <a:cxnSpLocks/>
            <a:stCxn id="11" idx="4"/>
            <a:endCxn id="9" idx="5"/>
          </p:cNvCxnSpPr>
          <p:nvPr/>
        </p:nvCxnSpPr>
        <p:spPr>
          <a:xfrm flipH="1">
            <a:off x="1706276" y="3172222"/>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48D92C9-A24E-AC44-A7A5-4768560A5852}"/>
              </a:ext>
            </a:extLst>
          </p:cNvPr>
          <p:cNvCxnSpPr>
            <a:cxnSpLocks/>
            <a:stCxn id="9" idx="5"/>
            <a:endCxn id="12" idx="7"/>
          </p:cNvCxnSpPr>
          <p:nvPr/>
        </p:nvCxnSpPr>
        <p:spPr>
          <a:xfrm flipH="1">
            <a:off x="1703895" y="3428320"/>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7CE755-45A5-284C-8DEB-5DD48544C143}"/>
              </a:ext>
            </a:extLst>
          </p:cNvPr>
          <p:cNvCxnSpPr>
            <a:cxnSpLocks/>
            <a:stCxn id="12" idx="7"/>
            <a:endCxn id="8" idx="0"/>
          </p:cNvCxnSpPr>
          <p:nvPr/>
        </p:nvCxnSpPr>
        <p:spPr>
          <a:xfrm>
            <a:off x="1703895" y="3925378"/>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0A9A18E-4CD7-924E-85CE-3B39C99AF300}"/>
              </a:ext>
            </a:extLst>
          </p:cNvPr>
          <p:cNvCxnSpPr>
            <a:cxnSpLocks/>
            <a:stCxn id="10" idx="1"/>
            <a:endCxn id="13"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B909352-7EBB-D84D-A180-F34DBE4F77FC}"/>
              </a:ext>
            </a:extLst>
          </p:cNvPr>
          <p:cNvCxnSpPr>
            <a:cxnSpLocks/>
            <a:stCxn id="12" idx="7"/>
            <a:endCxn id="11" idx="4"/>
          </p:cNvCxnSpPr>
          <p:nvPr/>
        </p:nvCxnSpPr>
        <p:spPr>
          <a:xfrm flipV="1">
            <a:off x="1703895" y="3172222"/>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90053FC-7B5F-7243-AE24-6149D5F01BF2}"/>
              </a:ext>
            </a:extLst>
          </p:cNvPr>
          <p:cNvCxnSpPr>
            <a:cxnSpLocks/>
            <a:stCxn id="12" idx="7"/>
            <a:endCxn id="13" idx="3"/>
          </p:cNvCxnSpPr>
          <p:nvPr/>
        </p:nvCxnSpPr>
        <p:spPr>
          <a:xfrm flipV="1">
            <a:off x="1703895" y="3428319"/>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9C45904-D437-C044-97B6-D7DAFF887FA5}"/>
              </a:ext>
            </a:extLst>
          </p:cNvPr>
          <p:cNvCxnSpPr>
            <a:cxnSpLocks/>
            <a:stCxn id="10" idx="1"/>
            <a:endCxn id="9" idx="5"/>
          </p:cNvCxnSpPr>
          <p:nvPr/>
        </p:nvCxnSpPr>
        <p:spPr>
          <a:xfrm flipH="1" flipV="1">
            <a:off x="1706276" y="3428320"/>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63DD934-14C7-7D48-9547-B8AD89F60D66}"/>
              </a:ext>
            </a:extLst>
          </p:cNvPr>
          <p:cNvCxnSpPr>
            <a:cxnSpLocks/>
            <a:stCxn id="10" idx="1"/>
            <a:endCxn id="11" idx="4"/>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DF3C1A7-1BD2-CF43-AB88-33825A0151DB}"/>
              </a:ext>
            </a:extLst>
          </p:cNvPr>
          <p:cNvCxnSpPr>
            <a:cxnSpLocks/>
            <a:stCxn id="13" idx="3"/>
            <a:endCxn id="9" idx="5"/>
          </p:cNvCxnSpPr>
          <p:nvPr/>
        </p:nvCxnSpPr>
        <p:spPr>
          <a:xfrm flipH="1">
            <a:off x="1706276" y="3428319"/>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EFC17A5-AB19-E54F-9956-C5FF5AAB58A5}"/>
              </a:ext>
            </a:extLst>
          </p:cNvPr>
          <p:cNvSpPr/>
          <p:nvPr/>
        </p:nvSpPr>
        <p:spPr>
          <a:xfrm>
            <a:off x="2000249" y="3526830"/>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D71645B2-DFFE-4B43-9ABE-667872446CF5}"/>
              </a:ext>
            </a:extLst>
          </p:cNvPr>
          <p:cNvSpPr/>
          <p:nvPr/>
        </p:nvSpPr>
        <p:spPr>
          <a:xfrm>
            <a:off x="3715232" y="57980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92E17B6-EBEB-DE44-8482-C5E50047E77A}"/>
              </a:ext>
            </a:extLst>
          </p:cNvPr>
          <p:cNvSpPr/>
          <p:nvPr/>
        </p:nvSpPr>
        <p:spPr>
          <a:xfrm>
            <a:off x="4320062" y="5454725"/>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3121A6F-9F29-9840-B7D6-0D310ED19E85}"/>
              </a:ext>
            </a:extLst>
          </p:cNvPr>
          <p:cNvSpPr/>
          <p:nvPr/>
        </p:nvSpPr>
        <p:spPr>
          <a:xfrm>
            <a:off x="3162779" y="5497988"/>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8C31B1F-6B8D-2C49-BBD9-F8EB946B76D6}"/>
              </a:ext>
            </a:extLst>
          </p:cNvPr>
          <p:cNvSpPr/>
          <p:nvPr/>
        </p:nvSpPr>
        <p:spPr>
          <a:xfrm>
            <a:off x="4320061" y="4788770"/>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31A59155-AF57-CF41-B89C-3813A984610D}"/>
              </a:ext>
            </a:extLst>
          </p:cNvPr>
          <p:cNvCxnSpPr>
            <a:cxnSpLocks/>
            <a:stCxn id="98" idx="5"/>
            <a:endCxn id="123" idx="1"/>
          </p:cNvCxnSpPr>
          <p:nvPr/>
        </p:nvCxnSpPr>
        <p:spPr>
          <a:xfrm>
            <a:off x="3421258" y="5044869"/>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F9F664-4508-6149-A584-D267F1C0ECEA}"/>
              </a:ext>
            </a:extLst>
          </p:cNvPr>
          <p:cNvCxnSpPr>
            <a:cxnSpLocks/>
            <a:stCxn id="101" idx="7"/>
            <a:endCxn id="123" idx="3"/>
          </p:cNvCxnSpPr>
          <p:nvPr/>
        </p:nvCxnSpPr>
        <p:spPr>
          <a:xfrm flipV="1">
            <a:off x="3418877" y="5399477"/>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151D3F-C7C2-8340-A0A9-81D4D152F1E5}"/>
              </a:ext>
            </a:extLst>
          </p:cNvPr>
          <p:cNvCxnSpPr>
            <a:cxnSpLocks/>
            <a:stCxn id="123" idx="4"/>
            <a:endCxn id="97" idx="0"/>
          </p:cNvCxnSpPr>
          <p:nvPr/>
        </p:nvCxnSpPr>
        <p:spPr>
          <a:xfrm>
            <a:off x="3865250" y="5443416"/>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2565092-4E9B-504C-A6B5-38A91B8FE70D}"/>
              </a:ext>
            </a:extLst>
          </p:cNvPr>
          <p:cNvCxnSpPr>
            <a:cxnSpLocks/>
            <a:endCxn id="99" idx="1"/>
          </p:cNvCxnSpPr>
          <p:nvPr/>
        </p:nvCxnSpPr>
        <p:spPr>
          <a:xfrm>
            <a:off x="4011586" y="5319789"/>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B689D92-03D6-9945-98B0-B39C2502DDEA}"/>
              </a:ext>
            </a:extLst>
          </p:cNvPr>
          <p:cNvCxnSpPr>
            <a:cxnSpLocks/>
            <a:stCxn id="102" idx="3"/>
            <a:endCxn id="123" idx="7"/>
          </p:cNvCxnSpPr>
          <p:nvPr/>
        </p:nvCxnSpPr>
        <p:spPr>
          <a:xfrm flipH="1">
            <a:off x="3971329" y="5044868"/>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36171E8-1388-B541-8FC8-58E2BA28ACC9}"/>
              </a:ext>
            </a:extLst>
          </p:cNvPr>
          <p:cNvCxnSpPr>
            <a:cxnSpLocks/>
            <a:stCxn id="100" idx="4"/>
            <a:endCxn id="123" idx="0"/>
          </p:cNvCxnSpPr>
          <p:nvPr/>
        </p:nvCxnSpPr>
        <p:spPr>
          <a:xfrm>
            <a:off x="3865250" y="4788771"/>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45B6061-F6E1-1840-B602-A592ADE13A5A}"/>
              </a:ext>
            </a:extLst>
          </p:cNvPr>
          <p:cNvCxnSpPr>
            <a:cxnSpLocks/>
            <a:stCxn id="99" idx="1"/>
            <a:endCxn id="101" idx="7"/>
          </p:cNvCxnSpPr>
          <p:nvPr/>
        </p:nvCxnSpPr>
        <p:spPr>
          <a:xfrm flipH="1">
            <a:off x="3418877" y="5498664"/>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4F4ECDE-CE39-3D4F-A457-3FE35D9C942C}"/>
              </a:ext>
            </a:extLst>
          </p:cNvPr>
          <p:cNvCxnSpPr>
            <a:cxnSpLocks/>
            <a:stCxn id="97" idx="0"/>
            <a:endCxn id="99" idx="1"/>
          </p:cNvCxnSpPr>
          <p:nvPr/>
        </p:nvCxnSpPr>
        <p:spPr>
          <a:xfrm flipV="1">
            <a:off x="3865251" y="5498664"/>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14F29AF-5FC5-AA47-8302-AAD9FF2CB8CE}"/>
              </a:ext>
            </a:extLst>
          </p:cNvPr>
          <p:cNvCxnSpPr>
            <a:cxnSpLocks/>
            <a:stCxn id="97" idx="0"/>
            <a:endCxn id="98" idx="5"/>
          </p:cNvCxnSpPr>
          <p:nvPr/>
        </p:nvCxnSpPr>
        <p:spPr>
          <a:xfrm flipH="1" flipV="1">
            <a:off x="3421258" y="5044869"/>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E98263-61C8-E847-8F94-187F5433F06B}"/>
              </a:ext>
            </a:extLst>
          </p:cNvPr>
          <p:cNvCxnSpPr>
            <a:cxnSpLocks/>
            <a:stCxn id="102" idx="3"/>
            <a:endCxn id="97" idx="0"/>
          </p:cNvCxnSpPr>
          <p:nvPr/>
        </p:nvCxnSpPr>
        <p:spPr>
          <a:xfrm flipH="1">
            <a:off x="3865251" y="5044868"/>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61BD161-8B99-3D49-8180-2E50D300092A}"/>
              </a:ext>
            </a:extLst>
          </p:cNvPr>
          <p:cNvCxnSpPr>
            <a:cxnSpLocks/>
            <a:stCxn id="102" idx="3"/>
            <a:endCxn id="100" idx="4"/>
          </p:cNvCxnSpPr>
          <p:nvPr/>
        </p:nvCxnSpPr>
        <p:spPr>
          <a:xfrm flipH="1" flipV="1">
            <a:off x="3865250" y="4788771"/>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3380227-BC15-8F43-920B-33D2E62F4C4C}"/>
              </a:ext>
            </a:extLst>
          </p:cNvPr>
          <p:cNvCxnSpPr>
            <a:cxnSpLocks/>
            <a:stCxn id="100" idx="4"/>
            <a:endCxn id="98" idx="5"/>
          </p:cNvCxnSpPr>
          <p:nvPr/>
        </p:nvCxnSpPr>
        <p:spPr>
          <a:xfrm flipH="1">
            <a:off x="3421258" y="4788771"/>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C7A9A1E-D626-304E-A354-F0A0A8A4CB60}"/>
              </a:ext>
            </a:extLst>
          </p:cNvPr>
          <p:cNvCxnSpPr>
            <a:cxnSpLocks/>
            <a:stCxn id="98" idx="5"/>
            <a:endCxn id="101" idx="7"/>
          </p:cNvCxnSpPr>
          <p:nvPr/>
        </p:nvCxnSpPr>
        <p:spPr>
          <a:xfrm flipH="1">
            <a:off x="3418877" y="5044869"/>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38D5A3F-4743-E947-8BD1-00878FAA74CE}"/>
              </a:ext>
            </a:extLst>
          </p:cNvPr>
          <p:cNvCxnSpPr>
            <a:cxnSpLocks/>
            <a:stCxn id="101" idx="7"/>
            <a:endCxn id="97" idx="0"/>
          </p:cNvCxnSpPr>
          <p:nvPr/>
        </p:nvCxnSpPr>
        <p:spPr>
          <a:xfrm>
            <a:off x="3418877" y="5541927"/>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154D16C-E160-7E43-B31E-CAF29B3490F6}"/>
              </a:ext>
            </a:extLst>
          </p:cNvPr>
          <p:cNvCxnSpPr>
            <a:cxnSpLocks/>
            <a:stCxn id="99" idx="1"/>
            <a:endCxn id="102" idx="3"/>
          </p:cNvCxnSpPr>
          <p:nvPr/>
        </p:nvCxnSpPr>
        <p:spPr>
          <a:xfrm flipH="1" flipV="1">
            <a:off x="4364000" y="5044868"/>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7ECBC28-134D-4340-835D-B2C31527781A}"/>
              </a:ext>
            </a:extLst>
          </p:cNvPr>
          <p:cNvCxnSpPr>
            <a:cxnSpLocks/>
            <a:stCxn id="101" idx="7"/>
            <a:endCxn id="100" idx="4"/>
          </p:cNvCxnSpPr>
          <p:nvPr/>
        </p:nvCxnSpPr>
        <p:spPr>
          <a:xfrm flipV="1">
            <a:off x="3418877" y="4788771"/>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448E610-A660-C045-AA55-8450075A6463}"/>
              </a:ext>
            </a:extLst>
          </p:cNvPr>
          <p:cNvCxnSpPr>
            <a:cxnSpLocks/>
            <a:stCxn id="101" idx="7"/>
            <a:endCxn id="102" idx="3"/>
          </p:cNvCxnSpPr>
          <p:nvPr/>
        </p:nvCxnSpPr>
        <p:spPr>
          <a:xfrm flipV="1">
            <a:off x="3418877" y="5044868"/>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15397D1-888E-3D48-8E46-2EC87F985BAE}"/>
              </a:ext>
            </a:extLst>
          </p:cNvPr>
          <p:cNvCxnSpPr>
            <a:cxnSpLocks/>
            <a:stCxn id="99" idx="1"/>
            <a:endCxn id="98" idx="5"/>
          </p:cNvCxnSpPr>
          <p:nvPr/>
        </p:nvCxnSpPr>
        <p:spPr>
          <a:xfrm flipH="1" flipV="1">
            <a:off x="3421258" y="5044869"/>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578BB39-3F9A-6746-921B-14654C9B418C}"/>
              </a:ext>
            </a:extLst>
          </p:cNvPr>
          <p:cNvCxnSpPr>
            <a:cxnSpLocks/>
            <a:stCxn id="99" idx="1"/>
            <a:endCxn id="100" idx="4"/>
          </p:cNvCxnSpPr>
          <p:nvPr/>
        </p:nvCxnSpPr>
        <p:spPr>
          <a:xfrm flipH="1" flipV="1">
            <a:off x="3865250" y="4788771"/>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476202B-9662-B842-8511-7DB5715DCA36}"/>
              </a:ext>
            </a:extLst>
          </p:cNvPr>
          <p:cNvCxnSpPr>
            <a:cxnSpLocks/>
            <a:stCxn id="102" idx="3"/>
            <a:endCxn id="98" idx="5"/>
          </p:cNvCxnSpPr>
          <p:nvPr/>
        </p:nvCxnSpPr>
        <p:spPr>
          <a:xfrm flipH="1">
            <a:off x="3421258" y="5044868"/>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14D71D2E-07F2-7C42-B11B-9FDF64115E5C}"/>
              </a:ext>
            </a:extLst>
          </p:cNvPr>
          <p:cNvSpPr/>
          <p:nvPr/>
        </p:nvSpPr>
        <p:spPr>
          <a:xfrm>
            <a:off x="3715231" y="5143379"/>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12022D7-B863-8742-89DF-60FCC3479A41}"/>
              </a:ext>
            </a:extLst>
          </p:cNvPr>
          <p:cNvSpPr/>
          <p:nvPr/>
        </p:nvSpPr>
        <p:spPr>
          <a:xfrm>
            <a:off x="4070027" y="2872185"/>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EA555E8-33C9-EA46-A663-0A94297B5D96}"/>
              </a:ext>
            </a:extLst>
          </p:cNvPr>
          <p:cNvSpPr/>
          <p:nvPr/>
        </p:nvSpPr>
        <p:spPr>
          <a:xfrm>
            <a:off x="5224929" y="35381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D51CE38-7EBA-1A42-A45F-90EC1AF06019}"/>
              </a:ext>
            </a:extLst>
          </p:cNvPr>
          <p:cNvSpPr/>
          <p:nvPr/>
        </p:nvSpPr>
        <p:spPr>
          <a:xfrm>
            <a:off x="4620098" y="2572148"/>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7E4545F-89E9-4441-923F-F4921DF1559F}"/>
              </a:ext>
            </a:extLst>
          </p:cNvPr>
          <p:cNvSpPr/>
          <p:nvPr/>
        </p:nvSpPr>
        <p:spPr>
          <a:xfrm>
            <a:off x="4067646" y="3581402"/>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74595B4-0056-3C4D-9050-ED13A0A4C8B0}"/>
              </a:ext>
            </a:extLst>
          </p:cNvPr>
          <p:cNvSpPr/>
          <p:nvPr/>
        </p:nvSpPr>
        <p:spPr>
          <a:xfrm>
            <a:off x="5224928" y="2872184"/>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5824538A-1424-F344-B5BA-7079792DE8FB}"/>
              </a:ext>
            </a:extLst>
          </p:cNvPr>
          <p:cNvCxnSpPr>
            <a:cxnSpLocks/>
            <a:stCxn id="129" idx="3"/>
            <a:endCxn id="124" idx="0"/>
          </p:cNvCxnSpPr>
          <p:nvPr/>
        </p:nvCxnSpPr>
        <p:spPr>
          <a:xfrm flipH="1">
            <a:off x="4770118" y="3128282"/>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30D079-236B-8A48-B795-5508FCEC81A3}"/>
              </a:ext>
            </a:extLst>
          </p:cNvPr>
          <p:cNvCxnSpPr>
            <a:cxnSpLocks/>
            <a:stCxn id="128" idx="7"/>
            <a:endCxn id="127" idx="4"/>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64B083D-6778-2D4D-9CCE-86D8BE10C942}"/>
              </a:ext>
            </a:extLst>
          </p:cNvPr>
          <p:cNvCxnSpPr>
            <a:cxnSpLocks/>
            <a:stCxn id="126" idx="1"/>
            <a:endCxn id="127" idx="4"/>
          </p:cNvCxnSpPr>
          <p:nvPr/>
        </p:nvCxnSpPr>
        <p:spPr>
          <a:xfrm flipH="1" flipV="1">
            <a:off x="4770117" y="2872185"/>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BA0FD333-10F3-4447-AB04-F5B52ABB7623}"/>
              </a:ext>
            </a:extLst>
          </p:cNvPr>
          <p:cNvSpPr/>
          <p:nvPr/>
        </p:nvSpPr>
        <p:spPr>
          <a:xfrm>
            <a:off x="4620098" y="3226793"/>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DDFA4B8-80E5-6D45-A8F5-8CA22F5BBDC7}"/>
              </a:ext>
            </a:extLst>
          </p:cNvPr>
          <p:cNvSpPr/>
          <p:nvPr/>
        </p:nvSpPr>
        <p:spPr>
          <a:xfrm>
            <a:off x="3165160" y="4788771"/>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21A0313E-C24E-3942-ABBA-A037C7758A8C}"/>
              </a:ext>
            </a:extLst>
          </p:cNvPr>
          <p:cNvCxnSpPr>
            <a:cxnSpLocks/>
            <a:stCxn id="7" idx="6"/>
            <a:endCxn id="15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A48E9E-D8B3-0E4A-850E-094AE4F4C7C2}"/>
              </a:ext>
            </a:extLst>
          </p:cNvPr>
          <p:cNvCxnSpPr>
            <a:cxnSpLocks/>
            <a:stCxn id="10" idx="1"/>
            <a:endCxn id="15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9EAEF2-31FA-2940-9E0C-C84B215D824C}"/>
              </a:ext>
            </a:extLst>
          </p:cNvPr>
          <p:cNvCxnSpPr>
            <a:cxnSpLocks/>
            <a:stCxn id="100" idx="4"/>
            <a:endCxn id="124" idx="0"/>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02EEB55D-3BBB-5747-8563-4EA2545F5B52}"/>
              </a:ext>
            </a:extLst>
          </p:cNvPr>
          <p:cNvSpPr/>
          <p:nvPr/>
        </p:nvSpPr>
        <p:spPr>
          <a:xfrm>
            <a:off x="3715231" y="4488734"/>
            <a:ext cx="300037" cy="30003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3AC793-4E1A-EE4F-8595-68CC42FBB87B}"/>
              </a:ext>
            </a:extLst>
          </p:cNvPr>
          <p:cNvSpPr/>
          <p:nvPr/>
        </p:nvSpPr>
        <p:spPr>
          <a:xfrm>
            <a:off x="4620099" y="38814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339785-A805-CF4A-B7C1-4A944B990730}"/>
              </a:ext>
            </a:extLst>
          </p:cNvPr>
          <p:cNvSpPr/>
          <p:nvPr/>
        </p:nvSpPr>
        <p:spPr>
          <a:xfrm>
            <a:off x="2605080" y="3838176"/>
            <a:ext cx="300037" cy="300037"/>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E3F0A3B3-6F7D-4C46-BEDA-F683287A61B0}"/>
              </a:ext>
            </a:extLst>
          </p:cNvPr>
          <p:cNvCxnSpPr>
            <a:cxnSpLocks/>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9D2C15-9041-CF48-9EB9-4369A772BE7F}"/>
              </a:ext>
            </a:extLst>
          </p:cNvPr>
          <p:cNvCxnSpPr>
            <a:cxnSpLocks/>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E89F5EB-95A7-3248-BA31-DD23107F8A48}"/>
              </a:ext>
            </a:extLst>
          </p:cNvPr>
          <p:cNvCxnSpPr>
            <a:cxnSpLocks/>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AF442F6-A681-5648-B152-D29141CCD6ED}"/>
              </a:ext>
            </a:extLst>
          </p:cNvPr>
          <p:cNvCxnSpPr>
            <a:cxnSpLocks/>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F6328CD-98E3-9544-B528-D921773F6F90}"/>
              </a:ext>
            </a:extLst>
          </p:cNvPr>
          <p:cNvCxnSpPr>
            <a:cxnSpLocks/>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7ACDE71-1B18-6A4F-A20E-E638B77E068B}"/>
              </a:ext>
            </a:extLst>
          </p:cNvPr>
          <p:cNvCxnSpPr>
            <a:cxnSpLocks/>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A90FD57-B1BD-2145-B013-D1DBBA332CCF}"/>
              </a:ext>
            </a:extLst>
          </p:cNvPr>
          <p:cNvCxnSpPr>
            <a:cxnSpLocks/>
          </p:cNvCxnSpPr>
          <p:nvPr/>
        </p:nvCxnSpPr>
        <p:spPr>
          <a:xfrm flipV="1">
            <a:off x="2150268" y="3128283"/>
            <a:ext cx="2175857" cy="43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C557588-26DB-BD40-89A0-D91A44AD1F65}"/>
              </a:ext>
            </a:extLst>
          </p:cNvPr>
          <p:cNvCxnSpPr>
            <a:cxnSpLocks/>
          </p:cNvCxnSpPr>
          <p:nvPr/>
        </p:nvCxnSpPr>
        <p:spPr>
          <a:xfrm flipV="1">
            <a:off x="1744151" y="3881439"/>
            <a:ext cx="3025967" cy="32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988122E-3AEE-AF4B-9D69-DB04B0683F67}"/>
              </a:ext>
            </a:extLst>
          </p:cNvPr>
          <p:cNvCxnSpPr>
            <a:cxnSpLocks/>
          </p:cNvCxnSpPr>
          <p:nvPr/>
        </p:nvCxnSpPr>
        <p:spPr>
          <a:xfrm flipV="1">
            <a:off x="1703895" y="3128282"/>
            <a:ext cx="3564972" cy="797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8C3C2958-4B17-2943-A870-EF7260F75C44}"/>
              </a:ext>
            </a:extLst>
          </p:cNvPr>
          <p:cNvCxnSpPr>
            <a:cxnSpLocks/>
          </p:cNvCxnSpPr>
          <p:nvPr/>
        </p:nvCxnSpPr>
        <p:spPr>
          <a:xfrm flipV="1">
            <a:off x="1703895" y="2872185"/>
            <a:ext cx="3066222" cy="1053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31D2568-8A65-964C-A9C5-16ACE3B95103}"/>
              </a:ext>
            </a:extLst>
          </p:cNvPr>
          <p:cNvCxnSpPr>
            <a:cxnSpLocks/>
          </p:cNvCxnSpPr>
          <p:nvPr/>
        </p:nvCxnSpPr>
        <p:spPr>
          <a:xfrm flipV="1">
            <a:off x="1706276" y="3128283"/>
            <a:ext cx="2619849"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3722037-128C-A04C-B9D5-6D64EA71F535}"/>
              </a:ext>
            </a:extLst>
          </p:cNvPr>
          <p:cNvCxnSpPr>
            <a:cxnSpLocks/>
          </p:cNvCxnSpPr>
          <p:nvPr/>
        </p:nvCxnSpPr>
        <p:spPr>
          <a:xfrm flipV="1">
            <a:off x="3865250" y="3625341"/>
            <a:ext cx="458494" cy="1163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C9F98AD-5BB9-D840-AE6E-D39E7CC63AEF}"/>
              </a:ext>
            </a:extLst>
          </p:cNvPr>
          <p:cNvCxnSpPr>
            <a:cxnSpLocks/>
          </p:cNvCxnSpPr>
          <p:nvPr/>
        </p:nvCxnSpPr>
        <p:spPr>
          <a:xfrm flipV="1">
            <a:off x="3865250" y="3128283"/>
            <a:ext cx="460875" cy="1660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C17734E-BBD5-B04B-8CAC-08E8F8793B55}"/>
              </a:ext>
            </a:extLst>
          </p:cNvPr>
          <p:cNvCxnSpPr>
            <a:cxnSpLocks/>
          </p:cNvCxnSpPr>
          <p:nvPr/>
        </p:nvCxnSpPr>
        <p:spPr>
          <a:xfrm flipV="1">
            <a:off x="3421258" y="2872185"/>
            <a:ext cx="1348859" cy="21726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3A8BDAB-38DB-E54C-A32E-D5BC0B8B5518}"/>
              </a:ext>
            </a:extLst>
          </p:cNvPr>
          <p:cNvCxnSpPr>
            <a:cxnSpLocks/>
          </p:cNvCxnSpPr>
          <p:nvPr/>
        </p:nvCxnSpPr>
        <p:spPr>
          <a:xfrm flipV="1">
            <a:off x="4576160" y="3128282"/>
            <a:ext cx="692707" cy="23703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CAB6718-5C0A-4540-A6B5-1ABCC7BB6146}"/>
              </a:ext>
            </a:extLst>
          </p:cNvPr>
          <p:cNvCxnSpPr>
            <a:cxnSpLocks/>
          </p:cNvCxnSpPr>
          <p:nvPr/>
        </p:nvCxnSpPr>
        <p:spPr>
          <a:xfrm flipV="1">
            <a:off x="4576159" y="2872185"/>
            <a:ext cx="193958" cy="19605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F6D4A06-505B-8945-AD9C-B36BE11B9F4F}"/>
              </a:ext>
            </a:extLst>
          </p:cNvPr>
          <p:cNvCxnSpPr>
            <a:cxnSpLocks/>
          </p:cNvCxnSpPr>
          <p:nvPr/>
        </p:nvCxnSpPr>
        <p:spPr>
          <a:xfrm flipV="1">
            <a:off x="3865250" y="3128283"/>
            <a:ext cx="460875" cy="2015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948DE4E0-7C5E-B349-8041-699FE07FFD6E}"/>
              </a:ext>
            </a:extLst>
          </p:cNvPr>
          <p:cNvCxnSpPr>
            <a:cxnSpLocks/>
          </p:cNvCxnSpPr>
          <p:nvPr/>
        </p:nvCxnSpPr>
        <p:spPr>
          <a:xfrm>
            <a:off x="6617855" y="2399866"/>
            <a:ext cx="0" cy="32631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0AA1F95-DAF6-7240-AB05-9E97A6827EDB}"/>
              </a:ext>
            </a:extLst>
          </p:cNvPr>
          <p:cNvCxnSpPr>
            <a:cxnSpLocks/>
          </p:cNvCxnSpPr>
          <p:nvPr/>
        </p:nvCxnSpPr>
        <p:spPr>
          <a:xfrm>
            <a:off x="6474980" y="4031457"/>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3BBFCCF-F662-5A43-BD91-E5E00228D28E}"/>
              </a:ext>
            </a:extLst>
          </p:cNvPr>
          <p:cNvCxnSpPr>
            <a:cxnSpLocks/>
          </p:cNvCxnSpPr>
          <p:nvPr/>
        </p:nvCxnSpPr>
        <p:spPr>
          <a:xfrm>
            <a:off x="6474980" y="264120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EB01409-2A68-9C4F-B002-3763875C2C38}"/>
              </a:ext>
            </a:extLst>
          </p:cNvPr>
          <p:cNvCxnSpPr>
            <a:cxnSpLocks/>
          </p:cNvCxnSpPr>
          <p:nvPr/>
        </p:nvCxnSpPr>
        <p:spPr>
          <a:xfrm>
            <a:off x="6474980" y="5400219"/>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5FF7DF8-FB7F-A34C-AC52-C1881F10810E}"/>
              </a:ext>
            </a:extLst>
          </p:cNvPr>
          <p:cNvCxnSpPr>
            <a:cxnSpLocks/>
          </p:cNvCxnSpPr>
          <p:nvPr/>
        </p:nvCxnSpPr>
        <p:spPr>
          <a:xfrm>
            <a:off x="6474980" y="3296248"/>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865F973-ED0A-424E-B77D-12EC2C3BDF20}"/>
              </a:ext>
            </a:extLst>
          </p:cNvPr>
          <p:cNvCxnSpPr>
            <a:cxnSpLocks/>
          </p:cNvCxnSpPr>
          <p:nvPr/>
        </p:nvCxnSpPr>
        <p:spPr>
          <a:xfrm>
            <a:off x="6474980" y="470495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CC285F7A-D132-BA4A-9367-62C62929F184}"/>
              </a:ext>
            </a:extLst>
          </p:cNvPr>
          <p:cNvSpPr txBox="1"/>
          <p:nvPr/>
        </p:nvSpPr>
        <p:spPr>
          <a:xfrm>
            <a:off x="6823711" y="3821142"/>
            <a:ext cx="476412" cy="369332"/>
          </a:xfrm>
          <a:prstGeom prst="rect">
            <a:avLst/>
          </a:prstGeom>
          <a:noFill/>
        </p:spPr>
        <p:txBody>
          <a:bodyPr wrap="none" rtlCol="0">
            <a:spAutoFit/>
          </a:bodyPr>
          <a:lstStyle/>
          <a:p>
            <a:r>
              <a:rPr lang="en-US" dirty="0"/>
              <a:t>0.0</a:t>
            </a:r>
          </a:p>
        </p:txBody>
      </p:sp>
      <p:sp>
        <p:nvSpPr>
          <p:cNvPr id="136" name="TextBox 135">
            <a:extLst>
              <a:ext uri="{FF2B5EF4-FFF2-40B4-BE49-F238E27FC236}">
                <a16:creationId xmlns:a16="http://schemas.microsoft.com/office/drawing/2014/main" id="{FE28F499-12BD-7B4C-9B23-CA88DF42F142}"/>
              </a:ext>
            </a:extLst>
          </p:cNvPr>
          <p:cNvSpPr txBox="1"/>
          <p:nvPr/>
        </p:nvSpPr>
        <p:spPr>
          <a:xfrm>
            <a:off x="6816754" y="2435246"/>
            <a:ext cx="476412" cy="369332"/>
          </a:xfrm>
          <a:prstGeom prst="rect">
            <a:avLst/>
          </a:prstGeom>
          <a:noFill/>
        </p:spPr>
        <p:txBody>
          <a:bodyPr wrap="none" rtlCol="0">
            <a:spAutoFit/>
          </a:bodyPr>
          <a:lstStyle/>
          <a:p>
            <a:r>
              <a:rPr lang="en-US" dirty="0"/>
              <a:t>1.0</a:t>
            </a:r>
          </a:p>
        </p:txBody>
      </p:sp>
      <p:sp>
        <p:nvSpPr>
          <p:cNvPr id="137" name="TextBox 136">
            <a:extLst>
              <a:ext uri="{FF2B5EF4-FFF2-40B4-BE49-F238E27FC236}">
                <a16:creationId xmlns:a16="http://schemas.microsoft.com/office/drawing/2014/main" id="{9E7366CA-0490-0A4F-B6E3-B7A294DA3352}"/>
              </a:ext>
            </a:extLst>
          </p:cNvPr>
          <p:cNvSpPr txBox="1"/>
          <p:nvPr/>
        </p:nvSpPr>
        <p:spPr>
          <a:xfrm>
            <a:off x="6781487" y="5198681"/>
            <a:ext cx="546945" cy="369332"/>
          </a:xfrm>
          <a:prstGeom prst="rect">
            <a:avLst/>
          </a:prstGeom>
          <a:noFill/>
        </p:spPr>
        <p:txBody>
          <a:bodyPr wrap="none" rtlCol="0">
            <a:spAutoFit/>
          </a:bodyPr>
          <a:lstStyle/>
          <a:p>
            <a:r>
              <a:rPr lang="en-US" dirty="0"/>
              <a:t>-1.0</a:t>
            </a:r>
          </a:p>
        </p:txBody>
      </p:sp>
      <p:sp>
        <p:nvSpPr>
          <p:cNvPr id="138" name="TextBox 137">
            <a:extLst>
              <a:ext uri="{FF2B5EF4-FFF2-40B4-BE49-F238E27FC236}">
                <a16:creationId xmlns:a16="http://schemas.microsoft.com/office/drawing/2014/main" id="{BDF5AB58-70C5-9549-8F38-C4D8A03F629F}"/>
              </a:ext>
            </a:extLst>
          </p:cNvPr>
          <p:cNvSpPr txBox="1"/>
          <p:nvPr/>
        </p:nvSpPr>
        <p:spPr>
          <a:xfrm>
            <a:off x="6436845" y="2075284"/>
            <a:ext cx="2128531" cy="369332"/>
          </a:xfrm>
          <a:prstGeom prst="rect">
            <a:avLst/>
          </a:prstGeom>
          <a:noFill/>
        </p:spPr>
        <p:txBody>
          <a:bodyPr wrap="none" rtlCol="0">
            <a:spAutoFit/>
          </a:bodyPr>
          <a:lstStyle/>
          <a:p>
            <a:r>
              <a:rPr lang="en-US" dirty="0"/>
              <a:t>Positive Assortativity</a:t>
            </a:r>
          </a:p>
        </p:txBody>
      </p:sp>
      <p:sp>
        <p:nvSpPr>
          <p:cNvPr id="140" name="TextBox 139">
            <a:extLst>
              <a:ext uri="{FF2B5EF4-FFF2-40B4-BE49-F238E27FC236}">
                <a16:creationId xmlns:a16="http://schemas.microsoft.com/office/drawing/2014/main" id="{151624D1-9141-FA46-B815-27765FBEFF70}"/>
              </a:ext>
            </a:extLst>
          </p:cNvPr>
          <p:cNvSpPr txBox="1"/>
          <p:nvPr/>
        </p:nvSpPr>
        <p:spPr>
          <a:xfrm>
            <a:off x="6298878" y="5611464"/>
            <a:ext cx="2227726" cy="369332"/>
          </a:xfrm>
          <a:prstGeom prst="rect">
            <a:avLst/>
          </a:prstGeom>
          <a:noFill/>
        </p:spPr>
        <p:txBody>
          <a:bodyPr wrap="none" rtlCol="0">
            <a:spAutoFit/>
          </a:bodyPr>
          <a:lstStyle/>
          <a:p>
            <a:r>
              <a:rPr lang="en-US" dirty="0"/>
              <a:t>Negative Assortativity</a:t>
            </a:r>
          </a:p>
        </p:txBody>
      </p:sp>
      <p:sp>
        <p:nvSpPr>
          <p:cNvPr id="14" name="TextBox 13">
            <a:extLst>
              <a:ext uri="{FF2B5EF4-FFF2-40B4-BE49-F238E27FC236}">
                <a16:creationId xmlns:a16="http://schemas.microsoft.com/office/drawing/2014/main" id="{A6F5D83F-19C1-2E44-92CA-557C17FE859B}"/>
              </a:ext>
            </a:extLst>
          </p:cNvPr>
          <p:cNvSpPr txBox="1"/>
          <p:nvPr/>
        </p:nvSpPr>
        <p:spPr>
          <a:xfrm>
            <a:off x="7808706" y="3838176"/>
            <a:ext cx="506870" cy="369332"/>
          </a:xfrm>
          <a:prstGeom prst="rect">
            <a:avLst/>
          </a:prstGeom>
          <a:noFill/>
        </p:spPr>
        <p:txBody>
          <a:bodyPr wrap="none" rtlCol="0">
            <a:spAutoFit/>
          </a:bodyPr>
          <a:lstStyle/>
          <a:p>
            <a:r>
              <a:rPr lang="en-US" b="1" dirty="0">
                <a:solidFill>
                  <a:srgbClr val="E59432"/>
                </a:solidFill>
              </a:rPr>
              <a:t>???</a:t>
            </a:r>
          </a:p>
        </p:txBody>
      </p:sp>
      <p:cxnSp>
        <p:nvCxnSpPr>
          <p:cNvPr id="141" name="Straight Arrow Connector 140">
            <a:extLst>
              <a:ext uri="{FF2B5EF4-FFF2-40B4-BE49-F238E27FC236}">
                <a16:creationId xmlns:a16="http://schemas.microsoft.com/office/drawing/2014/main" id="{715E6D41-110A-0F4E-BCC2-238168168FB3}"/>
              </a:ext>
            </a:extLst>
          </p:cNvPr>
          <p:cNvCxnSpPr>
            <a:cxnSpLocks/>
          </p:cNvCxnSpPr>
          <p:nvPr/>
        </p:nvCxnSpPr>
        <p:spPr>
          <a:xfrm flipH="1">
            <a:off x="7370383" y="4006654"/>
            <a:ext cx="438323" cy="0"/>
          </a:xfrm>
          <a:prstGeom prst="straightConnector1">
            <a:avLst/>
          </a:prstGeom>
          <a:ln w="57150">
            <a:solidFill>
              <a:srgbClr val="E59432"/>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87A654C5-19A9-AF4E-AFB8-77F8EF6367F4}"/>
              </a:ext>
            </a:extLst>
          </p:cNvPr>
          <p:cNvCxnSpPr>
            <a:cxnSpLocks/>
          </p:cNvCxnSpPr>
          <p:nvPr/>
        </p:nvCxnSpPr>
        <p:spPr>
          <a:xfrm flipH="1" flipV="1">
            <a:off x="7461956" y="3482891"/>
            <a:ext cx="346751" cy="327358"/>
          </a:xfrm>
          <a:prstGeom prst="straightConnector1">
            <a:avLst/>
          </a:prstGeom>
          <a:ln w="57150">
            <a:solidFill>
              <a:srgbClr val="E59432"/>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Straight Arrow Connector 142">
            <a:extLst>
              <a:ext uri="{FF2B5EF4-FFF2-40B4-BE49-F238E27FC236}">
                <a16:creationId xmlns:a16="http://schemas.microsoft.com/office/drawing/2014/main" id="{E1029A5B-588C-6643-AEEC-9D1F93988FAD}"/>
              </a:ext>
            </a:extLst>
          </p:cNvPr>
          <p:cNvCxnSpPr>
            <a:cxnSpLocks/>
          </p:cNvCxnSpPr>
          <p:nvPr/>
        </p:nvCxnSpPr>
        <p:spPr>
          <a:xfrm flipH="1">
            <a:off x="7486650" y="4234950"/>
            <a:ext cx="346073" cy="367604"/>
          </a:xfrm>
          <a:prstGeom prst="straightConnector1">
            <a:avLst/>
          </a:prstGeom>
          <a:ln w="57150">
            <a:solidFill>
              <a:srgbClr val="E59432"/>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71350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EFA2F-749D-C249-B460-6DB24CF84290}"/>
              </a:ext>
            </a:extLst>
          </p:cNvPr>
          <p:cNvSpPr>
            <a:spLocks noGrp="1"/>
          </p:cNvSpPr>
          <p:nvPr>
            <p:ph type="title"/>
          </p:nvPr>
        </p:nvSpPr>
        <p:spPr/>
        <p:txBody>
          <a:bodyPr/>
          <a:lstStyle/>
          <a:p>
            <a:r>
              <a:rPr lang="en-US" dirty="0">
                <a:solidFill>
                  <a:srgbClr val="E59432"/>
                </a:solidFill>
              </a:rPr>
              <a:t>Assortativity in a Single Community</a:t>
            </a:r>
          </a:p>
        </p:txBody>
      </p:sp>
      <p:sp>
        <p:nvSpPr>
          <p:cNvPr id="4" name="Slide Number Placeholder 3">
            <a:extLst>
              <a:ext uri="{FF2B5EF4-FFF2-40B4-BE49-F238E27FC236}">
                <a16:creationId xmlns:a16="http://schemas.microsoft.com/office/drawing/2014/main" id="{A7731FAF-0112-384F-A063-8FDE7112ABC8}"/>
              </a:ext>
            </a:extLst>
          </p:cNvPr>
          <p:cNvSpPr>
            <a:spLocks noGrp="1"/>
          </p:cNvSpPr>
          <p:nvPr>
            <p:ph type="sldNum" sz="quarter" idx="12"/>
          </p:nvPr>
        </p:nvSpPr>
        <p:spPr/>
        <p:txBody>
          <a:bodyPr/>
          <a:lstStyle/>
          <a:p>
            <a:fld id="{E1552ADF-166F-AF40-B1A4-D35B819B761E}" type="slidenum">
              <a:rPr lang="en-US" smtClean="0"/>
              <a:t>67</a:t>
            </a:fld>
            <a:endParaRPr lang="en-US"/>
          </a:p>
        </p:txBody>
      </p:sp>
      <p:grpSp>
        <p:nvGrpSpPr>
          <p:cNvPr id="3" name="Group 2">
            <a:extLst>
              <a:ext uri="{FF2B5EF4-FFF2-40B4-BE49-F238E27FC236}">
                <a16:creationId xmlns:a16="http://schemas.microsoft.com/office/drawing/2014/main" id="{08748A15-9960-6548-BF89-CCFC5F677E2D}"/>
              </a:ext>
            </a:extLst>
          </p:cNvPr>
          <p:cNvGrpSpPr/>
          <p:nvPr/>
        </p:nvGrpSpPr>
        <p:grpSpPr>
          <a:xfrm>
            <a:off x="1447797" y="2572148"/>
            <a:ext cx="4077169" cy="3525914"/>
            <a:chOff x="1447797" y="2572148"/>
            <a:chExt cx="4077169" cy="3525914"/>
          </a:xfrm>
        </p:grpSpPr>
        <p:sp>
          <p:nvSpPr>
            <p:cNvPr id="8" name="Oval 7">
              <a:extLst>
                <a:ext uri="{FF2B5EF4-FFF2-40B4-BE49-F238E27FC236}">
                  <a16:creationId xmlns:a16="http://schemas.microsoft.com/office/drawing/2014/main" id="{9A1CA1CC-EA83-6848-8B77-4AD3D9545A1A}"/>
                </a:ext>
              </a:extLst>
            </p:cNvPr>
            <p:cNvSpPr/>
            <p:nvPr/>
          </p:nvSpPr>
          <p:spPr>
            <a:xfrm>
              <a:off x="2000250" y="4181476"/>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0395F08-5C77-4E48-BF5C-509FF5BEF147}"/>
                </a:ext>
              </a:extLst>
            </p:cNvPr>
            <p:cNvSpPr/>
            <p:nvPr/>
          </p:nvSpPr>
          <p:spPr>
            <a:xfrm>
              <a:off x="1450178" y="3172222"/>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5CB5DFC-314E-D144-93EA-06EE31ECA3CF}"/>
                </a:ext>
              </a:extLst>
            </p:cNvPr>
            <p:cNvSpPr/>
            <p:nvPr/>
          </p:nvSpPr>
          <p:spPr>
            <a:xfrm>
              <a:off x="2000249" y="2872185"/>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F4F3207-465C-7D42-A02E-E1F6B1D53612}"/>
                </a:ext>
              </a:extLst>
            </p:cNvPr>
            <p:cNvSpPr/>
            <p:nvPr/>
          </p:nvSpPr>
          <p:spPr>
            <a:xfrm>
              <a:off x="1447797" y="3881439"/>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4FC959C-3DAA-A745-BF87-51758C50B4E2}"/>
                </a:ext>
              </a:extLst>
            </p:cNvPr>
            <p:cNvSpPr/>
            <p:nvPr/>
          </p:nvSpPr>
          <p:spPr>
            <a:xfrm>
              <a:off x="2605079" y="3172221"/>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0D67BBA4-EE82-3043-B3E1-5F3D8E269377}"/>
                </a:ext>
              </a:extLst>
            </p:cNvPr>
            <p:cNvCxnSpPr>
              <a:cxnSpLocks/>
              <a:stCxn id="9" idx="5"/>
              <a:endCxn id="7" idx="1"/>
            </p:cNvCxnSpPr>
            <p:nvPr/>
          </p:nvCxnSpPr>
          <p:spPr>
            <a:xfrm>
              <a:off x="1706276" y="3428320"/>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EFF7135-44B3-F04B-BF9D-12A5225EBADB}"/>
                </a:ext>
              </a:extLst>
            </p:cNvPr>
            <p:cNvCxnSpPr>
              <a:cxnSpLocks/>
              <a:stCxn id="12" idx="7"/>
              <a:endCxn id="7" idx="3"/>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37568C-5DA2-264B-8255-5BB544A1010D}"/>
                </a:ext>
              </a:extLst>
            </p:cNvPr>
            <p:cNvCxnSpPr>
              <a:cxnSpLocks/>
              <a:stCxn id="7" idx="4"/>
              <a:endCxn id="8" idx="0"/>
            </p:cNvCxnSpPr>
            <p:nvPr/>
          </p:nvCxnSpPr>
          <p:spPr>
            <a:xfrm>
              <a:off x="2150268" y="3826867"/>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76A6699-A8CC-B94F-AB95-E8C0BE58A6A3}"/>
                </a:ext>
              </a:extLst>
            </p:cNvPr>
            <p:cNvCxnSpPr>
              <a:cxnSpLocks/>
              <a:endCxn id="10" idx="1"/>
            </p:cNvCxnSpPr>
            <p:nvPr/>
          </p:nvCxnSpPr>
          <p:spPr>
            <a:xfrm>
              <a:off x="2296604" y="3703240"/>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0A6993-14B8-1740-8DE2-7C3790AC1E3A}"/>
                </a:ext>
              </a:extLst>
            </p:cNvPr>
            <p:cNvCxnSpPr>
              <a:cxnSpLocks/>
              <a:stCxn id="13" idx="3"/>
              <a:endCxn id="7" idx="7"/>
            </p:cNvCxnSpPr>
            <p:nvPr/>
          </p:nvCxnSpPr>
          <p:spPr>
            <a:xfrm flipH="1">
              <a:off x="2256347" y="3428319"/>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5F6BF9A-27EF-0A46-A0B8-406DF7C82354}"/>
                </a:ext>
              </a:extLst>
            </p:cNvPr>
            <p:cNvCxnSpPr>
              <a:cxnSpLocks/>
              <a:stCxn id="11" idx="4"/>
              <a:endCxn id="7" idx="0"/>
            </p:cNvCxnSpPr>
            <p:nvPr/>
          </p:nvCxnSpPr>
          <p:spPr>
            <a:xfrm>
              <a:off x="2150268" y="3172222"/>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0AA03D34-C0EF-1C4C-A42F-751D82D2D612}"/>
                </a:ext>
              </a:extLst>
            </p:cNvPr>
            <p:cNvCxnSpPr>
              <a:cxnSpLocks/>
              <a:stCxn id="10" idx="1"/>
              <a:endCxn id="12" idx="7"/>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0C0A0AF-8B8C-414B-B064-9A847017A8C7}"/>
                </a:ext>
              </a:extLst>
            </p:cNvPr>
            <p:cNvCxnSpPr>
              <a:cxnSpLocks/>
              <a:stCxn id="8" idx="0"/>
              <a:endCxn id="10" idx="1"/>
            </p:cNvCxnSpPr>
            <p:nvPr/>
          </p:nvCxnSpPr>
          <p:spPr>
            <a:xfrm flipV="1">
              <a:off x="2150269" y="3882115"/>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38012C1C-40ED-5345-B33A-CC9DF282CB60}"/>
                </a:ext>
              </a:extLst>
            </p:cNvPr>
            <p:cNvCxnSpPr>
              <a:cxnSpLocks/>
              <a:stCxn id="8" idx="0"/>
              <a:endCxn id="9" idx="5"/>
            </p:cNvCxnSpPr>
            <p:nvPr/>
          </p:nvCxnSpPr>
          <p:spPr>
            <a:xfrm flipH="1" flipV="1">
              <a:off x="1706276" y="3428320"/>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5965D7C-E266-984E-AA31-0C9EF0CF0BE7}"/>
                </a:ext>
              </a:extLst>
            </p:cNvPr>
            <p:cNvCxnSpPr>
              <a:cxnSpLocks/>
              <a:stCxn id="13" idx="3"/>
              <a:endCxn id="8" idx="0"/>
            </p:cNvCxnSpPr>
            <p:nvPr/>
          </p:nvCxnSpPr>
          <p:spPr>
            <a:xfrm flipH="1">
              <a:off x="2150269" y="3428319"/>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F9A461D-E704-124D-ADD5-176A195FA69E}"/>
                </a:ext>
              </a:extLst>
            </p:cNvPr>
            <p:cNvCxnSpPr>
              <a:cxnSpLocks/>
              <a:stCxn id="13" idx="3"/>
              <a:endCxn id="11" idx="4"/>
            </p:cNvCxnSpPr>
            <p:nvPr/>
          </p:nvCxnSpPr>
          <p:spPr>
            <a:xfrm flipH="1" flipV="1">
              <a:off x="2150268" y="3172222"/>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8BDF309-E950-B94C-9E8D-CBCDA67D945F}"/>
                </a:ext>
              </a:extLst>
            </p:cNvPr>
            <p:cNvCxnSpPr>
              <a:cxnSpLocks/>
              <a:stCxn id="11" idx="4"/>
              <a:endCxn id="9" idx="5"/>
            </p:cNvCxnSpPr>
            <p:nvPr/>
          </p:nvCxnSpPr>
          <p:spPr>
            <a:xfrm flipH="1">
              <a:off x="1706276" y="3172222"/>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48D92C9-A24E-AC44-A7A5-4768560A5852}"/>
                </a:ext>
              </a:extLst>
            </p:cNvPr>
            <p:cNvCxnSpPr>
              <a:cxnSpLocks/>
              <a:stCxn id="9" idx="5"/>
              <a:endCxn id="12" idx="7"/>
            </p:cNvCxnSpPr>
            <p:nvPr/>
          </p:nvCxnSpPr>
          <p:spPr>
            <a:xfrm flipH="1">
              <a:off x="1703895" y="3428320"/>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BE7CE755-45A5-284C-8DEB-5DD48544C143}"/>
                </a:ext>
              </a:extLst>
            </p:cNvPr>
            <p:cNvCxnSpPr>
              <a:cxnSpLocks/>
              <a:stCxn id="12" idx="7"/>
              <a:endCxn id="8" idx="0"/>
            </p:cNvCxnSpPr>
            <p:nvPr/>
          </p:nvCxnSpPr>
          <p:spPr>
            <a:xfrm>
              <a:off x="1703895" y="3925378"/>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0A9A18E-4CD7-924E-85CE-3B39C99AF300}"/>
                </a:ext>
              </a:extLst>
            </p:cNvPr>
            <p:cNvCxnSpPr>
              <a:cxnSpLocks/>
              <a:stCxn id="10" idx="1"/>
              <a:endCxn id="13" idx="3"/>
            </p:cNvCxnSpPr>
            <p:nvPr/>
          </p:nvCxnSpPr>
          <p:spPr>
            <a:xfrm flipH="1" flipV="1">
              <a:off x="2649018" y="3428319"/>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B909352-7EBB-D84D-A180-F34DBE4F77FC}"/>
                </a:ext>
              </a:extLst>
            </p:cNvPr>
            <p:cNvCxnSpPr>
              <a:cxnSpLocks/>
              <a:stCxn id="12" idx="7"/>
              <a:endCxn id="11" idx="4"/>
            </p:cNvCxnSpPr>
            <p:nvPr/>
          </p:nvCxnSpPr>
          <p:spPr>
            <a:xfrm flipV="1">
              <a:off x="1703895" y="3172222"/>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90053FC-7B5F-7243-AE24-6149D5F01BF2}"/>
                </a:ext>
              </a:extLst>
            </p:cNvPr>
            <p:cNvCxnSpPr>
              <a:cxnSpLocks/>
              <a:stCxn id="12" idx="7"/>
              <a:endCxn id="13" idx="3"/>
            </p:cNvCxnSpPr>
            <p:nvPr/>
          </p:nvCxnSpPr>
          <p:spPr>
            <a:xfrm flipV="1">
              <a:off x="1703895" y="3428319"/>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9C45904-D437-C044-97B6-D7DAFF887FA5}"/>
                </a:ext>
              </a:extLst>
            </p:cNvPr>
            <p:cNvCxnSpPr>
              <a:cxnSpLocks/>
              <a:stCxn id="10" idx="1"/>
              <a:endCxn id="9" idx="5"/>
            </p:cNvCxnSpPr>
            <p:nvPr/>
          </p:nvCxnSpPr>
          <p:spPr>
            <a:xfrm flipH="1" flipV="1">
              <a:off x="1706276" y="3428320"/>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63DD934-14C7-7D48-9547-B8AD89F60D66}"/>
                </a:ext>
              </a:extLst>
            </p:cNvPr>
            <p:cNvCxnSpPr>
              <a:cxnSpLocks/>
              <a:stCxn id="10" idx="1"/>
              <a:endCxn id="11" idx="4"/>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6DF3C1A7-1BD2-CF43-AB88-33825A0151DB}"/>
                </a:ext>
              </a:extLst>
            </p:cNvPr>
            <p:cNvCxnSpPr>
              <a:cxnSpLocks/>
              <a:stCxn id="13" idx="3"/>
              <a:endCxn id="9" idx="5"/>
            </p:cNvCxnSpPr>
            <p:nvPr/>
          </p:nvCxnSpPr>
          <p:spPr>
            <a:xfrm flipH="1">
              <a:off x="1706276" y="3428319"/>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2EFC17A5-AB19-E54F-9956-C5FF5AAB58A5}"/>
                </a:ext>
              </a:extLst>
            </p:cNvPr>
            <p:cNvSpPr/>
            <p:nvPr/>
          </p:nvSpPr>
          <p:spPr>
            <a:xfrm>
              <a:off x="2000249" y="3526830"/>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D71645B2-DFFE-4B43-9ABE-667872446CF5}"/>
                </a:ext>
              </a:extLst>
            </p:cNvPr>
            <p:cNvSpPr/>
            <p:nvPr/>
          </p:nvSpPr>
          <p:spPr>
            <a:xfrm>
              <a:off x="3715232" y="5798025"/>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B92E17B6-EBEB-DE44-8482-C5E50047E77A}"/>
                </a:ext>
              </a:extLst>
            </p:cNvPr>
            <p:cNvSpPr/>
            <p:nvPr/>
          </p:nvSpPr>
          <p:spPr>
            <a:xfrm>
              <a:off x="4320062" y="5454725"/>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a:extLst>
                <a:ext uri="{FF2B5EF4-FFF2-40B4-BE49-F238E27FC236}">
                  <a16:creationId xmlns:a16="http://schemas.microsoft.com/office/drawing/2014/main" id="{93121A6F-9F29-9840-B7D6-0D310ED19E85}"/>
                </a:ext>
              </a:extLst>
            </p:cNvPr>
            <p:cNvSpPr/>
            <p:nvPr/>
          </p:nvSpPr>
          <p:spPr>
            <a:xfrm>
              <a:off x="3162779" y="5497988"/>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a:extLst>
                <a:ext uri="{FF2B5EF4-FFF2-40B4-BE49-F238E27FC236}">
                  <a16:creationId xmlns:a16="http://schemas.microsoft.com/office/drawing/2014/main" id="{98C31B1F-6B8D-2C49-BBD9-F8EB946B76D6}"/>
                </a:ext>
              </a:extLst>
            </p:cNvPr>
            <p:cNvSpPr/>
            <p:nvPr/>
          </p:nvSpPr>
          <p:spPr>
            <a:xfrm>
              <a:off x="4320061" y="4788770"/>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31A59155-AF57-CF41-B89C-3813A984610D}"/>
                </a:ext>
              </a:extLst>
            </p:cNvPr>
            <p:cNvCxnSpPr>
              <a:cxnSpLocks/>
              <a:stCxn id="98" idx="5"/>
              <a:endCxn id="123" idx="1"/>
            </p:cNvCxnSpPr>
            <p:nvPr/>
          </p:nvCxnSpPr>
          <p:spPr>
            <a:xfrm>
              <a:off x="3421258" y="5044869"/>
              <a:ext cx="337912" cy="1424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79F9F664-4508-6149-A584-D267F1C0ECEA}"/>
                </a:ext>
              </a:extLst>
            </p:cNvPr>
            <p:cNvCxnSpPr>
              <a:cxnSpLocks/>
              <a:stCxn id="101" idx="7"/>
              <a:endCxn id="123" idx="3"/>
            </p:cNvCxnSpPr>
            <p:nvPr/>
          </p:nvCxnSpPr>
          <p:spPr>
            <a:xfrm flipV="1">
              <a:off x="3418877" y="5399477"/>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3151D3F-C7C2-8340-A0A9-81D4D152F1E5}"/>
                </a:ext>
              </a:extLst>
            </p:cNvPr>
            <p:cNvCxnSpPr>
              <a:cxnSpLocks/>
              <a:stCxn id="123" idx="4"/>
              <a:endCxn id="97" idx="0"/>
            </p:cNvCxnSpPr>
            <p:nvPr/>
          </p:nvCxnSpPr>
          <p:spPr>
            <a:xfrm>
              <a:off x="3865250" y="5443416"/>
              <a:ext cx="1" cy="3546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2565092-4E9B-504C-A6B5-38A91B8FE70D}"/>
                </a:ext>
              </a:extLst>
            </p:cNvPr>
            <p:cNvCxnSpPr>
              <a:cxnSpLocks/>
              <a:endCxn id="99" idx="1"/>
            </p:cNvCxnSpPr>
            <p:nvPr/>
          </p:nvCxnSpPr>
          <p:spPr>
            <a:xfrm>
              <a:off x="4011586" y="5319789"/>
              <a:ext cx="352415" cy="1788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9B689D92-03D6-9945-98B0-B39C2502DDEA}"/>
                </a:ext>
              </a:extLst>
            </p:cNvPr>
            <p:cNvCxnSpPr>
              <a:cxnSpLocks/>
              <a:stCxn id="102" idx="3"/>
              <a:endCxn id="123" idx="7"/>
            </p:cNvCxnSpPr>
            <p:nvPr/>
          </p:nvCxnSpPr>
          <p:spPr>
            <a:xfrm flipH="1">
              <a:off x="3971329" y="5044868"/>
              <a:ext cx="392671"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936171E8-1388-B541-8FC8-58E2BA28ACC9}"/>
                </a:ext>
              </a:extLst>
            </p:cNvPr>
            <p:cNvCxnSpPr>
              <a:cxnSpLocks/>
              <a:stCxn id="100" idx="4"/>
              <a:endCxn id="123" idx="0"/>
            </p:cNvCxnSpPr>
            <p:nvPr/>
          </p:nvCxnSpPr>
          <p:spPr>
            <a:xfrm>
              <a:off x="3865250" y="4788771"/>
              <a:ext cx="0" cy="3546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45B6061-F6E1-1840-B602-A592ADE13A5A}"/>
                </a:ext>
              </a:extLst>
            </p:cNvPr>
            <p:cNvCxnSpPr>
              <a:cxnSpLocks/>
              <a:stCxn id="99" idx="1"/>
              <a:endCxn id="101" idx="7"/>
            </p:cNvCxnSpPr>
            <p:nvPr/>
          </p:nvCxnSpPr>
          <p:spPr>
            <a:xfrm flipH="1">
              <a:off x="3418877" y="5498664"/>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A4F4ECDE-CE39-3D4F-A457-3FE35D9C942C}"/>
                </a:ext>
              </a:extLst>
            </p:cNvPr>
            <p:cNvCxnSpPr>
              <a:cxnSpLocks/>
              <a:stCxn id="97" idx="0"/>
              <a:endCxn id="99" idx="1"/>
            </p:cNvCxnSpPr>
            <p:nvPr/>
          </p:nvCxnSpPr>
          <p:spPr>
            <a:xfrm flipV="1">
              <a:off x="3865251" y="5498664"/>
              <a:ext cx="498750" cy="2993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14F29AF-5FC5-AA47-8302-AAD9FF2CB8CE}"/>
                </a:ext>
              </a:extLst>
            </p:cNvPr>
            <p:cNvCxnSpPr>
              <a:cxnSpLocks/>
              <a:stCxn id="97" idx="0"/>
              <a:endCxn id="98" idx="5"/>
            </p:cNvCxnSpPr>
            <p:nvPr/>
          </p:nvCxnSpPr>
          <p:spPr>
            <a:xfrm flipH="1" flipV="1">
              <a:off x="3421258" y="5044869"/>
              <a:ext cx="44399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EE98263-61C8-E847-8F94-187F5433F06B}"/>
                </a:ext>
              </a:extLst>
            </p:cNvPr>
            <p:cNvCxnSpPr>
              <a:cxnSpLocks/>
              <a:stCxn id="102" idx="3"/>
              <a:endCxn id="97" idx="0"/>
            </p:cNvCxnSpPr>
            <p:nvPr/>
          </p:nvCxnSpPr>
          <p:spPr>
            <a:xfrm flipH="1">
              <a:off x="3865251" y="5044868"/>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361BD161-8B99-3D49-8180-2E50D300092A}"/>
                </a:ext>
              </a:extLst>
            </p:cNvPr>
            <p:cNvCxnSpPr>
              <a:cxnSpLocks/>
              <a:stCxn id="102" idx="3"/>
              <a:endCxn id="100" idx="4"/>
            </p:cNvCxnSpPr>
            <p:nvPr/>
          </p:nvCxnSpPr>
          <p:spPr>
            <a:xfrm flipH="1" flipV="1">
              <a:off x="3865250" y="4788771"/>
              <a:ext cx="498750" cy="2560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3380227-BC15-8F43-920B-33D2E62F4C4C}"/>
                </a:ext>
              </a:extLst>
            </p:cNvPr>
            <p:cNvCxnSpPr>
              <a:cxnSpLocks/>
              <a:stCxn id="100" idx="4"/>
              <a:endCxn id="98" idx="5"/>
            </p:cNvCxnSpPr>
            <p:nvPr/>
          </p:nvCxnSpPr>
          <p:spPr>
            <a:xfrm flipH="1">
              <a:off x="3421258" y="4788771"/>
              <a:ext cx="443992"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C7A9A1E-D626-304E-A354-F0A0A8A4CB60}"/>
                </a:ext>
              </a:extLst>
            </p:cNvPr>
            <p:cNvCxnSpPr>
              <a:cxnSpLocks/>
              <a:stCxn id="98" idx="5"/>
              <a:endCxn id="101" idx="7"/>
            </p:cNvCxnSpPr>
            <p:nvPr/>
          </p:nvCxnSpPr>
          <p:spPr>
            <a:xfrm flipH="1">
              <a:off x="3418877" y="5044869"/>
              <a:ext cx="2381" cy="49705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D38D5A3F-4743-E947-8BD1-00878FAA74CE}"/>
                </a:ext>
              </a:extLst>
            </p:cNvPr>
            <p:cNvCxnSpPr>
              <a:cxnSpLocks/>
              <a:stCxn id="101" idx="7"/>
              <a:endCxn id="97" idx="0"/>
            </p:cNvCxnSpPr>
            <p:nvPr/>
          </p:nvCxnSpPr>
          <p:spPr>
            <a:xfrm>
              <a:off x="3418877" y="5541927"/>
              <a:ext cx="446374" cy="256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154D16C-E160-7E43-B31E-CAF29B3490F6}"/>
                </a:ext>
              </a:extLst>
            </p:cNvPr>
            <p:cNvCxnSpPr>
              <a:cxnSpLocks/>
              <a:stCxn id="99" idx="1"/>
              <a:endCxn id="102" idx="3"/>
            </p:cNvCxnSpPr>
            <p:nvPr/>
          </p:nvCxnSpPr>
          <p:spPr>
            <a:xfrm flipH="1" flipV="1">
              <a:off x="4364000" y="5044868"/>
              <a:ext cx="1" cy="45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F7ECBC28-134D-4340-835D-B2C31527781A}"/>
                </a:ext>
              </a:extLst>
            </p:cNvPr>
            <p:cNvCxnSpPr>
              <a:cxnSpLocks/>
              <a:stCxn id="101" idx="7"/>
              <a:endCxn id="100" idx="4"/>
            </p:cNvCxnSpPr>
            <p:nvPr/>
          </p:nvCxnSpPr>
          <p:spPr>
            <a:xfrm flipV="1">
              <a:off x="3418877" y="4788771"/>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448E610-A660-C045-AA55-8450075A6463}"/>
                </a:ext>
              </a:extLst>
            </p:cNvPr>
            <p:cNvCxnSpPr>
              <a:cxnSpLocks/>
              <a:stCxn id="101" idx="7"/>
              <a:endCxn id="102" idx="3"/>
            </p:cNvCxnSpPr>
            <p:nvPr/>
          </p:nvCxnSpPr>
          <p:spPr>
            <a:xfrm flipV="1">
              <a:off x="3418877" y="5044868"/>
              <a:ext cx="945123" cy="4970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15397D1-888E-3D48-8E46-2EC87F985BAE}"/>
                </a:ext>
              </a:extLst>
            </p:cNvPr>
            <p:cNvCxnSpPr>
              <a:cxnSpLocks/>
              <a:stCxn id="99" idx="1"/>
              <a:endCxn id="98" idx="5"/>
            </p:cNvCxnSpPr>
            <p:nvPr/>
          </p:nvCxnSpPr>
          <p:spPr>
            <a:xfrm flipH="1" flipV="1">
              <a:off x="3421258" y="5044869"/>
              <a:ext cx="942743" cy="4537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578BB39-3F9A-6746-921B-14654C9B418C}"/>
                </a:ext>
              </a:extLst>
            </p:cNvPr>
            <p:cNvCxnSpPr>
              <a:cxnSpLocks/>
              <a:stCxn id="99" idx="1"/>
              <a:endCxn id="100" idx="4"/>
            </p:cNvCxnSpPr>
            <p:nvPr/>
          </p:nvCxnSpPr>
          <p:spPr>
            <a:xfrm flipH="1" flipV="1">
              <a:off x="3865250" y="4788771"/>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9476202B-9662-B842-8511-7DB5715DCA36}"/>
                </a:ext>
              </a:extLst>
            </p:cNvPr>
            <p:cNvCxnSpPr>
              <a:cxnSpLocks/>
              <a:stCxn id="102" idx="3"/>
              <a:endCxn id="98" idx="5"/>
            </p:cNvCxnSpPr>
            <p:nvPr/>
          </p:nvCxnSpPr>
          <p:spPr>
            <a:xfrm flipH="1">
              <a:off x="3421258" y="5044868"/>
              <a:ext cx="94274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14D71D2E-07F2-7C42-B11B-9FDF64115E5C}"/>
                </a:ext>
              </a:extLst>
            </p:cNvPr>
            <p:cNvSpPr/>
            <p:nvPr/>
          </p:nvSpPr>
          <p:spPr>
            <a:xfrm>
              <a:off x="3715231" y="5143379"/>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F12022D7-B863-8742-89DF-60FCC3479A41}"/>
                </a:ext>
              </a:extLst>
            </p:cNvPr>
            <p:cNvSpPr/>
            <p:nvPr/>
          </p:nvSpPr>
          <p:spPr>
            <a:xfrm>
              <a:off x="4070027" y="2872185"/>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3EA555E8-33C9-EA46-A663-0A94297B5D96}"/>
                </a:ext>
              </a:extLst>
            </p:cNvPr>
            <p:cNvSpPr/>
            <p:nvPr/>
          </p:nvSpPr>
          <p:spPr>
            <a:xfrm>
              <a:off x="5224929" y="35381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9D51CE38-7EBA-1A42-A45F-90EC1AF06019}"/>
                </a:ext>
              </a:extLst>
            </p:cNvPr>
            <p:cNvSpPr/>
            <p:nvPr/>
          </p:nvSpPr>
          <p:spPr>
            <a:xfrm>
              <a:off x="4620098" y="2572148"/>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E7E4545F-89E9-4441-923F-F4921DF1559F}"/>
                </a:ext>
              </a:extLst>
            </p:cNvPr>
            <p:cNvSpPr/>
            <p:nvPr/>
          </p:nvSpPr>
          <p:spPr>
            <a:xfrm>
              <a:off x="4067646" y="3581402"/>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D74595B4-0056-3C4D-9050-ED13A0A4C8B0}"/>
                </a:ext>
              </a:extLst>
            </p:cNvPr>
            <p:cNvSpPr/>
            <p:nvPr/>
          </p:nvSpPr>
          <p:spPr>
            <a:xfrm>
              <a:off x="5224928" y="2872184"/>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9" name="Straight Connector 138">
              <a:extLst>
                <a:ext uri="{FF2B5EF4-FFF2-40B4-BE49-F238E27FC236}">
                  <a16:creationId xmlns:a16="http://schemas.microsoft.com/office/drawing/2014/main" id="{5824538A-1424-F344-B5BA-7079792DE8FB}"/>
                </a:ext>
              </a:extLst>
            </p:cNvPr>
            <p:cNvCxnSpPr>
              <a:cxnSpLocks/>
              <a:stCxn id="129" idx="3"/>
              <a:endCxn id="124" idx="0"/>
            </p:cNvCxnSpPr>
            <p:nvPr/>
          </p:nvCxnSpPr>
          <p:spPr>
            <a:xfrm flipH="1">
              <a:off x="4770118" y="3128282"/>
              <a:ext cx="498749" cy="7531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E30D079-236B-8A48-B795-5508FCEC81A3}"/>
                </a:ext>
              </a:extLst>
            </p:cNvPr>
            <p:cNvCxnSpPr>
              <a:cxnSpLocks/>
              <a:stCxn id="128" idx="7"/>
              <a:endCxn id="127" idx="4"/>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64B083D-6778-2D4D-9CCE-86D8BE10C942}"/>
                </a:ext>
              </a:extLst>
            </p:cNvPr>
            <p:cNvCxnSpPr>
              <a:cxnSpLocks/>
              <a:stCxn id="126" idx="1"/>
              <a:endCxn id="127" idx="4"/>
            </p:cNvCxnSpPr>
            <p:nvPr/>
          </p:nvCxnSpPr>
          <p:spPr>
            <a:xfrm flipH="1" flipV="1">
              <a:off x="4770117" y="2872185"/>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0" name="Oval 149">
              <a:extLst>
                <a:ext uri="{FF2B5EF4-FFF2-40B4-BE49-F238E27FC236}">
                  <a16:creationId xmlns:a16="http://schemas.microsoft.com/office/drawing/2014/main" id="{BA0FD333-10F3-4447-AB04-F5B52ABB7623}"/>
                </a:ext>
              </a:extLst>
            </p:cNvPr>
            <p:cNvSpPr/>
            <p:nvPr/>
          </p:nvSpPr>
          <p:spPr>
            <a:xfrm>
              <a:off x="4620098" y="3226793"/>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4DDFA4B8-80E5-6D45-A8F5-8CA22F5BBDC7}"/>
                </a:ext>
              </a:extLst>
            </p:cNvPr>
            <p:cNvSpPr/>
            <p:nvPr/>
          </p:nvSpPr>
          <p:spPr>
            <a:xfrm>
              <a:off x="3165160" y="4788771"/>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8" name="Straight Connector 157">
              <a:extLst>
                <a:ext uri="{FF2B5EF4-FFF2-40B4-BE49-F238E27FC236}">
                  <a16:creationId xmlns:a16="http://schemas.microsoft.com/office/drawing/2014/main" id="{21A0313E-C24E-3942-ABBA-A037C7758A8C}"/>
                </a:ext>
              </a:extLst>
            </p:cNvPr>
            <p:cNvCxnSpPr>
              <a:cxnSpLocks/>
              <a:stCxn id="7" idx="6"/>
              <a:endCxn id="150" idx="2"/>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E4A48E9E-D8B3-0E4A-850E-094AE4F4C7C2}"/>
                </a:ext>
              </a:extLst>
            </p:cNvPr>
            <p:cNvCxnSpPr>
              <a:cxnSpLocks/>
              <a:stCxn id="10" idx="1"/>
              <a:endCxn id="150" idx="3"/>
            </p:cNvCxnSpPr>
            <p:nvPr/>
          </p:nvCxnSpPr>
          <p:spPr>
            <a:xfrm flipV="1">
              <a:off x="2649019" y="3482891"/>
              <a:ext cx="2015018" cy="3992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A9EAEF2-31FA-2940-9E0C-C84B215D824C}"/>
                </a:ext>
              </a:extLst>
            </p:cNvPr>
            <p:cNvCxnSpPr>
              <a:cxnSpLocks/>
              <a:stCxn id="100" idx="4"/>
              <a:endCxn id="124" idx="0"/>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02EEB55D-3BBB-5747-8563-4EA2545F5B52}"/>
                </a:ext>
              </a:extLst>
            </p:cNvPr>
            <p:cNvSpPr/>
            <p:nvPr/>
          </p:nvSpPr>
          <p:spPr>
            <a:xfrm>
              <a:off x="3715231" y="4488734"/>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753AC793-4E1A-EE4F-8595-68CC42FBB87B}"/>
                </a:ext>
              </a:extLst>
            </p:cNvPr>
            <p:cNvSpPr/>
            <p:nvPr/>
          </p:nvSpPr>
          <p:spPr>
            <a:xfrm>
              <a:off x="4620099" y="3881439"/>
              <a:ext cx="300037" cy="300037"/>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339785-A805-CF4A-B7C1-4A944B990730}"/>
                </a:ext>
              </a:extLst>
            </p:cNvPr>
            <p:cNvSpPr/>
            <p:nvPr/>
          </p:nvSpPr>
          <p:spPr>
            <a:xfrm>
              <a:off x="2605080" y="3838176"/>
              <a:ext cx="300037" cy="300037"/>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a:extLst>
                <a:ext uri="{FF2B5EF4-FFF2-40B4-BE49-F238E27FC236}">
                  <a16:creationId xmlns:a16="http://schemas.microsoft.com/office/drawing/2014/main" id="{E3F0A3B3-6F7D-4C46-BEDA-F683287A61B0}"/>
                </a:ext>
              </a:extLst>
            </p:cNvPr>
            <p:cNvCxnSpPr>
              <a:cxnSpLocks/>
            </p:cNvCxnSpPr>
            <p:nvPr/>
          </p:nvCxnSpPr>
          <p:spPr>
            <a:xfrm flipV="1">
              <a:off x="1703895" y="3782928"/>
              <a:ext cx="340293" cy="1424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49D2C15-9041-CF48-9EB9-4369A772BE7F}"/>
                </a:ext>
              </a:extLst>
            </p:cNvPr>
            <p:cNvCxnSpPr>
              <a:cxnSpLocks/>
            </p:cNvCxnSpPr>
            <p:nvPr/>
          </p:nvCxnSpPr>
          <p:spPr>
            <a:xfrm flipH="1">
              <a:off x="1703895" y="3882115"/>
              <a:ext cx="945124" cy="43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DE89F5EB-95A7-3248-BA31-DD23107F8A48}"/>
                </a:ext>
              </a:extLst>
            </p:cNvPr>
            <p:cNvCxnSpPr>
              <a:cxnSpLocks/>
            </p:cNvCxnSpPr>
            <p:nvPr/>
          </p:nvCxnSpPr>
          <p:spPr>
            <a:xfrm flipH="1" flipV="1">
              <a:off x="2150268" y="3172222"/>
              <a:ext cx="498751" cy="7098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AF442F6-A681-5648-B152-D29141CCD6ED}"/>
                </a:ext>
              </a:extLst>
            </p:cNvPr>
            <p:cNvCxnSpPr>
              <a:cxnSpLocks/>
            </p:cNvCxnSpPr>
            <p:nvPr/>
          </p:nvCxnSpPr>
          <p:spPr>
            <a:xfrm flipV="1">
              <a:off x="4323744" y="2872185"/>
              <a:ext cx="446373" cy="7531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F6328CD-98E3-9544-B528-D921773F6F90}"/>
                </a:ext>
              </a:extLst>
            </p:cNvPr>
            <p:cNvCxnSpPr>
              <a:cxnSpLocks/>
            </p:cNvCxnSpPr>
            <p:nvPr/>
          </p:nvCxnSpPr>
          <p:spPr>
            <a:xfrm flipV="1">
              <a:off x="2300286" y="3376812"/>
              <a:ext cx="2319812"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7ACDE71-1B18-6A4F-A20E-E638B77E068B}"/>
                </a:ext>
              </a:extLst>
            </p:cNvPr>
            <p:cNvCxnSpPr>
              <a:cxnSpLocks/>
            </p:cNvCxnSpPr>
            <p:nvPr/>
          </p:nvCxnSpPr>
          <p:spPr>
            <a:xfrm flipV="1">
              <a:off x="3865250" y="3881439"/>
              <a:ext cx="904868" cy="9073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1A90FD57-B1BD-2145-B013-D1DBBA332CCF}"/>
                </a:ext>
              </a:extLst>
            </p:cNvPr>
            <p:cNvCxnSpPr>
              <a:cxnSpLocks/>
            </p:cNvCxnSpPr>
            <p:nvPr/>
          </p:nvCxnSpPr>
          <p:spPr>
            <a:xfrm flipV="1">
              <a:off x="2150268" y="3128283"/>
              <a:ext cx="2175857" cy="43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C557588-26DB-BD40-89A0-D91A44AD1F65}"/>
                </a:ext>
              </a:extLst>
            </p:cNvPr>
            <p:cNvCxnSpPr>
              <a:cxnSpLocks/>
            </p:cNvCxnSpPr>
            <p:nvPr/>
          </p:nvCxnSpPr>
          <p:spPr>
            <a:xfrm flipV="1">
              <a:off x="1744151" y="3881439"/>
              <a:ext cx="3025967" cy="329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988122E-3AEE-AF4B-9D69-DB04B0683F67}"/>
                </a:ext>
              </a:extLst>
            </p:cNvPr>
            <p:cNvCxnSpPr>
              <a:cxnSpLocks/>
            </p:cNvCxnSpPr>
            <p:nvPr/>
          </p:nvCxnSpPr>
          <p:spPr>
            <a:xfrm flipV="1">
              <a:off x="1703895" y="3128282"/>
              <a:ext cx="3564972" cy="797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8C3C2958-4B17-2943-A870-EF7260F75C44}"/>
                </a:ext>
              </a:extLst>
            </p:cNvPr>
            <p:cNvCxnSpPr>
              <a:cxnSpLocks/>
            </p:cNvCxnSpPr>
            <p:nvPr/>
          </p:nvCxnSpPr>
          <p:spPr>
            <a:xfrm flipV="1">
              <a:off x="1703895" y="2872185"/>
              <a:ext cx="3066222" cy="1053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31D2568-8A65-964C-A9C5-16ACE3B95103}"/>
                </a:ext>
              </a:extLst>
            </p:cNvPr>
            <p:cNvCxnSpPr>
              <a:cxnSpLocks/>
            </p:cNvCxnSpPr>
            <p:nvPr/>
          </p:nvCxnSpPr>
          <p:spPr>
            <a:xfrm flipV="1">
              <a:off x="1706276" y="3128283"/>
              <a:ext cx="2619849" cy="30003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D3722037-128C-A04C-B9D5-6D64EA71F535}"/>
                </a:ext>
              </a:extLst>
            </p:cNvPr>
            <p:cNvCxnSpPr>
              <a:cxnSpLocks/>
            </p:cNvCxnSpPr>
            <p:nvPr/>
          </p:nvCxnSpPr>
          <p:spPr>
            <a:xfrm flipV="1">
              <a:off x="3865250" y="3625341"/>
              <a:ext cx="458494" cy="11634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C9F98AD-5BB9-D840-AE6E-D39E7CC63AEF}"/>
                </a:ext>
              </a:extLst>
            </p:cNvPr>
            <p:cNvCxnSpPr>
              <a:cxnSpLocks/>
            </p:cNvCxnSpPr>
            <p:nvPr/>
          </p:nvCxnSpPr>
          <p:spPr>
            <a:xfrm flipV="1">
              <a:off x="3865250" y="3128283"/>
              <a:ext cx="460875" cy="16604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C17734E-BBD5-B04B-8CAC-08E8F8793B55}"/>
                </a:ext>
              </a:extLst>
            </p:cNvPr>
            <p:cNvCxnSpPr>
              <a:cxnSpLocks/>
            </p:cNvCxnSpPr>
            <p:nvPr/>
          </p:nvCxnSpPr>
          <p:spPr>
            <a:xfrm flipV="1">
              <a:off x="3421258" y="2872185"/>
              <a:ext cx="1348859" cy="217268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83A8BDAB-38DB-E54C-A32E-D5BC0B8B5518}"/>
                </a:ext>
              </a:extLst>
            </p:cNvPr>
            <p:cNvCxnSpPr>
              <a:cxnSpLocks/>
            </p:cNvCxnSpPr>
            <p:nvPr/>
          </p:nvCxnSpPr>
          <p:spPr>
            <a:xfrm flipV="1">
              <a:off x="4576160" y="3128282"/>
              <a:ext cx="692707" cy="23703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CAB6718-5C0A-4540-A6B5-1ABCC7BB6146}"/>
                </a:ext>
              </a:extLst>
            </p:cNvPr>
            <p:cNvCxnSpPr>
              <a:cxnSpLocks/>
            </p:cNvCxnSpPr>
            <p:nvPr/>
          </p:nvCxnSpPr>
          <p:spPr>
            <a:xfrm flipV="1">
              <a:off x="4576159" y="2872185"/>
              <a:ext cx="193958" cy="19605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FF6D4A06-505B-8945-AD9C-B36BE11B9F4F}"/>
                </a:ext>
              </a:extLst>
            </p:cNvPr>
            <p:cNvCxnSpPr>
              <a:cxnSpLocks/>
            </p:cNvCxnSpPr>
            <p:nvPr/>
          </p:nvCxnSpPr>
          <p:spPr>
            <a:xfrm flipV="1">
              <a:off x="3865250" y="3128283"/>
              <a:ext cx="460875" cy="20150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9" name="Straight Arrow Connector 88">
            <a:extLst>
              <a:ext uri="{FF2B5EF4-FFF2-40B4-BE49-F238E27FC236}">
                <a16:creationId xmlns:a16="http://schemas.microsoft.com/office/drawing/2014/main" id="{3F247099-611E-5F42-82CD-E56B145E4052}"/>
              </a:ext>
            </a:extLst>
          </p:cNvPr>
          <p:cNvCxnSpPr>
            <a:cxnSpLocks/>
          </p:cNvCxnSpPr>
          <p:nvPr/>
        </p:nvCxnSpPr>
        <p:spPr>
          <a:xfrm>
            <a:off x="6617855" y="2399866"/>
            <a:ext cx="0" cy="326318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1FA299E-C4AD-8B4F-AEFC-DF4C7384784E}"/>
              </a:ext>
            </a:extLst>
          </p:cNvPr>
          <p:cNvCxnSpPr>
            <a:cxnSpLocks/>
          </p:cNvCxnSpPr>
          <p:nvPr/>
        </p:nvCxnSpPr>
        <p:spPr>
          <a:xfrm>
            <a:off x="6474980" y="4031457"/>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9B5A8328-D562-D447-A5D4-E8F4581A1270}"/>
              </a:ext>
            </a:extLst>
          </p:cNvPr>
          <p:cNvCxnSpPr>
            <a:cxnSpLocks/>
          </p:cNvCxnSpPr>
          <p:nvPr/>
        </p:nvCxnSpPr>
        <p:spPr>
          <a:xfrm>
            <a:off x="6474980" y="264120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D4BFF09-98B2-2E4A-8F13-D0E198F353E8}"/>
              </a:ext>
            </a:extLst>
          </p:cNvPr>
          <p:cNvCxnSpPr>
            <a:cxnSpLocks/>
          </p:cNvCxnSpPr>
          <p:nvPr/>
        </p:nvCxnSpPr>
        <p:spPr>
          <a:xfrm>
            <a:off x="6474980" y="5400219"/>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60F0B50-320B-324D-82EE-6C14785603CF}"/>
              </a:ext>
            </a:extLst>
          </p:cNvPr>
          <p:cNvCxnSpPr>
            <a:cxnSpLocks/>
          </p:cNvCxnSpPr>
          <p:nvPr/>
        </p:nvCxnSpPr>
        <p:spPr>
          <a:xfrm>
            <a:off x="6474980" y="3296248"/>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680B0DE-A0CB-A44D-A7F0-8CBEB9226A7C}"/>
              </a:ext>
            </a:extLst>
          </p:cNvPr>
          <p:cNvCxnSpPr>
            <a:cxnSpLocks/>
          </p:cNvCxnSpPr>
          <p:nvPr/>
        </p:nvCxnSpPr>
        <p:spPr>
          <a:xfrm>
            <a:off x="6474980" y="4704955"/>
            <a:ext cx="28575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11ABC611-5054-DF4F-839E-49C92B7E106B}"/>
              </a:ext>
            </a:extLst>
          </p:cNvPr>
          <p:cNvSpPr txBox="1"/>
          <p:nvPr/>
        </p:nvSpPr>
        <p:spPr>
          <a:xfrm>
            <a:off x="6823711" y="3821142"/>
            <a:ext cx="476412" cy="369332"/>
          </a:xfrm>
          <a:prstGeom prst="rect">
            <a:avLst/>
          </a:prstGeom>
          <a:noFill/>
        </p:spPr>
        <p:txBody>
          <a:bodyPr wrap="none" rtlCol="0">
            <a:spAutoFit/>
          </a:bodyPr>
          <a:lstStyle/>
          <a:p>
            <a:r>
              <a:rPr lang="en-US" dirty="0"/>
              <a:t>0.0</a:t>
            </a:r>
          </a:p>
        </p:txBody>
      </p:sp>
      <p:sp>
        <p:nvSpPr>
          <p:cNvPr id="136" name="TextBox 135">
            <a:extLst>
              <a:ext uri="{FF2B5EF4-FFF2-40B4-BE49-F238E27FC236}">
                <a16:creationId xmlns:a16="http://schemas.microsoft.com/office/drawing/2014/main" id="{776E10F8-4B11-3943-BD91-2964A02B9F37}"/>
              </a:ext>
            </a:extLst>
          </p:cNvPr>
          <p:cNvSpPr txBox="1"/>
          <p:nvPr/>
        </p:nvSpPr>
        <p:spPr>
          <a:xfrm>
            <a:off x="6816754" y="2435246"/>
            <a:ext cx="476412" cy="369332"/>
          </a:xfrm>
          <a:prstGeom prst="rect">
            <a:avLst/>
          </a:prstGeom>
          <a:noFill/>
        </p:spPr>
        <p:txBody>
          <a:bodyPr wrap="none" rtlCol="0">
            <a:spAutoFit/>
          </a:bodyPr>
          <a:lstStyle/>
          <a:p>
            <a:r>
              <a:rPr lang="en-US" dirty="0"/>
              <a:t>1.0</a:t>
            </a:r>
          </a:p>
        </p:txBody>
      </p:sp>
      <p:sp>
        <p:nvSpPr>
          <p:cNvPr id="137" name="TextBox 136">
            <a:extLst>
              <a:ext uri="{FF2B5EF4-FFF2-40B4-BE49-F238E27FC236}">
                <a16:creationId xmlns:a16="http://schemas.microsoft.com/office/drawing/2014/main" id="{7AF81E91-13F2-A045-BE59-3698B3E4E2D7}"/>
              </a:ext>
            </a:extLst>
          </p:cNvPr>
          <p:cNvSpPr txBox="1"/>
          <p:nvPr/>
        </p:nvSpPr>
        <p:spPr>
          <a:xfrm>
            <a:off x="6781487" y="5198681"/>
            <a:ext cx="546945" cy="369332"/>
          </a:xfrm>
          <a:prstGeom prst="rect">
            <a:avLst/>
          </a:prstGeom>
          <a:noFill/>
        </p:spPr>
        <p:txBody>
          <a:bodyPr wrap="none" rtlCol="0">
            <a:spAutoFit/>
          </a:bodyPr>
          <a:lstStyle/>
          <a:p>
            <a:r>
              <a:rPr lang="en-US" dirty="0"/>
              <a:t>-1.0</a:t>
            </a:r>
          </a:p>
        </p:txBody>
      </p:sp>
      <p:sp>
        <p:nvSpPr>
          <p:cNvPr id="138" name="TextBox 137">
            <a:extLst>
              <a:ext uri="{FF2B5EF4-FFF2-40B4-BE49-F238E27FC236}">
                <a16:creationId xmlns:a16="http://schemas.microsoft.com/office/drawing/2014/main" id="{4C409C9B-148E-CD43-8410-5B627BC841D1}"/>
              </a:ext>
            </a:extLst>
          </p:cNvPr>
          <p:cNvSpPr txBox="1"/>
          <p:nvPr/>
        </p:nvSpPr>
        <p:spPr>
          <a:xfrm>
            <a:off x="6436845" y="2075284"/>
            <a:ext cx="2128531" cy="369332"/>
          </a:xfrm>
          <a:prstGeom prst="rect">
            <a:avLst/>
          </a:prstGeom>
          <a:noFill/>
        </p:spPr>
        <p:txBody>
          <a:bodyPr wrap="none" rtlCol="0">
            <a:spAutoFit/>
          </a:bodyPr>
          <a:lstStyle/>
          <a:p>
            <a:r>
              <a:rPr lang="en-US" dirty="0"/>
              <a:t>Positive Assortativity</a:t>
            </a:r>
          </a:p>
        </p:txBody>
      </p:sp>
      <p:sp>
        <p:nvSpPr>
          <p:cNvPr id="140" name="TextBox 139">
            <a:extLst>
              <a:ext uri="{FF2B5EF4-FFF2-40B4-BE49-F238E27FC236}">
                <a16:creationId xmlns:a16="http://schemas.microsoft.com/office/drawing/2014/main" id="{1AF005EB-47C0-2A49-9BD9-9B97CA5DB315}"/>
              </a:ext>
            </a:extLst>
          </p:cNvPr>
          <p:cNvSpPr txBox="1"/>
          <p:nvPr/>
        </p:nvSpPr>
        <p:spPr>
          <a:xfrm>
            <a:off x="6298878" y="5611464"/>
            <a:ext cx="2227726" cy="369332"/>
          </a:xfrm>
          <a:prstGeom prst="rect">
            <a:avLst/>
          </a:prstGeom>
          <a:noFill/>
        </p:spPr>
        <p:txBody>
          <a:bodyPr wrap="none" rtlCol="0">
            <a:spAutoFit/>
          </a:bodyPr>
          <a:lstStyle/>
          <a:p>
            <a:r>
              <a:rPr lang="en-US" dirty="0"/>
              <a:t>Negative Assortativity</a:t>
            </a:r>
          </a:p>
        </p:txBody>
      </p:sp>
      <p:cxnSp>
        <p:nvCxnSpPr>
          <p:cNvPr id="141" name="Straight Arrow Connector 140">
            <a:extLst>
              <a:ext uri="{FF2B5EF4-FFF2-40B4-BE49-F238E27FC236}">
                <a16:creationId xmlns:a16="http://schemas.microsoft.com/office/drawing/2014/main" id="{1EDF37A6-71F4-684A-B199-3CB8226EFDBC}"/>
              </a:ext>
            </a:extLst>
          </p:cNvPr>
          <p:cNvCxnSpPr>
            <a:cxnSpLocks/>
          </p:cNvCxnSpPr>
          <p:nvPr/>
        </p:nvCxnSpPr>
        <p:spPr>
          <a:xfrm flipH="1">
            <a:off x="7109270" y="4704955"/>
            <a:ext cx="438323" cy="0"/>
          </a:xfrm>
          <a:prstGeom prst="straightConnector1">
            <a:avLst/>
          </a:prstGeom>
          <a:ln w="57150">
            <a:solidFill>
              <a:srgbClr val="E59432"/>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7174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044C-E2CA-9C4A-A6DF-82E24659D38D}"/>
              </a:ext>
            </a:extLst>
          </p:cNvPr>
          <p:cNvSpPr>
            <a:spLocks noGrp="1"/>
          </p:cNvSpPr>
          <p:nvPr>
            <p:ph type="title"/>
          </p:nvPr>
        </p:nvSpPr>
        <p:spPr/>
        <p:txBody>
          <a:bodyPr/>
          <a:lstStyle/>
          <a:p>
            <a:r>
              <a:rPr lang="en-US" dirty="0"/>
              <a:t>Assortativity in Cognitive Control Network Increased with Learning</a:t>
            </a:r>
          </a:p>
        </p:txBody>
      </p:sp>
      <p:sp>
        <p:nvSpPr>
          <p:cNvPr id="4" name="Slide Number Placeholder 3">
            <a:extLst>
              <a:ext uri="{FF2B5EF4-FFF2-40B4-BE49-F238E27FC236}">
                <a16:creationId xmlns:a16="http://schemas.microsoft.com/office/drawing/2014/main" id="{319B80F7-1464-2344-BDE5-FB941B963C08}"/>
              </a:ext>
            </a:extLst>
          </p:cNvPr>
          <p:cNvSpPr>
            <a:spLocks noGrp="1"/>
          </p:cNvSpPr>
          <p:nvPr>
            <p:ph type="sldNum" sz="quarter" idx="12"/>
          </p:nvPr>
        </p:nvSpPr>
        <p:spPr/>
        <p:txBody>
          <a:bodyPr/>
          <a:lstStyle/>
          <a:p>
            <a:fld id="{E1552ADF-166F-AF40-B1A4-D35B819B761E}" type="slidenum">
              <a:rPr lang="en-US" smtClean="0"/>
              <a:t>68</a:t>
            </a:fld>
            <a:endParaRPr lang="en-US"/>
          </a:p>
        </p:txBody>
      </p:sp>
      <p:pic>
        <p:nvPicPr>
          <p:cNvPr id="6" name="Picture 5">
            <a:extLst>
              <a:ext uri="{FF2B5EF4-FFF2-40B4-BE49-F238E27FC236}">
                <a16:creationId xmlns:a16="http://schemas.microsoft.com/office/drawing/2014/main" id="{9EFBEE89-1532-AA49-AB28-563446498AFA}"/>
              </a:ext>
            </a:extLst>
          </p:cNvPr>
          <p:cNvPicPr>
            <a:picLocks noChangeAspect="1"/>
          </p:cNvPicPr>
          <p:nvPr/>
        </p:nvPicPr>
        <p:blipFill>
          <a:blip r:embed="rId3"/>
          <a:stretch>
            <a:fillRect/>
          </a:stretch>
        </p:blipFill>
        <p:spPr>
          <a:xfrm>
            <a:off x="758492" y="2395313"/>
            <a:ext cx="4043363" cy="4043363"/>
          </a:xfrm>
          <a:prstGeom prst="rect">
            <a:avLst/>
          </a:prstGeom>
        </p:spPr>
      </p:pic>
      <p:pic>
        <p:nvPicPr>
          <p:cNvPr id="8" name="Picture 7">
            <a:extLst>
              <a:ext uri="{FF2B5EF4-FFF2-40B4-BE49-F238E27FC236}">
                <a16:creationId xmlns:a16="http://schemas.microsoft.com/office/drawing/2014/main" id="{4B01D779-85D3-734F-BBF2-C81CE6833201}"/>
              </a:ext>
            </a:extLst>
          </p:cNvPr>
          <p:cNvPicPr>
            <a:picLocks noChangeAspect="1"/>
          </p:cNvPicPr>
          <p:nvPr/>
        </p:nvPicPr>
        <p:blipFill>
          <a:blip r:embed="rId4"/>
          <a:stretch>
            <a:fillRect/>
          </a:stretch>
        </p:blipFill>
        <p:spPr>
          <a:xfrm>
            <a:off x="754920" y="2395313"/>
            <a:ext cx="4043363" cy="4043363"/>
          </a:xfrm>
          <a:prstGeom prst="rect">
            <a:avLst/>
          </a:prstGeom>
        </p:spPr>
      </p:pic>
      <p:pic>
        <p:nvPicPr>
          <p:cNvPr id="10" name="Picture 9">
            <a:extLst>
              <a:ext uri="{FF2B5EF4-FFF2-40B4-BE49-F238E27FC236}">
                <a16:creationId xmlns:a16="http://schemas.microsoft.com/office/drawing/2014/main" id="{BA4AFECD-5E6C-E74D-807C-B6B1E27CFBEE}"/>
              </a:ext>
            </a:extLst>
          </p:cNvPr>
          <p:cNvPicPr>
            <a:picLocks noChangeAspect="1"/>
          </p:cNvPicPr>
          <p:nvPr/>
        </p:nvPicPr>
        <p:blipFill>
          <a:blip r:embed="rId5"/>
          <a:stretch>
            <a:fillRect/>
          </a:stretch>
        </p:blipFill>
        <p:spPr>
          <a:xfrm>
            <a:off x="758492" y="2395313"/>
            <a:ext cx="6065045" cy="4043363"/>
          </a:xfrm>
          <a:prstGeom prst="rect">
            <a:avLst/>
          </a:prstGeom>
        </p:spPr>
      </p:pic>
      <p:pic>
        <p:nvPicPr>
          <p:cNvPr id="12" name="Picture 11">
            <a:extLst>
              <a:ext uri="{FF2B5EF4-FFF2-40B4-BE49-F238E27FC236}">
                <a16:creationId xmlns:a16="http://schemas.microsoft.com/office/drawing/2014/main" id="{C27B014E-CBBD-184F-891F-F8A29881517B}"/>
              </a:ext>
            </a:extLst>
          </p:cNvPr>
          <p:cNvPicPr>
            <a:picLocks noChangeAspect="1"/>
          </p:cNvPicPr>
          <p:nvPr/>
        </p:nvPicPr>
        <p:blipFill>
          <a:blip r:embed="rId6"/>
          <a:stretch>
            <a:fillRect/>
          </a:stretch>
        </p:blipFill>
        <p:spPr>
          <a:xfrm>
            <a:off x="754920" y="2389042"/>
            <a:ext cx="6046325" cy="4099521"/>
          </a:xfrm>
          <a:prstGeom prst="rect">
            <a:avLst/>
          </a:prstGeom>
        </p:spPr>
      </p:pic>
      <p:pic>
        <p:nvPicPr>
          <p:cNvPr id="14" name="Picture 13">
            <a:extLst>
              <a:ext uri="{FF2B5EF4-FFF2-40B4-BE49-F238E27FC236}">
                <a16:creationId xmlns:a16="http://schemas.microsoft.com/office/drawing/2014/main" id="{A52E0D1F-D118-2548-A04D-D64FDBBE9886}"/>
              </a:ext>
            </a:extLst>
          </p:cNvPr>
          <p:cNvPicPr>
            <a:picLocks noChangeAspect="1"/>
          </p:cNvPicPr>
          <p:nvPr/>
        </p:nvPicPr>
        <p:blipFill>
          <a:blip r:embed="rId7"/>
          <a:stretch>
            <a:fillRect/>
          </a:stretch>
        </p:blipFill>
        <p:spPr>
          <a:xfrm>
            <a:off x="750488" y="2417120"/>
            <a:ext cx="6065045" cy="4043363"/>
          </a:xfrm>
          <a:prstGeom prst="rect">
            <a:avLst/>
          </a:prstGeom>
        </p:spPr>
      </p:pic>
      <p:sp>
        <p:nvSpPr>
          <p:cNvPr id="15" name="Rectangle 14">
            <a:extLst>
              <a:ext uri="{FF2B5EF4-FFF2-40B4-BE49-F238E27FC236}">
                <a16:creationId xmlns:a16="http://schemas.microsoft.com/office/drawing/2014/main" id="{851338B5-B510-4140-8D3A-4E05801379A7}"/>
              </a:ext>
            </a:extLst>
          </p:cNvPr>
          <p:cNvSpPr/>
          <p:nvPr/>
        </p:nvSpPr>
        <p:spPr>
          <a:xfrm>
            <a:off x="1611777" y="2174506"/>
            <a:ext cx="2928937" cy="366711"/>
          </a:xfrm>
          <a:prstGeom prst="rect">
            <a:avLst/>
          </a:prstGeom>
          <a:solidFill>
            <a:srgbClr val="E5943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Cognitive Control</a:t>
            </a:r>
          </a:p>
        </p:txBody>
      </p:sp>
      <p:pic>
        <p:nvPicPr>
          <p:cNvPr id="16" name="Picture 15"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DE99F9A5-91F7-0C49-95C8-E7C7789C96B3}"/>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5634130" y="2008508"/>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E7FD9B5C-BE59-1645-8FBB-5EAA4EA5A5C7}"/>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5697488" y="2759034"/>
            <a:ext cx="1924548" cy="6072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42F8115-E0A0-8F40-89DD-94E876CB4A79}"/>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38905" y="2658323"/>
            <a:ext cx="344512" cy="511544"/>
          </a:xfrm>
          <a:prstGeom prst="rect">
            <a:avLst/>
          </a:prstGeom>
        </p:spPr>
      </p:pic>
    </p:spTree>
    <p:custDataLst>
      <p:tags r:id="rId1"/>
    </p:custDataLst>
    <p:extLst>
      <p:ext uri="{BB962C8B-B14F-4D97-AF65-F5344CB8AC3E}">
        <p14:creationId xmlns:p14="http://schemas.microsoft.com/office/powerpoint/2010/main" val="391606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5D305-4623-804E-9082-AD20E2BB815B}"/>
              </a:ext>
            </a:extLst>
          </p:cNvPr>
          <p:cNvSpPr>
            <a:spLocks noGrp="1"/>
          </p:cNvSpPr>
          <p:nvPr>
            <p:ph type="title"/>
          </p:nvPr>
        </p:nvSpPr>
        <p:spPr/>
        <p:txBody>
          <a:bodyPr/>
          <a:lstStyle/>
          <a:p>
            <a:r>
              <a:rPr lang="en-US" dirty="0"/>
              <a:t>Assortativity Across Cortex</a:t>
            </a:r>
          </a:p>
        </p:txBody>
      </p:sp>
      <p:grpSp>
        <p:nvGrpSpPr>
          <p:cNvPr id="7" name="Group 6">
            <a:extLst>
              <a:ext uri="{FF2B5EF4-FFF2-40B4-BE49-F238E27FC236}">
                <a16:creationId xmlns:a16="http://schemas.microsoft.com/office/drawing/2014/main" id="{9619C14C-D380-D449-9D5B-1508E3ACFD4C}"/>
              </a:ext>
            </a:extLst>
          </p:cNvPr>
          <p:cNvGrpSpPr/>
          <p:nvPr/>
        </p:nvGrpSpPr>
        <p:grpSpPr>
          <a:xfrm>
            <a:off x="628650" y="2505872"/>
            <a:ext cx="7626657" cy="3425952"/>
            <a:chOff x="1087628" y="1520952"/>
            <a:chExt cx="6731000" cy="3023616"/>
          </a:xfrm>
        </p:grpSpPr>
        <p:pic>
          <p:nvPicPr>
            <p:cNvPr id="5" name="Picture 4">
              <a:extLst>
                <a:ext uri="{FF2B5EF4-FFF2-40B4-BE49-F238E27FC236}">
                  <a16:creationId xmlns:a16="http://schemas.microsoft.com/office/drawing/2014/main" id="{F1F65142-8CCF-8B4B-8229-B9F3577EDEC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7628" y="1520952"/>
              <a:ext cx="6731000" cy="2072640"/>
            </a:xfrm>
            <a:prstGeom prst="rect">
              <a:avLst/>
            </a:prstGeom>
          </p:spPr>
        </p:pic>
        <p:pic>
          <p:nvPicPr>
            <p:cNvPr id="6" name="Picture 5">
              <a:extLst>
                <a:ext uri="{FF2B5EF4-FFF2-40B4-BE49-F238E27FC236}">
                  <a16:creationId xmlns:a16="http://schemas.microsoft.com/office/drawing/2014/main" id="{1E6F6267-BA5B-8A45-BFC7-A41E9315CA0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308"/>
            <a:stretch/>
          </p:blipFill>
          <p:spPr>
            <a:xfrm>
              <a:off x="1087628" y="3593592"/>
              <a:ext cx="6731000" cy="950976"/>
            </a:xfrm>
            <a:prstGeom prst="rect">
              <a:avLst/>
            </a:prstGeom>
          </p:spPr>
        </p:pic>
      </p:grpSp>
      <p:sp>
        <p:nvSpPr>
          <p:cNvPr id="3" name="Slide Number Placeholder 2">
            <a:extLst>
              <a:ext uri="{FF2B5EF4-FFF2-40B4-BE49-F238E27FC236}">
                <a16:creationId xmlns:a16="http://schemas.microsoft.com/office/drawing/2014/main" id="{6E103B45-2EAD-6145-A7A3-7C46DCC648BB}"/>
              </a:ext>
            </a:extLst>
          </p:cNvPr>
          <p:cNvSpPr>
            <a:spLocks noGrp="1"/>
          </p:cNvSpPr>
          <p:nvPr>
            <p:ph type="sldNum" sz="quarter" idx="12"/>
          </p:nvPr>
        </p:nvSpPr>
        <p:spPr/>
        <p:txBody>
          <a:bodyPr/>
          <a:lstStyle/>
          <a:p>
            <a:fld id="{E1552ADF-166F-AF40-B1A4-D35B819B761E}" type="slidenum">
              <a:rPr lang="en-US" smtClean="0"/>
              <a:t>69</a:t>
            </a:fld>
            <a:endParaRPr lang="en-US"/>
          </a:p>
        </p:txBody>
      </p:sp>
      <p:pic>
        <p:nvPicPr>
          <p:cNvPr id="8" name="Picture 7"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B5C8EBF6-C58C-2540-B3BA-85AB1DBC7A1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30759" y="1690689"/>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42FE5124-D4BF-AD4E-B0BD-F44254BD52B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406211" y="1719330"/>
            <a:ext cx="1924548" cy="60721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2ABC40E-2DC9-FE41-B2E1-3EE93DEB14F0}"/>
              </a:ext>
            </a:extLst>
          </p:cNvPr>
          <p:cNvSpPr txBox="1"/>
          <p:nvPr/>
        </p:nvSpPr>
        <p:spPr>
          <a:xfrm>
            <a:off x="6493668" y="6348846"/>
            <a:ext cx="1616661" cy="338554"/>
          </a:xfrm>
          <a:prstGeom prst="rect">
            <a:avLst/>
          </a:prstGeom>
          <a:noFill/>
        </p:spPr>
        <p:txBody>
          <a:bodyPr wrap="none" rtlCol="0">
            <a:spAutoFit/>
          </a:bodyPr>
          <a:lstStyle/>
          <a:p>
            <a:r>
              <a:rPr lang="en-US" sz="1600" dirty="0"/>
              <a:t>Morin et al. 2021</a:t>
            </a:r>
          </a:p>
        </p:txBody>
      </p:sp>
    </p:spTree>
    <p:extLst>
      <p:ext uri="{BB962C8B-B14F-4D97-AF65-F5344CB8AC3E}">
        <p14:creationId xmlns:p14="http://schemas.microsoft.com/office/powerpoint/2010/main" val="2862887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0D9BB-5BC0-C149-AC1D-88F35E36F0BC}"/>
              </a:ext>
            </a:extLst>
          </p:cNvPr>
          <p:cNvSpPr>
            <a:spLocks noGrp="1"/>
          </p:cNvSpPr>
          <p:nvPr>
            <p:ph type="title"/>
          </p:nvPr>
        </p:nvSpPr>
        <p:spPr/>
        <p:txBody>
          <a:bodyPr/>
          <a:lstStyle/>
          <a:p>
            <a:r>
              <a:rPr lang="en-US" dirty="0">
                <a:solidFill>
                  <a:schemeClr val="bg1"/>
                </a:solidFill>
              </a:rPr>
              <a:t>Agenda</a:t>
            </a:r>
          </a:p>
        </p:txBody>
      </p:sp>
      <p:sp>
        <p:nvSpPr>
          <p:cNvPr id="3" name="Content Placeholder 2">
            <a:extLst>
              <a:ext uri="{FF2B5EF4-FFF2-40B4-BE49-F238E27FC236}">
                <a16:creationId xmlns:a16="http://schemas.microsoft.com/office/drawing/2014/main" id="{D888BC81-0718-3740-A121-BD715C5DC08C}"/>
              </a:ext>
            </a:extLst>
          </p:cNvPr>
          <p:cNvSpPr>
            <a:spLocks noGrp="1"/>
          </p:cNvSpPr>
          <p:nvPr>
            <p:ph idx="1"/>
          </p:nvPr>
        </p:nvSpPr>
        <p:spPr/>
        <p:txBody>
          <a:bodyPr/>
          <a:lstStyle/>
          <a:p>
            <a:r>
              <a:rPr lang="en-US" dirty="0">
                <a:solidFill>
                  <a:schemeClr val="bg1">
                    <a:lumMod val="65000"/>
                  </a:schemeClr>
                </a:solidFill>
              </a:rPr>
              <a:t>Introduction</a:t>
            </a:r>
          </a:p>
          <a:p>
            <a:r>
              <a:rPr lang="en-US" b="1" dirty="0">
                <a:solidFill>
                  <a:schemeClr val="bg1"/>
                </a:solidFill>
              </a:rPr>
              <a:t>Stable Functional Networks Support Successful Rule Learning</a:t>
            </a:r>
          </a:p>
          <a:p>
            <a:r>
              <a:rPr lang="en-US" dirty="0">
                <a:solidFill>
                  <a:schemeClr val="bg1">
                    <a:lumMod val="65000"/>
                  </a:schemeClr>
                </a:solidFill>
              </a:rPr>
              <a:t>Stable Functional Networks Support Abstract Reasoning</a:t>
            </a:r>
          </a:p>
          <a:p>
            <a:r>
              <a:rPr lang="en-US" dirty="0">
                <a:solidFill>
                  <a:schemeClr val="bg1">
                    <a:lumMod val="65000"/>
                  </a:schemeClr>
                </a:solidFill>
              </a:rPr>
              <a:t>Future Directions</a:t>
            </a:r>
          </a:p>
          <a:p>
            <a:endParaRPr lang="en-US" dirty="0">
              <a:solidFill>
                <a:schemeClr val="bg1"/>
              </a:solidFill>
            </a:endParaRPr>
          </a:p>
        </p:txBody>
      </p:sp>
      <p:sp>
        <p:nvSpPr>
          <p:cNvPr id="4" name="Slide Number Placeholder 3">
            <a:extLst>
              <a:ext uri="{FF2B5EF4-FFF2-40B4-BE49-F238E27FC236}">
                <a16:creationId xmlns:a16="http://schemas.microsoft.com/office/drawing/2014/main" id="{06879669-3864-A648-BD8B-062A9280329F}"/>
              </a:ext>
            </a:extLst>
          </p:cNvPr>
          <p:cNvSpPr>
            <a:spLocks noGrp="1"/>
          </p:cNvSpPr>
          <p:nvPr>
            <p:ph type="sldNum" sz="quarter" idx="12"/>
          </p:nvPr>
        </p:nvSpPr>
        <p:spPr/>
        <p:txBody>
          <a:bodyPr/>
          <a:lstStyle/>
          <a:p>
            <a:fld id="{E1552ADF-166F-AF40-B1A4-D35B819B761E}" type="slidenum">
              <a:rPr lang="en-US" smtClean="0"/>
              <a:t>7</a:t>
            </a:fld>
            <a:endParaRPr lang="en-US"/>
          </a:p>
        </p:txBody>
      </p:sp>
      <p:pic>
        <p:nvPicPr>
          <p:cNvPr id="5" name="Picture 4">
            <a:extLst>
              <a:ext uri="{FF2B5EF4-FFF2-40B4-BE49-F238E27FC236}">
                <a16:creationId xmlns:a16="http://schemas.microsoft.com/office/drawing/2014/main" id="{D6C4B2EA-9453-964A-983A-0E7ECB691C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20125" y="3221182"/>
            <a:ext cx="4465967" cy="3636818"/>
          </a:xfrm>
          <a:prstGeom prst="rect">
            <a:avLst/>
          </a:prstGeom>
        </p:spPr>
      </p:pic>
    </p:spTree>
    <p:extLst>
      <p:ext uri="{BB962C8B-B14F-4D97-AF65-F5344CB8AC3E}">
        <p14:creationId xmlns:p14="http://schemas.microsoft.com/office/powerpoint/2010/main" val="198348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1EED-F899-C74F-BFD1-36AAA4BDF623}"/>
              </a:ext>
            </a:extLst>
          </p:cNvPr>
          <p:cNvSpPr>
            <a:spLocks noGrp="1"/>
          </p:cNvSpPr>
          <p:nvPr>
            <p:ph type="title"/>
          </p:nvPr>
        </p:nvSpPr>
        <p:spPr/>
        <p:txBody>
          <a:bodyPr/>
          <a:lstStyle/>
          <a:p>
            <a:r>
              <a:rPr lang="en-US" dirty="0"/>
              <a:t>Successful Learners Have More Assortative Brain Networks</a:t>
            </a:r>
          </a:p>
        </p:txBody>
      </p:sp>
      <p:sp>
        <p:nvSpPr>
          <p:cNvPr id="3" name="Content Placeholder 2">
            <a:extLst>
              <a:ext uri="{FF2B5EF4-FFF2-40B4-BE49-F238E27FC236}">
                <a16:creationId xmlns:a16="http://schemas.microsoft.com/office/drawing/2014/main" id="{BE685A14-9CAC-E94A-82A1-93DF49BBD511}"/>
              </a:ext>
            </a:extLst>
          </p:cNvPr>
          <p:cNvSpPr>
            <a:spLocks noGrp="1"/>
          </p:cNvSpPr>
          <p:nvPr>
            <p:ph idx="1"/>
          </p:nvPr>
        </p:nvSpPr>
        <p:spPr>
          <a:xfrm>
            <a:off x="628650" y="1825625"/>
            <a:ext cx="7886700" cy="2308870"/>
          </a:xfrm>
        </p:spPr>
        <p:txBody>
          <a:bodyPr>
            <a:normAutofit fontScale="92500" lnSpcReduction="10000"/>
          </a:bodyPr>
          <a:lstStyle/>
          <a:p>
            <a:r>
              <a:rPr lang="en-US" dirty="0"/>
              <a:t>Assortativity measures how interconnected communities are to themselves as opposed to other communities</a:t>
            </a:r>
          </a:p>
          <a:p>
            <a:r>
              <a:rPr lang="en-US" dirty="0"/>
              <a:t>Stronger connectivity within the cognitive control community could support the formation of stable rule representations in </a:t>
            </a:r>
            <a:r>
              <a:rPr lang="en-US" dirty="0" err="1"/>
              <a:t>dlPFC</a:t>
            </a:r>
            <a:r>
              <a:rPr lang="en-US" dirty="0"/>
              <a:t>.</a:t>
            </a:r>
          </a:p>
        </p:txBody>
      </p:sp>
      <p:sp>
        <p:nvSpPr>
          <p:cNvPr id="4" name="Slide Number Placeholder 3">
            <a:extLst>
              <a:ext uri="{FF2B5EF4-FFF2-40B4-BE49-F238E27FC236}">
                <a16:creationId xmlns:a16="http://schemas.microsoft.com/office/drawing/2014/main" id="{6210B3CA-9FB6-064F-A9F5-BD0795CACF27}"/>
              </a:ext>
            </a:extLst>
          </p:cNvPr>
          <p:cNvSpPr>
            <a:spLocks noGrp="1"/>
          </p:cNvSpPr>
          <p:nvPr>
            <p:ph type="sldNum" sz="quarter" idx="12"/>
          </p:nvPr>
        </p:nvSpPr>
        <p:spPr/>
        <p:txBody>
          <a:bodyPr/>
          <a:lstStyle/>
          <a:p>
            <a:fld id="{E1552ADF-166F-AF40-B1A4-D35B819B761E}" type="slidenum">
              <a:rPr lang="en-US" smtClean="0"/>
              <a:t>70</a:t>
            </a:fld>
            <a:endParaRPr lang="en-US"/>
          </a:p>
        </p:txBody>
      </p:sp>
      <p:grpSp>
        <p:nvGrpSpPr>
          <p:cNvPr id="7" name="Group 6">
            <a:extLst>
              <a:ext uri="{FF2B5EF4-FFF2-40B4-BE49-F238E27FC236}">
                <a16:creationId xmlns:a16="http://schemas.microsoft.com/office/drawing/2014/main" id="{A9086D47-C47A-5C4E-8491-9CF01758C6F9}"/>
              </a:ext>
            </a:extLst>
          </p:cNvPr>
          <p:cNvGrpSpPr/>
          <p:nvPr/>
        </p:nvGrpSpPr>
        <p:grpSpPr>
          <a:xfrm>
            <a:off x="3889818" y="4134495"/>
            <a:ext cx="3820369" cy="2723505"/>
            <a:chOff x="1632030" y="3172811"/>
            <a:chExt cx="5542318" cy="3951067"/>
          </a:xfrm>
        </p:grpSpPr>
        <p:pic>
          <p:nvPicPr>
            <p:cNvPr id="5" name="Picture 4">
              <a:extLst>
                <a:ext uri="{FF2B5EF4-FFF2-40B4-BE49-F238E27FC236}">
                  <a16:creationId xmlns:a16="http://schemas.microsoft.com/office/drawing/2014/main" id="{1766F21B-3355-7E43-A96D-6773C8DA95CB}"/>
                </a:ext>
              </a:extLst>
            </p:cNvPr>
            <p:cNvPicPr>
              <a:picLocks noChangeAspect="1"/>
            </p:cNvPicPr>
            <p:nvPr/>
          </p:nvPicPr>
          <p:blipFill>
            <a:blip r:embed="rId3"/>
            <a:stretch>
              <a:fillRect/>
            </a:stretch>
          </p:blipFill>
          <p:spPr>
            <a:xfrm>
              <a:off x="1632030" y="3429000"/>
              <a:ext cx="5542318" cy="3694878"/>
            </a:xfrm>
            <a:prstGeom prst="rect">
              <a:avLst/>
            </a:prstGeom>
          </p:spPr>
        </p:pic>
        <p:sp>
          <p:nvSpPr>
            <p:cNvPr id="6" name="Rectangle 5">
              <a:extLst>
                <a:ext uri="{FF2B5EF4-FFF2-40B4-BE49-F238E27FC236}">
                  <a16:creationId xmlns:a16="http://schemas.microsoft.com/office/drawing/2014/main" id="{10291EFC-37B3-6A49-8462-FFFF479E15BE}"/>
                </a:ext>
              </a:extLst>
            </p:cNvPr>
            <p:cNvSpPr/>
            <p:nvPr/>
          </p:nvSpPr>
          <p:spPr>
            <a:xfrm>
              <a:off x="2419798" y="3172811"/>
              <a:ext cx="2676501" cy="335105"/>
            </a:xfrm>
            <a:prstGeom prst="rect">
              <a:avLst/>
            </a:prstGeom>
            <a:solidFill>
              <a:srgbClr val="E5943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Cognitive Control</a:t>
              </a:r>
            </a:p>
          </p:txBody>
        </p:sp>
      </p:grpSp>
      <p:pic>
        <p:nvPicPr>
          <p:cNvPr id="8" name="Picture 7"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F76F310C-F546-C849-BD2D-C7BE049614F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683603" y="4580921"/>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11F5CF94-F59D-0E4B-9602-31BE609476F3}"/>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83603" y="5388239"/>
            <a:ext cx="1924548" cy="6072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7239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CABA-A35C-E949-8C4B-51DEE2A7734A}"/>
              </a:ext>
            </a:extLst>
          </p:cNvPr>
          <p:cNvSpPr>
            <a:spLocks noGrp="1"/>
          </p:cNvSpPr>
          <p:nvPr>
            <p:ph type="title"/>
          </p:nvPr>
        </p:nvSpPr>
        <p:spPr/>
        <p:txBody>
          <a:bodyPr/>
          <a:lstStyle/>
          <a:p>
            <a:r>
              <a:rPr lang="en-US" dirty="0"/>
              <a:t>Characterizing the Dynamic Network: Guiding Questions</a:t>
            </a:r>
          </a:p>
        </p:txBody>
      </p:sp>
      <p:sp>
        <p:nvSpPr>
          <p:cNvPr id="3" name="Content Placeholder 2">
            <a:extLst>
              <a:ext uri="{FF2B5EF4-FFF2-40B4-BE49-F238E27FC236}">
                <a16:creationId xmlns:a16="http://schemas.microsoft.com/office/drawing/2014/main" id="{FC741D5A-AF73-8843-93C3-6E2AD9F5A77A}"/>
              </a:ext>
            </a:extLst>
          </p:cNvPr>
          <p:cNvSpPr>
            <a:spLocks noGrp="1"/>
          </p:cNvSpPr>
          <p:nvPr>
            <p:ph idx="1"/>
          </p:nvPr>
        </p:nvSpPr>
        <p:spPr>
          <a:xfrm>
            <a:off x="628650" y="1825625"/>
            <a:ext cx="7438904" cy="4351338"/>
          </a:xfrm>
        </p:spPr>
        <p:txBody>
          <a:bodyPr>
            <a:normAutofit/>
          </a:bodyPr>
          <a:lstStyle/>
          <a:p>
            <a:pPr marL="514350" indent="-514350">
              <a:buFont typeface="+mj-lt"/>
              <a:buAutoNum type="arabicPeriod"/>
            </a:pPr>
            <a:r>
              <a:rPr lang="en-US" dirty="0">
                <a:solidFill>
                  <a:schemeClr val="bg1">
                    <a:lumMod val="75000"/>
                  </a:schemeClr>
                </a:solidFill>
              </a:rPr>
              <a:t>Do some brain regions show more frequent changes in functional connectivity? </a:t>
            </a:r>
          </a:p>
          <a:p>
            <a:pPr lvl="1"/>
            <a:r>
              <a:rPr lang="en-US" dirty="0">
                <a:solidFill>
                  <a:schemeClr val="bg1">
                    <a:lumMod val="75000"/>
                  </a:schemeClr>
                </a:solidFill>
              </a:rPr>
              <a:t>(Flexibility)</a:t>
            </a:r>
          </a:p>
          <a:p>
            <a:pPr marL="514350" indent="-514350">
              <a:buFont typeface="+mj-lt"/>
              <a:buAutoNum type="arabicPeriod"/>
            </a:pPr>
            <a:r>
              <a:rPr lang="en-US" dirty="0">
                <a:solidFill>
                  <a:schemeClr val="bg1">
                    <a:lumMod val="75000"/>
                  </a:schemeClr>
                </a:solidFill>
              </a:rPr>
              <a:t>How does connectivity </a:t>
            </a:r>
            <a:r>
              <a:rPr lang="en-US" i="1" u="sng" dirty="0">
                <a:solidFill>
                  <a:schemeClr val="bg1">
                    <a:lumMod val="75000"/>
                  </a:schemeClr>
                </a:solidFill>
              </a:rPr>
              <a:t>within</a:t>
            </a:r>
            <a:r>
              <a:rPr lang="en-US" dirty="0">
                <a:solidFill>
                  <a:schemeClr val="bg1">
                    <a:lumMod val="75000"/>
                  </a:schemeClr>
                </a:solidFill>
              </a:rPr>
              <a:t> communities change during learning? </a:t>
            </a:r>
          </a:p>
          <a:p>
            <a:pPr lvl="1"/>
            <a:r>
              <a:rPr lang="en-US" dirty="0">
                <a:solidFill>
                  <a:schemeClr val="bg1">
                    <a:lumMod val="75000"/>
                  </a:schemeClr>
                </a:solidFill>
              </a:rPr>
              <a:t>(Assortativity)</a:t>
            </a:r>
          </a:p>
          <a:p>
            <a:pPr marL="514350" indent="-514350">
              <a:buFont typeface="+mj-lt"/>
              <a:buAutoNum type="arabicPeriod"/>
            </a:pPr>
            <a:r>
              <a:rPr lang="en-US" b="1" dirty="0"/>
              <a:t>How does connectivity </a:t>
            </a:r>
            <a:r>
              <a:rPr lang="en-US" b="1" i="1" u="sng" dirty="0"/>
              <a:t>between</a:t>
            </a:r>
            <a:r>
              <a:rPr lang="en-US" b="1" dirty="0"/>
              <a:t> communities change during learning?</a:t>
            </a:r>
          </a:p>
          <a:p>
            <a:pPr lvl="1"/>
            <a:r>
              <a:rPr lang="en-US" b="1" dirty="0"/>
              <a:t>(Inter-community Edge Strength)</a:t>
            </a:r>
          </a:p>
          <a:p>
            <a:endParaRPr lang="en-US" dirty="0"/>
          </a:p>
        </p:txBody>
      </p:sp>
      <p:sp>
        <p:nvSpPr>
          <p:cNvPr id="4" name="Slide Number Placeholder 3">
            <a:extLst>
              <a:ext uri="{FF2B5EF4-FFF2-40B4-BE49-F238E27FC236}">
                <a16:creationId xmlns:a16="http://schemas.microsoft.com/office/drawing/2014/main" id="{60942CC0-056A-6542-9EF3-83136F861D1E}"/>
              </a:ext>
            </a:extLst>
          </p:cNvPr>
          <p:cNvSpPr>
            <a:spLocks noGrp="1"/>
          </p:cNvSpPr>
          <p:nvPr>
            <p:ph type="sldNum" sz="quarter" idx="12"/>
          </p:nvPr>
        </p:nvSpPr>
        <p:spPr/>
        <p:txBody>
          <a:bodyPr/>
          <a:lstStyle/>
          <a:p>
            <a:fld id="{E1552ADF-166F-AF40-B1A4-D35B819B761E}" type="slidenum">
              <a:rPr lang="en-US" smtClean="0"/>
              <a:t>71</a:t>
            </a:fld>
            <a:endParaRPr lang="en-US"/>
          </a:p>
        </p:txBody>
      </p:sp>
    </p:spTree>
    <p:extLst>
      <p:ext uri="{BB962C8B-B14F-4D97-AF65-F5344CB8AC3E}">
        <p14:creationId xmlns:p14="http://schemas.microsoft.com/office/powerpoint/2010/main" val="41736643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B29CE-EC9C-CC43-9860-1C321D15D92B}"/>
              </a:ext>
            </a:extLst>
          </p:cNvPr>
          <p:cNvSpPr>
            <a:spLocks noGrp="1"/>
          </p:cNvSpPr>
          <p:nvPr>
            <p:ph type="title"/>
          </p:nvPr>
        </p:nvSpPr>
        <p:spPr/>
        <p:txBody>
          <a:bodyPr/>
          <a:lstStyle/>
          <a:p>
            <a:r>
              <a:rPr lang="en-US" dirty="0"/>
              <a:t>Betweenness Centrality</a:t>
            </a:r>
          </a:p>
        </p:txBody>
      </p:sp>
      <p:sp>
        <p:nvSpPr>
          <p:cNvPr id="5" name="Oval 4">
            <a:extLst>
              <a:ext uri="{FF2B5EF4-FFF2-40B4-BE49-F238E27FC236}">
                <a16:creationId xmlns:a16="http://schemas.microsoft.com/office/drawing/2014/main" id="{07505616-7F19-AC40-ACCF-68E09964F5E1}"/>
              </a:ext>
            </a:extLst>
          </p:cNvPr>
          <p:cNvSpPr/>
          <p:nvPr/>
        </p:nvSpPr>
        <p:spPr>
          <a:xfrm>
            <a:off x="3920647" y="3093929"/>
            <a:ext cx="463463" cy="46346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34893E80-98FF-9C40-9331-D588F0B98D2B}"/>
              </a:ext>
            </a:extLst>
          </p:cNvPr>
          <p:cNvSpPr/>
          <p:nvPr/>
        </p:nvSpPr>
        <p:spPr>
          <a:xfrm>
            <a:off x="3920647" y="1928845"/>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BC244F2-C1CA-C349-918C-D2732474AC02}"/>
              </a:ext>
            </a:extLst>
          </p:cNvPr>
          <p:cNvSpPr/>
          <p:nvPr/>
        </p:nvSpPr>
        <p:spPr>
          <a:xfrm>
            <a:off x="5200390" y="2392308"/>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CF75B13-ACEE-0545-9675-F709B2AD4A6C}"/>
              </a:ext>
            </a:extLst>
          </p:cNvPr>
          <p:cNvSpPr/>
          <p:nvPr/>
        </p:nvSpPr>
        <p:spPr>
          <a:xfrm>
            <a:off x="5121058" y="3866088"/>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65E4EFF8-B493-E246-BE7D-88988B7C42F9}"/>
              </a:ext>
            </a:extLst>
          </p:cNvPr>
          <p:cNvSpPr/>
          <p:nvPr/>
        </p:nvSpPr>
        <p:spPr>
          <a:xfrm>
            <a:off x="3024746" y="4016516"/>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A24400B7-A316-1148-99DC-3588A5D414EB}"/>
              </a:ext>
            </a:extLst>
          </p:cNvPr>
          <p:cNvSpPr/>
          <p:nvPr/>
        </p:nvSpPr>
        <p:spPr>
          <a:xfrm>
            <a:off x="4108537" y="4933004"/>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59F3631-C5C8-2646-8367-2FB291A23365}"/>
              </a:ext>
            </a:extLst>
          </p:cNvPr>
          <p:cNvSpPr/>
          <p:nvPr/>
        </p:nvSpPr>
        <p:spPr>
          <a:xfrm>
            <a:off x="2573031" y="2556166"/>
            <a:ext cx="463463" cy="463463"/>
          </a:xfrm>
          <a:prstGeom prst="ellipse">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41F9092F-395D-614A-ADFF-C2C078E99013}"/>
              </a:ext>
            </a:extLst>
          </p:cNvPr>
          <p:cNvCxnSpPr>
            <a:cxnSpLocks/>
            <a:stCxn id="5" idx="0"/>
            <a:endCxn id="6" idx="4"/>
          </p:cNvCxnSpPr>
          <p:nvPr/>
        </p:nvCxnSpPr>
        <p:spPr>
          <a:xfrm flipV="1">
            <a:off x="4152379" y="2392308"/>
            <a:ext cx="0" cy="7016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6887E4-DBCC-9544-A14D-586A14B3F731}"/>
              </a:ext>
            </a:extLst>
          </p:cNvPr>
          <p:cNvCxnSpPr>
            <a:stCxn id="5" idx="6"/>
            <a:endCxn id="7" idx="3"/>
          </p:cNvCxnSpPr>
          <p:nvPr/>
        </p:nvCxnSpPr>
        <p:spPr>
          <a:xfrm flipV="1">
            <a:off x="4384110" y="2787898"/>
            <a:ext cx="884153" cy="5377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98E016-F9C6-5043-8532-4A68594E7B6D}"/>
              </a:ext>
            </a:extLst>
          </p:cNvPr>
          <p:cNvCxnSpPr>
            <a:stCxn id="5" idx="5"/>
            <a:endCxn id="8" idx="1"/>
          </p:cNvCxnSpPr>
          <p:nvPr/>
        </p:nvCxnSpPr>
        <p:spPr>
          <a:xfrm>
            <a:off x="4316237" y="3489519"/>
            <a:ext cx="872694" cy="4444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BCEE70-D588-B447-99E9-623496A6A85D}"/>
              </a:ext>
            </a:extLst>
          </p:cNvPr>
          <p:cNvCxnSpPr>
            <a:stCxn id="5" idx="3"/>
            <a:endCxn id="9" idx="7"/>
          </p:cNvCxnSpPr>
          <p:nvPr/>
        </p:nvCxnSpPr>
        <p:spPr>
          <a:xfrm flipH="1">
            <a:off x="3420336" y="3489519"/>
            <a:ext cx="568184" cy="5948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759B160-824C-E747-9E46-64F2D06BA291}"/>
              </a:ext>
            </a:extLst>
          </p:cNvPr>
          <p:cNvCxnSpPr>
            <a:cxnSpLocks/>
            <a:stCxn id="9" idx="5"/>
            <a:endCxn id="10" idx="1"/>
          </p:cNvCxnSpPr>
          <p:nvPr/>
        </p:nvCxnSpPr>
        <p:spPr>
          <a:xfrm>
            <a:off x="3420336" y="4412106"/>
            <a:ext cx="756074" cy="5887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F81D6D-2C09-694C-A0D4-399669635DFE}"/>
              </a:ext>
            </a:extLst>
          </p:cNvPr>
          <p:cNvCxnSpPr>
            <a:cxnSpLocks/>
            <a:stCxn id="5" idx="2"/>
            <a:endCxn id="11" idx="5"/>
          </p:cNvCxnSpPr>
          <p:nvPr/>
        </p:nvCxnSpPr>
        <p:spPr>
          <a:xfrm flipH="1" flipV="1">
            <a:off x="2968621" y="2951756"/>
            <a:ext cx="952026" cy="3739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218F0EAB-4E53-9F40-88D5-371324424116}"/>
              </a:ext>
            </a:extLst>
          </p:cNvPr>
          <p:cNvSpPr/>
          <p:nvPr/>
        </p:nvSpPr>
        <p:spPr>
          <a:xfrm>
            <a:off x="3920647" y="1928845"/>
            <a:ext cx="463463" cy="46346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CC0D0DE7-3207-C541-ABC0-52D7FE8FCF40}"/>
              </a:ext>
            </a:extLst>
          </p:cNvPr>
          <p:cNvSpPr/>
          <p:nvPr/>
        </p:nvSpPr>
        <p:spPr>
          <a:xfrm>
            <a:off x="5200390" y="2393164"/>
            <a:ext cx="463463" cy="46346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C7BFDC70-5A6C-4640-B777-2D0C16DD89E7}"/>
              </a:ext>
            </a:extLst>
          </p:cNvPr>
          <p:cNvSpPr/>
          <p:nvPr/>
        </p:nvSpPr>
        <p:spPr>
          <a:xfrm>
            <a:off x="5118971" y="3869566"/>
            <a:ext cx="463463" cy="46346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0744A23E-5F03-5848-9531-47A183A8EC15}"/>
              </a:ext>
            </a:extLst>
          </p:cNvPr>
          <p:cNvSpPr/>
          <p:nvPr/>
        </p:nvSpPr>
        <p:spPr>
          <a:xfrm>
            <a:off x="3022659" y="4016515"/>
            <a:ext cx="463463" cy="46346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8E5FDBD2-4C07-8C40-90BC-A49C91498CBF}"/>
              </a:ext>
            </a:extLst>
          </p:cNvPr>
          <p:cNvSpPr/>
          <p:nvPr/>
        </p:nvSpPr>
        <p:spPr>
          <a:xfrm>
            <a:off x="4108537" y="4933004"/>
            <a:ext cx="463463" cy="46346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1E53985A-9E25-C34A-A96B-46DEFE0197C5}"/>
              </a:ext>
            </a:extLst>
          </p:cNvPr>
          <p:cNvSpPr txBox="1"/>
          <p:nvPr/>
        </p:nvSpPr>
        <p:spPr>
          <a:xfrm>
            <a:off x="6588690" y="2486439"/>
            <a:ext cx="1721177" cy="369332"/>
          </a:xfrm>
          <a:prstGeom prst="rect">
            <a:avLst/>
          </a:prstGeom>
          <a:noFill/>
        </p:spPr>
        <p:txBody>
          <a:bodyPr wrap="none" rtlCol="0">
            <a:spAutoFit/>
          </a:bodyPr>
          <a:lstStyle/>
          <a:p>
            <a:r>
              <a:rPr lang="en-US" u="sng" dirty="0">
                <a:solidFill>
                  <a:srgbClr val="00B050"/>
                </a:solidFill>
              </a:rPr>
              <a:t>Centrality Points</a:t>
            </a:r>
          </a:p>
        </p:txBody>
      </p:sp>
      <p:sp>
        <p:nvSpPr>
          <p:cNvPr id="39" name="TextBox 38">
            <a:extLst>
              <a:ext uri="{FF2B5EF4-FFF2-40B4-BE49-F238E27FC236}">
                <a16:creationId xmlns:a16="http://schemas.microsoft.com/office/drawing/2014/main" id="{73586114-2BA2-9743-8464-D576B9A1E140}"/>
              </a:ext>
            </a:extLst>
          </p:cNvPr>
          <p:cNvSpPr txBox="1"/>
          <p:nvPr/>
        </p:nvSpPr>
        <p:spPr>
          <a:xfrm>
            <a:off x="6588690" y="2900632"/>
            <a:ext cx="290464" cy="369332"/>
          </a:xfrm>
          <a:prstGeom prst="rect">
            <a:avLst/>
          </a:prstGeom>
          <a:noFill/>
        </p:spPr>
        <p:txBody>
          <a:bodyPr wrap="none" rtlCol="0">
            <a:spAutoFit/>
          </a:bodyPr>
          <a:lstStyle/>
          <a:p>
            <a:r>
              <a:rPr lang="en-US" dirty="0"/>
              <a:t>|</a:t>
            </a:r>
          </a:p>
        </p:txBody>
      </p:sp>
      <p:sp>
        <p:nvSpPr>
          <p:cNvPr id="40" name="TextBox 39">
            <a:extLst>
              <a:ext uri="{FF2B5EF4-FFF2-40B4-BE49-F238E27FC236}">
                <a16:creationId xmlns:a16="http://schemas.microsoft.com/office/drawing/2014/main" id="{390EBFED-ED4B-FB4F-9B5A-F4270B59C2F3}"/>
              </a:ext>
            </a:extLst>
          </p:cNvPr>
          <p:cNvSpPr txBox="1"/>
          <p:nvPr/>
        </p:nvSpPr>
        <p:spPr>
          <a:xfrm>
            <a:off x="6808903" y="2900632"/>
            <a:ext cx="290464" cy="369332"/>
          </a:xfrm>
          <a:prstGeom prst="rect">
            <a:avLst/>
          </a:prstGeom>
          <a:noFill/>
        </p:spPr>
        <p:txBody>
          <a:bodyPr wrap="none" rtlCol="0">
            <a:spAutoFit/>
          </a:bodyPr>
          <a:lstStyle/>
          <a:p>
            <a:r>
              <a:rPr lang="en-US" dirty="0"/>
              <a:t>|</a:t>
            </a:r>
          </a:p>
        </p:txBody>
      </p:sp>
      <p:sp>
        <p:nvSpPr>
          <p:cNvPr id="41" name="TextBox 40">
            <a:extLst>
              <a:ext uri="{FF2B5EF4-FFF2-40B4-BE49-F238E27FC236}">
                <a16:creationId xmlns:a16="http://schemas.microsoft.com/office/drawing/2014/main" id="{B4B9CE33-B218-CF44-9EEE-52477AD1A21A}"/>
              </a:ext>
            </a:extLst>
          </p:cNvPr>
          <p:cNvSpPr txBox="1"/>
          <p:nvPr/>
        </p:nvSpPr>
        <p:spPr>
          <a:xfrm>
            <a:off x="7029116" y="2900632"/>
            <a:ext cx="290464"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310685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3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35" grpId="0" animBg="1"/>
      <p:bldP spid="35" grpId="1" animBg="1"/>
      <p:bldP spid="36" grpId="0" animBg="1"/>
      <p:bldP spid="37" grpId="0" animBg="1"/>
      <p:bldP spid="39" grpId="0"/>
      <p:bldP spid="40" grpId="0"/>
      <p:bldP spid="4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693DE-CF52-8E47-9E67-498896AD82DF}"/>
              </a:ext>
            </a:extLst>
          </p:cNvPr>
          <p:cNvSpPr>
            <a:spLocks noGrp="1"/>
          </p:cNvSpPr>
          <p:nvPr>
            <p:ph type="title"/>
          </p:nvPr>
        </p:nvSpPr>
        <p:spPr/>
        <p:txBody>
          <a:bodyPr/>
          <a:lstStyle/>
          <a:p>
            <a:r>
              <a:rPr lang="en-US" dirty="0"/>
              <a:t>Centrality Results</a:t>
            </a:r>
          </a:p>
        </p:txBody>
      </p:sp>
      <p:grpSp>
        <p:nvGrpSpPr>
          <p:cNvPr id="7" name="Group 6">
            <a:extLst>
              <a:ext uri="{FF2B5EF4-FFF2-40B4-BE49-F238E27FC236}">
                <a16:creationId xmlns:a16="http://schemas.microsoft.com/office/drawing/2014/main" id="{9978F263-147A-7644-8E1F-3A4CC3C9CA04}"/>
              </a:ext>
            </a:extLst>
          </p:cNvPr>
          <p:cNvGrpSpPr/>
          <p:nvPr/>
        </p:nvGrpSpPr>
        <p:grpSpPr>
          <a:xfrm>
            <a:off x="484124" y="1915905"/>
            <a:ext cx="7758626" cy="3488199"/>
            <a:chOff x="932180" y="3316699"/>
            <a:chExt cx="6731000" cy="3026189"/>
          </a:xfrm>
        </p:grpSpPr>
        <p:pic>
          <p:nvPicPr>
            <p:cNvPr id="5" name="Picture 4">
              <a:extLst>
                <a:ext uri="{FF2B5EF4-FFF2-40B4-BE49-F238E27FC236}">
                  <a16:creationId xmlns:a16="http://schemas.microsoft.com/office/drawing/2014/main" id="{3A6A474B-B92E-A548-9C94-69B908DE16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32180" y="3541300"/>
              <a:ext cx="6731000" cy="2801588"/>
            </a:xfrm>
            <a:prstGeom prst="rect">
              <a:avLst/>
            </a:prstGeom>
          </p:spPr>
        </p:pic>
        <p:pic>
          <p:nvPicPr>
            <p:cNvPr id="6" name="Picture 5">
              <a:extLst>
                <a:ext uri="{FF2B5EF4-FFF2-40B4-BE49-F238E27FC236}">
                  <a16:creationId xmlns:a16="http://schemas.microsoft.com/office/drawing/2014/main" id="{CCD83D26-7A47-8B4A-AE2D-E215651CEEB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0432" y="3316699"/>
              <a:ext cx="6492748" cy="224601"/>
            </a:xfrm>
            <a:prstGeom prst="rect">
              <a:avLst/>
            </a:prstGeom>
          </p:spPr>
        </p:pic>
      </p:grpSp>
      <p:sp>
        <p:nvSpPr>
          <p:cNvPr id="3" name="Slide Number Placeholder 2">
            <a:extLst>
              <a:ext uri="{FF2B5EF4-FFF2-40B4-BE49-F238E27FC236}">
                <a16:creationId xmlns:a16="http://schemas.microsoft.com/office/drawing/2014/main" id="{6984D302-3562-4B48-87A5-54C645314018}"/>
              </a:ext>
            </a:extLst>
          </p:cNvPr>
          <p:cNvSpPr>
            <a:spLocks noGrp="1"/>
          </p:cNvSpPr>
          <p:nvPr>
            <p:ph type="sldNum" sz="quarter" idx="12"/>
          </p:nvPr>
        </p:nvSpPr>
        <p:spPr/>
        <p:txBody>
          <a:bodyPr/>
          <a:lstStyle/>
          <a:p>
            <a:fld id="{E1552ADF-166F-AF40-B1A4-D35B819B761E}" type="slidenum">
              <a:rPr lang="en-US" smtClean="0"/>
              <a:t>73</a:t>
            </a:fld>
            <a:endParaRPr lang="en-US"/>
          </a:p>
        </p:txBody>
      </p:sp>
      <p:pic>
        <p:nvPicPr>
          <p:cNvPr id="8" name="Picture 7"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6400CB25-C38F-1545-95DE-3860DDDCEABD}"/>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18202" y="1166382"/>
            <a:ext cx="1924548" cy="6645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https://lh6.googleusercontent.com/3DA7Dv1rgPFKcwdcnohtHctygGqKykACrBRmgSW8PNZc_6rzaDR2o8I_L5rb8aJTHjAIIrXXpUA6rnjmC5QdrUqjipisrlJM1fSzJ9RmV-0qgLl_2KWRuHZZhEmT_dcwLfLQ7eXj6Us">
            <a:extLst>
              <a:ext uri="{FF2B5EF4-FFF2-40B4-BE49-F238E27FC236}">
                <a16:creationId xmlns:a16="http://schemas.microsoft.com/office/drawing/2014/main" id="{9CC9CCE0-BB43-294E-9FB2-602224618FA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393654" y="1195023"/>
            <a:ext cx="1924548" cy="60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1640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37DA-20C5-DE48-8E56-BAC9A7F4A3BB}"/>
              </a:ext>
            </a:extLst>
          </p:cNvPr>
          <p:cNvSpPr>
            <a:spLocks noGrp="1"/>
          </p:cNvSpPr>
          <p:nvPr>
            <p:ph type="title"/>
          </p:nvPr>
        </p:nvSpPr>
        <p:spPr/>
        <p:txBody>
          <a:bodyPr/>
          <a:lstStyle/>
          <a:p>
            <a:r>
              <a:rPr lang="en-US" dirty="0"/>
              <a:t>Hippocampal Neurons Encode Context-Specific Memories</a:t>
            </a:r>
          </a:p>
        </p:txBody>
      </p:sp>
      <p:sp>
        <p:nvSpPr>
          <p:cNvPr id="3" name="Content Placeholder 2">
            <a:extLst>
              <a:ext uri="{FF2B5EF4-FFF2-40B4-BE49-F238E27FC236}">
                <a16:creationId xmlns:a16="http://schemas.microsoft.com/office/drawing/2014/main" id="{01FFE8B7-67EC-884F-AB13-59F6386C5B91}"/>
              </a:ext>
            </a:extLst>
          </p:cNvPr>
          <p:cNvSpPr>
            <a:spLocks noGrp="1"/>
          </p:cNvSpPr>
          <p:nvPr>
            <p:ph idx="1"/>
          </p:nvPr>
        </p:nvSpPr>
        <p:spPr>
          <a:xfrm>
            <a:off x="628651" y="1825625"/>
            <a:ext cx="3614738" cy="4351338"/>
          </a:xfrm>
        </p:spPr>
        <p:txBody>
          <a:bodyPr/>
          <a:lstStyle/>
          <a:p>
            <a:r>
              <a:rPr lang="en-US" dirty="0"/>
              <a:t>Our context-dependent rule-learning task is based on a similar task designed for rodents!</a:t>
            </a:r>
          </a:p>
        </p:txBody>
      </p:sp>
      <p:sp>
        <p:nvSpPr>
          <p:cNvPr id="4" name="Slide Number Placeholder 3">
            <a:extLst>
              <a:ext uri="{FF2B5EF4-FFF2-40B4-BE49-F238E27FC236}">
                <a16:creationId xmlns:a16="http://schemas.microsoft.com/office/drawing/2014/main" id="{072C66D0-DF25-164E-9635-C70A8FF11091}"/>
              </a:ext>
            </a:extLst>
          </p:cNvPr>
          <p:cNvSpPr>
            <a:spLocks noGrp="1"/>
          </p:cNvSpPr>
          <p:nvPr>
            <p:ph type="sldNum" sz="quarter" idx="12"/>
          </p:nvPr>
        </p:nvSpPr>
        <p:spPr/>
        <p:txBody>
          <a:bodyPr/>
          <a:lstStyle/>
          <a:p>
            <a:fld id="{E1552ADF-166F-AF40-B1A4-D35B819B761E}" type="slidenum">
              <a:rPr lang="en-US" smtClean="0"/>
              <a:t>74</a:t>
            </a:fld>
            <a:endParaRPr lang="en-US"/>
          </a:p>
        </p:txBody>
      </p:sp>
      <p:pic>
        <p:nvPicPr>
          <p:cNvPr id="5" name="Picture 4">
            <a:extLst>
              <a:ext uri="{FF2B5EF4-FFF2-40B4-BE49-F238E27FC236}">
                <a16:creationId xmlns:a16="http://schemas.microsoft.com/office/drawing/2014/main" id="{65037651-97D0-2844-BC40-BEEFE13D0F4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43413" y="1814266"/>
            <a:ext cx="3543300" cy="4329604"/>
          </a:xfrm>
          <a:prstGeom prst="rect">
            <a:avLst/>
          </a:prstGeom>
        </p:spPr>
      </p:pic>
      <p:sp>
        <p:nvSpPr>
          <p:cNvPr id="6" name="TextBox 5">
            <a:extLst>
              <a:ext uri="{FF2B5EF4-FFF2-40B4-BE49-F238E27FC236}">
                <a16:creationId xmlns:a16="http://schemas.microsoft.com/office/drawing/2014/main" id="{FE1704F2-4499-4E4F-97C2-2AC241DC2D10}"/>
              </a:ext>
            </a:extLst>
          </p:cNvPr>
          <p:cNvSpPr txBox="1"/>
          <p:nvPr/>
        </p:nvSpPr>
        <p:spPr>
          <a:xfrm>
            <a:off x="5679011" y="6267447"/>
            <a:ext cx="2134367" cy="338554"/>
          </a:xfrm>
          <a:prstGeom prst="rect">
            <a:avLst/>
          </a:prstGeom>
          <a:noFill/>
        </p:spPr>
        <p:txBody>
          <a:bodyPr wrap="none" rtlCol="0">
            <a:spAutoFit/>
          </a:bodyPr>
          <a:lstStyle/>
          <a:p>
            <a:r>
              <a:rPr lang="en-US" sz="1600" dirty="0" err="1"/>
              <a:t>Komorowski</a:t>
            </a:r>
            <a:r>
              <a:rPr lang="en-US" sz="1600" dirty="0"/>
              <a:t> et al. 2009</a:t>
            </a:r>
          </a:p>
        </p:txBody>
      </p:sp>
      <p:pic>
        <p:nvPicPr>
          <p:cNvPr id="7" name="Picture 6">
            <a:extLst>
              <a:ext uri="{FF2B5EF4-FFF2-40B4-BE49-F238E27FC236}">
                <a16:creationId xmlns:a16="http://schemas.microsoft.com/office/drawing/2014/main" id="{1D97B589-7752-8643-8210-19FB4E5730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531" y="5255624"/>
            <a:ext cx="3543300" cy="1181100"/>
          </a:xfrm>
          <a:prstGeom prst="rect">
            <a:avLst/>
          </a:prstGeom>
        </p:spPr>
      </p:pic>
      <p:sp>
        <p:nvSpPr>
          <p:cNvPr id="8" name="TextBox 7">
            <a:extLst>
              <a:ext uri="{FF2B5EF4-FFF2-40B4-BE49-F238E27FC236}">
                <a16:creationId xmlns:a16="http://schemas.microsoft.com/office/drawing/2014/main" id="{448E737A-3D5E-7A4E-B62C-5A4ACA6E1C23}"/>
              </a:ext>
            </a:extLst>
          </p:cNvPr>
          <p:cNvSpPr txBox="1"/>
          <p:nvPr/>
        </p:nvSpPr>
        <p:spPr>
          <a:xfrm>
            <a:off x="908520" y="6436724"/>
            <a:ext cx="1616661" cy="338554"/>
          </a:xfrm>
          <a:prstGeom prst="rect">
            <a:avLst/>
          </a:prstGeom>
          <a:noFill/>
        </p:spPr>
        <p:txBody>
          <a:bodyPr wrap="none" rtlCol="0">
            <a:spAutoFit/>
          </a:bodyPr>
          <a:lstStyle/>
          <a:p>
            <a:r>
              <a:rPr lang="en-US" sz="1600" dirty="0"/>
              <a:t>Morin et al. 2021</a:t>
            </a:r>
          </a:p>
        </p:txBody>
      </p:sp>
    </p:spTree>
    <p:extLst>
      <p:ext uri="{BB962C8B-B14F-4D97-AF65-F5344CB8AC3E}">
        <p14:creationId xmlns:p14="http://schemas.microsoft.com/office/powerpoint/2010/main" val="25186008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9E538-ED1A-AE46-B682-852D96C4010D}"/>
              </a:ext>
            </a:extLst>
          </p:cNvPr>
          <p:cNvSpPr>
            <a:spLocks noGrp="1"/>
          </p:cNvSpPr>
          <p:nvPr>
            <p:ph type="title"/>
          </p:nvPr>
        </p:nvSpPr>
        <p:spPr/>
        <p:txBody>
          <a:bodyPr>
            <a:normAutofit/>
          </a:bodyPr>
          <a:lstStyle/>
          <a:p>
            <a:r>
              <a:rPr lang="en-US" dirty="0"/>
              <a:t>Anterior-Posterior Gradient for Place Field Size in Hippocampus</a:t>
            </a:r>
          </a:p>
        </p:txBody>
      </p:sp>
      <p:sp>
        <p:nvSpPr>
          <p:cNvPr id="3" name="Slide Number Placeholder 2">
            <a:extLst>
              <a:ext uri="{FF2B5EF4-FFF2-40B4-BE49-F238E27FC236}">
                <a16:creationId xmlns:a16="http://schemas.microsoft.com/office/drawing/2014/main" id="{26918E0A-59F6-9040-9D62-010AC79E42F6}"/>
              </a:ext>
            </a:extLst>
          </p:cNvPr>
          <p:cNvSpPr>
            <a:spLocks noGrp="1"/>
          </p:cNvSpPr>
          <p:nvPr>
            <p:ph type="sldNum" sz="quarter" idx="12"/>
          </p:nvPr>
        </p:nvSpPr>
        <p:spPr/>
        <p:txBody>
          <a:bodyPr/>
          <a:lstStyle/>
          <a:p>
            <a:fld id="{E1552ADF-166F-AF40-B1A4-D35B819B761E}" type="slidenum">
              <a:rPr lang="en-US" smtClean="0"/>
              <a:t>75</a:t>
            </a:fld>
            <a:endParaRPr lang="en-US"/>
          </a:p>
        </p:txBody>
      </p:sp>
      <p:pic>
        <p:nvPicPr>
          <p:cNvPr id="4" name="Picture 3">
            <a:extLst>
              <a:ext uri="{FF2B5EF4-FFF2-40B4-BE49-F238E27FC236}">
                <a16:creationId xmlns:a16="http://schemas.microsoft.com/office/drawing/2014/main" id="{1CF80630-04C5-CD4B-8D88-B6BCDE2244C9}"/>
              </a:ext>
            </a:extLst>
          </p:cNvPr>
          <p:cNvPicPr>
            <a:picLocks noChangeAspect="1"/>
          </p:cNvPicPr>
          <p:nvPr/>
        </p:nvPicPr>
        <p:blipFill>
          <a:blip r:embed="rId3"/>
          <a:stretch>
            <a:fillRect/>
          </a:stretch>
        </p:blipFill>
        <p:spPr>
          <a:xfrm>
            <a:off x="628649" y="2007178"/>
            <a:ext cx="4964435" cy="3576204"/>
          </a:xfrm>
          <a:prstGeom prst="rect">
            <a:avLst/>
          </a:prstGeom>
        </p:spPr>
      </p:pic>
      <p:sp>
        <p:nvSpPr>
          <p:cNvPr id="5" name="TextBox 4">
            <a:extLst>
              <a:ext uri="{FF2B5EF4-FFF2-40B4-BE49-F238E27FC236}">
                <a16:creationId xmlns:a16="http://schemas.microsoft.com/office/drawing/2014/main" id="{CBDA4237-E6E6-6340-A7E7-252751D6FD86}"/>
              </a:ext>
            </a:extLst>
          </p:cNvPr>
          <p:cNvSpPr txBox="1"/>
          <p:nvPr/>
        </p:nvSpPr>
        <p:spPr>
          <a:xfrm>
            <a:off x="3629081" y="5583382"/>
            <a:ext cx="1885837" cy="369332"/>
          </a:xfrm>
          <a:prstGeom prst="rect">
            <a:avLst/>
          </a:prstGeom>
          <a:noFill/>
        </p:spPr>
        <p:txBody>
          <a:bodyPr wrap="none" rtlCol="0">
            <a:spAutoFit/>
          </a:bodyPr>
          <a:lstStyle/>
          <a:p>
            <a:r>
              <a:rPr lang="en-US" dirty="0" err="1"/>
              <a:t>Brunec</a:t>
            </a:r>
            <a:r>
              <a:rPr lang="en-US" dirty="0"/>
              <a:t> et al. 2018</a:t>
            </a:r>
          </a:p>
        </p:txBody>
      </p:sp>
      <p:sp>
        <p:nvSpPr>
          <p:cNvPr id="6" name="TextBox 5">
            <a:extLst>
              <a:ext uri="{FF2B5EF4-FFF2-40B4-BE49-F238E27FC236}">
                <a16:creationId xmlns:a16="http://schemas.microsoft.com/office/drawing/2014/main" id="{F6505A3C-1235-5445-8DB4-2F3E2E728B5F}"/>
              </a:ext>
            </a:extLst>
          </p:cNvPr>
          <p:cNvSpPr txBox="1"/>
          <p:nvPr/>
        </p:nvSpPr>
        <p:spPr>
          <a:xfrm>
            <a:off x="5889356" y="2154263"/>
            <a:ext cx="2960175" cy="2677656"/>
          </a:xfrm>
          <a:prstGeom prst="rect">
            <a:avLst/>
          </a:prstGeom>
          <a:noFill/>
        </p:spPr>
        <p:txBody>
          <a:bodyPr wrap="square" rtlCol="0">
            <a:spAutoFit/>
          </a:bodyPr>
          <a:lstStyle/>
          <a:p>
            <a:r>
              <a:rPr lang="en-US" sz="2400" dirty="0"/>
              <a:t>In spatial navigation tasks, the human hippocampus exhibits anterior-posterior organization in place-field size, detectable with fMRI</a:t>
            </a:r>
          </a:p>
        </p:txBody>
      </p:sp>
    </p:spTree>
    <p:extLst>
      <p:ext uri="{BB962C8B-B14F-4D97-AF65-F5344CB8AC3E}">
        <p14:creationId xmlns:p14="http://schemas.microsoft.com/office/powerpoint/2010/main" val="5728682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9E538-ED1A-AE46-B682-852D96C4010D}"/>
              </a:ext>
            </a:extLst>
          </p:cNvPr>
          <p:cNvSpPr>
            <a:spLocks noGrp="1"/>
          </p:cNvSpPr>
          <p:nvPr>
            <p:ph type="title"/>
          </p:nvPr>
        </p:nvSpPr>
        <p:spPr/>
        <p:txBody>
          <a:bodyPr>
            <a:normAutofit fontScale="90000"/>
          </a:bodyPr>
          <a:lstStyle/>
          <a:p>
            <a:r>
              <a:rPr lang="en-US" dirty="0"/>
              <a:t>Anterior-Posterior Gradient for Abstract Rule Levels in Hippocampus</a:t>
            </a:r>
          </a:p>
        </p:txBody>
      </p:sp>
      <p:pic>
        <p:nvPicPr>
          <p:cNvPr id="1026" name="Picture 2" descr="image">
            <a:extLst>
              <a:ext uri="{FF2B5EF4-FFF2-40B4-BE49-F238E27FC236}">
                <a16:creationId xmlns:a16="http://schemas.microsoft.com/office/drawing/2014/main" id="{110A4B86-3CDC-F548-B07B-B0D3508B2B5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3943" y="2676566"/>
            <a:ext cx="4696552" cy="16731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EE141C-15BF-FD45-B9CF-E2F66204FDE2}"/>
              </a:ext>
            </a:extLst>
          </p:cNvPr>
          <p:cNvSpPr txBox="1"/>
          <p:nvPr/>
        </p:nvSpPr>
        <p:spPr>
          <a:xfrm>
            <a:off x="7031469" y="4580665"/>
            <a:ext cx="1833131" cy="369332"/>
          </a:xfrm>
          <a:prstGeom prst="rect">
            <a:avLst/>
          </a:prstGeom>
          <a:noFill/>
        </p:spPr>
        <p:txBody>
          <a:bodyPr wrap="none" rtlCol="0">
            <a:spAutoFit/>
          </a:bodyPr>
          <a:lstStyle/>
          <a:p>
            <a:r>
              <a:rPr lang="en-US" dirty="0"/>
              <a:t>Brown et al. 2021</a:t>
            </a:r>
          </a:p>
        </p:txBody>
      </p:sp>
      <p:pic>
        <p:nvPicPr>
          <p:cNvPr id="1028" name="Picture 4" descr="image">
            <a:extLst>
              <a:ext uri="{FF2B5EF4-FFF2-40B4-BE49-F238E27FC236}">
                <a16:creationId xmlns:a16="http://schemas.microsoft.com/office/drawing/2014/main" id="{D647FD1C-3C6C-DE44-91D5-2F4F5576784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441960"/>
            <a:ext cx="3700150" cy="182245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6918E0A-59F6-9040-9D62-010AC79E42F6}"/>
              </a:ext>
            </a:extLst>
          </p:cNvPr>
          <p:cNvSpPr>
            <a:spLocks noGrp="1"/>
          </p:cNvSpPr>
          <p:nvPr>
            <p:ph type="sldNum" sz="quarter" idx="12"/>
          </p:nvPr>
        </p:nvSpPr>
        <p:spPr/>
        <p:txBody>
          <a:bodyPr/>
          <a:lstStyle/>
          <a:p>
            <a:fld id="{E1552ADF-166F-AF40-B1A4-D35B819B761E}" type="slidenum">
              <a:rPr lang="en-US" smtClean="0"/>
              <a:t>76</a:t>
            </a:fld>
            <a:endParaRPr lang="en-US"/>
          </a:p>
        </p:txBody>
      </p:sp>
      <p:sp>
        <p:nvSpPr>
          <p:cNvPr id="6" name="TextBox 5">
            <a:extLst>
              <a:ext uri="{FF2B5EF4-FFF2-40B4-BE49-F238E27FC236}">
                <a16:creationId xmlns:a16="http://schemas.microsoft.com/office/drawing/2014/main" id="{8AF2965A-49E8-ED40-87F8-52075D187AAE}"/>
              </a:ext>
            </a:extLst>
          </p:cNvPr>
          <p:cNvSpPr txBox="1"/>
          <p:nvPr/>
        </p:nvSpPr>
        <p:spPr>
          <a:xfrm>
            <a:off x="228601" y="5104736"/>
            <a:ext cx="8636000" cy="1323439"/>
          </a:xfrm>
          <a:prstGeom prst="rect">
            <a:avLst/>
          </a:prstGeom>
          <a:noFill/>
        </p:spPr>
        <p:txBody>
          <a:bodyPr wrap="square" rtlCol="0">
            <a:spAutoFit/>
          </a:bodyPr>
          <a:lstStyle/>
          <a:p>
            <a:pPr marL="285750" indent="-285750">
              <a:buFont typeface="Arial" panose="020B0604020202020204" pitchFamily="34" charset="0"/>
              <a:buChar char="•"/>
            </a:pPr>
            <a:r>
              <a:rPr lang="en-US" sz="2000" dirty="0"/>
              <a:t>When implementing higher-level abstract rules, more anterior regions of hippocampus are activated.</a:t>
            </a:r>
          </a:p>
          <a:p>
            <a:pPr marL="285750" indent="-285750">
              <a:buFont typeface="Arial" panose="020B0604020202020204" pitchFamily="34" charset="0"/>
              <a:buChar char="•"/>
            </a:pPr>
            <a:r>
              <a:rPr lang="en-US" sz="2000" dirty="0"/>
              <a:t>Connectivity between anterior hippocampus and frontal pole increases for higher-level abstract rules.</a:t>
            </a:r>
          </a:p>
        </p:txBody>
      </p:sp>
    </p:spTree>
    <p:extLst>
      <p:ext uri="{BB962C8B-B14F-4D97-AF65-F5344CB8AC3E}">
        <p14:creationId xmlns:p14="http://schemas.microsoft.com/office/powerpoint/2010/main" val="260363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5">
            <a:extLst>
              <a:ext uri="{FF2B5EF4-FFF2-40B4-BE49-F238E27FC236}">
                <a16:creationId xmlns:a16="http://schemas.microsoft.com/office/drawing/2014/main" id="{9AE9B0D7-84BD-8D48-9A39-0C32A0E3E6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79788" y="4059519"/>
            <a:ext cx="2545424" cy="2175669"/>
          </a:xfrm>
          <a:prstGeom prst="rect">
            <a:avLst/>
          </a:prstGeom>
        </p:spPr>
      </p:pic>
      <p:sp>
        <p:nvSpPr>
          <p:cNvPr id="2" name="Title 1">
            <a:extLst>
              <a:ext uri="{FF2B5EF4-FFF2-40B4-BE49-F238E27FC236}">
                <a16:creationId xmlns:a16="http://schemas.microsoft.com/office/drawing/2014/main" id="{5D237168-D477-3848-83FB-EB242FA36697}"/>
              </a:ext>
            </a:extLst>
          </p:cNvPr>
          <p:cNvSpPr>
            <a:spLocks noGrp="1"/>
          </p:cNvSpPr>
          <p:nvPr>
            <p:ph type="title"/>
          </p:nvPr>
        </p:nvSpPr>
        <p:spPr/>
        <p:txBody>
          <a:bodyPr/>
          <a:lstStyle/>
          <a:p>
            <a:r>
              <a:rPr lang="en-US" dirty="0"/>
              <a:t>Hypotheses</a:t>
            </a:r>
          </a:p>
        </p:txBody>
      </p:sp>
      <p:sp>
        <p:nvSpPr>
          <p:cNvPr id="3" name="Content Placeholder 2">
            <a:extLst>
              <a:ext uri="{FF2B5EF4-FFF2-40B4-BE49-F238E27FC236}">
                <a16:creationId xmlns:a16="http://schemas.microsoft.com/office/drawing/2014/main" id="{70D71ADE-5F3E-0846-84D3-208AF839665D}"/>
              </a:ext>
            </a:extLst>
          </p:cNvPr>
          <p:cNvSpPr>
            <a:spLocks noGrp="1"/>
          </p:cNvSpPr>
          <p:nvPr>
            <p:ph idx="1"/>
          </p:nvPr>
        </p:nvSpPr>
        <p:spPr/>
        <p:txBody>
          <a:bodyPr/>
          <a:lstStyle/>
          <a:p>
            <a:r>
              <a:rPr lang="en-US" dirty="0"/>
              <a:t>Functional connectivity between anterior hippocampus and anterior prefrontal cortex supports the integration of higher order contexts.</a:t>
            </a:r>
          </a:p>
          <a:p>
            <a:r>
              <a:rPr lang="en-US" dirty="0"/>
              <a:t>In successful learners, this connectivity pattern will develop as context-dependent rules are learned.</a:t>
            </a:r>
          </a:p>
        </p:txBody>
      </p:sp>
      <p:sp>
        <p:nvSpPr>
          <p:cNvPr id="4" name="Slide Number Placeholder 3">
            <a:extLst>
              <a:ext uri="{FF2B5EF4-FFF2-40B4-BE49-F238E27FC236}">
                <a16:creationId xmlns:a16="http://schemas.microsoft.com/office/drawing/2014/main" id="{A12AE23E-91BB-3D40-9DD1-C72DAD0B6A59}"/>
              </a:ext>
            </a:extLst>
          </p:cNvPr>
          <p:cNvSpPr>
            <a:spLocks noGrp="1"/>
          </p:cNvSpPr>
          <p:nvPr>
            <p:ph type="sldNum" sz="quarter" idx="12"/>
          </p:nvPr>
        </p:nvSpPr>
        <p:spPr/>
        <p:txBody>
          <a:bodyPr/>
          <a:lstStyle/>
          <a:p>
            <a:fld id="{E1552ADF-166F-AF40-B1A4-D35B819B761E}" type="slidenum">
              <a:rPr lang="en-US" smtClean="0"/>
              <a:t>77</a:t>
            </a:fld>
            <a:endParaRPr lang="en-US"/>
          </a:p>
        </p:txBody>
      </p:sp>
      <p:pic>
        <p:nvPicPr>
          <p:cNvPr id="5" name="Picture 4">
            <a:extLst>
              <a:ext uri="{FF2B5EF4-FFF2-40B4-BE49-F238E27FC236}">
                <a16:creationId xmlns:a16="http://schemas.microsoft.com/office/drawing/2014/main" id="{16FAC88D-7C4D-F346-A093-B1A2FF240B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650" y="4356894"/>
            <a:ext cx="4891007" cy="1630336"/>
          </a:xfrm>
          <a:prstGeom prst="rect">
            <a:avLst/>
          </a:prstGeom>
        </p:spPr>
      </p:pic>
      <p:sp>
        <p:nvSpPr>
          <p:cNvPr id="7" name="Oval 6">
            <a:extLst>
              <a:ext uri="{FF2B5EF4-FFF2-40B4-BE49-F238E27FC236}">
                <a16:creationId xmlns:a16="http://schemas.microsoft.com/office/drawing/2014/main" id="{73897ADC-F110-C34D-86AE-CA49B6FAF42F}"/>
              </a:ext>
            </a:extLst>
          </p:cNvPr>
          <p:cNvSpPr/>
          <p:nvPr/>
        </p:nvSpPr>
        <p:spPr>
          <a:xfrm>
            <a:off x="7906870" y="4932783"/>
            <a:ext cx="167149" cy="16714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DF125A1-E4E2-8445-A86C-FE0CA8E08E19}"/>
              </a:ext>
            </a:extLst>
          </p:cNvPr>
          <p:cNvCxnSpPr>
            <a:cxnSpLocks/>
          </p:cNvCxnSpPr>
          <p:nvPr/>
        </p:nvCxnSpPr>
        <p:spPr>
          <a:xfrm flipV="1">
            <a:off x="7245250" y="5046922"/>
            <a:ext cx="661620" cy="352905"/>
          </a:xfrm>
          <a:prstGeom prst="straightConnector1">
            <a:avLst/>
          </a:prstGeom>
          <a:ln w="38100">
            <a:solidFill>
              <a:srgbClr val="FFFF00"/>
            </a:solidFill>
            <a:headEnd type="triangle"/>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814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0B16B-3816-A14A-92FD-6A1602A3E109}"/>
              </a:ext>
            </a:extLst>
          </p:cNvPr>
          <p:cNvSpPr>
            <a:spLocks noGrp="1"/>
          </p:cNvSpPr>
          <p:nvPr>
            <p:ph type="title"/>
          </p:nvPr>
        </p:nvSpPr>
        <p:spPr/>
        <p:txBody>
          <a:bodyPr/>
          <a:lstStyle/>
          <a:p>
            <a:r>
              <a:rPr lang="en-US" dirty="0"/>
              <a:t>Hippocampal ROIs</a:t>
            </a:r>
          </a:p>
        </p:txBody>
      </p:sp>
      <p:pic>
        <p:nvPicPr>
          <p:cNvPr id="6" name="Content Placeholder 5">
            <a:extLst>
              <a:ext uri="{FF2B5EF4-FFF2-40B4-BE49-F238E27FC236}">
                <a16:creationId xmlns:a16="http://schemas.microsoft.com/office/drawing/2014/main" id="{3B5B7C32-8DF5-D047-B4F3-A2213CBF8B7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452673" y="1690689"/>
            <a:ext cx="6238653" cy="4533421"/>
          </a:xfrm>
        </p:spPr>
      </p:pic>
      <p:sp>
        <p:nvSpPr>
          <p:cNvPr id="4" name="Slide Number Placeholder 3">
            <a:extLst>
              <a:ext uri="{FF2B5EF4-FFF2-40B4-BE49-F238E27FC236}">
                <a16:creationId xmlns:a16="http://schemas.microsoft.com/office/drawing/2014/main" id="{D17AD0CD-0A48-3540-9486-3C0B5C7C1738}"/>
              </a:ext>
            </a:extLst>
          </p:cNvPr>
          <p:cNvSpPr>
            <a:spLocks noGrp="1"/>
          </p:cNvSpPr>
          <p:nvPr>
            <p:ph type="sldNum" sz="quarter" idx="12"/>
          </p:nvPr>
        </p:nvSpPr>
        <p:spPr/>
        <p:txBody>
          <a:bodyPr/>
          <a:lstStyle/>
          <a:p>
            <a:fld id="{E1552ADF-166F-AF40-B1A4-D35B819B761E}" type="slidenum">
              <a:rPr lang="en-US" smtClean="0"/>
              <a:t>78</a:t>
            </a:fld>
            <a:endParaRPr lang="en-US"/>
          </a:p>
        </p:txBody>
      </p:sp>
      <p:sp>
        <p:nvSpPr>
          <p:cNvPr id="5" name="TextBox 4">
            <a:extLst>
              <a:ext uri="{FF2B5EF4-FFF2-40B4-BE49-F238E27FC236}">
                <a16:creationId xmlns:a16="http://schemas.microsoft.com/office/drawing/2014/main" id="{8D87BD07-F230-A045-A6B0-CEB5EA3F6CCA}"/>
              </a:ext>
            </a:extLst>
          </p:cNvPr>
          <p:cNvSpPr txBox="1"/>
          <p:nvPr/>
        </p:nvSpPr>
        <p:spPr>
          <a:xfrm>
            <a:off x="7691326" y="1778000"/>
            <a:ext cx="1317412" cy="369332"/>
          </a:xfrm>
          <a:prstGeom prst="rect">
            <a:avLst/>
          </a:prstGeom>
          <a:noFill/>
        </p:spPr>
        <p:txBody>
          <a:bodyPr wrap="none" rtlCol="0">
            <a:spAutoFit/>
          </a:bodyPr>
          <a:lstStyle/>
          <a:p>
            <a:r>
              <a:rPr lang="en-US" dirty="0"/>
              <a:t>Matt Dunne</a:t>
            </a:r>
          </a:p>
        </p:txBody>
      </p:sp>
    </p:spTree>
    <p:extLst>
      <p:ext uri="{BB962C8B-B14F-4D97-AF65-F5344CB8AC3E}">
        <p14:creationId xmlns:p14="http://schemas.microsoft.com/office/powerpoint/2010/main" val="42070074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754FF-6108-854A-B3E8-7C59F68BF2B2}"/>
              </a:ext>
            </a:extLst>
          </p:cNvPr>
          <p:cNvSpPr>
            <a:spLocks noGrp="1"/>
          </p:cNvSpPr>
          <p:nvPr>
            <p:ph type="title"/>
          </p:nvPr>
        </p:nvSpPr>
        <p:spPr/>
        <p:txBody>
          <a:bodyPr/>
          <a:lstStyle/>
          <a:p>
            <a:r>
              <a:rPr lang="en-US" dirty="0"/>
              <a:t>Learning-Related FC Changes</a:t>
            </a:r>
          </a:p>
        </p:txBody>
      </p:sp>
      <p:pic>
        <p:nvPicPr>
          <p:cNvPr id="6" name="Content Placeholder 5">
            <a:extLst>
              <a:ext uri="{FF2B5EF4-FFF2-40B4-BE49-F238E27FC236}">
                <a16:creationId xmlns:a16="http://schemas.microsoft.com/office/drawing/2014/main" id="{707FC42F-BDE2-D34C-AB61-88F3776912DA}"/>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33961" y="3345605"/>
            <a:ext cx="4399039" cy="1699058"/>
          </a:xfrm>
        </p:spPr>
      </p:pic>
      <p:sp>
        <p:nvSpPr>
          <p:cNvPr id="4" name="Slide Number Placeholder 3">
            <a:extLst>
              <a:ext uri="{FF2B5EF4-FFF2-40B4-BE49-F238E27FC236}">
                <a16:creationId xmlns:a16="http://schemas.microsoft.com/office/drawing/2014/main" id="{336C57CB-58A9-4B4D-8807-FF0D650BFE37}"/>
              </a:ext>
            </a:extLst>
          </p:cNvPr>
          <p:cNvSpPr>
            <a:spLocks noGrp="1"/>
          </p:cNvSpPr>
          <p:nvPr>
            <p:ph type="sldNum" sz="quarter" idx="12"/>
          </p:nvPr>
        </p:nvSpPr>
        <p:spPr>
          <a:xfrm>
            <a:off x="7022771" y="6336296"/>
            <a:ext cx="2057400" cy="365125"/>
          </a:xfrm>
        </p:spPr>
        <p:txBody>
          <a:bodyPr/>
          <a:lstStyle/>
          <a:p>
            <a:fld id="{E1552ADF-166F-AF40-B1A4-D35B819B761E}" type="slidenum">
              <a:rPr lang="en-US" smtClean="0"/>
              <a:t>79</a:t>
            </a:fld>
            <a:endParaRPr lang="en-US"/>
          </a:p>
        </p:txBody>
      </p:sp>
      <p:pic>
        <p:nvPicPr>
          <p:cNvPr id="5" name="Content Placeholder 5">
            <a:extLst>
              <a:ext uri="{FF2B5EF4-FFF2-40B4-BE49-F238E27FC236}">
                <a16:creationId xmlns:a16="http://schemas.microsoft.com/office/drawing/2014/main" id="{EE4A5E4E-C3D5-FE4A-8C4C-C91E41185A3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55922" y="3254785"/>
            <a:ext cx="3848504" cy="3398348"/>
          </a:xfrm>
          <a:prstGeom prst="rect">
            <a:avLst/>
          </a:prstGeom>
        </p:spPr>
      </p:pic>
      <p:pic>
        <p:nvPicPr>
          <p:cNvPr id="11" name="Content Placeholder 5">
            <a:extLst>
              <a:ext uri="{FF2B5EF4-FFF2-40B4-BE49-F238E27FC236}">
                <a16:creationId xmlns:a16="http://schemas.microsoft.com/office/drawing/2014/main" id="{1F28502A-FAAD-354E-B348-2C2298E5F9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3960" y="5044663"/>
            <a:ext cx="4399039" cy="1699290"/>
          </a:xfrm>
          <a:prstGeom prst="rect">
            <a:avLst/>
          </a:prstGeom>
        </p:spPr>
      </p:pic>
      <p:pic>
        <p:nvPicPr>
          <p:cNvPr id="17" name="Picture 16">
            <a:extLst>
              <a:ext uri="{FF2B5EF4-FFF2-40B4-BE49-F238E27FC236}">
                <a16:creationId xmlns:a16="http://schemas.microsoft.com/office/drawing/2014/main" id="{BA5B7967-09B8-6944-B028-8C3E21EACD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93816" y="1456066"/>
            <a:ext cx="2594190" cy="1616166"/>
          </a:xfrm>
          <a:prstGeom prst="rect">
            <a:avLst/>
          </a:prstGeom>
        </p:spPr>
      </p:pic>
      <p:sp>
        <p:nvSpPr>
          <p:cNvPr id="18" name="Rectangle 17">
            <a:extLst>
              <a:ext uri="{FF2B5EF4-FFF2-40B4-BE49-F238E27FC236}">
                <a16:creationId xmlns:a16="http://schemas.microsoft.com/office/drawing/2014/main" id="{A2F53AE6-12C9-DC4E-9AE6-F36B02DC7504}"/>
              </a:ext>
            </a:extLst>
          </p:cNvPr>
          <p:cNvSpPr/>
          <p:nvPr/>
        </p:nvSpPr>
        <p:spPr>
          <a:xfrm>
            <a:off x="106331" y="3190987"/>
            <a:ext cx="4084580" cy="3552966"/>
          </a:xfrm>
          <a:prstGeom prst="rect">
            <a:avLst/>
          </a:prstGeom>
          <a:noFill/>
          <a:ln w="76200">
            <a:solidFill>
              <a:srgbClr val="CB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89AD331-680A-B642-AD2D-A48FC6D4735B}"/>
              </a:ext>
            </a:extLst>
          </p:cNvPr>
          <p:cNvSpPr/>
          <p:nvPr/>
        </p:nvSpPr>
        <p:spPr>
          <a:xfrm>
            <a:off x="4371257" y="3190987"/>
            <a:ext cx="4039101" cy="3543541"/>
          </a:xfrm>
          <a:prstGeom prst="rect">
            <a:avLst/>
          </a:prstGeom>
          <a:noFill/>
          <a:ln w="76200">
            <a:solidFill>
              <a:srgbClr val="F898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Content Placeholder 5">
            <a:extLst>
              <a:ext uri="{FF2B5EF4-FFF2-40B4-BE49-F238E27FC236}">
                <a16:creationId xmlns:a16="http://schemas.microsoft.com/office/drawing/2014/main" id="{A880C916-4B81-D64B-B320-48AA0711CE1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881"/>
          <a:stretch/>
        </p:blipFill>
        <p:spPr>
          <a:xfrm>
            <a:off x="8463524" y="3727053"/>
            <a:ext cx="712340" cy="2157914"/>
          </a:xfrm>
          <a:prstGeom prst="rect">
            <a:avLst/>
          </a:prstGeom>
        </p:spPr>
      </p:pic>
    </p:spTree>
    <p:extLst>
      <p:ext uri="{BB962C8B-B14F-4D97-AF65-F5344CB8AC3E}">
        <p14:creationId xmlns:p14="http://schemas.microsoft.com/office/powerpoint/2010/main" val="120476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FB12-2199-6840-BCBD-8F3EACC1481E}"/>
              </a:ext>
            </a:extLst>
          </p:cNvPr>
          <p:cNvSpPr>
            <a:spLocks noGrp="1"/>
          </p:cNvSpPr>
          <p:nvPr>
            <p:ph type="title"/>
          </p:nvPr>
        </p:nvSpPr>
        <p:spPr/>
        <p:txBody>
          <a:bodyPr>
            <a:noAutofit/>
          </a:bodyPr>
          <a:lstStyle/>
          <a:p>
            <a:r>
              <a:rPr lang="en-US" sz="3200" dirty="0"/>
              <a:t>Brain Network Flexibility Predicts Performance on Motor Sequence Learning</a:t>
            </a:r>
          </a:p>
        </p:txBody>
      </p:sp>
      <p:sp>
        <p:nvSpPr>
          <p:cNvPr id="3" name="Content Placeholder 2">
            <a:extLst>
              <a:ext uri="{FF2B5EF4-FFF2-40B4-BE49-F238E27FC236}">
                <a16:creationId xmlns:a16="http://schemas.microsoft.com/office/drawing/2014/main" id="{C453B4BE-C371-4B48-91C1-22090B28E850}"/>
              </a:ext>
            </a:extLst>
          </p:cNvPr>
          <p:cNvSpPr>
            <a:spLocks noGrp="1"/>
          </p:cNvSpPr>
          <p:nvPr>
            <p:ph idx="1"/>
          </p:nvPr>
        </p:nvSpPr>
        <p:spPr>
          <a:xfrm>
            <a:off x="628650" y="2314575"/>
            <a:ext cx="3000375" cy="3862388"/>
          </a:xfrm>
        </p:spPr>
        <p:txBody>
          <a:bodyPr>
            <a:normAutofit/>
          </a:bodyPr>
          <a:lstStyle/>
          <a:p>
            <a:r>
              <a:rPr lang="en-US" sz="2400" dirty="0"/>
              <a:t>Flexibility increased during learning, and decreased once motor sequences became learned</a:t>
            </a:r>
          </a:p>
          <a:p>
            <a:r>
              <a:rPr lang="en-US" sz="2400" dirty="0"/>
              <a:t>Flexibility of frontoparietal regions was predictive of learning</a:t>
            </a:r>
          </a:p>
        </p:txBody>
      </p:sp>
      <p:sp>
        <p:nvSpPr>
          <p:cNvPr id="4" name="Slide Number Placeholder 3">
            <a:extLst>
              <a:ext uri="{FF2B5EF4-FFF2-40B4-BE49-F238E27FC236}">
                <a16:creationId xmlns:a16="http://schemas.microsoft.com/office/drawing/2014/main" id="{2FF1DFD6-BFC4-BF46-997B-2B2FFEF87D31}"/>
              </a:ext>
            </a:extLst>
          </p:cNvPr>
          <p:cNvSpPr>
            <a:spLocks noGrp="1"/>
          </p:cNvSpPr>
          <p:nvPr>
            <p:ph type="sldNum" sz="quarter" idx="12"/>
          </p:nvPr>
        </p:nvSpPr>
        <p:spPr/>
        <p:txBody>
          <a:bodyPr/>
          <a:lstStyle/>
          <a:p>
            <a:fld id="{E1552ADF-166F-AF40-B1A4-D35B819B761E}" type="slidenum">
              <a:rPr lang="en-US" smtClean="0"/>
              <a:t>8</a:t>
            </a:fld>
            <a:endParaRPr lang="en-US"/>
          </a:p>
        </p:txBody>
      </p:sp>
      <p:pic>
        <p:nvPicPr>
          <p:cNvPr id="2050" name="Picture 2">
            <a:extLst>
              <a:ext uri="{FF2B5EF4-FFF2-40B4-BE49-F238E27FC236}">
                <a16:creationId xmlns:a16="http://schemas.microsoft.com/office/drawing/2014/main" id="{E9ECDE65-4955-A54B-AF53-7F7EB26302D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839675" y="2045494"/>
            <a:ext cx="2347369" cy="1766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EAB9C60-E08B-1148-BE8B-1AE10F9DE651}"/>
              </a:ext>
            </a:extLst>
          </p:cNvPr>
          <p:cNvSpPr txBox="1"/>
          <p:nvPr/>
        </p:nvSpPr>
        <p:spPr>
          <a:xfrm>
            <a:off x="6702822" y="5897325"/>
            <a:ext cx="1956689" cy="369332"/>
          </a:xfrm>
          <a:prstGeom prst="rect">
            <a:avLst/>
          </a:prstGeom>
          <a:noFill/>
        </p:spPr>
        <p:txBody>
          <a:bodyPr wrap="none" rtlCol="0">
            <a:spAutoFit/>
          </a:bodyPr>
          <a:lstStyle/>
          <a:p>
            <a:r>
              <a:rPr lang="en-US" dirty="0"/>
              <a:t>Bassett et al. 2011</a:t>
            </a:r>
          </a:p>
        </p:txBody>
      </p:sp>
      <p:pic>
        <p:nvPicPr>
          <p:cNvPr id="7" name="Picture 2">
            <a:extLst>
              <a:ext uri="{FF2B5EF4-FFF2-40B4-BE49-F238E27FC236}">
                <a16:creationId xmlns:a16="http://schemas.microsoft.com/office/drawing/2014/main" id="{364D19FF-947E-D04C-9E77-33B9AC03EED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39674" y="3811979"/>
            <a:ext cx="4675675" cy="19956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B7A56F93-736A-DB4E-B5C7-D21F9E7736A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187044" y="2045494"/>
            <a:ext cx="2328304" cy="17664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F9E481C-2C1C-7E48-8971-CB2FA77E399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3080"/>
          <a:stretch/>
        </p:blipFill>
        <p:spPr>
          <a:xfrm>
            <a:off x="4579391" y="2397629"/>
            <a:ext cx="3050168" cy="3088771"/>
          </a:xfrm>
          <a:prstGeom prst="rect">
            <a:avLst/>
          </a:prstGeom>
        </p:spPr>
      </p:pic>
    </p:spTree>
    <p:extLst>
      <p:ext uri="{BB962C8B-B14F-4D97-AF65-F5344CB8AC3E}">
        <p14:creationId xmlns:p14="http://schemas.microsoft.com/office/powerpoint/2010/main" val="145299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a:extLst>
              <a:ext uri="{FF2B5EF4-FFF2-40B4-BE49-F238E27FC236}">
                <a16:creationId xmlns:a16="http://schemas.microsoft.com/office/drawing/2014/main" id="{7F835361-7228-A44E-8852-6153C2022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55530" y="3143787"/>
            <a:ext cx="4399039" cy="3407095"/>
          </a:xfrm>
          <a:prstGeom prst="rect">
            <a:avLst/>
          </a:prstGeom>
        </p:spPr>
      </p:pic>
      <p:sp>
        <p:nvSpPr>
          <p:cNvPr id="20" name="Rectangle 19">
            <a:extLst>
              <a:ext uri="{FF2B5EF4-FFF2-40B4-BE49-F238E27FC236}">
                <a16:creationId xmlns:a16="http://schemas.microsoft.com/office/drawing/2014/main" id="{5AD18721-115F-0146-9632-C62192B230BC}"/>
              </a:ext>
            </a:extLst>
          </p:cNvPr>
          <p:cNvSpPr/>
          <p:nvPr/>
        </p:nvSpPr>
        <p:spPr>
          <a:xfrm>
            <a:off x="4371257" y="3174285"/>
            <a:ext cx="4039101" cy="3543541"/>
          </a:xfrm>
          <a:prstGeom prst="rect">
            <a:avLst/>
          </a:prstGeom>
          <a:noFill/>
          <a:ln w="76200">
            <a:solidFill>
              <a:srgbClr val="B4D7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1754FF-6108-854A-B3E8-7C59F68BF2B2}"/>
              </a:ext>
            </a:extLst>
          </p:cNvPr>
          <p:cNvSpPr>
            <a:spLocks noGrp="1"/>
          </p:cNvSpPr>
          <p:nvPr>
            <p:ph type="title"/>
          </p:nvPr>
        </p:nvSpPr>
        <p:spPr/>
        <p:txBody>
          <a:bodyPr/>
          <a:lstStyle/>
          <a:p>
            <a:r>
              <a:rPr lang="en-US" dirty="0"/>
              <a:t>Learning-Related FC Changes</a:t>
            </a:r>
          </a:p>
        </p:txBody>
      </p:sp>
      <p:pic>
        <p:nvPicPr>
          <p:cNvPr id="6" name="Content Placeholder 5">
            <a:extLst>
              <a:ext uri="{FF2B5EF4-FFF2-40B4-BE49-F238E27FC236}">
                <a16:creationId xmlns:a16="http://schemas.microsoft.com/office/drawing/2014/main" id="{707FC42F-BDE2-D34C-AB61-88F3776912D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33962" y="3337650"/>
            <a:ext cx="3953440" cy="1699058"/>
          </a:xfrm>
        </p:spPr>
      </p:pic>
      <p:sp>
        <p:nvSpPr>
          <p:cNvPr id="4" name="Slide Number Placeholder 3">
            <a:extLst>
              <a:ext uri="{FF2B5EF4-FFF2-40B4-BE49-F238E27FC236}">
                <a16:creationId xmlns:a16="http://schemas.microsoft.com/office/drawing/2014/main" id="{336C57CB-58A9-4B4D-8807-FF0D650BFE37}"/>
              </a:ext>
            </a:extLst>
          </p:cNvPr>
          <p:cNvSpPr>
            <a:spLocks noGrp="1"/>
          </p:cNvSpPr>
          <p:nvPr>
            <p:ph type="sldNum" sz="quarter" idx="12"/>
          </p:nvPr>
        </p:nvSpPr>
        <p:spPr>
          <a:xfrm>
            <a:off x="6990873" y="6370873"/>
            <a:ext cx="2057400" cy="365125"/>
          </a:xfrm>
        </p:spPr>
        <p:txBody>
          <a:bodyPr/>
          <a:lstStyle/>
          <a:p>
            <a:fld id="{E1552ADF-166F-AF40-B1A4-D35B819B761E}" type="slidenum">
              <a:rPr lang="en-US" smtClean="0"/>
              <a:t>80</a:t>
            </a:fld>
            <a:endParaRPr lang="en-US" dirty="0"/>
          </a:p>
        </p:txBody>
      </p:sp>
      <p:pic>
        <p:nvPicPr>
          <p:cNvPr id="11" name="Content Placeholder 5">
            <a:extLst>
              <a:ext uri="{FF2B5EF4-FFF2-40B4-BE49-F238E27FC236}">
                <a16:creationId xmlns:a16="http://schemas.microsoft.com/office/drawing/2014/main" id="{1F28502A-FAAD-354E-B348-2C2298E5F9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3961" y="5036708"/>
            <a:ext cx="3953440" cy="1699290"/>
          </a:xfrm>
          <a:prstGeom prst="rect">
            <a:avLst/>
          </a:prstGeom>
        </p:spPr>
      </p:pic>
      <p:pic>
        <p:nvPicPr>
          <p:cNvPr id="17" name="Picture 16">
            <a:extLst>
              <a:ext uri="{FF2B5EF4-FFF2-40B4-BE49-F238E27FC236}">
                <a16:creationId xmlns:a16="http://schemas.microsoft.com/office/drawing/2014/main" id="{BA5B7967-09B8-6944-B028-8C3E21EACD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90306" y="1451398"/>
            <a:ext cx="2594190" cy="1616166"/>
          </a:xfrm>
          <a:prstGeom prst="rect">
            <a:avLst/>
          </a:prstGeom>
        </p:spPr>
      </p:pic>
      <p:sp>
        <p:nvSpPr>
          <p:cNvPr id="18" name="Rectangle 17">
            <a:extLst>
              <a:ext uri="{FF2B5EF4-FFF2-40B4-BE49-F238E27FC236}">
                <a16:creationId xmlns:a16="http://schemas.microsoft.com/office/drawing/2014/main" id="{A2F53AE6-12C9-DC4E-9AE6-F36B02DC7504}"/>
              </a:ext>
            </a:extLst>
          </p:cNvPr>
          <p:cNvSpPr/>
          <p:nvPr/>
        </p:nvSpPr>
        <p:spPr>
          <a:xfrm>
            <a:off x="106331" y="3183032"/>
            <a:ext cx="4084580" cy="3552966"/>
          </a:xfrm>
          <a:prstGeom prst="rect">
            <a:avLst/>
          </a:prstGeom>
          <a:noFill/>
          <a:ln w="76200">
            <a:solidFill>
              <a:srgbClr val="CB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5">
            <a:extLst>
              <a:ext uri="{FF2B5EF4-FFF2-40B4-BE49-F238E27FC236}">
                <a16:creationId xmlns:a16="http://schemas.microsoft.com/office/drawing/2014/main" id="{0396D8F5-774D-C143-8EAC-6E8258F610B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3881"/>
          <a:stretch/>
        </p:blipFill>
        <p:spPr>
          <a:xfrm>
            <a:off x="8463524" y="3719098"/>
            <a:ext cx="712340" cy="2157914"/>
          </a:xfrm>
          <a:prstGeom prst="rect">
            <a:avLst/>
          </a:prstGeom>
        </p:spPr>
      </p:pic>
    </p:spTree>
    <p:extLst>
      <p:ext uri="{BB962C8B-B14F-4D97-AF65-F5344CB8AC3E}">
        <p14:creationId xmlns:p14="http://schemas.microsoft.com/office/powerpoint/2010/main" val="600288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EAB927F-1310-0A47-8761-4CC4F905156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70391" y="1941046"/>
            <a:ext cx="8654017" cy="4164948"/>
          </a:xfrm>
        </p:spPr>
      </p:pic>
      <p:sp>
        <p:nvSpPr>
          <p:cNvPr id="3" name="Rectangle 2">
            <a:extLst>
              <a:ext uri="{FF2B5EF4-FFF2-40B4-BE49-F238E27FC236}">
                <a16:creationId xmlns:a16="http://schemas.microsoft.com/office/drawing/2014/main" id="{BB3B5068-83B3-5244-95EE-0883A87663AD}"/>
              </a:ext>
            </a:extLst>
          </p:cNvPr>
          <p:cNvSpPr/>
          <p:nvPr/>
        </p:nvSpPr>
        <p:spPr>
          <a:xfrm>
            <a:off x="4023243" y="2219208"/>
            <a:ext cx="3157870" cy="3636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4F0F5A-3F47-4243-9010-1D1BFEC09E08}"/>
              </a:ext>
            </a:extLst>
          </p:cNvPr>
          <p:cNvSpPr>
            <a:spLocks noGrp="1"/>
          </p:cNvSpPr>
          <p:nvPr>
            <p:ph type="title"/>
          </p:nvPr>
        </p:nvSpPr>
        <p:spPr/>
        <p:txBody>
          <a:bodyPr>
            <a:normAutofit fontScale="90000"/>
          </a:bodyPr>
          <a:lstStyle/>
          <a:p>
            <a:r>
              <a:rPr lang="en-US" dirty="0"/>
              <a:t>Post-Hoc Analysis: Hippocampal Head Functional Connectivity Over Time</a:t>
            </a:r>
          </a:p>
        </p:txBody>
      </p:sp>
      <p:sp>
        <p:nvSpPr>
          <p:cNvPr id="4" name="Slide Number Placeholder 3">
            <a:extLst>
              <a:ext uri="{FF2B5EF4-FFF2-40B4-BE49-F238E27FC236}">
                <a16:creationId xmlns:a16="http://schemas.microsoft.com/office/drawing/2014/main" id="{C97B77AC-CB0C-544D-BE31-CCF934CFC478}"/>
              </a:ext>
            </a:extLst>
          </p:cNvPr>
          <p:cNvSpPr>
            <a:spLocks noGrp="1"/>
          </p:cNvSpPr>
          <p:nvPr>
            <p:ph type="sldNum" sz="quarter" idx="12"/>
          </p:nvPr>
        </p:nvSpPr>
        <p:spPr/>
        <p:txBody>
          <a:bodyPr/>
          <a:lstStyle/>
          <a:p>
            <a:fld id="{E1552ADF-166F-AF40-B1A4-D35B819B761E}" type="slidenum">
              <a:rPr lang="en-US" smtClean="0"/>
              <a:t>81</a:t>
            </a:fld>
            <a:endParaRPr lang="en-US"/>
          </a:p>
        </p:txBody>
      </p:sp>
      <p:pic>
        <p:nvPicPr>
          <p:cNvPr id="5" name="Content Placeholder 5">
            <a:extLst>
              <a:ext uri="{FF2B5EF4-FFF2-40B4-BE49-F238E27FC236}">
                <a16:creationId xmlns:a16="http://schemas.microsoft.com/office/drawing/2014/main" id="{FA862ABD-4368-7241-BF3A-7B0105B86F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23243" y="2219208"/>
            <a:ext cx="3157870" cy="3636335"/>
          </a:xfrm>
          <a:prstGeom prst="rect">
            <a:avLst/>
          </a:prstGeom>
        </p:spPr>
      </p:pic>
    </p:spTree>
    <p:extLst>
      <p:ext uri="{BB962C8B-B14F-4D97-AF65-F5344CB8AC3E}">
        <p14:creationId xmlns:p14="http://schemas.microsoft.com/office/powerpoint/2010/main" val="6275650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E5290-13C2-2343-AA23-45DF9413FC7B}"/>
              </a:ext>
            </a:extLst>
          </p:cNvPr>
          <p:cNvSpPr>
            <a:spLocks noGrp="1"/>
          </p:cNvSpPr>
          <p:nvPr>
            <p:ph type="title"/>
          </p:nvPr>
        </p:nvSpPr>
        <p:spPr/>
        <p:txBody>
          <a:bodyPr/>
          <a:lstStyle/>
          <a:p>
            <a:r>
              <a:rPr lang="en-US" dirty="0"/>
              <a:t>Individual Learning Rates Are Associated with FC Changes</a:t>
            </a:r>
          </a:p>
        </p:txBody>
      </p:sp>
      <p:pic>
        <p:nvPicPr>
          <p:cNvPr id="6" name="Content Placeholder 5">
            <a:extLst>
              <a:ext uri="{FF2B5EF4-FFF2-40B4-BE49-F238E27FC236}">
                <a16:creationId xmlns:a16="http://schemas.microsoft.com/office/drawing/2014/main" id="{2FA25506-7B6A-7C40-99E9-0C6D79BCD4B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463695" y="2379209"/>
            <a:ext cx="1853725" cy="2042935"/>
          </a:xfrm>
        </p:spPr>
      </p:pic>
      <p:sp>
        <p:nvSpPr>
          <p:cNvPr id="4" name="Slide Number Placeholder 3">
            <a:extLst>
              <a:ext uri="{FF2B5EF4-FFF2-40B4-BE49-F238E27FC236}">
                <a16:creationId xmlns:a16="http://schemas.microsoft.com/office/drawing/2014/main" id="{EA437F86-5A44-F04F-BFB0-9784CB275D15}"/>
              </a:ext>
            </a:extLst>
          </p:cNvPr>
          <p:cNvSpPr>
            <a:spLocks noGrp="1"/>
          </p:cNvSpPr>
          <p:nvPr>
            <p:ph type="sldNum" sz="quarter" idx="12"/>
          </p:nvPr>
        </p:nvSpPr>
        <p:spPr/>
        <p:txBody>
          <a:bodyPr/>
          <a:lstStyle/>
          <a:p>
            <a:fld id="{E1552ADF-166F-AF40-B1A4-D35B819B761E}" type="slidenum">
              <a:rPr lang="en-US" smtClean="0"/>
              <a:t>82</a:t>
            </a:fld>
            <a:endParaRPr lang="en-US"/>
          </a:p>
        </p:txBody>
      </p:sp>
      <p:pic>
        <p:nvPicPr>
          <p:cNvPr id="7" name="Content Placeholder 5">
            <a:extLst>
              <a:ext uri="{FF2B5EF4-FFF2-40B4-BE49-F238E27FC236}">
                <a16:creationId xmlns:a16="http://schemas.microsoft.com/office/drawing/2014/main" id="{01EE81B5-1C13-7A49-B619-FB16F9F986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09612" y="1845888"/>
            <a:ext cx="712382" cy="539105"/>
          </a:xfrm>
          <a:prstGeom prst="rect">
            <a:avLst/>
          </a:prstGeom>
        </p:spPr>
      </p:pic>
      <p:pic>
        <p:nvPicPr>
          <p:cNvPr id="8" name="Content Placeholder 5">
            <a:extLst>
              <a:ext uri="{FF2B5EF4-FFF2-40B4-BE49-F238E27FC236}">
                <a16:creationId xmlns:a16="http://schemas.microsoft.com/office/drawing/2014/main" id="{0B260AC6-8047-AE4A-92FE-A1BB82588A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37734" y="1850813"/>
            <a:ext cx="647257" cy="526344"/>
          </a:xfrm>
          <a:prstGeom prst="rect">
            <a:avLst/>
          </a:prstGeom>
        </p:spPr>
      </p:pic>
      <p:pic>
        <p:nvPicPr>
          <p:cNvPr id="9" name="Content Placeholder 5">
            <a:extLst>
              <a:ext uri="{FF2B5EF4-FFF2-40B4-BE49-F238E27FC236}">
                <a16:creationId xmlns:a16="http://schemas.microsoft.com/office/drawing/2014/main" id="{9096F7D9-9C90-3C4B-8D11-6D30F157C4E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19849" y="1845889"/>
            <a:ext cx="1041419" cy="498652"/>
          </a:xfrm>
          <a:prstGeom prst="rect">
            <a:avLst/>
          </a:prstGeom>
        </p:spPr>
      </p:pic>
      <p:pic>
        <p:nvPicPr>
          <p:cNvPr id="10" name="Content Placeholder 5">
            <a:extLst>
              <a:ext uri="{FF2B5EF4-FFF2-40B4-BE49-F238E27FC236}">
                <a16:creationId xmlns:a16="http://schemas.microsoft.com/office/drawing/2014/main" id="{4FB4E6DF-7E2C-F249-A7A4-F00AB92D074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82846" y="1845889"/>
            <a:ext cx="937278" cy="498652"/>
          </a:xfrm>
          <a:prstGeom prst="rect">
            <a:avLst/>
          </a:prstGeom>
        </p:spPr>
      </p:pic>
      <p:pic>
        <p:nvPicPr>
          <p:cNvPr id="11" name="Content Placeholder 5">
            <a:extLst>
              <a:ext uri="{FF2B5EF4-FFF2-40B4-BE49-F238E27FC236}">
                <a16:creationId xmlns:a16="http://schemas.microsoft.com/office/drawing/2014/main" id="{290B0612-613B-F045-88A4-FD131FAC89D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
          <a:stretch/>
        </p:blipFill>
        <p:spPr>
          <a:xfrm>
            <a:off x="1463695" y="4343121"/>
            <a:ext cx="1891153" cy="2143971"/>
          </a:xfrm>
          <a:prstGeom prst="rect">
            <a:avLst/>
          </a:prstGeom>
        </p:spPr>
      </p:pic>
      <p:pic>
        <p:nvPicPr>
          <p:cNvPr id="12" name="Content Placeholder 5">
            <a:extLst>
              <a:ext uri="{FF2B5EF4-FFF2-40B4-BE49-F238E27FC236}">
                <a16:creationId xmlns:a16="http://schemas.microsoft.com/office/drawing/2014/main" id="{2ABDE09D-81C0-D648-B65C-CD6028070FE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1480"/>
          <a:stretch/>
        </p:blipFill>
        <p:spPr>
          <a:xfrm>
            <a:off x="7569539" y="3507744"/>
            <a:ext cx="647258" cy="1670756"/>
          </a:xfrm>
          <a:prstGeom prst="rect">
            <a:avLst/>
          </a:prstGeom>
        </p:spPr>
      </p:pic>
      <p:pic>
        <p:nvPicPr>
          <p:cNvPr id="13" name="Content Placeholder 5">
            <a:extLst>
              <a:ext uri="{FF2B5EF4-FFF2-40B4-BE49-F238E27FC236}">
                <a16:creationId xmlns:a16="http://schemas.microsoft.com/office/drawing/2014/main" id="{8082F728-A69E-364D-9BBE-3704592AA13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317420" y="2384994"/>
            <a:ext cx="1377244" cy="1788796"/>
          </a:xfrm>
          <a:prstGeom prst="rect">
            <a:avLst/>
          </a:prstGeom>
        </p:spPr>
      </p:pic>
      <p:pic>
        <p:nvPicPr>
          <p:cNvPr id="14" name="Content Placeholder 5">
            <a:extLst>
              <a:ext uri="{FF2B5EF4-FFF2-40B4-BE49-F238E27FC236}">
                <a16:creationId xmlns:a16="http://schemas.microsoft.com/office/drawing/2014/main" id="{22025F33-C6E8-364F-BEEC-AFCABE0A4EE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728529" y="2384994"/>
            <a:ext cx="2841009" cy="1788796"/>
          </a:xfrm>
          <a:prstGeom prst="rect">
            <a:avLst/>
          </a:prstGeom>
        </p:spPr>
      </p:pic>
      <p:pic>
        <p:nvPicPr>
          <p:cNvPr id="15" name="Content Placeholder 5">
            <a:extLst>
              <a:ext uri="{FF2B5EF4-FFF2-40B4-BE49-F238E27FC236}">
                <a16:creationId xmlns:a16="http://schemas.microsoft.com/office/drawing/2014/main" id="{FA8F0DF0-F604-7A4E-9065-943491340AB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351283" y="4337339"/>
            <a:ext cx="1377245" cy="1958130"/>
          </a:xfrm>
          <a:prstGeom prst="rect">
            <a:avLst/>
          </a:prstGeom>
        </p:spPr>
      </p:pic>
      <p:pic>
        <p:nvPicPr>
          <p:cNvPr id="16" name="Content Placeholder 5">
            <a:extLst>
              <a:ext uri="{FF2B5EF4-FFF2-40B4-BE49-F238E27FC236}">
                <a16:creationId xmlns:a16="http://schemas.microsoft.com/office/drawing/2014/main" id="{67EE8ECE-F6C7-254F-A45C-BA0B3FFB3B2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728528" y="4343121"/>
            <a:ext cx="2841010" cy="1958129"/>
          </a:xfrm>
          <a:prstGeom prst="rect">
            <a:avLst/>
          </a:prstGeom>
        </p:spPr>
      </p:pic>
      <p:pic>
        <p:nvPicPr>
          <p:cNvPr id="17" name="Content Placeholder 5">
            <a:extLst>
              <a:ext uri="{FF2B5EF4-FFF2-40B4-BE49-F238E27FC236}">
                <a16:creationId xmlns:a16="http://schemas.microsoft.com/office/drawing/2014/main" id="{C648AC72-E6DE-B847-8C2E-8EAE60A1CA5E}"/>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121227" y="6307032"/>
            <a:ext cx="1185620" cy="185842"/>
          </a:xfrm>
          <a:prstGeom prst="rect">
            <a:avLst/>
          </a:prstGeom>
        </p:spPr>
      </p:pic>
    </p:spTree>
    <p:extLst>
      <p:ext uri="{BB962C8B-B14F-4D97-AF65-F5344CB8AC3E}">
        <p14:creationId xmlns:p14="http://schemas.microsoft.com/office/powerpoint/2010/main" val="364802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8C4AE-F9E5-8040-8CF2-0F2CA5DD7428}"/>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70F2E07C-403E-5344-86B0-E17D2B501121}"/>
              </a:ext>
            </a:extLst>
          </p:cNvPr>
          <p:cNvSpPr>
            <a:spLocks noGrp="1"/>
          </p:cNvSpPr>
          <p:nvPr>
            <p:ph idx="1"/>
          </p:nvPr>
        </p:nvSpPr>
        <p:spPr/>
        <p:txBody>
          <a:bodyPr/>
          <a:lstStyle/>
          <a:p>
            <a:r>
              <a:rPr lang="en-US" dirty="0"/>
              <a:t>Hippocampal Head exhibits increased functional connectivity with orbitofrontal cortex and caudate in successful learners.</a:t>
            </a:r>
          </a:p>
          <a:p>
            <a:r>
              <a:rPr lang="en-US" dirty="0"/>
              <a:t>Hippocampal Head also shows decreased functional connectivity with precuneus and the mid-cingulate in successful learners</a:t>
            </a:r>
          </a:p>
          <a:p>
            <a:r>
              <a:rPr lang="en-US" dirty="0"/>
              <a:t>The rate at which this functional connectivity pattern emerges during learning is associated with learning rate.</a:t>
            </a:r>
          </a:p>
        </p:txBody>
      </p:sp>
      <p:sp>
        <p:nvSpPr>
          <p:cNvPr id="4" name="Slide Number Placeholder 3">
            <a:extLst>
              <a:ext uri="{FF2B5EF4-FFF2-40B4-BE49-F238E27FC236}">
                <a16:creationId xmlns:a16="http://schemas.microsoft.com/office/drawing/2014/main" id="{6CAD9FC9-B799-984E-9E5B-5779104FCD5E}"/>
              </a:ext>
            </a:extLst>
          </p:cNvPr>
          <p:cNvSpPr>
            <a:spLocks noGrp="1"/>
          </p:cNvSpPr>
          <p:nvPr>
            <p:ph type="sldNum" sz="quarter" idx="12"/>
          </p:nvPr>
        </p:nvSpPr>
        <p:spPr/>
        <p:txBody>
          <a:bodyPr/>
          <a:lstStyle/>
          <a:p>
            <a:fld id="{E1552ADF-166F-AF40-B1A4-D35B819B761E}" type="slidenum">
              <a:rPr lang="en-US" smtClean="0"/>
              <a:t>83</a:t>
            </a:fld>
            <a:endParaRPr lang="en-US"/>
          </a:p>
        </p:txBody>
      </p:sp>
    </p:spTree>
    <p:extLst>
      <p:ext uri="{BB962C8B-B14F-4D97-AF65-F5344CB8AC3E}">
        <p14:creationId xmlns:p14="http://schemas.microsoft.com/office/powerpoint/2010/main" val="225071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C2191-D0F2-894D-8FB8-061AE275F26B}"/>
              </a:ext>
            </a:extLst>
          </p:cNvPr>
          <p:cNvSpPr>
            <a:spLocks noGrp="1"/>
          </p:cNvSpPr>
          <p:nvPr>
            <p:ph type="title"/>
          </p:nvPr>
        </p:nvSpPr>
        <p:spPr/>
        <p:txBody>
          <a:bodyPr/>
          <a:lstStyle/>
          <a:p>
            <a:r>
              <a:rPr lang="en-US" dirty="0"/>
              <a:t>Abstract Reasoning Activates Frontoparietal Cortex</a:t>
            </a:r>
          </a:p>
        </p:txBody>
      </p:sp>
      <p:sp>
        <p:nvSpPr>
          <p:cNvPr id="3" name="Content Placeholder 2">
            <a:extLst>
              <a:ext uri="{FF2B5EF4-FFF2-40B4-BE49-F238E27FC236}">
                <a16:creationId xmlns:a16="http://schemas.microsoft.com/office/drawing/2014/main" id="{E0BEFDC4-A54C-6F4E-BD6A-AC15DF7A32B1}"/>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5CCB24CE-C626-8743-83C0-F0CC7BD22D5B}"/>
              </a:ext>
            </a:extLst>
          </p:cNvPr>
          <p:cNvSpPr>
            <a:spLocks noGrp="1"/>
          </p:cNvSpPr>
          <p:nvPr>
            <p:ph type="sldNum" sz="quarter" idx="12"/>
          </p:nvPr>
        </p:nvSpPr>
        <p:spPr/>
        <p:txBody>
          <a:bodyPr/>
          <a:lstStyle/>
          <a:p>
            <a:fld id="{E1552ADF-166F-AF40-B1A4-D35B819B761E}" type="slidenum">
              <a:rPr lang="en-US" smtClean="0"/>
              <a:t>84</a:t>
            </a:fld>
            <a:endParaRPr lang="en-US"/>
          </a:p>
        </p:txBody>
      </p:sp>
      <p:pic>
        <p:nvPicPr>
          <p:cNvPr id="9" name="Picture 8">
            <a:extLst>
              <a:ext uri="{FF2B5EF4-FFF2-40B4-BE49-F238E27FC236}">
                <a16:creationId xmlns:a16="http://schemas.microsoft.com/office/drawing/2014/main" id="{67756D1B-9FAC-FE44-9651-2425BF4273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6741" y="3868813"/>
            <a:ext cx="3605446" cy="1854930"/>
          </a:xfrm>
          <a:prstGeom prst="rect">
            <a:avLst/>
          </a:prstGeom>
        </p:spPr>
      </p:pic>
      <p:pic>
        <p:nvPicPr>
          <p:cNvPr id="10" name="Picture 9">
            <a:extLst>
              <a:ext uri="{FF2B5EF4-FFF2-40B4-BE49-F238E27FC236}">
                <a16:creationId xmlns:a16="http://schemas.microsoft.com/office/drawing/2014/main" id="{F5ECF2E2-890B-0644-AFA4-F99653020C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4657" y="2112450"/>
            <a:ext cx="3639292" cy="1704642"/>
          </a:xfrm>
          <a:prstGeom prst="rect">
            <a:avLst/>
          </a:prstGeom>
        </p:spPr>
      </p:pic>
      <p:pic>
        <p:nvPicPr>
          <p:cNvPr id="11" name="Picture 10">
            <a:extLst>
              <a:ext uri="{FF2B5EF4-FFF2-40B4-BE49-F238E27FC236}">
                <a16:creationId xmlns:a16="http://schemas.microsoft.com/office/drawing/2014/main" id="{339EF13E-33FA-5D49-B846-266AC9DD4E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19140" y="4469670"/>
            <a:ext cx="1287308" cy="653215"/>
          </a:xfrm>
          <a:prstGeom prst="rect">
            <a:avLst/>
          </a:prstGeom>
          <a:ln w="38100">
            <a:solidFill>
              <a:schemeClr val="tx1"/>
            </a:solidFill>
          </a:ln>
        </p:spPr>
      </p:pic>
      <p:pic>
        <p:nvPicPr>
          <p:cNvPr id="12" name="Picture 11">
            <a:extLst>
              <a:ext uri="{FF2B5EF4-FFF2-40B4-BE49-F238E27FC236}">
                <a16:creationId xmlns:a16="http://schemas.microsoft.com/office/drawing/2014/main" id="{DAE8D801-1FD3-134C-8EB5-ED92B83F7E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62500" y="2637445"/>
            <a:ext cx="1200588" cy="654652"/>
          </a:xfrm>
          <a:prstGeom prst="rect">
            <a:avLst/>
          </a:prstGeom>
          <a:ln w="38100">
            <a:solidFill>
              <a:schemeClr val="tx1"/>
            </a:solidFill>
          </a:ln>
        </p:spPr>
      </p:pic>
      <p:pic>
        <p:nvPicPr>
          <p:cNvPr id="13" name="Content Placeholder 6">
            <a:extLst>
              <a:ext uri="{FF2B5EF4-FFF2-40B4-BE49-F238E27FC236}">
                <a16:creationId xmlns:a16="http://schemas.microsoft.com/office/drawing/2014/main" id="{CB60DF89-7FF0-4C45-9A0B-29D614B8F54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94592" y="2658726"/>
            <a:ext cx="1168696" cy="633371"/>
          </a:xfrm>
          <a:prstGeom prst="rect">
            <a:avLst/>
          </a:prstGeom>
          <a:ln w="38100">
            <a:solidFill>
              <a:schemeClr val="tx1"/>
            </a:solidFill>
          </a:ln>
        </p:spPr>
      </p:pic>
      <p:pic>
        <p:nvPicPr>
          <p:cNvPr id="14" name="Content Placeholder 6">
            <a:extLst>
              <a:ext uri="{FF2B5EF4-FFF2-40B4-BE49-F238E27FC236}">
                <a16:creationId xmlns:a16="http://schemas.microsoft.com/office/drawing/2014/main" id="{94CCE19B-5738-1840-969B-217A7BD6351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82911" y="4489514"/>
            <a:ext cx="1192058" cy="633371"/>
          </a:xfrm>
          <a:prstGeom prst="rect">
            <a:avLst/>
          </a:prstGeom>
          <a:ln w="38100">
            <a:solidFill>
              <a:schemeClr val="tx1"/>
            </a:solidFill>
          </a:ln>
        </p:spPr>
      </p:pic>
    </p:spTree>
    <p:extLst>
      <p:ext uri="{BB962C8B-B14F-4D97-AF65-F5344CB8AC3E}">
        <p14:creationId xmlns:p14="http://schemas.microsoft.com/office/powerpoint/2010/main" val="505043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0B45-0AB2-ED4C-BFF3-ACDA7E50B505}"/>
              </a:ext>
            </a:extLst>
          </p:cNvPr>
          <p:cNvSpPr>
            <a:spLocks noGrp="1"/>
          </p:cNvSpPr>
          <p:nvPr>
            <p:ph type="title"/>
          </p:nvPr>
        </p:nvSpPr>
        <p:spPr/>
        <p:txBody>
          <a:bodyPr/>
          <a:lstStyle/>
          <a:p>
            <a:r>
              <a:rPr lang="en-US" dirty="0">
                <a:latin typeface="Helvetica Neue Light" panose="02000403000000020004" pitchFamily="2" charset="0"/>
                <a:ea typeface="Helvetica Neue Light" panose="02000403000000020004" pitchFamily="2" charset="0"/>
              </a:rPr>
              <a:t>Context Dependent Rules</a:t>
            </a:r>
          </a:p>
        </p:txBody>
      </p:sp>
      <p:pic>
        <p:nvPicPr>
          <p:cNvPr id="5" name="Picture 4">
            <a:extLst>
              <a:ext uri="{FF2B5EF4-FFF2-40B4-BE49-F238E27FC236}">
                <a16:creationId xmlns:a16="http://schemas.microsoft.com/office/drawing/2014/main" id="{9B7EB55F-9E74-1A47-9AF4-DFCC62325A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554165"/>
            <a:ext cx="2725038" cy="4673015"/>
          </a:xfrm>
          <a:prstGeom prst="rect">
            <a:avLst/>
          </a:prstGeom>
        </p:spPr>
      </p:pic>
      <p:pic>
        <p:nvPicPr>
          <p:cNvPr id="6" name="Picture 5">
            <a:extLst>
              <a:ext uri="{FF2B5EF4-FFF2-40B4-BE49-F238E27FC236}">
                <a16:creationId xmlns:a16="http://schemas.microsoft.com/office/drawing/2014/main" id="{FCB15D60-077A-7843-B080-05C9E31C5E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228" y="1828800"/>
            <a:ext cx="3761772" cy="3761772"/>
          </a:xfrm>
          <a:prstGeom prst="rect">
            <a:avLst/>
          </a:prstGeom>
        </p:spPr>
      </p:pic>
      <p:sp>
        <p:nvSpPr>
          <p:cNvPr id="3" name="Slide Number Placeholder 2">
            <a:extLst>
              <a:ext uri="{FF2B5EF4-FFF2-40B4-BE49-F238E27FC236}">
                <a16:creationId xmlns:a16="http://schemas.microsoft.com/office/drawing/2014/main" id="{C3EEAF9E-6C54-EB47-B08B-751BCD7AB1CB}"/>
              </a:ext>
            </a:extLst>
          </p:cNvPr>
          <p:cNvSpPr>
            <a:spLocks noGrp="1"/>
          </p:cNvSpPr>
          <p:nvPr>
            <p:ph type="sldNum" sz="quarter" idx="12"/>
          </p:nvPr>
        </p:nvSpPr>
        <p:spPr/>
        <p:txBody>
          <a:bodyPr/>
          <a:lstStyle/>
          <a:p>
            <a:fld id="{E1552ADF-166F-AF40-B1A4-D35B819B761E}" type="slidenum">
              <a:rPr lang="en-US" smtClean="0"/>
              <a:t>9</a:t>
            </a:fld>
            <a:endParaRPr lang="en-US"/>
          </a:p>
        </p:txBody>
      </p:sp>
    </p:spTree>
    <p:extLst>
      <p:ext uri="{BB962C8B-B14F-4D97-AF65-F5344CB8AC3E}">
        <p14:creationId xmlns:p14="http://schemas.microsoft.com/office/powerpoint/2010/main" val="18479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
</p:tagLst>
</file>

<file path=ppt/tags/tag10.xml><?xml version="1.0" encoding="utf-8"?>
<p:tagLst xmlns:a="http://schemas.openxmlformats.org/drawingml/2006/main" xmlns:r="http://schemas.openxmlformats.org/officeDocument/2006/relationships" xmlns:p="http://schemas.openxmlformats.org/presentationml/2006/main">
  <p:tag name="TIMING" val="|0|0|0"/>
</p:tagLst>
</file>

<file path=ppt/tags/tag11.xml><?xml version="1.0" encoding="utf-8"?>
<p:tagLst xmlns:a="http://schemas.openxmlformats.org/drawingml/2006/main" xmlns:r="http://schemas.openxmlformats.org/officeDocument/2006/relationships" xmlns:p="http://schemas.openxmlformats.org/presentationml/2006/main">
  <p:tag name="TIMING" val="|0.9|0.3|0.2"/>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0.2"/>
</p:tagLst>
</file>

<file path=ppt/tags/tag14.xml><?xml version="1.0" encoding="utf-8"?>
<p:tagLst xmlns:a="http://schemas.openxmlformats.org/drawingml/2006/main" xmlns:r="http://schemas.openxmlformats.org/officeDocument/2006/relationships" xmlns:p="http://schemas.openxmlformats.org/presentationml/2006/main">
  <p:tag name="TIMING" val="|0.1"/>
</p:tagLst>
</file>

<file path=ppt/tags/tag15.xml><?xml version="1.0" encoding="utf-8"?>
<p:tagLst xmlns:a="http://schemas.openxmlformats.org/drawingml/2006/main" xmlns:r="http://schemas.openxmlformats.org/officeDocument/2006/relationships" xmlns:p="http://schemas.openxmlformats.org/presentationml/2006/main">
  <p:tag name="TIMING" val="|0.3"/>
</p:tagLst>
</file>

<file path=ppt/tags/tag16.xml><?xml version="1.0" encoding="utf-8"?>
<p:tagLst xmlns:a="http://schemas.openxmlformats.org/drawingml/2006/main" xmlns:r="http://schemas.openxmlformats.org/officeDocument/2006/relationships" xmlns:p="http://schemas.openxmlformats.org/presentationml/2006/main">
  <p:tag name="TIMING" val="|0.2"/>
</p:tagLst>
</file>

<file path=ppt/tags/tag17.xml><?xml version="1.0" encoding="utf-8"?>
<p:tagLst xmlns:a="http://schemas.openxmlformats.org/drawingml/2006/main" xmlns:r="http://schemas.openxmlformats.org/officeDocument/2006/relationships" xmlns:p="http://schemas.openxmlformats.org/presentationml/2006/main">
  <p:tag name="TIMING" val="|0.1|0.2|0.1|0.2|0.1"/>
</p:tagLst>
</file>

<file path=ppt/tags/tag18.xml><?xml version="1.0" encoding="utf-8"?>
<p:tagLst xmlns:a="http://schemas.openxmlformats.org/drawingml/2006/main" xmlns:r="http://schemas.openxmlformats.org/officeDocument/2006/relationships" xmlns:p="http://schemas.openxmlformats.org/presentationml/2006/main">
  <p:tag name="TIMING" val="|0.1|0.2"/>
</p:tagLst>
</file>

<file path=ppt/tags/tag2.xml><?xml version="1.0" encoding="utf-8"?>
<p:tagLst xmlns:a="http://schemas.openxmlformats.org/drawingml/2006/main" xmlns:r="http://schemas.openxmlformats.org/officeDocument/2006/relationships" xmlns:p="http://schemas.openxmlformats.org/presentationml/2006/main">
  <p:tag name="TIMING" val="|1.9|0.7|0.7|0.9|1.8|1.3"/>
</p:tagLst>
</file>

<file path=ppt/tags/tag3.xml><?xml version="1.0" encoding="utf-8"?>
<p:tagLst xmlns:a="http://schemas.openxmlformats.org/drawingml/2006/main" xmlns:r="http://schemas.openxmlformats.org/officeDocument/2006/relationships" xmlns:p="http://schemas.openxmlformats.org/presentationml/2006/main">
  <p:tag name="TIMING" val="|0|0.1|0.1|0.1|0.2|0.1|0.1|0.3|0.4|0.2|0.1|0.2|0.1|0.2"/>
</p:tagLst>
</file>

<file path=ppt/tags/tag4.xml><?xml version="1.0" encoding="utf-8"?>
<p:tagLst xmlns:a="http://schemas.openxmlformats.org/drawingml/2006/main" xmlns:r="http://schemas.openxmlformats.org/officeDocument/2006/relationships" xmlns:p="http://schemas.openxmlformats.org/presentationml/2006/main">
  <p:tag name="TIMING" val="|0.1|0.3|0.1"/>
</p:tagLst>
</file>

<file path=ppt/tags/tag5.xml><?xml version="1.0" encoding="utf-8"?>
<p:tagLst xmlns:a="http://schemas.openxmlformats.org/drawingml/2006/main" xmlns:r="http://schemas.openxmlformats.org/officeDocument/2006/relationships" xmlns:p="http://schemas.openxmlformats.org/presentationml/2006/main">
  <p:tag name="TIMING" val="|0.1"/>
</p:tagLst>
</file>

<file path=ppt/tags/tag6.xml><?xml version="1.0" encoding="utf-8"?>
<p:tagLst xmlns:a="http://schemas.openxmlformats.org/drawingml/2006/main" xmlns:r="http://schemas.openxmlformats.org/officeDocument/2006/relationships" xmlns:p="http://schemas.openxmlformats.org/presentationml/2006/main">
  <p:tag name="TIMING" val="|0.2|0.1"/>
</p:tagLst>
</file>

<file path=ppt/tags/tag7.xml><?xml version="1.0" encoding="utf-8"?>
<p:tagLst xmlns:a="http://schemas.openxmlformats.org/drawingml/2006/main" xmlns:r="http://schemas.openxmlformats.org/officeDocument/2006/relationships" xmlns:p="http://schemas.openxmlformats.org/presentationml/2006/main">
  <p:tag name="TIMING" val="|0.1|0.3|0.2|0.2"/>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0|0.6|0.7"/>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5509</TotalTime>
  <Words>3174</Words>
  <Application>Microsoft Macintosh PowerPoint</Application>
  <PresentationFormat>On-screen Show (4:3)</PresentationFormat>
  <Paragraphs>445</Paragraphs>
  <Slides>84</Slides>
  <Notes>19</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Arial</vt:lpstr>
      <vt:lpstr>Calibri</vt:lpstr>
      <vt:lpstr>Calibri Light</vt:lpstr>
      <vt:lpstr>Helvetica Neue</vt:lpstr>
      <vt:lpstr>Helvetica Neue Light</vt:lpstr>
      <vt:lpstr>Tw Cen MT</vt:lpstr>
      <vt:lpstr>Office Theme</vt:lpstr>
      <vt:lpstr>Dynamic Brain Network Reconfiguration Supports Rule Learning and Abstract Reasoning</vt:lpstr>
      <vt:lpstr>PowerPoint Presentation</vt:lpstr>
      <vt:lpstr>PowerPoint Presentation</vt:lpstr>
      <vt:lpstr>PowerPoint Presentation</vt:lpstr>
      <vt:lpstr>PowerPoint Presentation</vt:lpstr>
      <vt:lpstr>PowerPoint Presentation</vt:lpstr>
      <vt:lpstr>Agenda</vt:lpstr>
      <vt:lpstr>Brain Network Flexibility Predicts Performance on Motor Sequence Learning</vt:lpstr>
      <vt:lpstr>Context Dependent Rules</vt:lpstr>
      <vt:lpstr>PowerPoint Presentation</vt:lpstr>
      <vt:lpstr>PowerPoint Presentation</vt:lpstr>
      <vt:lpstr>Context Dependent Rule Learning Task – Underlying Rule Structure</vt:lpstr>
      <vt:lpstr>Learning Varies Across Subjects</vt:lpstr>
      <vt:lpstr>Study Goals</vt:lpstr>
      <vt:lpstr>The Brain as a Network</vt:lpstr>
      <vt:lpstr>Dynamic Network Construction</vt:lpstr>
      <vt:lpstr>Dynamic Network Construction</vt:lpstr>
      <vt:lpstr>Characterizing the Dynamic Network: Guiding Questions</vt:lpstr>
      <vt:lpstr>Characterizing the Dynamic Network: Guiding Questions</vt:lpstr>
      <vt:lpstr>Calculating Node Flexibility</vt:lpstr>
      <vt:lpstr>Higher Accuracy is Associated with Reduced Flexibility (Higher Stability)</vt:lpstr>
      <vt:lpstr>Successful Learners Have More Stable Rule Representations</vt:lpstr>
      <vt:lpstr>Characterizing the Dynamic Network: Guiding Questions</vt:lpstr>
      <vt:lpstr>Calculating Inter-community Edge Strength</vt:lpstr>
      <vt:lpstr>Calculating Inter-community Edge Strength</vt:lpstr>
      <vt:lpstr>Calculating Inter-community Edge Strength</vt:lpstr>
      <vt:lpstr>Plotting Inter-community Edge Strength</vt:lpstr>
      <vt:lpstr>Inter-community Edge Strength Between Cognitive Control and Ventral Attention Increases with Successful Rule Learning</vt:lpstr>
      <vt:lpstr>Inter-community Edge Strength Shows Segregated Attention Communities in Successful Learners</vt:lpstr>
      <vt:lpstr>Successful Learners Have More Segregated Attention Communities</vt:lpstr>
      <vt:lpstr>Key Takeaways</vt:lpstr>
      <vt:lpstr>Agenda</vt:lpstr>
      <vt:lpstr>Task Performance is Associated with Less Task-Related Brain Network Reconfiguration</vt:lpstr>
      <vt:lpstr>Does a Stable Task Network Support Abstract Reasoning?</vt:lpstr>
      <vt:lpstr>Simplified Raven’s Progressive Matrices Task</vt:lpstr>
      <vt:lpstr>Unique Activity Patterns Associated With Perceptual and Symbolic Reasoning</vt:lpstr>
      <vt:lpstr>Stable Community Structure Across Reasoning Conditions</vt:lpstr>
      <vt:lpstr>Task Community Structure</vt:lpstr>
      <vt:lpstr>Community C is Most Active and Most Reconfigured During Reasoning</vt:lpstr>
      <vt:lpstr>Conclusions</vt:lpstr>
      <vt:lpstr>Overall Conclusions</vt:lpstr>
      <vt:lpstr>Agenda</vt:lpstr>
      <vt:lpstr>Potential Future Directions</vt:lpstr>
      <vt:lpstr>Potential Future Directions</vt:lpstr>
      <vt:lpstr>Potential Future Directions</vt:lpstr>
      <vt:lpstr>Potential Future Directions</vt:lpstr>
      <vt:lpstr>Acknowledgements</vt:lpstr>
      <vt:lpstr>Questions?</vt:lpstr>
      <vt:lpstr>My Previous Work with PET Neuroimaging</vt:lpstr>
      <vt:lpstr>My Previous Work with PET Neuroimaging</vt:lpstr>
      <vt:lpstr>My Previous Work with PET Neuroimaging</vt:lpstr>
      <vt:lpstr>EXTRA SLIDES</vt:lpstr>
      <vt:lpstr>Functional Connectivity</vt:lpstr>
      <vt:lpstr>Functional Connectivity</vt:lpstr>
      <vt:lpstr>Functionally Defined Networks</vt:lpstr>
      <vt:lpstr>Functionally Defined Networks</vt:lpstr>
      <vt:lpstr>Motivating Questions</vt:lpstr>
      <vt:lpstr>fPET-FDG Signal</vt:lpstr>
      <vt:lpstr>PowerPoint Presentation</vt:lpstr>
      <vt:lpstr>PowerPoint Presentation</vt:lpstr>
      <vt:lpstr>PowerPoint Presentation</vt:lpstr>
      <vt:lpstr>Characterizing the Dynamic Network: Guiding Questions</vt:lpstr>
      <vt:lpstr>Positive Assortativity: Communities Are More Connected to Themselves</vt:lpstr>
      <vt:lpstr>Zero Assortativity: Communities Are Equally Connected to Each Other &amp; Themselves</vt:lpstr>
      <vt:lpstr>Negative Assortativity: Communities Are More Connected to Each Other</vt:lpstr>
      <vt:lpstr>Assortativity in a Single Community</vt:lpstr>
      <vt:lpstr>Assortativity in a Single Community</vt:lpstr>
      <vt:lpstr>Assortativity in Cognitive Control Network Increased with Learning</vt:lpstr>
      <vt:lpstr>Assortativity Across Cortex</vt:lpstr>
      <vt:lpstr>Successful Learners Have More Assortative Brain Networks</vt:lpstr>
      <vt:lpstr>Characterizing the Dynamic Network: Guiding Questions</vt:lpstr>
      <vt:lpstr>Betweenness Centrality</vt:lpstr>
      <vt:lpstr>Centrality Results</vt:lpstr>
      <vt:lpstr>Hippocampal Neurons Encode Context-Specific Memories</vt:lpstr>
      <vt:lpstr>Anterior-Posterior Gradient for Place Field Size in Hippocampus</vt:lpstr>
      <vt:lpstr>Anterior-Posterior Gradient for Abstract Rule Levels in Hippocampus</vt:lpstr>
      <vt:lpstr>Hypotheses</vt:lpstr>
      <vt:lpstr>Hippocampal ROIs</vt:lpstr>
      <vt:lpstr>Learning-Related FC Changes</vt:lpstr>
      <vt:lpstr>Learning-Related FC Changes</vt:lpstr>
      <vt:lpstr>Post-Hoc Analysis: Hippocampal Head Functional Connectivity Over Time</vt:lpstr>
      <vt:lpstr>Individual Learning Rates Are Associated with FC Changes</vt:lpstr>
      <vt:lpstr>Conclusions</vt:lpstr>
      <vt:lpstr>Abstract Reasoning Activates Frontoparietal Cortex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Morin, Thomas, Matthew</dc:creator>
  <cp:lastModifiedBy>Morin, Thomas</cp:lastModifiedBy>
  <cp:revision>91</cp:revision>
  <dcterms:created xsi:type="dcterms:W3CDTF">2021-10-04T18:44:43Z</dcterms:created>
  <dcterms:modified xsi:type="dcterms:W3CDTF">2026-06-22T17:27:34Z</dcterms:modified>
</cp:coreProperties>
</file>