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0"/>
  </p:notesMasterIdLst>
  <p:sldIdLst>
    <p:sldId id="256" r:id="rId2"/>
    <p:sldId id="458" r:id="rId3"/>
    <p:sldId id="481" r:id="rId4"/>
    <p:sldId id="496" r:id="rId5"/>
    <p:sldId id="505" r:id="rId6"/>
    <p:sldId id="495" r:id="rId7"/>
    <p:sldId id="455" r:id="rId8"/>
    <p:sldId id="453" r:id="rId9"/>
    <p:sldId id="482" r:id="rId10"/>
    <p:sldId id="436" r:id="rId11"/>
    <p:sldId id="403" r:id="rId12"/>
    <p:sldId id="405" r:id="rId13"/>
    <p:sldId id="466" r:id="rId14"/>
    <p:sldId id="437" r:id="rId15"/>
    <p:sldId id="465" r:id="rId16"/>
    <p:sldId id="457" r:id="rId17"/>
    <p:sldId id="440" r:id="rId18"/>
    <p:sldId id="498" r:id="rId19"/>
    <p:sldId id="508" r:id="rId20"/>
    <p:sldId id="509" r:id="rId21"/>
    <p:sldId id="438" r:id="rId22"/>
    <p:sldId id="439" r:id="rId23"/>
    <p:sldId id="486" r:id="rId24"/>
    <p:sldId id="510" r:id="rId25"/>
    <p:sldId id="444" r:id="rId26"/>
    <p:sldId id="469" r:id="rId27"/>
    <p:sldId id="470" r:id="rId28"/>
    <p:sldId id="477" r:id="rId29"/>
    <p:sldId id="478" r:id="rId30"/>
    <p:sldId id="480" r:id="rId31"/>
    <p:sldId id="445" r:id="rId32"/>
    <p:sldId id="487" r:id="rId33"/>
    <p:sldId id="512" r:id="rId34"/>
    <p:sldId id="471" r:id="rId35"/>
    <p:sldId id="472" r:id="rId36"/>
    <p:sldId id="473" r:id="rId37"/>
    <p:sldId id="474" r:id="rId38"/>
    <p:sldId id="475" r:id="rId39"/>
    <p:sldId id="447" r:id="rId40"/>
    <p:sldId id="488" r:id="rId41"/>
    <p:sldId id="420" r:id="rId42"/>
    <p:sldId id="484" r:id="rId43"/>
    <p:sldId id="489" r:id="rId44"/>
    <p:sldId id="492" r:id="rId45"/>
    <p:sldId id="493" r:id="rId46"/>
    <p:sldId id="456" r:id="rId47"/>
    <p:sldId id="499" r:id="rId48"/>
    <p:sldId id="490" r:id="rId49"/>
    <p:sldId id="265" r:id="rId50"/>
    <p:sldId id="513" r:id="rId51"/>
    <p:sldId id="501" r:id="rId52"/>
    <p:sldId id="504" r:id="rId53"/>
    <p:sldId id="502" r:id="rId54"/>
    <p:sldId id="468" r:id="rId55"/>
    <p:sldId id="451" r:id="rId56"/>
    <p:sldId id="491" r:id="rId57"/>
    <p:sldId id="494" r:id="rId58"/>
    <p:sldId id="503" r:id="rId59"/>
    <p:sldId id="506" r:id="rId60"/>
    <p:sldId id="507" r:id="rId61"/>
    <p:sldId id="401" r:id="rId62"/>
    <p:sldId id="443" r:id="rId63"/>
    <p:sldId id="459" r:id="rId64"/>
    <p:sldId id="460" r:id="rId65"/>
    <p:sldId id="449" r:id="rId66"/>
    <p:sldId id="450" r:id="rId67"/>
    <p:sldId id="452" r:id="rId68"/>
    <p:sldId id="454"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EB31F5-E611-76AB-EA2A-DBD389A3FF9C}" name="Morin, Thomas, Matthew" initials="MTM" userId="S::tommorin@bu.edu::53546125-1e55-4443-8a1c-c97378d826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3F3F"/>
    <a:srgbClr val="F7655B"/>
    <a:srgbClr val="34C9CD"/>
    <a:srgbClr val="FFFF00"/>
    <a:srgbClr val="00B050"/>
    <a:srgbClr val="E59432"/>
    <a:srgbClr val="5899C0"/>
    <a:srgbClr val="EA4D60"/>
    <a:srgbClr val="B52867"/>
    <a:srgbClr val="CED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23"/>
    <p:restoredTop sz="77260"/>
  </p:normalViewPr>
  <p:slideViewPr>
    <p:cSldViewPr snapToGrid="0" snapToObjects="1">
      <p:cViewPr varScale="1">
        <p:scale>
          <a:sx n="97" d="100"/>
          <a:sy n="97" d="100"/>
        </p:scale>
        <p:origin x="36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8/10/relationships/authors" Target="authors.xml"/><Relationship Id="rId7" Type="http://schemas.openxmlformats.org/officeDocument/2006/relationships/slide" Target="slides/slide6.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20T16:39:37.107" idx="1">
    <p:pos x="10" y="10"/>
    <p:text>Start with the idea of stability?... then move into rule learning?</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B81D8-D8A6-2A42-AEFE-FB5375A3431F}" type="datetimeFigureOut">
              <a:rPr lang="en-US" smtClean="0"/>
              <a:t>6/22/26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C1E72-974F-644D-A2C3-C49F4C7A4EFC}" type="slidenum">
              <a:rPr lang="en-US" smtClean="0"/>
              <a:t>‹#›</a:t>
            </a:fld>
            <a:endParaRPr lang="en-US"/>
          </a:p>
        </p:txBody>
      </p:sp>
    </p:spTree>
    <p:extLst>
      <p:ext uri="{BB962C8B-B14F-4D97-AF65-F5344CB8AC3E}">
        <p14:creationId xmlns:p14="http://schemas.microsoft.com/office/powerpoint/2010/main" val="66811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1</a:t>
            </a:fld>
            <a:endParaRPr lang="en-US"/>
          </a:p>
        </p:txBody>
      </p:sp>
    </p:spTree>
    <p:extLst>
      <p:ext uri="{BB962C8B-B14F-4D97-AF65-F5344CB8AC3E}">
        <p14:creationId xmlns:p14="http://schemas.microsoft.com/office/powerpoint/2010/main" val="1002319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26</a:t>
            </a:fld>
            <a:endParaRPr lang="en-US"/>
          </a:p>
        </p:txBody>
      </p:sp>
    </p:spTree>
    <p:extLst>
      <p:ext uri="{BB962C8B-B14F-4D97-AF65-F5344CB8AC3E}">
        <p14:creationId xmlns:p14="http://schemas.microsoft.com/office/powerpoint/2010/main" val="3310908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27</a:t>
            </a:fld>
            <a:endParaRPr lang="en-US"/>
          </a:p>
        </p:txBody>
      </p:sp>
    </p:spTree>
    <p:extLst>
      <p:ext uri="{BB962C8B-B14F-4D97-AF65-F5344CB8AC3E}">
        <p14:creationId xmlns:p14="http://schemas.microsoft.com/office/powerpoint/2010/main" val="1896647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28</a:t>
            </a:fld>
            <a:endParaRPr lang="en-US"/>
          </a:p>
        </p:txBody>
      </p:sp>
    </p:spTree>
    <p:extLst>
      <p:ext uri="{BB962C8B-B14F-4D97-AF65-F5344CB8AC3E}">
        <p14:creationId xmlns:p14="http://schemas.microsoft.com/office/powerpoint/2010/main" val="2054912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29</a:t>
            </a:fld>
            <a:endParaRPr lang="en-US"/>
          </a:p>
        </p:txBody>
      </p:sp>
    </p:spTree>
    <p:extLst>
      <p:ext uri="{BB962C8B-B14F-4D97-AF65-F5344CB8AC3E}">
        <p14:creationId xmlns:p14="http://schemas.microsoft.com/office/powerpoint/2010/main" val="2229051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49</a:t>
            </a:fld>
            <a:endParaRPr lang="en-US"/>
          </a:p>
        </p:txBody>
      </p:sp>
    </p:spTree>
    <p:extLst>
      <p:ext uri="{BB962C8B-B14F-4D97-AF65-F5344CB8AC3E}">
        <p14:creationId xmlns:p14="http://schemas.microsoft.com/office/powerpoint/2010/main" val="4135520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50</a:t>
            </a:fld>
            <a:endParaRPr lang="en-US"/>
          </a:p>
        </p:txBody>
      </p:sp>
    </p:spTree>
    <p:extLst>
      <p:ext uri="{BB962C8B-B14F-4D97-AF65-F5344CB8AC3E}">
        <p14:creationId xmlns:p14="http://schemas.microsoft.com/office/powerpoint/2010/main" val="97738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Results demonstrated that hippocampal activity and hippocampal–prefrontal functional interconnectivity distinguished retrieval under different levels of hierarchically organized task rules. In explicit contrast to the hippocampal tail, anterior (body and head) regions were recruited specifically for superordinate changes in the contextual hierarchy. The hippocampal body also differed in its functional connectivity with the prefrontal cortex for superordinate versus subordinate changes</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55</a:t>
            </a:fld>
            <a:endParaRPr lang="en-US"/>
          </a:p>
        </p:txBody>
      </p:sp>
    </p:spTree>
    <p:extLst>
      <p:ext uri="{BB962C8B-B14F-4D97-AF65-F5344CB8AC3E}">
        <p14:creationId xmlns:p14="http://schemas.microsoft.com/office/powerpoint/2010/main" val="1390785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Results demonstrated that hippocampal activity and hippocampal–prefrontal functional interconnectivity distinguished retrieval under different levels of hierarchically organized task rules. In explicit contrast to the hippocampal tail, anterior (body and head) regions were recruited specifically for superordinate changes in the contextual hierarchy. The hippocampal body also differed in its functional connectivity with the prefrontal cortex for superordinate versus subordinate changes</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56</a:t>
            </a:fld>
            <a:endParaRPr lang="en-US"/>
          </a:p>
        </p:txBody>
      </p:sp>
    </p:spTree>
    <p:extLst>
      <p:ext uri="{BB962C8B-B14F-4D97-AF65-F5344CB8AC3E}">
        <p14:creationId xmlns:p14="http://schemas.microsoft.com/office/powerpoint/2010/main" val="3213047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63</a:t>
            </a:fld>
            <a:endParaRPr lang="en-US"/>
          </a:p>
        </p:txBody>
      </p:sp>
    </p:spTree>
    <p:extLst>
      <p:ext uri="{BB962C8B-B14F-4D97-AF65-F5344CB8AC3E}">
        <p14:creationId xmlns:p14="http://schemas.microsoft.com/office/powerpoint/2010/main" val="247244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Braun et al. 2015 </a:t>
            </a:r>
            <a:r>
              <a:rPr lang="en-US" sz="1200" b="0" i="0" kern="1200" dirty="0">
                <a:solidFill>
                  <a:schemeClr val="tx1"/>
                </a:solidFill>
                <a:effectLst/>
                <a:latin typeface="+mn-lt"/>
                <a:ea typeface="+mn-ea"/>
                <a:cs typeface="+mn-cs"/>
              </a:rPr>
              <a:t>Network reconfiguration during executive function.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We use a numerical </a:t>
            </a:r>
            <a:r>
              <a:rPr lang="en-US" sz="1200" b="0" i="1" kern="1200" dirty="0">
                <a:solidFill>
                  <a:schemeClr val="tx1"/>
                </a:solidFill>
                <a:effectLst/>
                <a:latin typeface="+mn-lt"/>
                <a:ea typeface="+mn-ea"/>
                <a:cs typeface="+mn-cs"/>
              </a:rPr>
              <a:t>n</a:t>
            </a:r>
            <a:r>
              <a:rPr lang="en-US" sz="1200" b="0" i="0" kern="1200" dirty="0">
                <a:solidFill>
                  <a:schemeClr val="tx1"/>
                </a:solidFill>
                <a:effectLst/>
                <a:latin typeface="+mn-lt"/>
                <a:ea typeface="+mn-ea"/>
                <a:cs typeface="+mn-cs"/>
              </a:rPr>
              <a:t>-back task consisting of 0-back and 2-back conditions.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We define 270 cortical and subcortical regions of interest (36), and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extract the mean time course from each region.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A sliding window comprising 15 volumes with no gap was applied to regional mean time courses, and for each window we estimated the functional connectivity between pairs of regions using coherence. This procedure resulted in a sequence of 114 time-ordered adjacency matrices. (</a:t>
            </a:r>
            <a:r>
              <a:rPr lang="en-US" sz="1200" b="0" i="1" kern="1200" dirty="0">
                <a:solidFill>
                  <a:schemeClr val="tx1"/>
                </a:solidFill>
                <a:effectLst/>
                <a:latin typeface="+mn-lt"/>
                <a:ea typeface="+mn-ea"/>
                <a:cs typeface="+mn-cs"/>
              </a:rPr>
              <a:t>E</a:t>
            </a:r>
            <a:r>
              <a:rPr lang="en-US" sz="1200" b="0" i="0" kern="1200" dirty="0">
                <a:solidFill>
                  <a:schemeClr val="tx1"/>
                </a:solidFill>
                <a:effectLst/>
                <a:latin typeface="+mn-lt"/>
                <a:ea typeface="+mn-ea"/>
                <a:cs typeface="+mn-cs"/>
              </a:rPr>
              <a:t>) Using a dynamic community detection algorithm (part 1 in panel), we identified network modules in each time window and tracked their evolution over time. (</a:t>
            </a:r>
            <a:r>
              <a:rPr lang="en-US" sz="1200" b="0" i="1" kern="1200" dirty="0">
                <a:solidFill>
                  <a:schemeClr val="tx1"/>
                </a:solidFill>
                <a:effectLst/>
                <a:latin typeface="+mn-lt"/>
                <a:ea typeface="+mn-ea"/>
                <a:cs typeface="+mn-cs"/>
              </a:rPr>
              <a:t>F</a:t>
            </a:r>
            <a:r>
              <a:rPr lang="en-US" sz="1200" b="0" i="0" kern="1200" dirty="0">
                <a:solidFill>
                  <a:schemeClr val="tx1"/>
                </a:solidFill>
                <a:effectLst/>
                <a:latin typeface="+mn-lt"/>
                <a:ea typeface="+mn-ea"/>
                <a:cs typeface="+mn-cs"/>
              </a:rPr>
              <a:t>) By estimating the probability that a brain region changes its allegiance to modules between any two consecutive time windows (part 2 in panel), we observed that whole-brain flexibility oscillated between </a:t>
            </a:r>
            <a:r>
              <a:rPr lang="en-US" sz="1200" b="0" i="0" kern="1200" dirty="0" err="1">
                <a:solidFill>
                  <a:schemeClr val="tx1"/>
                </a:solidFill>
                <a:effectLst/>
                <a:latin typeface="+mn-lt"/>
                <a:ea typeface="+mn-ea"/>
                <a:cs typeface="+mn-cs"/>
              </a:rPr>
              <a:t>unitask</a:t>
            </a:r>
            <a:r>
              <a:rPr lang="en-US" sz="1200" b="0" i="0" kern="1200" dirty="0">
                <a:solidFill>
                  <a:schemeClr val="tx1"/>
                </a:solidFill>
                <a:effectLst/>
                <a:latin typeface="+mn-lt"/>
                <a:ea typeface="+mn-ea"/>
                <a:cs typeface="+mn-cs"/>
              </a:rPr>
              <a:t> (2-back or 0-back only) and dual-task (2-back and 0-back in same time window) conditions.</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68</a:t>
            </a:fld>
            <a:endParaRPr lang="en-US"/>
          </a:p>
        </p:txBody>
      </p:sp>
    </p:spTree>
    <p:extLst>
      <p:ext uri="{BB962C8B-B14F-4D97-AF65-F5344CB8AC3E}">
        <p14:creationId xmlns:p14="http://schemas.microsoft.com/office/powerpoint/2010/main" val="47054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Flexibility and learning.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Boxplots showing that the increase in flexibility from experimental session 1 to session 2 was significantly greater than zero (a one-sample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-test gives the result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 6.00 with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2 × 10</a:t>
            </a:r>
            <a:r>
              <a:rPr lang="en-US" sz="1200" b="0" i="0" kern="1200" baseline="300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 and that the magnitude of the decrease in flexibility from session 2 to session 3 was significantly greater than zero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 7.46,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2 × 10</a:t>
            </a:r>
            <a:r>
              <a:rPr lang="en-US" sz="1200" b="0" i="0" kern="1200" baseline="30000" dirty="0">
                <a:solidFill>
                  <a:schemeClr val="tx1"/>
                </a:solidFill>
                <a:effectLst/>
                <a:latin typeface="+mn-lt"/>
                <a:ea typeface="+mn-ea"/>
                <a:cs typeface="+mn-cs"/>
              </a:rPr>
              <a:t>-11</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Significant predictive correlations between flexibility in session 1 and learning in session 2 (black curve,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0.001) and between flexibility in session 2 and learning in session 3 (red curve,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0.009). Note that relationships between learning and network flexibility in the same experimental sessions (1 and 2) were not significant; we obtained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&gt; 0.13 using permutation tests.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Brain regions whose flexibility in session 1 predicted learning in session 2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0.05, uncorrected for multiple comparisons). Regions that also passed false-positive correction were the left anterior fusiform cortex and the right inferior frontal gyrus, thalamus, and nucleus </a:t>
            </a:r>
            <a:r>
              <a:rPr lang="en-US" sz="1200" b="0" i="0" kern="1200" dirty="0" err="1">
                <a:solidFill>
                  <a:schemeClr val="tx1"/>
                </a:solidFill>
                <a:effectLst/>
                <a:latin typeface="+mn-lt"/>
                <a:ea typeface="+mn-ea"/>
                <a:cs typeface="+mn-cs"/>
              </a:rPr>
              <a:t>accumbens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Brain regions whose flexibility in session 2 predicted learning in session 3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0.05, uncorrected for multiple comparisons). Regions that also passed false-positive correction for multiple comparisons were the left </a:t>
            </a:r>
            <a:r>
              <a:rPr lang="en-US" sz="1200" b="0" i="0" kern="1200" dirty="0" err="1">
                <a:solidFill>
                  <a:schemeClr val="tx1"/>
                </a:solidFill>
                <a:effectLst/>
                <a:latin typeface="+mn-lt"/>
                <a:ea typeface="+mn-ea"/>
                <a:cs typeface="+mn-cs"/>
              </a:rPr>
              <a:t>intracalcarine</a:t>
            </a:r>
            <a:r>
              <a:rPr lang="en-US" sz="1200" b="0" i="0" kern="1200" dirty="0">
                <a:solidFill>
                  <a:schemeClr val="tx1"/>
                </a:solidFill>
                <a:effectLst/>
                <a:latin typeface="+mn-lt"/>
                <a:ea typeface="+mn-ea"/>
                <a:cs typeface="+mn-cs"/>
              </a:rPr>
              <a:t> cortex, paracingulate gyrus, precuneus, and lingual gyrus and the right superior frontal gyrus and precuneus cortex. In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colors indicate the Spearman correlation coefficient </a:t>
            </a:r>
            <a:r>
              <a:rPr lang="en-US" sz="1200" b="0" i="1"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 between flexibility and learning.</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8</a:t>
            </a:fld>
            <a:endParaRPr lang="en-US"/>
          </a:p>
        </p:txBody>
      </p:sp>
    </p:spTree>
    <p:extLst>
      <p:ext uri="{BB962C8B-B14F-4D97-AF65-F5344CB8AC3E}">
        <p14:creationId xmlns:p14="http://schemas.microsoft.com/office/powerpoint/2010/main" val="269686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an example of a context-dependent rule you might encounter if you’re parking your car in the US.</a:t>
            </a:r>
          </a:p>
          <a:p>
            <a:r>
              <a:rPr lang="en-US" dirty="0"/>
              <a:t>This sign on the left indicates that you cannot park your car in this zone. The signs on the right, which are real signs that you can find in Boston, show you just how complicated it can be when deciding whether or not it is ok to park your car. Depending on the context (the time of day, your residency status, etc.) your actions have to change in order to follow the rule.</a:t>
            </a:r>
          </a:p>
        </p:txBody>
      </p:sp>
      <p:sp>
        <p:nvSpPr>
          <p:cNvPr id="4" name="Slide Number Placeholder 3"/>
          <p:cNvSpPr>
            <a:spLocks noGrp="1"/>
          </p:cNvSpPr>
          <p:nvPr>
            <p:ph type="sldNum" sz="quarter" idx="5"/>
          </p:nvPr>
        </p:nvSpPr>
        <p:spPr/>
        <p:txBody>
          <a:bodyPr/>
          <a:lstStyle/>
          <a:p>
            <a:fld id="{F2E04970-18C1-734F-882E-2D7FB5173973}" type="slidenum">
              <a:rPr lang="en-US" smtClean="0"/>
              <a:t>10</a:t>
            </a:fld>
            <a:endParaRPr lang="en-US"/>
          </a:p>
        </p:txBody>
      </p:sp>
    </p:spTree>
    <p:extLst>
      <p:ext uri="{BB962C8B-B14F-4D97-AF65-F5344CB8AC3E}">
        <p14:creationId xmlns:p14="http://schemas.microsoft.com/office/powerpoint/2010/main" val="307265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12</a:t>
            </a:fld>
            <a:endParaRPr lang="en-US"/>
          </a:p>
        </p:txBody>
      </p:sp>
    </p:spTree>
    <p:extLst>
      <p:ext uri="{BB962C8B-B14F-4D97-AF65-F5344CB8AC3E}">
        <p14:creationId xmlns:p14="http://schemas.microsoft.com/office/powerpoint/2010/main" val="179823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that is confusing, you are not alone, as 30% of our subjects never performed above chance during the task. Here you can see subject performance across the 9 scanning runs. Blue dots show subjects that successfully learned the task, and red dots show subjects that were unsuccessful. You can see that for the successful participants, accuracy is generally increasing over time. Our main question is: what is different about the brain network dynamics between these successful and unsuccessful participants.</a:t>
            </a:r>
          </a:p>
        </p:txBody>
      </p:sp>
      <p:sp>
        <p:nvSpPr>
          <p:cNvPr id="4" name="Slide Number Placeholder 3"/>
          <p:cNvSpPr>
            <a:spLocks noGrp="1"/>
          </p:cNvSpPr>
          <p:nvPr>
            <p:ph type="sldNum" sz="quarter" idx="5"/>
          </p:nvPr>
        </p:nvSpPr>
        <p:spPr/>
        <p:txBody>
          <a:bodyPr/>
          <a:lstStyle/>
          <a:p>
            <a:fld id="{F2E04970-18C1-734F-882E-2D7FB5173973}" type="slidenum">
              <a:rPr lang="en-US" smtClean="0"/>
              <a:t>14</a:t>
            </a:fld>
            <a:endParaRPr lang="en-US"/>
          </a:p>
        </p:txBody>
      </p:sp>
    </p:spTree>
    <p:extLst>
      <p:ext uri="{BB962C8B-B14F-4D97-AF65-F5344CB8AC3E}">
        <p14:creationId xmlns:p14="http://schemas.microsoft.com/office/powerpoint/2010/main" val="1750441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this question, we formed a multilayer functional connectivity network for each subject, using the regions found in the Schaefer 400 atlas. To create the network, each region in the atlas becomes a node. If the BOLD signal is highly correlated between two nodes, then we connect them with an edge. We repeat this for all nine-scanning runs, and create this multi-layered network for each of our subjects. With a network constructed, we can start to ask questions about the network’s structure.</a:t>
            </a:r>
          </a:p>
        </p:txBody>
      </p:sp>
      <p:sp>
        <p:nvSpPr>
          <p:cNvPr id="4" name="Slide Number Placeholder 3"/>
          <p:cNvSpPr>
            <a:spLocks noGrp="1"/>
          </p:cNvSpPr>
          <p:nvPr>
            <p:ph type="sldNum" sz="quarter" idx="5"/>
          </p:nvPr>
        </p:nvSpPr>
        <p:spPr/>
        <p:txBody>
          <a:bodyPr/>
          <a:lstStyle/>
          <a:p>
            <a:fld id="{F2E04970-18C1-734F-882E-2D7FB5173973}" type="slidenum">
              <a:rPr lang="en-US" smtClean="0"/>
              <a:t>17</a:t>
            </a:fld>
            <a:endParaRPr lang="en-US"/>
          </a:p>
        </p:txBody>
      </p:sp>
    </p:spTree>
    <p:extLst>
      <p:ext uri="{BB962C8B-B14F-4D97-AF65-F5344CB8AC3E}">
        <p14:creationId xmlns:p14="http://schemas.microsoft.com/office/powerpoint/2010/main" val="856989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wanted to know if the overall flexibility of the network was different between learner’s and non-learners. We predicted that successful learner’s would quickly adopt a successful strategy and form a rigid community structure. To test this, we ran a Louvain community detection algorithm on each subject’s multilayered network, essentially giving each node a data-driven community assignment. If we follow the community membership of this node circled in yellow, this is what we find: First the node belongs to the purple network. Then, it spends a few scanning runs in the green network, until it becomes a part of this blue network, and then the subject reaches the end of the scanning session. To calculate the flexibility of this node, we look at how many times its community membership switches, and divide by the total possible number of switches. For this node, that is 2 switches over 8 possible switches, or 0.25.</a:t>
            </a:r>
          </a:p>
        </p:txBody>
      </p:sp>
      <p:sp>
        <p:nvSpPr>
          <p:cNvPr id="4" name="Slide Number Placeholder 3"/>
          <p:cNvSpPr>
            <a:spLocks noGrp="1"/>
          </p:cNvSpPr>
          <p:nvPr>
            <p:ph type="sldNum" sz="quarter" idx="5"/>
          </p:nvPr>
        </p:nvSpPr>
        <p:spPr/>
        <p:txBody>
          <a:bodyPr/>
          <a:lstStyle/>
          <a:p>
            <a:fld id="{F2E04970-18C1-734F-882E-2D7FB5173973}" type="slidenum">
              <a:rPr lang="en-US" smtClean="0"/>
              <a:t>21</a:t>
            </a:fld>
            <a:endParaRPr lang="en-US"/>
          </a:p>
        </p:txBody>
      </p:sp>
    </p:spTree>
    <p:extLst>
      <p:ext uri="{BB962C8B-B14F-4D97-AF65-F5344CB8AC3E}">
        <p14:creationId xmlns:p14="http://schemas.microsoft.com/office/powerpoint/2010/main" val="117774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take the average flexibility of all 400 brain regions, and correlate it with each subject’s overall accuracy on the task. When we plot that we find that indeed, the successful learners – who had high overall accuracy, show lower flexibility scores, implying that they quickly form stable community structures. We can also map the correlation between flexibility and accuracy onto each individual cortical region to get a brain map like this. And while most of the brain is blue, driving that whole brain negative correlation plotted to the left, we actually see several brain regions with warm colors, demonstrating that there are regions of cortex that are flexibly switching their community allegiance in successful learners.</a:t>
            </a:r>
          </a:p>
        </p:txBody>
      </p:sp>
      <p:sp>
        <p:nvSpPr>
          <p:cNvPr id="4" name="Slide Number Placeholder 3"/>
          <p:cNvSpPr>
            <a:spLocks noGrp="1"/>
          </p:cNvSpPr>
          <p:nvPr>
            <p:ph type="sldNum" sz="quarter" idx="5"/>
          </p:nvPr>
        </p:nvSpPr>
        <p:spPr/>
        <p:txBody>
          <a:bodyPr/>
          <a:lstStyle/>
          <a:p>
            <a:fld id="{F2E04970-18C1-734F-882E-2D7FB5173973}" type="slidenum">
              <a:rPr lang="en-US" smtClean="0"/>
              <a:t>22</a:t>
            </a:fld>
            <a:endParaRPr lang="en-US"/>
          </a:p>
        </p:txBody>
      </p:sp>
    </p:spTree>
    <p:extLst>
      <p:ext uri="{BB962C8B-B14F-4D97-AF65-F5344CB8AC3E}">
        <p14:creationId xmlns:p14="http://schemas.microsoft.com/office/powerpoint/2010/main" val="3218875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25</a:t>
            </a:fld>
            <a:endParaRPr lang="en-US"/>
          </a:p>
        </p:txBody>
      </p:sp>
    </p:spTree>
    <p:extLst>
      <p:ext uri="{BB962C8B-B14F-4D97-AF65-F5344CB8AC3E}">
        <p14:creationId xmlns:p14="http://schemas.microsoft.com/office/powerpoint/2010/main" val="1856145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4BDA3A-6A5E-5441-BF6D-FB9984BF4101}" type="datetime1">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2737935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9477BC-F794-3743-91EE-D67D0A7519DE}" type="datetime1">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404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18F16-AC6F-6346-AA0C-F2785475B385}" type="datetime1">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26082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CCBB09-F9C2-9347-A3B5-365D2DB918BF}" type="datetime1">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87032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45BD6-23DF-C443-8226-60B0BFC3CEDE}" type="datetime1">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98543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117E71-11C2-3A4A-AAAD-A3E659D1C1A5}" type="datetime1">
              <a:rPr lang="en-US" smtClean="0"/>
              <a:t>6/22/26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903870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5071BD-4F18-2A43-9068-2A3F9886EE11}" type="datetime1">
              <a:rPr lang="en-US" smtClean="0"/>
              <a:t>6/22/26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21010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6BAF55-6682-F443-8AB2-6CBAFC438767}" type="datetime1">
              <a:rPr lang="en-US" smtClean="0"/>
              <a:t>6/22/26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747183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E8F38-449F-7840-8841-39170EF1FCE4}" type="datetime1">
              <a:rPr lang="en-US" smtClean="0"/>
              <a:t>6/22/26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410538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1D32-5FA0-0141-BF2E-053BCB804676}" type="datetime1">
              <a:rPr lang="en-US" smtClean="0"/>
              <a:t>6/22/26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228765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481C50-D6B6-D54A-BF9C-638A80B24B4C}" type="datetime1">
              <a:rPr lang="en-US" smtClean="0"/>
              <a:t>6/22/26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55798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325D5-0A85-A849-82DD-E9B1A6E98D34}" type="datetime1">
              <a:rPr lang="en-US" smtClean="0"/>
              <a:t>6/22/26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52ADF-166F-AF40-B1A4-D35B819B761E}" type="slidenum">
              <a:rPr lang="en-US" smtClean="0"/>
              <a:t>‹#›</a:t>
            </a:fld>
            <a:endParaRPr lang="en-US"/>
          </a:p>
        </p:txBody>
      </p:sp>
    </p:spTree>
    <p:extLst>
      <p:ext uri="{BB962C8B-B14F-4D97-AF65-F5344CB8AC3E}">
        <p14:creationId xmlns:p14="http://schemas.microsoft.com/office/powerpoint/2010/main" val="355326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8.tiff"/><Relationship Id="rId4" Type="http://schemas.openxmlformats.org/officeDocument/2006/relationships/image" Target="../media/image37.tif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3.tiff"/><Relationship Id="rId13" Type="http://schemas.openxmlformats.org/officeDocument/2006/relationships/image" Target="../media/image48.tiff"/><Relationship Id="rId3" Type="http://schemas.openxmlformats.org/officeDocument/2006/relationships/notesSlide" Target="../notesSlides/notesSlide7.xml"/><Relationship Id="rId7" Type="http://schemas.openxmlformats.org/officeDocument/2006/relationships/image" Target="../media/image42.tiff"/><Relationship Id="rId12" Type="http://schemas.openxmlformats.org/officeDocument/2006/relationships/image" Target="../media/image47.tif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1.tiff"/><Relationship Id="rId11" Type="http://schemas.openxmlformats.org/officeDocument/2006/relationships/image" Target="../media/image46.tiff"/><Relationship Id="rId5" Type="http://schemas.openxmlformats.org/officeDocument/2006/relationships/image" Target="../media/image40.tiff"/><Relationship Id="rId10" Type="http://schemas.openxmlformats.org/officeDocument/2006/relationships/image" Target="../media/image45.tiff"/><Relationship Id="rId4" Type="http://schemas.openxmlformats.org/officeDocument/2006/relationships/image" Target="../media/image39.tiff"/><Relationship Id="rId9" Type="http://schemas.openxmlformats.org/officeDocument/2006/relationships/image" Target="../media/image44.tiff"/></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1.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5.emf"/><Relationship Id="rId7"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8.emf"/><Relationship Id="rId5" Type="http://schemas.openxmlformats.org/officeDocument/2006/relationships/image" Target="../media/image57.emf"/><Relationship Id="rId10" Type="http://schemas.openxmlformats.org/officeDocument/2006/relationships/image" Target="../media/image60.tiff"/><Relationship Id="rId4" Type="http://schemas.openxmlformats.org/officeDocument/2006/relationships/image" Target="../media/image56.emf"/><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7.tiff"/><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tiff"/></Relationships>
</file>

<file path=ppt/slides/_rels/slide3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7" Type="http://schemas.microsoft.com/office/2007/relationships/hdphoto" Target="../media/hdphoto5.wdp"/><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tiff"/></Relationships>
</file>

<file path=ppt/slides/_rels/slide40.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71.tiff"/><Relationship Id="rId4" Type="http://schemas.openxmlformats.org/officeDocument/2006/relationships/image" Target="../media/image70.tiff"/></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4.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75.tiff"/><Relationship Id="rId4" Type="http://schemas.openxmlformats.org/officeDocument/2006/relationships/image" Target="../media/image74.tiff"/></Relationships>
</file>

<file path=ppt/slides/_rels/slide45.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image" Target="../media/image76.tiff"/><Relationship Id="rId1" Type="http://schemas.openxmlformats.org/officeDocument/2006/relationships/slideLayout" Target="../slideLayouts/slideLayout2.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4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tiff"/><Relationship Id="rId7"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86.jpeg"/><Relationship Id="rId5" Type="http://schemas.openxmlformats.org/officeDocument/2006/relationships/image" Target="../media/image85.tiff"/><Relationship Id="rId4" Type="http://schemas.openxmlformats.org/officeDocument/2006/relationships/image" Target="../media/image84.tiff"/><Relationship Id="rId9" Type="http://schemas.openxmlformats.org/officeDocument/2006/relationships/image" Target="../media/image8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93.tiff"/><Relationship Id="rId11" Type="http://schemas.openxmlformats.org/officeDocument/2006/relationships/image" Target="../media/image98.jpeg"/><Relationship Id="rId5" Type="http://schemas.openxmlformats.org/officeDocument/2006/relationships/image" Target="../media/image92.tiff"/><Relationship Id="rId10" Type="http://schemas.openxmlformats.org/officeDocument/2006/relationships/image" Target="../media/image97.jpeg"/><Relationship Id="rId4" Type="http://schemas.openxmlformats.org/officeDocument/2006/relationships/image" Target="../media/image91.tiff"/><Relationship Id="rId9"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6.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7.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tif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4.tiff"/></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image" Target="../media/image121.tiff"/><Relationship Id="rId7" Type="http://schemas.openxmlformats.org/officeDocument/2006/relationships/image" Target="../media/image87.jpeg"/><Relationship Id="rId2" Type="http://schemas.openxmlformats.org/officeDocument/2006/relationships/image" Target="../media/image120.tiff"/><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tiff"/><Relationship Id="rId4" Type="http://schemas.openxmlformats.org/officeDocument/2006/relationships/image" Target="../media/image84.tiff"/></Relationships>
</file>

<file path=ppt/slides/_rels/slide6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03968A1-7E91-AB4E-97F5-1CE4719756F7}"/>
              </a:ext>
            </a:extLst>
          </p:cNvPr>
          <p:cNvSpPr>
            <a:spLocks noGrp="1"/>
          </p:cNvSpPr>
          <p:nvPr>
            <p:ph type="ctrTitle"/>
          </p:nvPr>
        </p:nvSpPr>
        <p:spPr>
          <a:xfrm>
            <a:off x="3866600" y="1417320"/>
            <a:ext cx="4906697" cy="1816258"/>
          </a:xfrm>
        </p:spPr>
        <p:txBody>
          <a:bodyPr anchor="t">
            <a:normAutofit/>
          </a:bodyPr>
          <a:lstStyle/>
          <a:p>
            <a:r>
              <a:rPr lang="en-US" sz="2800" dirty="0"/>
              <a:t>Dynamic Network Analysis Demonstrates the Formation of Stable Functional Networks During Rule Learning </a:t>
            </a:r>
          </a:p>
        </p:txBody>
      </p:sp>
      <p:sp>
        <p:nvSpPr>
          <p:cNvPr id="3" name="Subtitle 2">
            <a:extLst>
              <a:ext uri="{FF2B5EF4-FFF2-40B4-BE49-F238E27FC236}">
                <a16:creationId xmlns:a16="http://schemas.microsoft.com/office/drawing/2014/main" id="{C576E3C4-872E-FF47-B6D0-542687D84DC9}"/>
              </a:ext>
            </a:extLst>
          </p:cNvPr>
          <p:cNvSpPr>
            <a:spLocks noGrp="1"/>
          </p:cNvSpPr>
          <p:nvPr>
            <p:ph type="subTitle" idx="1"/>
          </p:nvPr>
        </p:nvSpPr>
        <p:spPr>
          <a:xfrm>
            <a:off x="630936" y="1417320"/>
            <a:ext cx="2491737" cy="4222904"/>
          </a:xfrm>
        </p:spPr>
        <p:txBody>
          <a:bodyPr anchor="t">
            <a:normAutofit/>
          </a:bodyPr>
          <a:lstStyle/>
          <a:p>
            <a:pPr algn="l"/>
            <a:r>
              <a:rPr lang="en-US" dirty="0"/>
              <a:t>Progress Report</a:t>
            </a:r>
          </a:p>
          <a:p>
            <a:pPr algn="l"/>
            <a:endParaRPr lang="en-US" sz="500" dirty="0"/>
          </a:p>
          <a:p>
            <a:pPr algn="l"/>
            <a:r>
              <a:rPr lang="en-US" sz="2000" b="1" dirty="0"/>
              <a:t>Tom Morin</a:t>
            </a:r>
          </a:p>
          <a:p>
            <a:pPr algn="l"/>
            <a:r>
              <a:rPr lang="en-US" sz="2000" dirty="0"/>
              <a:t>PhD Candidate, Computational Neuroscience</a:t>
            </a:r>
          </a:p>
          <a:p>
            <a:pPr algn="l"/>
            <a:r>
              <a:rPr lang="en-US" sz="2000" dirty="0"/>
              <a:t>Graduate Program for Neuroscience</a:t>
            </a:r>
          </a:p>
        </p:txBody>
      </p:sp>
      <p:cxnSp>
        <p:nvCxnSpPr>
          <p:cNvPr id="11" name="Straight Connector 1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267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5B265C1-B2F6-EB44-9E94-4C4D364A98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611" y="4364967"/>
            <a:ext cx="1882436" cy="8438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88A7BE5-7487-BD48-87D3-F2621B6BDE8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00" b="90000" l="0" r="100000">
                        <a14:foregroundMark x1="72598" y1="77308" x2="50356" y2="68590"/>
                        <a14:foregroundMark x1="50356" y1="68590" x2="22420" y2="74487"/>
                        <a14:foregroundMark x1="22420" y1="74487" x2="28648" y2="65385"/>
                      </a14:backgroundRemoval>
                    </a14:imgEffect>
                  </a14:imgLayer>
                </a14:imgProps>
              </a:ext>
              <a:ext uri="{28A0092B-C50C-407E-A947-70E740481C1C}">
                <a14:useLocalDpi xmlns:a14="http://schemas.microsoft.com/office/drawing/2010/main"/>
              </a:ext>
            </a:extLst>
          </a:blip>
          <a:srcRect/>
          <a:stretch/>
        </p:blipFill>
        <p:spPr>
          <a:xfrm>
            <a:off x="4666091" y="3171937"/>
            <a:ext cx="1692246" cy="2347640"/>
          </a:xfrm>
          <a:prstGeom prst="rect">
            <a:avLst/>
          </a:prstGeom>
        </p:spPr>
      </p:pic>
      <p:pic>
        <p:nvPicPr>
          <p:cNvPr id="24" name="Picture 23">
            <a:extLst>
              <a:ext uri="{FF2B5EF4-FFF2-40B4-BE49-F238E27FC236}">
                <a16:creationId xmlns:a16="http://schemas.microsoft.com/office/drawing/2014/main" id="{0798952A-2C95-5549-B88A-4973E22D8FA7}"/>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100000">
                        <a14:foregroundMark x1="50000" y1="16230" x2="29412" y2="30890"/>
                        <a14:foregroundMark x1="29412" y1="30890" x2="30392" y2="57068"/>
                        <a14:foregroundMark x1="30392" y1="57068" x2="59314" y2="75393"/>
                        <a14:foregroundMark x1="59314" y1="75393" x2="79412" y2="57592"/>
                        <a14:foregroundMark x1="79412" y1="57592" x2="80392" y2="29319"/>
                        <a14:foregroundMark x1="80392" y1="29319" x2="55882" y2="15707"/>
                        <a14:foregroundMark x1="55882" y1="15707" x2="50000" y2="15707"/>
                        <a14:foregroundMark x1="28922" y1="25131" x2="21078" y2="51832"/>
                        <a14:foregroundMark x1="21078" y1="51832" x2="36765" y2="73822"/>
                        <a14:foregroundMark x1="36765" y1="73822" x2="64706" y2="79058"/>
                        <a14:foregroundMark x1="64706" y1="79058" x2="85784" y2="51832"/>
                        <a14:foregroundMark x1="85784" y1="51832" x2="82353" y2="25654"/>
                        <a14:foregroundMark x1="82353" y1="25654" x2="71257" y2="14960"/>
                        <a14:foregroundMark x1="55645" y1="7135" x2="36896" y2="9552"/>
                        <a14:foregroundMark x1="26932" y1="18870" x2="17647" y2="30890"/>
                        <a14:foregroundMark x1="17647" y1="30890" x2="17157" y2="33508"/>
                        <a14:foregroundMark x1="17647" y1="60733" x2="33824" y2="81675"/>
                        <a14:foregroundMark x1="33824" y1="81675" x2="60309" y2="86553"/>
                        <a14:foregroundMark x1="64328" y1="85314" x2="82809" y2="71084"/>
                        <a14:foregroundMark x1="84066" y1="67774" x2="90196" y2="43455"/>
                        <a14:foregroundMark x1="90196" y1="43455" x2="78922" y2="18325"/>
                        <a14:foregroundMark x1="78922" y1="18325" x2="77451" y2="16754"/>
                        <a14:foregroundMark x1="19118" y1="28272" x2="15686" y2="40314"/>
                        <a14:foregroundMark x1="35784" y1="14660" x2="61275" y2="8901"/>
                        <a14:foregroundMark x1="77451" y1="17277" x2="75490" y2="16754"/>
                        <a14:foregroundMark x1="55882" y1="7853" x2="62255" y2="8377"/>
                        <a14:foregroundMark x1="83824" y1="68586" x2="79412" y2="74346"/>
                        <a14:foregroundMark x1="61765" y1="83246" x2="59804" y2="85864"/>
                        <a14:backgroundMark x1="9314" y1="38303" x2="9314" y2="88482"/>
                        <a14:backgroundMark x1="9314" y1="88482" x2="36275" y2="98429"/>
                        <a14:backgroundMark x1="36275" y1="98429" x2="65686" y2="95288"/>
                        <a14:backgroundMark x1="65686" y1="95288" x2="72549" y2="92670"/>
                        <a14:backgroundMark x1="32843" y1="10471" x2="32843" y2="10471"/>
                        <a14:backgroundMark x1="63239" y1="6806" x2="64216" y2="6806"/>
                        <a14:backgroundMark x1="29412" y1="11518" x2="37255" y2="7330"/>
                        <a14:backgroundMark x1="63714" y1="6049" x2="65686" y2="6283"/>
                        <a14:backgroundMark x1="67647" y1="7330" x2="63424" y2="6510"/>
                        <a14:backgroundMark x1="80882" y1="17801" x2="78431" y2="15707"/>
                        <a14:backgroundMark x1="32843" y1="8901" x2="38235" y2="6806"/>
                        <a14:backgroundMark x1="33333" y1="9424" x2="35784" y2="8377"/>
                        <a14:backgroundMark x1="34804" y1="8901" x2="36275" y2="8377"/>
                        <a14:backgroundMark x1="59314" y1="88482" x2="62323" y2="87679"/>
                      </a14:backgroundRemoval>
                    </a14:imgEffect>
                  </a14:imgLayer>
                </a14:imgProps>
              </a:ext>
              <a:ext uri="{28A0092B-C50C-407E-A947-70E740481C1C}">
                <a14:useLocalDpi xmlns:a14="http://schemas.microsoft.com/office/drawing/2010/main"/>
              </a:ext>
            </a:extLst>
          </a:blip>
          <a:srcRect/>
          <a:stretch/>
        </p:blipFill>
        <p:spPr>
          <a:xfrm>
            <a:off x="6081770" y="3258029"/>
            <a:ext cx="1633011" cy="1528852"/>
          </a:xfrm>
          <a:prstGeom prst="rect">
            <a:avLst/>
          </a:prstGeom>
        </p:spPr>
      </p:pic>
      <p:pic>
        <p:nvPicPr>
          <p:cNvPr id="26" name="Picture 25">
            <a:extLst>
              <a:ext uri="{FF2B5EF4-FFF2-40B4-BE49-F238E27FC236}">
                <a16:creationId xmlns:a16="http://schemas.microsoft.com/office/drawing/2014/main" id="{9622CAE3-BD7C-BC49-BBC5-20BC982AD504}"/>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100000" l="0" r="100000">
                        <a14:foregroundMark x1="50000" y1="16230" x2="29412" y2="30890"/>
                        <a14:foregroundMark x1="29412" y1="30890" x2="30392" y2="57068"/>
                        <a14:foregroundMark x1="30392" y1="57068" x2="59314" y2="75393"/>
                        <a14:foregroundMark x1="59314" y1="75393" x2="79412" y2="57592"/>
                        <a14:foregroundMark x1="79412" y1="57592" x2="80392" y2="29319"/>
                        <a14:foregroundMark x1="80392" y1="29319" x2="55882" y2="15707"/>
                        <a14:foregroundMark x1="55882" y1="15707" x2="50000" y2="15707"/>
                        <a14:foregroundMark x1="28922" y1="25131" x2="21078" y2="51832"/>
                        <a14:foregroundMark x1="21078" y1="51832" x2="36765" y2="73822"/>
                        <a14:foregroundMark x1="36765" y1="73822" x2="64706" y2="79058"/>
                        <a14:foregroundMark x1="64706" y1="79058" x2="85784" y2="51832"/>
                        <a14:foregroundMark x1="85784" y1="51832" x2="82353" y2="25654"/>
                        <a14:foregroundMark x1="71356" y1="15055" x2="69781" y2="13536"/>
                        <a14:foregroundMark x1="82353" y1="25654" x2="77910" y2="21371"/>
                        <a14:foregroundMark x1="54085" y1="7336" x2="37114" y2="9524"/>
                        <a14:foregroundMark x1="31763" y1="12616" x2="17647" y2="30890"/>
                        <a14:foregroundMark x1="17647" y1="30890" x2="17157" y2="33508"/>
                        <a14:foregroundMark x1="17647" y1="60733" x2="33824" y2="81675"/>
                        <a14:foregroundMark x1="33824" y1="81675" x2="58988" y2="86309"/>
                        <a14:foregroundMark x1="70289" y1="80725" x2="82809" y2="71084"/>
                        <a14:foregroundMark x1="84066" y1="67774" x2="90196" y2="43455"/>
                        <a14:foregroundMark x1="90196" y1="43455" x2="79536" y2="19694"/>
                        <a14:foregroundMark x1="61275" y1="9424" x2="68627" y2="10471"/>
                        <a14:foregroundMark x1="85294" y1="63874" x2="79902" y2="73298"/>
                        <a14:foregroundMark x1="81373" y1="71204" x2="79412" y2="73822"/>
                        <a14:backgroundMark x1="9314" y1="33508" x2="9314" y2="88482"/>
                        <a14:backgroundMark x1="9314" y1="88482" x2="36275" y2="98429"/>
                        <a14:backgroundMark x1="36275" y1="98429" x2="65686" y2="95288"/>
                        <a14:backgroundMark x1="65686" y1="95288" x2="72549" y2="92670"/>
                        <a14:backgroundMark x1="63171" y1="6510" x2="59804" y2="4712"/>
                        <a14:backgroundMark x1="63755" y1="5614" x2="57843" y2="4712"/>
                        <a14:backgroundMark x1="63725" y1="5759" x2="57843" y2="4712"/>
                        <a14:backgroundMark x1="55392" y1="5236" x2="62745" y2="5759"/>
                        <a14:backgroundMark x1="36275" y1="8377" x2="31373" y2="9948"/>
                        <a14:backgroundMark x1="35294" y1="8377" x2="30392" y2="10995"/>
                        <a14:backgroundMark x1="60294" y1="89005" x2="67157" y2="86911"/>
                        <a14:backgroundMark x1="66667" y1="87958" x2="60784" y2="89005"/>
                        <a14:backgroundMark x1="75000" y1="13089" x2="81373" y2="17801"/>
                        <a14:backgroundMark x1="71078" y1="10471" x2="68627" y2="8901"/>
                      </a14:backgroundRemoval>
                    </a14:imgEffect>
                  </a14:imgLayer>
                </a14:imgProps>
              </a:ext>
              <a:ext uri="{28A0092B-C50C-407E-A947-70E740481C1C}">
                <a14:useLocalDpi xmlns:a14="http://schemas.microsoft.com/office/drawing/2010/main"/>
              </a:ext>
            </a:extLst>
          </a:blip>
          <a:srcRect/>
          <a:stretch/>
        </p:blipFill>
        <p:spPr>
          <a:xfrm>
            <a:off x="6487362" y="3601732"/>
            <a:ext cx="1633011" cy="1528852"/>
          </a:xfrm>
          <a:prstGeom prst="rect">
            <a:avLst/>
          </a:prstGeom>
        </p:spPr>
      </p:pic>
      <p:pic>
        <p:nvPicPr>
          <p:cNvPr id="27" name="Picture 26">
            <a:extLst>
              <a:ext uri="{FF2B5EF4-FFF2-40B4-BE49-F238E27FC236}">
                <a16:creationId xmlns:a16="http://schemas.microsoft.com/office/drawing/2014/main" id="{AD761145-0268-C041-8187-6EE3DD4F055A}"/>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100000" l="0" r="100000">
                        <a14:foregroundMark x1="50000" y1="16230" x2="29412" y2="30890"/>
                        <a14:foregroundMark x1="29412" y1="30890" x2="30392" y2="57068"/>
                        <a14:foregroundMark x1="30392" y1="57068" x2="59314" y2="75393"/>
                        <a14:foregroundMark x1="59314" y1="75393" x2="79412" y2="57592"/>
                        <a14:foregroundMark x1="79412" y1="57592" x2="80392" y2="29319"/>
                        <a14:foregroundMark x1="80392" y1="29319" x2="55882" y2="15707"/>
                        <a14:foregroundMark x1="55882" y1="15707" x2="50000" y2="15707"/>
                        <a14:foregroundMark x1="28922" y1="25131" x2="21078" y2="51832"/>
                        <a14:foregroundMark x1="21078" y1="51832" x2="36765" y2="73822"/>
                        <a14:foregroundMark x1="36765" y1="73822" x2="64706" y2="79058"/>
                        <a14:foregroundMark x1="64706" y1="79058" x2="85784" y2="51832"/>
                        <a14:foregroundMark x1="85784" y1="51832" x2="82353" y2="25654"/>
                        <a14:foregroundMark x1="82353" y1="25654" x2="67701" y2="11532"/>
                        <a14:foregroundMark x1="56545" y1="7020" x2="39064" y2="9273"/>
                        <a14:foregroundMark x1="24076" y1="22567" x2="17647" y2="30890"/>
                        <a14:foregroundMark x1="17647" y1="30890" x2="17157" y2="33508"/>
                        <a14:foregroundMark x1="17647" y1="60733" x2="33824" y2="81675"/>
                        <a14:foregroundMark x1="33824" y1="81675" x2="59184" y2="86345"/>
                        <a14:foregroundMark x1="68234" y1="82307" x2="82040" y2="71676"/>
                        <a14:foregroundMark x1="84299" y1="66850" x2="90196" y2="43455"/>
                        <a14:foregroundMark x1="90196" y1="43455" x2="81183" y2="23364"/>
                        <a14:foregroundMark x1="78922" y1="18325" x2="77451" y2="16754"/>
                        <a14:foregroundMark x1="54902" y1="8377" x2="67647" y2="11518"/>
                        <a14:foregroundMark x1="65686" y1="11518" x2="54902" y2="7853"/>
                        <a14:foregroundMark x1="33333" y1="13089" x2="26471" y2="18848"/>
                        <a14:foregroundMark x1="30882" y1="14660" x2="34314" y2="13089"/>
                        <a14:foregroundMark x1="35784" y1="11518" x2="32353" y2="14660"/>
                        <a14:foregroundMark x1="56863" y1="86911" x2="66176" y2="83246"/>
                        <a14:foregroundMark x1="81373" y1="71728" x2="78922" y2="74869"/>
                        <a14:backgroundMark x1="9314" y1="33508" x2="9314" y2="88482"/>
                        <a14:backgroundMark x1="9314" y1="88482" x2="36275" y2="98429"/>
                        <a14:backgroundMark x1="36275" y1="98429" x2="65686" y2="95288"/>
                        <a14:backgroundMark x1="65686" y1="95288" x2="72549" y2="92670"/>
                        <a14:backgroundMark x1="33577" y1="8973" x2="33257" y2="9191"/>
                        <a14:backgroundMark x1="64372" y1="86954" x2="66176" y2="86387"/>
                        <a14:backgroundMark x1="82941" y1="72891" x2="84804" y2="70681"/>
                        <a14:backgroundMark x1="81863" y1="19372" x2="77451" y2="14660"/>
                      </a14:backgroundRemoval>
                    </a14:imgEffect>
                  </a14:imgLayer>
                </a14:imgProps>
              </a:ext>
              <a:ext uri="{28A0092B-C50C-407E-A947-70E740481C1C}">
                <a14:useLocalDpi xmlns:a14="http://schemas.microsoft.com/office/drawing/2010/main"/>
              </a:ext>
            </a:extLst>
          </a:blip>
          <a:srcRect/>
          <a:stretch/>
        </p:blipFill>
        <p:spPr>
          <a:xfrm>
            <a:off x="6898275" y="4023422"/>
            <a:ext cx="1633011" cy="1528852"/>
          </a:xfrm>
          <a:prstGeom prst="rect">
            <a:avLst/>
          </a:prstGeom>
        </p:spPr>
      </p:pic>
    </p:spTree>
    <p:extLst>
      <p:ext uri="{BB962C8B-B14F-4D97-AF65-F5344CB8AC3E}">
        <p14:creationId xmlns:p14="http://schemas.microsoft.com/office/powerpoint/2010/main" val="30488847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0B45-0AB2-ED4C-BFF3-ACDA7E50B505}"/>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Context Dependent Rules</a:t>
            </a:r>
          </a:p>
        </p:txBody>
      </p:sp>
      <p:pic>
        <p:nvPicPr>
          <p:cNvPr id="5" name="Picture 4">
            <a:extLst>
              <a:ext uri="{FF2B5EF4-FFF2-40B4-BE49-F238E27FC236}">
                <a16:creationId xmlns:a16="http://schemas.microsoft.com/office/drawing/2014/main" id="{9B7EB55F-9E74-1A47-9AF4-DFCC62325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554165"/>
            <a:ext cx="2725038" cy="4673015"/>
          </a:xfrm>
          <a:prstGeom prst="rect">
            <a:avLst/>
          </a:prstGeom>
        </p:spPr>
      </p:pic>
      <p:pic>
        <p:nvPicPr>
          <p:cNvPr id="6" name="Picture 5">
            <a:extLst>
              <a:ext uri="{FF2B5EF4-FFF2-40B4-BE49-F238E27FC236}">
                <a16:creationId xmlns:a16="http://schemas.microsoft.com/office/drawing/2014/main" id="{FCB15D60-077A-7843-B080-05C9E31C5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228" y="1828800"/>
            <a:ext cx="3761772" cy="3761772"/>
          </a:xfrm>
          <a:prstGeom prst="rect">
            <a:avLst/>
          </a:prstGeom>
        </p:spPr>
      </p:pic>
      <p:sp>
        <p:nvSpPr>
          <p:cNvPr id="3" name="Slide Number Placeholder 2">
            <a:extLst>
              <a:ext uri="{FF2B5EF4-FFF2-40B4-BE49-F238E27FC236}">
                <a16:creationId xmlns:a16="http://schemas.microsoft.com/office/drawing/2014/main" id="{C3EEAF9E-6C54-EB47-B08B-751BCD7AB1CB}"/>
              </a:ext>
            </a:extLst>
          </p:cNvPr>
          <p:cNvSpPr>
            <a:spLocks noGrp="1"/>
          </p:cNvSpPr>
          <p:nvPr>
            <p:ph type="sldNum" sz="quarter" idx="12"/>
          </p:nvPr>
        </p:nvSpPr>
        <p:spPr/>
        <p:txBody>
          <a:bodyPr/>
          <a:lstStyle/>
          <a:p>
            <a:fld id="{E1552ADF-166F-AF40-B1A4-D35B819B761E}" type="slidenum">
              <a:rPr lang="en-US" smtClean="0"/>
              <a:t>10</a:t>
            </a:fld>
            <a:endParaRPr lang="en-US"/>
          </a:p>
        </p:txBody>
      </p:sp>
    </p:spTree>
    <p:extLst>
      <p:ext uri="{BB962C8B-B14F-4D97-AF65-F5344CB8AC3E}">
        <p14:creationId xmlns:p14="http://schemas.microsoft.com/office/powerpoint/2010/main" val="184797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8D1A18DC-6CA4-B24D-BA9C-806A3DD344D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20611" y="1688270"/>
            <a:ext cx="6844151" cy="4070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0830EF-EB94-CC46-8E34-2A6877CF0F00}"/>
              </a:ext>
            </a:extLst>
          </p:cNvPr>
          <p:cNvSpPr txBox="1"/>
          <p:nvPr/>
        </p:nvSpPr>
        <p:spPr>
          <a:xfrm>
            <a:off x="138265" y="100208"/>
            <a:ext cx="9005735" cy="769441"/>
          </a:xfrm>
          <a:prstGeom prst="rect">
            <a:avLst/>
          </a:prstGeom>
          <a:noFill/>
        </p:spPr>
        <p:txBody>
          <a:bodyPr wrap="none" rtlCol="0">
            <a:spAutoFit/>
          </a:bodyPr>
          <a:lstStyle/>
          <a:p>
            <a:r>
              <a:rPr lang="en-US" sz="4400" dirty="0"/>
              <a:t>Context Dependent Rule Learning Task</a:t>
            </a:r>
          </a:p>
        </p:txBody>
      </p:sp>
      <p:sp>
        <p:nvSpPr>
          <p:cNvPr id="7" name="TextBox 6">
            <a:extLst>
              <a:ext uri="{FF2B5EF4-FFF2-40B4-BE49-F238E27FC236}">
                <a16:creationId xmlns:a16="http://schemas.microsoft.com/office/drawing/2014/main" id="{97162309-76F1-504F-9475-CECECA78AD49}"/>
              </a:ext>
            </a:extLst>
          </p:cNvPr>
          <p:cNvSpPr txBox="1"/>
          <p:nvPr/>
        </p:nvSpPr>
        <p:spPr>
          <a:xfrm>
            <a:off x="7527339" y="6519446"/>
            <a:ext cx="1616661" cy="338554"/>
          </a:xfrm>
          <a:prstGeom prst="rect">
            <a:avLst/>
          </a:prstGeom>
          <a:noFill/>
        </p:spPr>
        <p:txBody>
          <a:bodyPr wrap="none" rtlCol="0">
            <a:spAutoFit/>
          </a:bodyPr>
          <a:lstStyle/>
          <a:p>
            <a:r>
              <a:rPr lang="en-US" sz="1600" dirty="0"/>
              <a:t>Morin et al. 2021</a:t>
            </a:r>
          </a:p>
        </p:txBody>
      </p:sp>
      <p:sp>
        <p:nvSpPr>
          <p:cNvPr id="2" name="Slide Number Placeholder 1">
            <a:extLst>
              <a:ext uri="{FF2B5EF4-FFF2-40B4-BE49-F238E27FC236}">
                <a16:creationId xmlns:a16="http://schemas.microsoft.com/office/drawing/2014/main" id="{472CC95A-5EF7-1748-B696-0D318FBABB8E}"/>
              </a:ext>
            </a:extLst>
          </p:cNvPr>
          <p:cNvSpPr>
            <a:spLocks noGrp="1"/>
          </p:cNvSpPr>
          <p:nvPr>
            <p:ph type="sldNum" sz="quarter" idx="12"/>
          </p:nvPr>
        </p:nvSpPr>
        <p:spPr/>
        <p:txBody>
          <a:bodyPr/>
          <a:lstStyle/>
          <a:p>
            <a:fld id="{E1552ADF-166F-AF40-B1A4-D35B819B761E}" type="slidenum">
              <a:rPr lang="en-US" smtClean="0"/>
              <a:t>11</a:t>
            </a:fld>
            <a:endParaRPr lang="en-US"/>
          </a:p>
        </p:txBody>
      </p:sp>
      <p:pic>
        <p:nvPicPr>
          <p:cNvPr id="8" name="Picture 7">
            <a:extLst>
              <a:ext uri="{FF2B5EF4-FFF2-40B4-BE49-F238E27FC236}">
                <a16:creationId xmlns:a16="http://schemas.microsoft.com/office/drawing/2014/main" id="{8EBF1CED-11A7-F242-9EBE-CCDA0B8C2E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337" y="5160895"/>
            <a:ext cx="1189972" cy="1195456"/>
          </a:xfrm>
          <a:prstGeom prst="rect">
            <a:avLst/>
          </a:prstGeom>
        </p:spPr>
      </p:pic>
      <p:sp>
        <p:nvSpPr>
          <p:cNvPr id="3" name="TextBox 2">
            <a:extLst>
              <a:ext uri="{FF2B5EF4-FFF2-40B4-BE49-F238E27FC236}">
                <a16:creationId xmlns:a16="http://schemas.microsoft.com/office/drawing/2014/main" id="{00118929-A073-3C4A-98BD-0C5C1D306812}"/>
              </a:ext>
            </a:extLst>
          </p:cNvPr>
          <p:cNvSpPr txBox="1"/>
          <p:nvPr/>
        </p:nvSpPr>
        <p:spPr>
          <a:xfrm>
            <a:off x="0" y="6369577"/>
            <a:ext cx="1796646" cy="369332"/>
          </a:xfrm>
          <a:prstGeom prst="rect">
            <a:avLst/>
          </a:prstGeom>
          <a:noFill/>
        </p:spPr>
        <p:txBody>
          <a:bodyPr wrap="none" rtlCol="0">
            <a:spAutoFit/>
          </a:bodyPr>
          <a:lstStyle/>
          <a:p>
            <a:r>
              <a:rPr lang="en-US" dirty="0"/>
              <a:t>Allen Chang, PhD</a:t>
            </a:r>
          </a:p>
        </p:txBody>
      </p:sp>
    </p:spTree>
    <p:extLst>
      <p:ext uri="{BB962C8B-B14F-4D97-AF65-F5344CB8AC3E}">
        <p14:creationId xmlns:p14="http://schemas.microsoft.com/office/powerpoint/2010/main" val="39456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926B7A-A5CC-8A43-8A8B-1A735CB59CF0}"/>
              </a:ext>
            </a:extLst>
          </p:cNvPr>
          <p:cNvSpPr/>
          <p:nvPr/>
        </p:nvSpPr>
        <p:spPr>
          <a:xfrm>
            <a:off x="1402915" y="131524"/>
            <a:ext cx="6626268" cy="6626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 name="Straight Connector 4">
            <a:extLst>
              <a:ext uri="{FF2B5EF4-FFF2-40B4-BE49-F238E27FC236}">
                <a16:creationId xmlns:a16="http://schemas.microsoft.com/office/drawing/2014/main" id="{E9774C31-4D74-C748-93D8-EECCD9927455}"/>
              </a:ext>
            </a:extLst>
          </p:cNvPr>
          <p:cNvCxnSpPr>
            <a:stCxn id="3" idx="0"/>
          </p:cNvCxnSpPr>
          <p:nvPr/>
        </p:nvCxnSpPr>
        <p:spPr>
          <a:xfrm>
            <a:off x="4716049" y="131524"/>
            <a:ext cx="0" cy="6626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9DB08B-313B-B24E-A0CC-86B166081359}"/>
              </a:ext>
            </a:extLst>
          </p:cNvPr>
          <p:cNvCxnSpPr>
            <a:cxnSpLocks/>
            <a:stCxn id="3" idx="1"/>
            <a:endCxn id="3" idx="3"/>
          </p:cNvCxnSpPr>
          <p:nvPr/>
        </p:nvCxnSpPr>
        <p:spPr>
          <a:xfrm>
            <a:off x="1402915" y="3444658"/>
            <a:ext cx="66262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AACAED9-C1E9-7845-9C05-BFBAC981AB0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7436" y="498150"/>
            <a:ext cx="2192055" cy="2427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61F906D-A866-5A47-9F23-0FBBF54231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34993" y="440230"/>
            <a:ext cx="2192055" cy="2427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B9282D-C4A6-D04F-8883-1DC44660933A}"/>
              </a:ext>
            </a:extLst>
          </p:cNvPr>
          <p:cNvSpPr txBox="1"/>
          <p:nvPr/>
        </p:nvSpPr>
        <p:spPr>
          <a:xfrm>
            <a:off x="3926909" y="3110508"/>
            <a:ext cx="1578280"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Pair?</a:t>
            </a:r>
          </a:p>
        </p:txBody>
      </p:sp>
      <p:sp>
        <p:nvSpPr>
          <p:cNvPr id="16" name="TextBox 15">
            <a:extLst>
              <a:ext uri="{FF2B5EF4-FFF2-40B4-BE49-F238E27FC236}">
                <a16:creationId xmlns:a16="http://schemas.microsoft.com/office/drawing/2014/main" id="{7A4BCE5D-90C4-FB40-8607-459225496E11}"/>
              </a:ext>
            </a:extLst>
          </p:cNvPr>
          <p:cNvSpPr txBox="1"/>
          <p:nvPr/>
        </p:nvSpPr>
        <p:spPr>
          <a:xfrm>
            <a:off x="3867410" y="3086388"/>
            <a:ext cx="1697277"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Correct</a:t>
            </a:r>
          </a:p>
        </p:txBody>
      </p:sp>
      <p:sp>
        <p:nvSpPr>
          <p:cNvPr id="17" name="TextBox 16">
            <a:extLst>
              <a:ext uri="{FF2B5EF4-FFF2-40B4-BE49-F238E27FC236}">
                <a16:creationId xmlns:a16="http://schemas.microsoft.com/office/drawing/2014/main" id="{82C164ED-80DA-4344-BDC4-13E90ECCF3D3}"/>
              </a:ext>
            </a:extLst>
          </p:cNvPr>
          <p:cNvSpPr txBox="1"/>
          <p:nvPr/>
        </p:nvSpPr>
        <p:spPr>
          <a:xfrm>
            <a:off x="3724927" y="3086387"/>
            <a:ext cx="1982242"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Incorrect</a:t>
            </a:r>
          </a:p>
        </p:txBody>
      </p:sp>
      <p:sp>
        <p:nvSpPr>
          <p:cNvPr id="2" name="Slide Number Placeholder 1">
            <a:extLst>
              <a:ext uri="{FF2B5EF4-FFF2-40B4-BE49-F238E27FC236}">
                <a16:creationId xmlns:a16="http://schemas.microsoft.com/office/drawing/2014/main" id="{D9299E51-3648-6046-A181-953024B1DDAA}"/>
              </a:ext>
            </a:extLst>
          </p:cNvPr>
          <p:cNvSpPr>
            <a:spLocks noGrp="1"/>
          </p:cNvSpPr>
          <p:nvPr>
            <p:ph type="sldNum" sz="quarter" idx="12"/>
          </p:nvPr>
        </p:nvSpPr>
        <p:spPr/>
        <p:txBody>
          <a:bodyPr/>
          <a:lstStyle/>
          <a:p>
            <a:fld id="{E1552ADF-166F-AF40-B1A4-D35B819B761E}" type="slidenum">
              <a:rPr lang="en-US" smtClean="0"/>
              <a:t>12</a:t>
            </a:fld>
            <a:endParaRPr lang="en-US"/>
          </a:p>
        </p:txBody>
      </p:sp>
      <p:pic>
        <p:nvPicPr>
          <p:cNvPr id="18"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07462546-9DFA-4D45-A61F-926E1C0257B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44629" y="526831"/>
            <a:ext cx="2226641" cy="21360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B043E84E-9DC0-354B-93B0-7B8930FB8A6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0407" y="574210"/>
            <a:ext cx="2226641" cy="213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6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3"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3EA25-D133-144E-AA6D-62D4B2A47562}"/>
              </a:ext>
            </a:extLst>
          </p:cNvPr>
          <p:cNvSpPr>
            <a:spLocks noGrp="1"/>
          </p:cNvSpPr>
          <p:nvPr>
            <p:ph type="title"/>
          </p:nvPr>
        </p:nvSpPr>
        <p:spPr/>
        <p:txBody>
          <a:bodyPr/>
          <a:lstStyle/>
          <a:p>
            <a:r>
              <a:rPr lang="en-US" dirty="0"/>
              <a:t>Context Dependent Rule Learning Task – Underlying Rule Structure</a:t>
            </a:r>
          </a:p>
        </p:txBody>
      </p:sp>
      <p:sp>
        <p:nvSpPr>
          <p:cNvPr id="4" name="Slide Number Placeholder 3">
            <a:extLst>
              <a:ext uri="{FF2B5EF4-FFF2-40B4-BE49-F238E27FC236}">
                <a16:creationId xmlns:a16="http://schemas.microsoft.com/office/drawing/2014/main" id="{2C85FEAF-E2A9-284B-BE16-57723DED105E}"/>
              </a:ext>
            </a:extLst>
          </p:cNvPr>
          <p:cNvSpPr>
            <a:spLocks noGrp="1"/>
          </p:cNvSpPr>
          <p:nvPr>
            <p:ph type="sldNum" sz="quarter" idx="12"/>
          </p:nvPr>
        </p:nvSpPr>
        <p:spPr/>
        <p:txBody>
          <a:bodyPr/>
          <a:lstStyle/>
          <a:p>
            <a:fld id="{E1552ADF-166F-AF40-B1A4-D35B819B761E}" type="slidenum">
              <a:rPr lang="en-US" smtClean="0"/>
              <a:t>13</a:t>
            </a:fld>
            <a:endParaRPr lang="en-US"/>
          </a:p>
        </p:txBody>
      </p:sp>
      <p:pic>
        <p:nvPicPr>
          <p:cNvPr id="5" name="Picture 4">
            <a:extLst>
              <a:ext uri="{FF2B5EF4-FFF2-40B4-BE49-F238E27FC236}">
                <a16:creationId xmlns:a16="http://schemas.microsoft.com/office/drawing/2014/main" id="{AEABFC6C-0A75-7949-84C7-DA4CA378B725}"/>
              </a:ext>
            </a:extLst>
          </p:cNvPr>
          <p:cNvPicPr>
            <a:picLocks noChangeAspect="1"/>
          </p:cNvPicPr>
          <p:nvPr/>
        </p:nvPicPr>
        <p:blipFill>
          <a:blip r:embed="rId2"/>
          <a:stretch>
            <a:fillRect/>
          </a:stretch>
        </p:blipFill>
        <p:spPr>
          <a:xfrm>
            <a:off x="528636" y="2565400"/>
            <a:ext cx="8077200" cy="2692400"/>
          </a:xfrm>
          <a:prstGeom prst="rect">
            <a:avLst/>
          </a:prstGeom>
        </p:spPr>
      </p:pic>
      <p:sp>
        <p:nvSpPr>
          <p:cNvPr id="6" name="Rectangle 5">
            <a:extLst>
              <a:ext uri="{FF2B5EF4-FFF2-40B4-BE49-F238E27FC236}">
                <a16:creationId xmlns:a16="http://schemas.microsoft.com/office/drawing/2014/main" id="{41A539E2-C9CA-2743-978C-09846A1907EC}"/>
              </a:ext>
            </a:extLst>
          </p:cNvPr>
          <p:cNvSpPr/>
          <p:nvPr/>
        </p:nvSpPr>
        <p:spPr>
          <a:xfrm>
            <a:off x="3914775" y="3500438"/>
            <a:ext cx="1628775" cy="152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E628E9-365F-F54C-A5DA-169C9311C092}"/>
              </a:ext>
            </a:extLst>
          </p:cNvPr>
          <p:cNvSpPr/>
          <p:nvPr/>
        </p:nvSpPr>
        <p:spPr>
          <a:xfrm>
            <a:off x="6672262" y="3500438"/>
            <a:ext cx="1628775" cy="152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E043D1-90E4-4546-B892-3D84E009A18B}"/>
              </a:ext>
            </a:extLst>
          </p:cNvPr>
          <p:cNvSpPr txBox="1"/>
          <p:nvPr/>
        </p:nvSpPr>
        <p:spPr>
          <a:xfrm>
            <a:off x="12700" y="6492874"/>
            <a:ext cx="1616661" cy="338554"/>
          </a:xfrm>
          <a:prstGeom prst="rect">
            <a:avLst/>
          </a:prstGeom>
          <a:noFill/>
        </p:spPr>
        <p:txBody>
          <a:bodyPr wrap="none" rtlCol="0">
            <a:spAutoFit/>
          </a:bodyPr>
          <a:lstStyle/>
          <a:p>
            <a:r>
              <a:rPr lang="en-US" sz="1600" dirty="0"/>
              <a:t>Morin et al. 2021</a:t>
            </a:r>
          </a:p>
        </p:txBody>
      </p:sp>
    </p:spTree>
    <p:extLst>
      <p:ext uri="{BB962C8B-B14F-4D97-AF65-F5344CB8AC3E}">
        <p14:creationId xmlns:p14="http://schemas.microsoft.com/office/powerpoint/2010/main" val="41445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2"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ppt_w*1.125000"/>
                                          </p:val>
                                        </p:tav>
                                      </p:tavLst>
                                    </p:anim>
                                    <p:animEffect transition="out" filter="wipe(right)">
                                      <p:cBhvr>
                                        <p:cTn id="7" dur="500"/>
                                        <p:tgtEl>
                                          <p:spTgt spid="6"/>
                                        </p:tgtEl>
                                      </p:cBhvr>
                                    </p:animEffect>
                                    <p:set>
                                      <p:cBhvr>
                                        <p:cTn id="8" dur="1" fill="hold">
                                          <p:stCondLst>
                                            <p:cond delay="499"/>
                                          </p:stCondLst>
                                        </p:cTn>
                                        <p:tgtEl>
                                          <p:spTgt spid="6"/>
                                        </p:tgtEl>
                                        <p:attrNameLst>
                                          <p:attrName>style.visibility</p:attrName>
                                        </p:attrNameLst>
                                      </p:cBhvr>
                                      <p:to>
                                        <p:strVal val="hidden"/>
                                      </p:to>
                                    </p:set>
                                  </p:childTnLst>
                                </p:cTn>
                              </p:par>
                              <p:par>
                                <p:cTn id="9" presetID="12" presetClass="exit" presetSubtype="2" fill="hold" grpId="0"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ppt_w*1.125000"/>
                                          </p:val>
                                        </p:tav>
                                      </p:tavLst>
                                    </p:anim>
                                    <p:animEffect transition="out" filter="wipe(righ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931D-1940-5B4D-A6BB-770BEFFBD0EA}"/>
              </a:ext>
            </a:extLst>
          </p:cNvPr>
          <p:cNvSpPr>
            <a:spLocks noGrp="1"/>
          </p:cNvSpPr>
          <p:nvPr>
            <p:ph type="title"/>
          </p:nvPr>
        </p:nvSpPr>
        <p:spPr/>
        <p:txBody>
          <a:bodyPr>
            <a:normAutofit/>
          </a:bodyPr>
          <a:lstStyle/>
          <a:p>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Learning Varies Across Subjects</a:t>
            </a:r>
          </a:p>
        </p:txBody>
      </p:sp>
      <p:pic>
        <p:nvPicPr>
          <p:cNvPr id="5" name="Picture 4">
            <a:extLst>
              <a:ext uri="{FF2B5EF4-FFF2-40B4-BE49-F238E27FC236}">
                <a16:creationId xmlns:a16="http://schemas.microsoft.com/office/drawing/2014/main" id="{0BD3DECE-2008-2540-B2C9-2E88A6354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800" y="2155385"/>
            <a:ext cx="8788400" cy="4419600"/>
          </a:xfrm>
          <a:prstGeom prst="rect">
            <a:avLst/>
          </a:prstGeom>
        </p:spPr>
      </p:pic>
      <p:sp>
        <p:nvSpPr>
          <p:cNvPr id="4" name="TextBox 3">
            <a:extLst>
              <a:ext uri="{FF2B5EF4-FFF2-40B4-BE49-F238E27FC236}">
                <a16:creationId xmlns:a16="http://schemas.microsoft.com/office/drawing/2014/main" id="{E6F5CE7E-F45A-E744-8D79-E798C8BCF04C}"/>
              </a:ext>
            </a:extLst>
          </p:cNvPr>
          <p:cNvSpPr txBox="1"/>
          <p:nvPr/>
        </p:nvSpPr>
        <p:spPr>
          <a:xfrm>
            <a:off x="0" y="6492874"/>
            <a:ext cx="1616661" cy="338554"/>
          </a:xfrm>
          <a:prstGeom prst="rect">
            <a:avLst/>
          </a:prstGeom>
          <a:noFill/>
        </p:spPr>
        <p:txBody>
          <a:bodyPr wrap="none" rtlCol="0">
            <a:spAutoFit/>
          </a:bodyPr>
          <a:lstStyle/>
          <a:p>
            <a:r>
              <a:rPr lang="en-US" sz="1600" dirty="0"/>
              <a:t>Morin et al. 2021</a:t>
            </a:r>
          </a:p>
        </p:txBody>
      </p:sp>
      <p:sp>
        <p:nvSpPr>
          <p:cNvPr id="3" name="Slide Number Placeholder 2">
            <a:extLst>
              <a:ext uri="{FF2B5EF4-FFF2-40B4-BE49-F238E27FC236}">
                <a16:creationId xmlns:a16="http://schemas.microsoft.com/office/drawing/2014/main" id="{E6420AAB-844C-FE4D-9CBB-147E19BEDA64}"/>
              </a:ext>
            </a:extLst>
          </p:cNvPr>
          <p:cNvSpPr>
            <a:spLocks noGrp="1"/>
          </p:cNvSpPr>
          <p:nvPr>
            <p:ph type="sldNum" sz="quarter" idx="12"/>
          </p:nvPr>
        </p:nvSpPr>
        <p:spPr/>
        <p:txBody>
          <a:bodyPr/>
          <a:lstStyle/>
          <a:p>
            <a:fld id="{E1552ADF-166F-AF40-B1A4-D35B819B761E}" type="slidenum">
              <a:rPr lang="en-US" smtClean="0"/>
              <a:t>14</a:t>
            </a:fld>
            <a:endParaRPr lang="en-US"/>
          </a:p>
        </p:txBody>
      </p:sp>
    </p:spTree>
    <p:extLst>
      <p:ext uri="{BB962C8B-B14F-4D97-AF65-F5344CB8AC3E}">
        <p14:creationId xmlns:p14="http://schemas.microsoft.com/office/powerpoint/2010/main" val="3475369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E15A-3A99-8441-8808-8E857D3C1871}"/>
              </a:ext>
            </a:extLst>
          </p:cNvPr>
          <p:cNvSpPr>
            <a:spLocks noGrp="1"/>
          </p:cNvSpPr>
          <p:nvPr>
            <p:ph type="title"/>
          </p:nvPr>
        </p:nvSpPr>
        <p:spPr/>
        <p:txBody>
          <a:bodyPr/>
          <a:lstStyle/>
          <a:p>
            <a:r>
              <a:rPr lang="en-US" dirty="0"/>
              <a:t>Study Goals</a:t>
            </a:r>
          </a:p>
        </p:txBody>
      </p:sp>
      <p:sp>
        <p:nvSpPr>
          <p:cNvPr id="3" name="Content Placeholder 2">
            <a:extLst>
              <a:ext uri="{FF2B5EF4-FFF2-40B4-BE49-F238E27FC236}">
                <a16:creationId xmlns:a16="http://schemas.microsoft.com/office/drawing/2014/main" id="{6E78D33E-4181-CC46-82F2-2940DD96B6C9}"/>
              </a:ext>
            </a:extLst>
          </p:cNvPr>
          <p:cNvSpPr>
            <a:spLocks noGrp="1"/>
          </p:cNvSpPr>
          <p:nvPr>
            <p:ph idx="1"/>
          </p:nvPr>
        </p:nvSpPr>
        <p:spPr/>
        <p:txBody>
          <a:bodyPr/>
          <a:lstStyle/>
          <a:p>
            <a:pPr marL="514350" indent="-514350">
              <a:buFont typeface="+mj-lt"/>
              <a:buAutoNum type="arabicPeriod"/>
            </a:pPr>
            <a:r>
              <a:rPr lang="en-US" dirty="0"/>
              <a:t>Assess how network dynamics differed between </a:t>
            </a:r>
            <a:r>
              <a:rPr lang="en-US" dirty="0">
                <a:solidFill>
                  <a:srgbClr val="34C9CD"/>
                </a:solidFill>
              </a:rPr>
              <a:t>successful</a:t>
            </a:r>
            <a:r>
              <a:rPr lang="en-US" dirty="0"/>
              <a:t> and </a:t>
            </a:r>
            <a:r>
              <a:rPr lang="en-US" dirty="0">
                <a:solidFill>
                  <a:srgbClr val="F7655B"/>
                </a:solidFill>
              </a:rPr>
              <a:t>unsuccessful</a:t>
            </a:r>
            <a:r>
              <a:rPr lang="en-US" dirty="0"/>
              <a:t> learners.</a:t>
            </a:r>
          </a:p>
          <a:p>
            <a:pPr marL="514350" indent="-514350">
              <a:buFont typeface="+mj-lt"/>
              <a:buAutoNum type="arabicPeriod"/>
            </a:pPr>
            <a:r>
              <a:rPr lang="en-US" dirty="0"/>
              <a:t>Characterize how network measures shifted as subject performance improved on the task.</a:t>
            </a:r>
          </a:p>
        </p:txBody>
      </p:sp>
      <p:sp>
        <p:nvSpPr>
          <p:cNvPr id="4" name="Slide Number Placeholder 3">
            <a:extLst>
              <a:ext uri="{FF2B5EF4-FFF2-40B4-BE49-F238E27FC236}">
                <a16:creationId xmlns:a16="http://schemas.microsoft.com/office/drawing/2014/main" id="{FE655EEC-54F7-2D48-856F-217B7EE38023}"/>
              </a:ext>
            </a:extLst>
          </p:cNvPr>
          <p:cNvSpPr>
            <a:spLocks noGrp="1"/>
          </p:cNvSpPr>
          <p:nvPr>
            <p:ph type="sldNum" sz="quarter" idx="12"/>
          </p:nvPr>
        </p:nvSpPr>
        <p:spPr/>
        <p:txBody>
          <a:bodyPr/>
          <a:lstStyle/>
          <a:p>
            <a:fld id="{E1552ADF-166F-AF40-B1A4-D35B819B761E}" type="slidenum">
              <a:rPr lang="en-US" smtClean="0"/>
              <a:t>15</a:t>
            </a:fld>
            <a:endParaRPr lang="en-US"/>
          </a:p>
        </p:txBody>
      </p:sp>
      <p:pic>
        <p:nvPicPr>
          <p:cNvPr id="5" name="Picture 4">
            <a:extLst>
              <a:ext uri="{FF2B5EF4-FFF2-40B4-BE49-F238E27FC236}">
                <a16:creationId xmlns:a16="http://schemas.microsoft.com/office/drawing/2014/main" id="{0CE8749B-D4D7-E643-B077-96430B5711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2988" y="4465721"/>
            <a:ext cx="3905247" cy="1301749"/>
          </a:xfrm>
          <a:prstGeom prst="rect">
            <a:avLst/>
          </a:prstGeom>
        </p:spPr>
      </p:pic>
      <p:pic>
        <p:nvPicPr>
          <p:cNvPr id="6" name="Picture 5"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4D570FD6-D80C-2D41-B954-5BABE34BF0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73208" y="5074478"/>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EBFAC043-26C5-7F4B-A3BB-DA8BB4F80F7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73208" y="4210479"/>
            <a:ext cx="2517169" cy="79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582A-986A-A145-BEF2-1528457D79BB}"/>
              </a:ext>
            </a:extLst>
          </p:cNvPr>
          <p:cNvSpPr>
            <a:spLocks noGrp="1"/>
          </p:cNvSpPr>
          <p:nvPr>
            <p:ph type="title"/>
          </p:nvPr>
        </p:nvSpPr>
        <p:spPr/>
        <p:txBody>
          <a:bodyPr/>
          <a:lstStyle/>
          <a:p>
            <a:r>
              <a:rPr lang="en-US" dirty="0"/>
              <a:t>The Brain as a Network</a:t>
            </a:r>
          </a:p>
        </p:txBody>
      </p:sp>
      <p:sp>
        <p:nvSpPr>
          <p:cNvPr id="3" name="Content Placeholder 2">
            <a:extLst>
              <a:ext uri="{FF2B5EF4-FFF2-40B4-BE49-F238E27FC236}">
                <a16:creationId xmlns:a16="http://schemas.microsoft.com/office/drawing/2014/main" id="{E5304E19-BC5C-3A47-8391-A7A06B17A2AB}"/>
              </a:ext>
            </a:extLst>
          </p:cNvPr>
          <p:cNvSpPr>
            <a:spLocks noGrp="1"/>
          </p:cNvSpPr>
          <p:nvPr>
            <p:ph idx="1"/>
          </p:nvPr>
        </p:nvSpPr>
        <p:spPr>
          <a:xfrm>
            <a:off x="628650" y="4192392"/>
            <a:ext cx="7886700" cy="2163958"/>
          </a:xfrm>
        </p:spPr>
        <p:txBody>
          <a:bodyPr>
            <a:normAutofit lnSpcReduction="10000"/>
          </a:bodyPr>
          <a:lstStyle/>
          <a:p>
            <a:r>
              <a:rPr lang="en-US" b="1" dirty="0"/>
              <a:t>Node: </a:t>
            </a:r>
            <a:r>
              <a:rPr lang="en-US" dirty="0"/>
              <a:t>A brain region of interest</a:t>
            </a:r>
          </a:p>
          <a:p>
            <a:r>
              <a:rPr lang="en-US" b="1" dirty="0"/>
              <a:t>Edge: </a:t>
            </a:r>
            <a:r>
              <a:rPr lang="en-US" dirty="0"/>
              <a:t>Functional connectivity (correlation) between two nodes</a:t>
            </a:r>
          </a:p>
          <a:p>
            <a:r>
              <a:rPr lang="en-US" b="1" dirty="0"/>
              <a:t>Community: </a:t>
            </a:r>
            <a:r>
              <a:rPr lang="en-US" dirty="0"/>
              <a:t>A group of nodes that exhibit strong connectivity to each other </a:t>
            </a:r>
          </a:p>
        </p:txBody>
      </p:sp>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B20ED83-652E-2D4F-BFE5-21A722B2A4D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1376" y="2766917"/>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00ACA1F-A35B-934E-9D88-55987B6AEF2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1376" y="1902918"/>
            <a:ext cx="2517169" cy="79419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1E8CE0B-A199-E046-B09E-CA1D59DFA9FD}"/>
              </a:ext>
            </a:extLst>
          </p:cNvPr>
          <p:cNvSpPr>
            <a:spLocks noGrp="1"/>
          </p:cNvSpPr>
          <p:nvPr>
            <p:ph type="sldNum" sz="quarter" idx="12"/>
          </p:nvPr>
        </p:nvSpPr>
        <p:spPr/>
        <p:txBody>
          <a:bodyPr/>
          <a:lstStyle/>
          <a:p>
            <a:fld id="{E1552ADF-166F-AF40-B1A4-D35B819B761E}" type="slidenum">
              <a:rPr lang="en-US" smtClean="0"/>
              <a:t>16</a:t>
            </a:fld>
            <a:endParaRPr lang="en-US"/>
          </a:p>
        </p:txBody>
      </p:sp>
      <p:grpSp>
        <p:nvGrpSpPr>
          <p:cNvPr id="27" name="Group 26">
            <a:extLst>
              <a:ext uri="{FF2B5EF4-FFF2-40B4-BE49-F238E27FC236}">
                <a16:creationId xmlns:a16="http://schemas.microsoft.com/office/drawing/2014/main" id="{3C369C93-7A11-574A-873C-DB6D93698B73}"/>
              </a:ext>
            </a:extLst>
          </p:cNvPr>
          <p:cNvGrpSpPr/>
          <p:nvPr/>
        </p:nvGrpSpPr>
        <p:grpSpPr>
          <a:xfrm>
            <a:off x="5618859" y="1329796"/>
            <a:ext cx="3255809" cy="2671624"/>
            <a:chOff x="5618859" y="1329796"/>
            <a:chExt cx="3255809" cy="2671624"/>
          </a:xfrm>
        </p:grpSpPr>
        <p:pic>
          <p:nvPicPr>
            <p:cNvPr id="7"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D461ECA-DACF-D141-B07F-A623EF7C0A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30031" y="1329796"/>
              <a:ext cx="2644637" cy="26716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0C8C88A3-D151-8741-833F-027AF65EFE30}"/>
                </a:ext>
              </a:extLst>
            </p:cNvPr>
            <p:cNvCxnSpPr>
              <a:cxnSpLocks/>
            </p:cNvCxnSpPr>
            <p:nvPr/>
          </p:nvCxnSpPr>
          <p:spPr>
            <a:xfrm>
              <a:off x="5618859" y="2766917"/>
              <a:ext cx="4587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BC5586-9C58-264E-80CD-4F0A815867C9}"/>
                </a:ext>
              </a:extLst>
            </p:cNvPr>
            <p:cNvSpPr txBox="1"/>
            <p:nvPr/>
          </p:nvSpPr>
          <p:spPr>
            <a:xfrm>
              <a:off x="5715837" y="2346922"/>
              <a:ext cx="264816" cy="369332"/>
            </a:xfrm>
            <a:prstGeom prst="rect">
              <a:avLst/>
            </a:prstGeom>
            <a:noFill/>
          </p:spPr>
          <p:txBody>
            <a:bodyPr wrap="none" rtlCol="0">
              <a:spAutoFit/>
            </a:bodyPr>
            <a:lstStyle/>
            <a:p>
              <a:r>
                <a:rPr lang="en-US" dirty="0"/>
                <a:t>r</a:t>
              </a:r>
            </a:p>
          </p:txBody>
        </p:sp>
      </p:grpSp>
      <p:grpSp>
        <p:nvGrpSpPr>
          <p:cNvPr id="26" name="Group 25">
            <a:extLst>
              <a:ext uri="{FF2B5EF4-FFF2-40B4-BE49-F238E27FC236}">
                <a16:creationId xmlns:a16="http://schemas.microsoft.com/office/drawing/2014/main" id="{3DB6ACCA-CE32-8A4A-A595-68432A7FB7DB}"/>
              </a:ext>
            </a:extLst>
          </p:cNvPr>
          <p:cNvGrpSpPr/>
          <p:nvPr/>
        </p:nvGrpSpPr>
        <p:grpSpPr>
          <a:xfrm>
            <a:off x="2948545" y="1538104"/>
            <a:ext cx="2339797" cy="2483665"/>
            <a:chOff x="2948545" y="1538104"/>
            <a:chExt cx="2339797" cy="2483665"/>
          </a:xfrm>
        </p:grpSpPr>
        <p:cxnSp>
          <p:nvCxnSpPr>
            <p:cNvPr id="9" name="Straight Arrow Connector 8">
              <a:extLst>
                <a:ext uri="{FF2B5EF4-FFF2-40B4-BE49-F238E27FC236}">
                  <a16:creationId xmlns:a16="http://schemas.microsoft.com/office/drawing/2014/main" id="{1F1135ED-AB06-9042-875E-EEE3A02BB159}"/>
                </a:ext>
              </a:extLst>
            </p:cNvPr>
            <p:cNvCxnSpPr>
              <a:cxnSpLocks/>
            </p:cNvCxnSpPr>
            <p:nvPr/>
          </p:nvCxnSpPr>
          <p:spPr>
            <a:xfrm>
              <a:off x="2948545" y="2766917"/>
              <a:ext cx="4587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9C0EFC-F520-E84B-8079-69299325C517}"/>
                </a:ext>
              </a:extLst>
            </p:cNvPr>
            <p:cNvSpPr txBox="1"/>
            <p:nvPr/>
          </p:nvSpPr>
          <p:spPr>
            <a:xfrm rot="5400000">
              <a:off x="4390354" y="2956363"/>
              <a:ext cx="397866" cy="461665"/>
            </a:xfrm>
            <a:prstGeom prst="rect">
              <a:avLst/>
            </a:prstGeom>
            <a:noFill/>
          </p:spPr>
          <p:txBody>
            <a:bodyPr wrap="none" rtlCol="0">
              <a:spAutoFit/>
            </a:bodyPr>
            <a:lstStyle/>
            <a:p>
              <a:r>
                <a:rPr lang="en-US" sz="2400" dirty="0"/>
                <a:t>…</a:t>
              </a:r>
            </a:p>
          </p:txBody>
        </p:sp>
        <p:sp>
          <p:nvSpPr>
            <p:cNvPr id="16" name="TextBox 15">
              <a:extLst>
                <a:ext uri="{FF2B5EF4-FFF2-40B4-BE49-F238E27FC236}">
                  <a16:creationId xmlns:a16="http://schemas.microsoft.com/office/drawing/2014/main" id="{CC62B2ED-6EDC-7F4E-BB7B-7275A65F7229}"/>
                </a:ext>
              </a:extLst>
            </p:cNvPr>
            <p:cNvSpPr txBox="1"/>
            <p:nvPr/>
          </p:nvSpPr>
          <p:spPr>
            <a:xfrm>
              <a:off x="3436149" y="1800256"/>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49D68544-6F15-3848-8355-8F2F52811D1C}"/>
                </a:ext>
              </a:extLst>
            </p:cNvPr>
            <p:cNvSpPr txBox="1"/>
            <p:nvPr/>
          </p:nvSpPr>
          <p:spPr>
            <a:xfrm>
              <a:off x="3436149" y="2417819"/>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873EA6AA-E9E6-2847-9A90-5CA0C1281DAD}"/>
                </a:ext>
              </a:extLst>
            </p:cNvPr>
            <p:cNvSpPr txBox="1"/>
            <p:nvPr/>
          </p:nvSpPr>
          <p:spPr>
            <a:xfrm>
              <a:off x="3222114" y="3410396"/>
              <a:ext cx="535724" cy="369332"/>
            </a:xfrm>
            <a:prstGeom prst="rect">
              <a:avLst/>
            </a:prstGeom>
            <a:noFill/>
          </p:spPr>
          <p:txBody>
            <a:bodyPr wrap="none" rtlCol="0">
              <a:spAutoFit/>
            </a:bodyPr>
            <a:lstStyle/>
            <a:p>
              <a:r>
                <a:rPr lang="en-US" dirty="0"/>
                <a:t>400</a:t>
              </a:r>
            </a:p>
          </p:txBody>
        </p:sp>
        <p:pic>
          <p:nvPicPr>
            <p:cNvPr id="10" name="Picture 9">
              <a:extLst>
                <a:ext uri="{FF2B5EF4-FFF2-40B4-BE49-F238E27FC236}">
                  <a16:creationId xmlns:a16="http://schemas.microsoft.com/office/drawing/2014/main" id="{2A2C7EAB-B3EC-B44B-A890-2BB1C40AD8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86250" y="1538104"/>
              <a:ext cx="1468656" cy="735067"/>
            </a:xfrm>
            <a:prstGeom prst="rect">
              <a:avLst/>
            </a:prstGeom>
          </p:spPr>
        </p:pic>
        <p:pic>
          <p:nvPicPr>
            <p:cNvPr id="21" name="Picture 20">
              <a:extLst>
                <a:ext uri="{FF2B5EF4-FFF2-40B4-BE49-F238E27FC236}">
                  <a16:creationId xmlns:a16="http://schemas.microsoft.com/office/drawing/2014/main" id="{2448AA3E-B09D-C645-8E72-5CF2706D63A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05726" y="2273171"/>
              <a:ext cx="1482616" cy="739088"/>
            </a:xfrm>
            <a:prstGeom prst="rect">
              <a:avLst/>
            </a:prstGeom>
          </p:spPr>
        </p:pic>
        <p:pic>
          <p:nvPicPr>
            <p:cNvPr id="25" name="Picture 24">
              <a:extLst>
                <a:ext uri="{FF2B5EF4-FFF2-40B4-BE49-F238E27FC236}">
                  <a16:creationId xmlns:a16="http://schemas.microsoft.com/office/drawing/2014/main" id="{7D695487-4C1B-4642-9F10-E98AA1A02A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84115" y="3282681"/>
              <a:ext cx="1482616" cy="739088"/>
            </a:xfrm>
            <a:prstGeom prst="rect">
              <a:avLst/>
            </a:prstGeom>
          </p:spPr>
        </p:pic>
      </p:grpSp>
      <p:sp>
        <p:nvSpPr>
          <p:cNvPr id="8" name="TextBox 7">
            <a:extLst>
              <a:ext uri="{FF2B5EF4-FFF2-40B4-BE49-F238E27FC236}">
                <a16:creationId xmlns:a16="http://schemas.microsoft.com/office/drawing/2014/main" id="{536F1476-3506-7848-BAE1-0BE3EDF5F048}"/>
              </a:ext>
            </a:extLst>
          </p:cNvPr>
          <p:cNvSpPr txBox="1"/>
          <p:nvPr/>
        </p:nvSpPr>
        <p:spPr>
          <a:xfrm>
            <a:off x="714372" y="3670581"/>
            <a:ext cx="1951175" cy="338554"/>
          </a:xfrm>
          <a:prstGeom prst="rect">
            <a:avLst/>
          </a:prstGeom>
          <a:noFill/>
        </p:spPr>
        <p:txBody>
          <a:bodyPr wrap="none" rtlCol="0">
            <a:spAutoFit/>
          </a:bodyPr>
          <a:lstStyle/>
          <a:p>
            <a:r>
              <a:rPr lang="en-US" sz="1600" dirty="0"/>
              <a:t>(Schaefer et al. 2018)</a:t>
            </a:r>
          </a:p>
        </p:txBody>
      </p:sp>
    </p:spTree>
    <p:extLst>
      <p:ext uri="{BB962C8B-B14F-4D97-AF65-F5344CB8AC3E}">
        <p14:creationId xmlns:p14="http://schemas.microsoft.com/office/powerpoint/2010/main" val="50375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6126-F0CC-0D49-9F28-CEA328F6C70E}"/>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Dynamic Network Construction</a:t>
            </a:r>
          </a:p>
        </p:txBody>
      </p:sp>
      <p:pic>
        <p:nvPicPr>
          <p:cNvPr id="6" name="Picture 5">
            <a:extLst>
              <a:ext uri="{FF2B5EF4-FFF2-40B4-BE49-F238E27FC236}">
                <a16:creationId xmlns:a16="http://schemas.microsoft.com/office/drawing/2014/main" id="{69E5916D-35FB-F847-AAB8-AC4D4EAA32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8650" y="3923870"/>
            <a:ext cx="7406078" cy="2627992"/>
          </a:xfrm>
          <a:prstGeom prst="rect">
            <a:avLst/>
          </a:prstGeom>
        </p:spPr>
      </p:pic>
      <p:pic>
        <p:nvPicPr>
          <p:cNvPr id="7" name="Picture 6">
            <a:extLst>
              <a:ext uri="{FF2B5EF4-FFF2-40B4-BE49-F238E27FC236}">
                <a16:creationId xmlns:a16="http://schemas.microsoft.com/office/drawing/2014/main" id="{126AE799-EB80-4D48-AA8A-568BC6F33C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03247" y="1332084"/>
            <a:ext cx="4737506" cy="2476578"/>
          </a:xfrm>
          <a:prstGeom prst="rect">
            <a:avLst/>
          </a:prstGeom>
        </p:spPr>
      </p:pic>
      <p:sp>
        <p:nvSpPr>
          <p:cNvPr id="5" name="TextBox 4">
            <a:extLst>
              <a:ext uri="{FF2B5EF4-FFF2-40B4-BE49-F238E27FC236}">
                <a16:creationId xmlns:a16="http://schemas.microsoft.com/office/drawing/2014/main" id="{63B51332-706B-8549-BE01-E0C52D0B5A0C}"/>
              </a:ext>
            </a:extLst>
          </p:cNvPr>
          <p:cNvSpPr txBox="1"/>
          <p:nvPr/>
        </p:nvSpPr>
        <p:spPr>
          <a:xfrm>
            <a:off x="0" y="6467392"/>
            <a:ext cx="1616661" cy="338554"/>
          </a:xfrm>
          <a:prstGeom prst="rect">
            <a:avLst/>
          </a:prstGeom>
          <a:noFill/>
        </p:spPr>
        <p:txBody>
          <a:bodyPr wrap="none" rtlCol="0">
            <a:spAutoFit/>
          </a:bodyPr>
          <a:lstStyle/>
          <a:p>
            <a:r>
              <a:rPr lang="en-US" sz="1600" dirty="0"/>
              <a:t>Morin et al. 2021</a:t>
            </a:r>
          </a:p>
        </p:txBody>
      </p:sp>
      <p:sp>
        <p:nvSpPr>
          <p:cNvPr id="3" name="Slide Number Placeholder 2">
            <a:extLst>
              <a:ext uri="{FF2B5EF4-FFF2-40B4-BE49-F238E27FC236}">
                <a16:creationId xmlns:a16="http://schemas.microsoft.com/office/drawing/2014/main" id="{E3CC12CC-74D6-F144-8FA4-E929F754763C}"/>
              </a:ext>
            </a:extLst>
          </p:cNvPr>
          <p:cNvSpPr>
            <a:spLocks noGrp="1"/>
          </p:cNvSpPr>
          <p:nvPr>
            <p:ph type="sldNum" sz="quarter" idx="12"/>
          </p:nvPr>
        </p:nvSpPr>
        <p:spPr/>
        <p:txBody>
          <a:bodyPr/>
          <a:lstStyle/>
          <a:p>
            <a:fld id="{E1552ADF-166F-AF40-B1A4-D35B819B761E}" type="slidenum">
              <a:rPr lang="en-US" smtClean="0"/>
              <a:t>17</a:t>
            </a:fld>
            <a:endParaRPr lang="en-US"/>
          </a:p>
        </p:txBody>
      </p:sp>
    </p:spTree>
    <p:custDataLst>
      <p:tags r:id="rId1"/>
    </p:custDataLst>
    <p:extLst>
      <p:ext uri="{BB962C8B-B14F-4D97-AF65-F5344CB8AC3E}">
        <p14:creationId xmlns:p14="http://schemas.microsoft.com/office/powerpoint/2010/main" val="5132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23EA6-FA80-C348-B0AF-4F284828CBC9}"/>
              </a:ext>
            </a:extLst>
          </p:cNvPr>
          <p:cNvSpPr>
            <a:spLocks noGrp="1"/>
          </p:cNvSpPr>
          <p:nvPr>
            <p:ph type="title"/>
          </p:nvPr>
        </p:nvSpPr>
        <p:spPr/>
        <p:txBody>
          <a:bodyPr/>
          <a:lstStyle/>
          <a:p>
            <a:r>
              <a:rPr lang="en-US" dirty="0"/>
              <a:t>Dynamic Network Construction</a:t>
            </a:r>
          </a:p>
        </p:txBody>
      </p:sp>
      <p:sp>
        <p:nvSpPr>
          <p:cNvPr id="4" name="Slide Number Placeholder 3">
            <a:extLst>
              <a:ext uri="{FF2B5EF4-FFF2-40B4-BE49-F238E27FC236}">
                <a16:creationId xmlns:a16="http://schemas.microsoft.com/office/drawing/2014/main" id="{F1124D66-0A5B-0244-802C-946B579A8B64}"/>
              </a:ext>
            </a:extLst>
          </p:cNvPr>
          <p:cNvSpPr>
            <a:spLocks noGrp="1"/>
          </p:cNvSpPr>
          <p:nvPr>
            <p:ph type="sldNum" sz="quarter" idx="12"/>
          </p:nvPr>
        </p:nvSpPr>
        <p:spPr/>
        <p:txBody>
          <a:bodyPr/>
          <a:lstStyle/>
          <a:p>
            <a:fld id="{E1552ADF-166F-AF40-B1A4-D35B819B761E}" type="slidenum">
              <a:rPr lang="en-US" smtClean="0"/>
              <a:t>18</a:t>
            </a:fld>
            <a:endParaRPr lang="en-US"/>
          </a:p>
        </p:txBody>
      </p:sp>
      <p:grpSp>
        <p:nvGrpSpPr>
          <p:cNvPr id="5" name="Group 4">
            <a:extLst>
              <a:ext uri="{FF2B5EF4-FFF2-40B4-BE49-F238E27FC236}">
                <a16:creationId xmlns:a16="http://schemas.microsoft.com/office/drawing/2014/main" id="{5C016E3A-2259-3540-87FC-E83BA315EC74}"/>
              </a:ext>
            </a:extLst>
          </p:cNvPr>
          <p:cNvGrpSpPr/>
          <p:nvPr/>
        </p:nvGrpSpPr>
        <p:grpSpPr>
          <a:xfrm>
            <a:off x="923239" y="2852246"/>
            <a:ext cx="1947080" cy="1687773"/>
            <a:chOff x="873457" y="2565779"/>
            <a:chExt cx="1947080" cy="1687773"/>
          </a:xfrm>
          <a:scene3d>
            <a:camera prst="isometricRightUp"/>
            <a:lightRig rig="threePt" dir="t"/>
          </a:scene3d>
        </p:grpSpPr>
        <p:sp>
          <p:nvSpPr>
            <p:cNvPr id="6" name="Rectangle 5">
              <a:extLst>
                <a:ext uri="{FF2B5EF4-FFF2-40B4-BE49-F238E27FC236}">
                  <a16:creationId xmlns:a16="http://schemas.microsoft.com/office/drawing/2014/main" id="{09FBEA03-5C8D-B648-BCFB-65CE0843FFEA}"/>
                </a:ext>
              </a:extLst>
            </p:cNvPr>
            <p:cNvSpPr/>
            <p:nvPr/>
          </p:nvSpPr>
          <p:spPr>
            <a:xfrm>
              <a:off x="873457" y="2565779"/>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73305D-FBD0-434A-8A74-F2EB33127A8B}"/>
                </a:ext>
              </a:extLst>
            </p:cNvPr>
            <p:cNvSpPr/>
            <p:nvPr/>
          </p:nvSpPr>
          <p:spPr>
            <a:xfrm>
              <a:off x="1126067" y="28024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435A44-F04F-BE45-8396-EF383BBEAF8E}"/>
                </a:ext>
              </a:extLst>
            </p:cNvPr>
            <p:cNvSpPr/>
            <p:nvPr/>
          </p:nvSpPr>
          <p:spPr>
            <a:xfrm>
              <a:off x="1955800" y="272626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97F8FB-939D-F948-9EAE-3D5986968899}"/>
                </a:ext>
              </a:extLst>
            </p:cNvPr>
            <p:cNvSpPr/>
            <p:nvPr/>
          </p:nvSpPr>
          <p:spPr>
            <a:xfrm>
              <a:off x="1605586" y="32892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1EDB9E-33CE-B444-9C51-3809308196D2}"/>
                </a:ext>
              </a:extLst>
            </p:cNvPr>
            <p:cNvSpPr/>
            <p:nvPr/>
          </p:nvSpPr>
          <p:spPr>
            <a:xfrm>
              <a:off x="973666" y="3750733"/>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10EA123-9689-6F4C-B9BA-C8B29030AFB9}"/>
                </a:ext>
              </a:extLst>
            </p:cNvPr>
            <p:cNvSpPr/>
            <p:nvPr/>
          </p:nvSpPr>
          <p:spPr>
            <a:xfrm>
              <a:off x="1583267"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2C5E0C-4892-484B-8A1C-1F1994F44BDF}"/>
                </a:ext>
              </a:extLst>
            </p:cNvPr>
            <p:cNvSpPr/>
            <p:nvPr/>
          </p:nvSpPr>
          <p:spPr>
            <a:xfrm>
              <a:off x="2162082" y="314745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AAA918-81FE-1A40-9B12-FEDA4C1903D7}"/>
                </a:ext>
              </a:extLst>
            </p:cNvPr>
            <p:cNvSpPr/>
            <p:nvPr/>
          </p:nvSpPr>
          <p:spPr>
            <a:xfrm>
              <a:off x="2286050"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C62078-BFC5-194E-B69A-0D14C9F162EB}"/>
                </a:ext>
              </a:extLst>
            </p:cNvPr>
            <p:cNvSpPr/>
            <p:nvPr/>
          </p:nvSpPr>
          <p:spPr>
            <a:xfrm>
              <a:off x="2514600" y="28786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6A58555-2C01-0F4F-9DB9-82ECD8EF5C0F}"/>
                </a:ext>
              </a:extLst>
            </p:cNvPr>
            <p:cNvCxnSpPr>
              <a:cxnSpLocks/>
              <a:stCxn id="10" idx="7"/>
              <a:endCxn id="9" idx="3"/>
            </p:cNvCxnSpPr>
            <p:nvPr/>
          </p:nvCxnSpPr>
          <p:spPr>
            <a:xfrm flipV="1">
              <a:off x="1103748" y="3419364"/>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DF9853-0166-494B-B7E2-A0CB22C9E434}"/>
                </a:ext>
              </a:extLst>
            </p:cNvPr>
            <p:cNvCxnSpPr>
              <a:cxnSpLocks/>
              <a:stCxn id="11" idx="0"/>
              <a:endCxn id="9" idx="4"/>
            </p:cNvCxnSpPr>
            <p:nvPr/>
          </p:nvCxnSpPr>
          <p:spPr>
            <a:xfrm flipV="1">
              <a:off x="1659468" y="3441683"/>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EF3D0A-BF25-FF4B-B97B-4F65784915ED}"/>
                </a:ext>
              </a:extLst>
            </p:cNvPr>
            <p:cNvCxnSpPr>
              <a:cxnSpLocks/>
              <a:stCxn id="12" idx="2"/>
              <a:endCxn id="9" idx="6"/>
            </p:cNvCxnSpPr>
            <p:nvPr/>
          </p:nvCxnSpPr>
          <p:spPr>
            <a:xfrm flipH="1">
              <a:off x="1757987" y="3223660"/>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3BBC8A-51A4-FD4F-8B3D-B5427D467340}"/>
                </a:ext>
              </a:extLst>
            </p:cNvPr>
            <p:cNvCxnSpPr>
              <a:cxnSpLocks/>
              <a:stCxn id="13" idx="0"/>
              <a:endCxn id="12" idx="4"/>
            </p:cNvCxnSpPr>
            <p:nvPr/>
          </p:nvCxnSpPr>
          <p:spPr>
            <a:xfrm flipH="1" flipV="1">
              <a:off x="2238283" y="3299860"/>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791B36-798E-2242-A370-16BCBF99CCDB}"/>
                </a:ext>
              </a:extLst>
            </p:cNvPr>
            <p:cNvCxnSpPr>
              <a:cxnSpLocks/>
              <a:stCxn id="8" idx="4"/>
              <a:endCxn id="12" idx="1"/>
            </p:cNvCxnSpPr>
            <p:nvPr/>
          </p:nvCxnSpPr>
          <p:spPr>
            <a:xfrm>
              <a:off x="2032001" y="2878666"/>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8468A1-C720-3E4F-8922-B6AA0A7975B3}"/>
                </a:ext>
              </a:extLst>
            </p:cNvPr>
            <p:cNvCxnSpPr>
              <a:cxnSpLocks/>
              <a:stCxn id="14" idx="3"/>
              <a:endCxn id="12" idx="7"/>
            </p:cNvCxnSpPr>
            <p:nvPr/>
          </p:nvCxnSpPr>
          <p:spPr>
            <a:xfrm flipH="1">
              <a:off x="2292164" y="3008748"/>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849686-7512-964A-A91E-CE54B6715302}"/>
                </a:ext>
              </a:extLst>
            </p:cNvPr>
            <p:cNvCxnSpPr>
              <a:cxnSpLocks/>
              <a:stCxn id="9" idx="1"/>
              <a:endCxn id="7" idx="5"/>
            </p:cNvCxnSpPr>
            <p:nvPr/>
          </p:nvCxnSpPr>
          <p:spPr>
            <a:xfrm flipH="1" flipV="1">
              <a:off x="1256149" y="2932548"/>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C926ED7-B095-BB42-BF1A-F26D042E1D80}"/>
              </a:ext>
            </a:extLst>
          </p:cNvPr>
          <p:cNvGrpSpPr/>
          <p:nvPr/>
        </p:nvGrpSpPr>
        <p:grpSpPr>
          <a:xfrm>
            <a:off x="2633794" y="2748618"/>
            <a:ext cx="1947080" cy="1687773"/>
            <a:chOff x="3073147" y="2565779"/>
            <a:chExt cx="1947080" cy="1687773"/>
          </a:xfrm>
          <a:scene3d>
            <a:camera prst="isometricRightUp"/>
            <a:lightRig rig="threePt" dir="t"/>
          </a:scene3d>
        </p:grpSpPr>
        <p:sp>
          <p:nvSpPr>
            <p:cNvPr id="23" name="Rectangle 22">
              <a:extLst>
                <a:ext uri="{FF2B5EF4-FFF2-40B4-BE49-F238E27FC236}">
                  <a16:creationId xmlns:a16="http://schemas.microsoft.com/office/drawing/2014/main" id="{0028EA24-349C-8F48-80AF-975833B3999D}"/>
                </a:ext>
              </a:extLst>
            </p:cNvPr>
            <p:cNvSpPr/>
            <p:nvPr/>
          </p:nvSpPr>
          <p:spPr>
            <a:xfrm>
              <a:off x="3073147" y="2565779"/>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A56713C-3684-D541-A36E-D2A5EFD82B62}"/>
                </a:ext>
              </a:extLst>
            </p:cNvPr>
            <p:cNvSpPr/>
            <p:nvPr/>
          </p:nvSpPr>
          <p:spPr>
            <a:xfrm>
              <a:off x="3325757" y="28024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F9A3A42-1148-E340-A330-697E55080580}"/>
                </a:ext>
              </a:extLst>
            </p:cNvPr>
            <p:cNvSpPr/>
            <p:nvPr/>
          </p:nvSpPr>
          <p:spPr>
            <a:xfrm>
              <a:off x="4155490" y="272626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791B288-A2BC-234E-AEB1-AE4311EA74E4}"/>
                </a:ext>
              </a:extLst>
            </p:cNvPr>
            <p:cNvSpPr/>
            <p:nvPr/>
          </p:nvSpPr>
          <p:spPr>
            <a:xfrm>
              <a:off x="3805276" y="32892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5650DF3-AAD9-E945-BAB7-698CCE0F1051}"/>
                </a:ext>
              </a:extLst>
            </p:cNvPr>
            <p:cNvSpPr/>
            <p:nvPr/>
          </p:nvSpPr>
          <p:spPr>
            <a:xfrm>
              <a:off x="3173356" y="3750733"/>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F27D5B7-D76D-7541-9B24-914A6789A545}"/>
                </a:ext>
              </a:extLst>
            </p:cNvPr>
            <p:cNvSpPr/>
            <p:nvPr/>
          </p:nvSpPr>
          <p:spPr>
            <a:xfrm>
              <a:off x="3782957"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D4E2A85-63CB-EE48-8D2B-95D853FD9AED}"/>
                </a:ext>
              </a:extLst>
            </p:cNvPr>
            <p:cNvSpPr/>
            <p:nvPr/>
          </p:nvSpPr>
          <p:spPr>
            <a:xfrm>
              <a:off x="4361772" y="314745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7670C3-44E7-5C4C-A630-E9509ACCD4AC}"/>
                </a:ext>
              </a:extLst>
            </p:cNvPr>
            <p:cNvSpPr/>
            <p:nvPr/>
          </p:nvSpPr>
          <p:spPr>
            <a:xfrm>
              <a:off x="4485740"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E1CD6A1-52C0-E04B-9CAA-52D277297C94}"/>
                </a:ext>
              </a:extLst>
            </p:cNvPr>
            <p:cNvSpPr/>
            <p:nvPr/>
          </p:nvSpPr>
          <p:spPr>
            <a:xfrm>
              <a:off x="4714290" y="28786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0B84281D-532B-0149-80C8-202844C683C6}"/>
                </a:ext>
              </a:extLst>
            </p:cNvPr>
            <p:cNvCxnSpPr>
              <a:cxnSpLocks/>
              <a:stCxn id="27" idx="7"/>
              <a:endCxn id="26" idx="3"/>
            </p:cNvCxnSpPr>
            <p:nvPr/>
          </p:nvCxnSpPr>
          <p:spPr>
            <a:xfrm flipV="1">
              <a:off x="3303438" y="3419364"/>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3D1B99D-887C-1243-9943-BD8B78D647DA}"/>
                </a:ext>
              </a:extLst>
            </p:cNvPr>
            <p:cNvCxnSpPr>
              <a:cxnSpLocks/>
              <a:stCxn id="28" idx="0"/>
              <a:endCxn id="26" idx="4"/>
            </p:cNvCxnSpPr>
            <p:nvPr/>
          </p:nvCxnSpPr>
          <p:spPr>
            <a:xfrm flipV="1">
              <a:off x="3859158" y="3441683"/>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B22659-3E13-F04F-BE2A-998F9B0360CF}"/>
                </a:ext>
              </a:extLst>
            </p:cNvPr>
            <p:cNvCxnSpPr>
              <a:cxnSpLocks/>
              <a:stCxn id="29" idx="2"/>
              <a:endCxn id="26" idx="6"/>
            </p:cNvCxnSpPr>
            <p:nvPr/>
          </p:nvCxnSpPr>
          <p:spPr>
            <a:xfrm flipH="1">
              <a:off x="3957677" y="3223660"/>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7C9CCC-BC92-5C48-B000-F7E09ED2234A}"/>
                </a:ext>
              </a:extLst>
            </p:cNvPr>
            <p:cNvCxnSpPr>
              <a:cxnSpLocks/>
              <a:stCxn id="30" idx="0"/>
              <a:endCxn id="29" idx="4"/>
            </p:cNvCxnSpPr>
            <p:nvPr/>
          </p:nvCxnSpPr>
          <p:spPr>
            <a:xfrm flipH="1" flipV="1">
              <a:off x="4437973" y="3299860"/>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45BCB1A-1490-A54F-8933-81F233BB37DA}"/>
                </a:ext>
              </a:extLst>
            </p:cNvPr>
            <p:cNvCxnSpPr>
              <a:cxnSpLocks/>
              <a:stCxn id="25" idx="4"/>
              <a:endCxn id="29" idx="1"/>
            </p:cNvCxnSpPr>
            <p:nvPr/>
          </p:nvCxnSpPr>
          <p:spPr>
            <a:xfrm>
              <a:off x="4231691" y="2878666"/>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BF4B24-4402-4740-830F-3AAFAA6398A2}"/>
                </a:ext>
              </a:extLst>
            </p:cNvPr>
            <p:cNvCxnSpPr>
              <a:cxnSpLocks/>
              <a:stCxn id="31" idx="3"/>
              <a:endCxn id="29" idx="7"/>
            </p:cNvCxnSpPr>
            <p:nvPr/>
          </p:nvCxnSpPr>
          <p:spPr>
            <a:xfrm flipH="1">
              <a:off x="4491854" y="3008748"/>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7E06BD7-E4E0-8047-83E3-0697A9B6688C}"/>
                </a:ext>
              </a:extLst>
            </p:cNvPr>
            <p:cNvCxnSpPr>
              <a:cxnSpLocks/>
              <a:stCxn id="26" idx="1"/>
              <a:endCxn id="24" idx="5"/>
            </p:cNvCxnSpPr>
            <p:nvPr/>
          </p:nvCxnSpPr>
          <p:spPr>
            <a:xfrm flipH="1" flipV="1">
              <a:off x="3455839" y="2932548"/>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59EE88-D6B8-5A4C-A006-063BAE2DE376}"/>
                </a:ext>
              </a:extLst>
            </p:cNvPr>
            <p:cNvCxnSpPr>
              <a:cxnSpLocks/>
              <a:stCxn id="27" idx="0"/>
              <a:endCxn id="24" idx="4"/>
            </p:cNvCxnSpPr>
            <p:nvPr/>
          </p:nvCxnSpPr>
          <p:spPr>
            <a:xfrm flipV="1">
              <a:off x="3249557" y="2954867"/>
              <a:ext cx="152401" cy="795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377B268-009D-3249-8B8E-34DDD5714C10}"/>
                </a:ext>
              </a:extLst>
            </p:cNvPr>
            <p:cNvCxnSpPr>
              <a:cxnSpLocks/>
              <a:stCxn id="27" idx="5"/>
              <a:endCxn id="28" idx="2"/>
            </p:cNvCxnSpPr>
            <p:nvPr/>
          </p:nvCxnSpPr>
          <p:spPr>
            <a:xfrm>
              <a:off x="3303438" y="3880815"/>
              <a:ext cx="479519" cy="142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43CCC9-EFFD-A641-BC9B-BA05DEE5D7CD}"/>
                </a:ext>
              </a:extLst>
            </p:cNvPr>
            <p:cNvCxnSpPr>
              <a:cxnSpLocks/>
              <a:stCxn id="30" idx="1"/>
              <a:endCxn id="28" idx="6"/>
            </p:cNvCxnSpPr>
            <p:nvPr/>
          </p:nvCxnSpPr>
          <p:spPr>
            <a:xfrm flipH="1">
              <a:off x="3935358" y="3969638"/>
              <a:ext cx="572701" cy="53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248A176-4FF2-E34C-84F0-B8C26AA04657}"/>
                </a:ext>
              </a:extLst>
            </p:cNvPr>
            <p:cNvCxnSpPr>
              <a:cxnSpLocks/>
              <a:stCxn id="25" idx="6"/>
              <a:endCxn id="31" idx="1"/>
            </p:cNvCxnSpPr>
            <p:nvPr/>
          </p:nvCxnSpPr>
          <p:spPr>
            <a:xfrm>
              <a:off x="4307891" y="2802466"/>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5FB209D-C58C-0241-A3BD-DB390411BF85}"/>
              </a:ext>
            </a:extLst>
          </p:cNvPr>
          <p:cNvGrpSpPr/>
          <p:nvPr/>
        </p:nvGrpSpPr>
        <p:grpSpPr>
          <a:xfrm>
            <a:off x="4351833" y="2657403"/>
            <a:ext cx="1947080" cy="1687773"/>
            <a:chOff x="5447402" y="2561104"/>
            <a:chExt cx="1947080" cy="1687773"/>
          </a:xfrm>
          <a:scene3d>
            <a:camera prst="isometricRightUp"/>
            <a:lightRig rig="threePt" dir="t"/>
          </a:scene3d>
        </p:grpSpPr>
        <p:sp>
          <p:nvSpPr>
            <p:cNvPr id="44" name="Rectangle 43">
              <a:extLst>
                <a:ext uri="{FF2B5EF4-FFF2-40B4-BE49-F238E27FC236}">
                  <a16:creationId xmlns:a16="http://schemas.microsoft.com/office/drawing/2014/main" id="{B2A0CA62-8F51-3148-BA40-A6F70BA3EF32}"/>
                </a:ext>
              </a:extLst>
            </p:cNvPr>
            <p:cNvSpPr/>
            <p:nvPr/>
          </p:nvSpPr>
          <p:spPr>
            <a:xfrm>
              <a:off x="5447402" y="2561104"/>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946F5AE-16A2-F64C-8E1A-A501709E3067}"/>
                </a:ext>
              </a:extLst>
            </p:cNvPr>
            <p:cNvSpPr/>
            <p:nvPr/>
          </p:nvSpPr>
          <p:spPr>
            <a:xfrm>
              <a:off x="5700012" y="2797791"/>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1FBAD02-1CC5-9F4E-B401-0275AF197F72}"/>
                </a:ext>
              </a:extLst>
            </p:cNvPr>
            <p:cNvSpPr/>
            <p:nvPr/>
          </p:nvSpPr>
          <p:spPr>
            <a:xfrm>
              <a:off x="6529745" y="2721590"/>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6E7B459-A7AF-DA4B-9E8A-B8CD23BC938F}"/>
                </a:ext>
              </a:extLst>
            </p:cNvPr>
            <p:cNvSpPr/>
            <p:nvPr/>
          </p:nvSpPr>
          <p:spPr>
            <a:xfrm>
              <a:off x="6179531" y="3284607"/>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4092273-0926-A342-88B7-6DA63A015492}"/>
                </a:ext>
              </a:extLst>
            </p:cNvPr>
            <p:cNvSpPr/>
            <p:nvPr/>
          </p:nvSpPr>
          <p:spPr>
            <a:xfrm>
              <a:off x="5547611" y="3746058"/>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488C32D-A4C1-5544-860B-C0EE202D84F2}"/>
                </a:ext>
              </a:extLst>
            </p:cNvPr>
            <p:cNvSpPr/>
            <p:nvPr/>
          </p:nvSpPr>
          <p:spPr>
            <a:xfrm>
              <a:off x="6157212" y="394264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F3DF68D-C5EE-CE49-A699-3024C660BDD7}"/>
                </a:ext>
              </a:extLst>
            </p:cNvPr>
            <p:cNvSpPr/>
            <p:nvPr/>
          </p:nvSpPr>
          <p:spPr>
            <a:xfrm>
              <a:off x="6736027" y="314278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08F282B-A04D-4A43-8003-542CD36C0EE3}"/>
                </a:ext>
              </a:extLst>
            </p:cNvPr>
            <p:cNvSpPr/>
            <p:nvPr/>
          </p:nvSpPr>
          <p:spPr>
            <a:xfrm>
              <a:off x="6859995" y="394264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30943E8-8495-674E-84A6-187F6BCEEE5E}"/>
                </a:ext>
              </a:extLst>
            </p:cNvPr>
            <p:cNvSpPr/>
            <p:nvPr/>
          </p:nvSpPr>
          <p:spPr>
            <a:xfrm>
              <a:off x="7088545" y="2873991"/>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A31AA445-06CB-3A4A-9610-D44A1E0CD176}"/>
                </a:ext>
              </a:extLst>
            </p:cNvPr>
            <p:cNvCxnSpPr>
              <a:cxnSpLocks/>
              <a:stCxn id="48" idx="7"/>
              <a:endCxn id="47" idx="3"/>
            </p:cNvCxnSpPr>
            <p:nvPr/>
          </p:nvCxnSpPr>
          <p:spPr>
            <a:xfrm flipV="1">
              <a:off x="5677693" y="3414689"/>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2C65431-87F7-D84E-8F01-54AE7446410A}"/>
                </a:ext>
              </a:extLst>
            </p:cNvPr>
            <p:cNvCxnSpPr>
              <a:cxnSpLocks/>
              <a:stCxn id="49" idx="0"/>
              <a:endCxn id="47" idx="4"/>
            </p:cNvCxnSpPr>
            <p:nvPr/>
          </p:nvCxnSpPr>
          <p:spPr>
            <a:xfrm flipV="1">
              <a:off x="6233413" y="3437008"/>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C1BF8FA-86AA-954A-BB96-604D7559DC30}"/>
                </a:ext>
              </a:extLst>
            </p:cNvPr>
            <p:cNvCxnSpPr>
              <a:cxnSpLocks/>
              <a:stCxn id="51" idx="0"/>
              <a:endCxn id="50" idx="4"/>
            </p:cNvCxnSpPr>
            <p:nvPr/>
          </p:nvCxnSpPr>
          <p:spPr>
            <a:xfrm flipH="1" flipV="1">
              <a:off x="6812228" y="3295185"/>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768269-9C70-8C4F-B8A0-13404D036556}"/>
                </a:ext>
              </a:extLst>
            </p:cNvPr>
            <p:cNvCxnSpPr>
              <a:cxnSpLocks/>
              <a:stCxn id="52" idx="3"/>
              <a:endCxn id="50" idx="7"/>
            </p:cNvCxnSpPr>
            <p:nvPr/>
          </p:nvCxnSpPr>
          <p:spPr>
            <a:xfrm flipH="1">
              <a:off x="6866109" y="3004073"/>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E262BCF-5B21-8E49-B259-6151ADC721E7}"/>
                </a:ext>
              </a:extLst>
            </p:cNvPr>
            <p:cNvCxnSpPr>
              <a:cxnSpLocks/>
              <a:stCxn id="47" idx="1"/>
              <a:endCxn id="45" idx="5"/>
            </p:cNvCxnSpPr>
            <p:nvPr/>
          </p:nvCxnSpPr>
          <p:spPr>
            <a:xfrm flipH="1" flipV="1">
              <a:off x="5830094" y="2927873"/>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F63402-92DF-A24F-84C8-B24694E8703B}"/>
                </a:ext>
              </a:extLst>
            </p:cNvPr>
            <p:cNvCxnSpPr>
              <a:cxnSpLocks/>
              <a:stCxn id="46" idx="6"/>
              <a:endCxn id="52" idx="1"/>
            </p:cNvCxnSpPr>
            <p:nvPr/>
          </p:nvCxnSpPr>
          <p:spPr>
            <a:xfrm>
              <a:off x="6682146" y="2797791"/>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1AB483-93F0-8F46-90AC-122C6CC73318}"/>
                </a:ext>
              </a:extLst>
            </p:cNvPr>
            <p:cNvCxnSpPr>
              <a:cxnSpLocks/>
              <a:stCxn id="51" idx="2"/>
              <a:endCxn id="49" idx="6"/>
            </p:cNvCxnSpPr>
            <p:nvPr/>
          </p:nvCxnSpPr>
          <p:spPr>
            <a:xfrm flipH="1">
              <a:off x="6309613" y="4018845"/>
              <a:ext cx="5503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D4E2240-4B3D-7943-9B0E-D7C7C2B6D95D}"/>
                </a:ext>
              </a:extLst>
            </p:cNvPr>
            <p:cNvCxnSpPr>
              <a:cxnSpLocks/>
              <a:stCxn id="51" idx="1"/>
              <a:endCxn id="47" idx="5"/>
            </p:cNvCxnSpPr>
            <p:nvPr/>
          </p:nvCxnSpPr>
          <p:spPr>
            <a:xfrm flipH="1" flipV="1">
              <a:off x="6309613" y="3414689"/>
              <a:ext cx="572701" cy="55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A54F9A2-12B6-2041-A10A-607237963A24}"/>
                </a:ext>
              </a:extLst>
            </p:cNvPr>
            <p:cNvCxnSpPr>
              <a:cxnSpLocks/>
              <a:stCxn id="46" idx="2"/>
              <a:endCxn id="45" idx="6"/>
            </p:cNvCxnSpPr>
            <p:nvPr/>
          </p:nvCxnSpPr>
          <p:spPr>
            <a:xfrm flipH="1">
              <a:off x="5852413" y="2797791"/>
              <a:ext cx="677332" cy="762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2792D9-834D-A647-974D-5A240ACE2587}"/>
                </a:ext>
              </a:extLst>
            </p:cNvPr>
            <p:cNvCxnSpPr>
              <a:cxnSpLocks/>
              <a:stCxn id="45" idx="3"/>
              <a:endCxn id="48" idx="0"/>
            </p:cNvCxnSpPr>
            <p:nvPr/>
          </p:nvCxnSpPr>
          <p:spPr>
            <a:xfrm flipH="1">
              <a:off x="5623812" y="2927873"/>
              <a:ext cx="98519" cy="8181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F7EFE0E-A3B2-EE47-BA4E-C3056CBBBEC5}"/>
              </a:ext>
            </a:extLst>
          </p:cNvPr>
          <p:cNvGrpSpPr/>
          <p:nvPr/>
        </p:nvGrpSpPr>
        <p:grpSpPr>
          <a:xfrm>
            <a:off x="5949344" y="2571834"/>
            <a:ext cx="1947080" cy="1687773"/>
            <a:chOff x="7718577" y="2570802"/>
            <a:chExt cx="1947080" cy="1687773"/>
          </a:xfrm>
          <a:scene3d>
            <a:camera prst="isometricRightUp"/>
            <a:lightRig rig="threePt" dir="t"/>
          </a:scene3d>
        </p:grpSpPr>
        <p:sp>
          <p:nvSpPr>
            <p:cNvPr id="64" name="Rectangle 63">
              <a:extLst>
                <a:ext uri="{FF2B5EF4-FFF2-40B4-BE49-F238E27FC236}">
                  <a16:creationId xmlns:a16="http://schemas.microsoft.com/office/drawing/2014/main" id="{91DB612F-8EC7-6147-8BF3-E837FD99711F}"/>
                </a:ext>
              </a:extLst>
            </p:cNvPr>
            <p:cNvSpPr/>
            <p:nvPr/>
          </p:nvSpPr>
          <p:spPr>
            <a:xfrm>
              <a:off x="7718577" y="2570802"/>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0F56F0B-E1D8-CD4F-A459-B46D01DB0265}"/>
                </a:ext>
              </a:extLst>
            </p:cNvPr>
            <p:cNvSpPr/>
            <p:nvPr/>
          </p:nvSpPr>
          <p:spPr>
            <a:xfrm>
              <a:off x="7971187" y="280748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6F05A3D-2BDC-654B-8033-B6BE3B04A779}"/>
                </a:ext>
              </a:extLst>
            </p:cNvPr>
            <p:cNvSpPr/>
            <p:nvPr/>
          </p:nvSpPr>
          <p:spPr>
            <a:xfrm>
              <a:off x="8800920" y="2731288"/>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E64B996-4C04-ED4B-B03E-1C6FB5CE427E}"/>
                </a:ext>
              </a:extLst>
            </p:cNvPr>
            <p:cNvSpPr/>
            <p:nvPr/>
          </p:nvSpPr>
          <p:spPr>
            <a:xfrm>
              <a:off x="8450706" y="329430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07A7430-61C3-2D46-B421-F683B4F8A4C1}"/>
                </a:ext>
              </a:extLst>
            </p:cNvPr>
            <p:cNvSpPr/>
            <p:nvPr/>
          </p:nvSpPr>
          <p:spPr>
            <a:xfrm>
              <a:off x="7818786" y="375575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F042AFA-130C-FA4D-8C3D-86D279A97E46}"/>
                </a:ext>
              </a:extLst>
            </p:cNvPr>
            <p:cNvSpPr/>
            <p:nvPr/>
          </p:nvSpPr>
          <p:spPr>
            <a:xfrm>
              <a:off x="8428387" y="395234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63C1797-7F8A-884E-AFD5-DAF6449B4B4A}"/>
                </a:ext>
              </a:extLst>
            </p:cNvPr>
            <p:cNvSpPr/>
            <p:nvPr/>
          </p:nvSpPr>
          <p:spPr>
            <a:xfrm>
              <a:off x="9007202" y="31524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91C5479-2346-894D-AD93-40B48D8A6FBC}"/>
                </a:ext>
              </a:extLst>
            </p:cNvPr>
            <p:cNvSpPr/>
            <p:nvPr/>
          </p:nvSpPr>
          <p:spPr>
            <a:xfrm>
              <a:off x="9131170" y="395234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312E3E3-6F23-1B47-9525-FA726A92B8F0}"/>
                </a:ext>
              </a:extLst>
            </p:cNvPr>
            <p:cNvSpPr/>
            <p:nvPr/>
          </p:nvSpPr>
          <p:spPr>
            <a:xfrm>
              <a:off x="9359720" y="288368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CA56A410-9AE2-C243-9C46-79DC94B9A204}"/>
                </a:ext>
              </a:extLst>
            </p:cNvPr>
            <p:cNvCxnSpPr>
              <a:cxnSpLocks/>
              <a:stCxn id="68" idx="7"/>
              <a:endCxn id="67" idx="3"/>
            </p:cNvCxnSpPr>
            <p:nvPr/>
          </p:nvCxnSpPr>
          <p:spPr>
            <a:xfrm flipV="1">
              <a:off x="7948868" y="3424387"/>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54A960F-0CFE-2745-9FA5-B8317D2A9A91}"/>
                </a:ext>
              </a:extLst>
            </p:cNvPr>
            <p:cNvCxnSpPr>
              <a:cxnSpLocks/>
              <a:stCxn id="69" idx="0"/>
              <a:endCxn id="67" idx="4"/>
            </p:cNvCxnSpPr>
            <p:nvPr/>
          </p:nvCxnSpPr>
          <p:spPr>
            <a:xfrm flipV="1">
              <a:off x="8504588" y="3446706"/>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32FBC42-D110-DB48-8782-1F6BDE26AEBE}"/>
                </a:ext>
              </a:extLst>
            </p:cNvPr>
            <p:cNvCxnSpPr>
              <a:cxnSpLocks/>
              <a:stCxn id="70" idx="2"/>
              <a:endCxn id="67" idx="6"/>
            </p:cNvCxnSpPr>
            <p:nvPr/>
          </p:nvCxnSpPr>
          <p:spPr>
            <a:xfrm flipH="1">
              <a:off x="8603107" y="3228683"/>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0FA4F8E-80ED-A34D-AA3E-7E93C65EDA52}"/>
                </a:ext>
              </a:extLst>
            </p:cNvPr>
            <p:cNvCxnSpPr>
              <a:cxnSpLocks/>
              <a:stCxn id="71" idx="0"/>
              <a:endCxn id="70" idx="4"/>
            </p:cNvCxnSpPr>
            <p:nvPr/>
          </p:nvCxnSpPr>
          <p:spPr>
            <a:xfrm flipH="1" flipV="1">
              <a:off x="9083403" y="3304883"/>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F0F8650-4E73-F94C-B06E-52A1F1394EC9}"/>
                </a:ext>
              </a:extLst>
            </p:cNvPr>
            <p:cNvCxnSpPr>
              <a:cxnSpLocks/>
              <a:stCxn id="72" idx="3"/>
              <a:endCxn id="70" idx="7"/>
            </p:cNvCxnSpPr>
            <p:nvPr/>
          </p:nvCxnSpPr>
          <p:spPr>
            <a:xfrm flipH="1">
              <a:off x="9137284" y="3013771"/>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677BE5F-A1DF-6643-9BAB-5E6E4ECE0A4D}"/>
                </a:ext>
              </a:extLst>
            </p:cNvPr>
            <p:cNvCxnSpPr>
              <a:cxnSpLocks/>
              <a:stCxn id="67" idx="1"/>
              <a:endCxn id="65" idx="5"/>
            </p:cNvCxnSpPr>
            <p:nvPr/>
          </p:nvCxnSpPr>
          <p:spPr>
            <a:xfrm flipH="1" flipV="1">
              <a:off x="8101269" y="2937571"/>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2D88953-E1E5-0844-8319-C2558FF53BA8}"/>
                </a:ext>
              </a:extLst>
            </p:cNvPr>
            <p:cNvCxnSpPr>
              <a:cxnSpLocks/>
              <a:stCxn id="65" idx="4"/>
              <a:endCxn id="68" idx="0"/>
            </p:cNvCxnSpPr>
            <p:nvPr/>
          </p:nvCxnSpPr>
          <p:spPr>
            <a:xfrm flipH="1">
              <a:off x="7894987" y="2959890"/>
              <a:ext cx="152401" cy="795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4891D3A-FAEE-CE47-95E8-E6CDBAEDE0C4}"/>
                </a:ext>
              </a:extLst>
            </p:cNvPr>
            <p:cNvCxnSpPr>
              <a:cxnSpLocks/>
              <a:stCxn id="68" idx="5"/>
              <a:endCxn id="69" idx="2"/>
            </p:cNvCxnSpPr>
            <p:nvPr/>
          </p:nvCxnSpPr>
          <p:spPr>
            <a:xfrm>
              <a:off x="7948868" y="3885838"/>
              <a:ext cx="479519" cy="142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D08798A-E2D7-1A44-8D2E-255A50A888CF}"/>
                </a:ext>
              </a:extLst>
            </p:cNvPr>
            <p:cNvCxnSpPr>
              <a:cxnSpLocks/>
              <a:stCxn id="67" idx="5"/>
              <a:endCxn id="71" idx="1"/>
            </p:cNvCxnSpPr>
            <p:nvPr/>
          </p:nvCxnSpPr>
          <p:spPr>
            <a:xfrm>
              <a:off x="8580788" y="3424387"/>
              <a:ext cx="572701" cy="55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B73C935-D7E5-894E-A34D-3C6F658E67D3}"/>
                </a:ext>
              </a:extLst>
            </p:cNvPr>
            <p:cNvCxnSpPr>
              <a:cxnSpLocks/>
              <a:stCxn id="71" idx="7"/>
              <a:endCxn id="72" idx="4"/>
            </p:cNvCxnSpPr>
            <p:nvPr/>
          </p:nvCxnSpPr>
          <p:spPr>
            <a:xfrm flipV="1">
              <a:off x="9261252" y="3036090"/>
              <a:ext cx="174669" cy="93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5FD98B-F619-D24A-BE0C-6FD645CB2758}"/>
                </a:ext>
              </a:extLst>
            </p:cNvPr>
            <p:cNvCxnSpPr>
              <a:cxnSpLocks/>
              <a:stCxn id="72" idx="1"/>
              <a:endCxn id="66" idx="6"/>
            </p:cNvCxnSpPr>
            <p:nvPr/>
          </p:nvCxnSpPr>
          <p:spPr>
            <a:xfrm flipH="1" flipV="1">
              <a:off x="8953321" y="2807489"/>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2F3A34D-5E6E-844B-A33E-CC64D627AFD6}"/>
                </a:ext>
              </a:extLst>
            </p:cNvPr>
            <p:cNvCxnSpPr>
              <a:cxnSpLocks/>
              <a:stCxn id="70" idx="1"/>
              <a:endCxn id="66" idx="4"/>
            </p:cNvCxnSpPr>
            <p:nvPr/>
          </p:nvCxnSpPr>
          <p:spPr>
            <a:xfrm flipH="1" flipV="1">
              <a:off x="8877121" y="2883689"/>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9A54328E-62EA-8E43-8886-E16FC4AC35BD}"/>
              </a:ext>
            </a:extLst>
          </p:cNvPr>
          <p:cNvGrpSpPr/>
          <p:nvPr/>
        </p:nvGrpSpPr>
        <p:grpSpPr>
          <a:xfrm>
            <a:off x="1346465" y="2727269"/>
            <a:ext cx="6148619" cy="1632234"/>
            <a:chOff x="1346465" y="2727269"/>
            <a:chExt cx="6148619" cy="1632234"/>
          </a:xfrm>
        </p:grpSpPr>
        <p:cxnSp>
          <p:nvCxnSpPr>
            <p:cNvPr id="86" name="Straight Connector 85">
              <a:extLst>
                <a:ext uri="{FF2B5EF4-FFF2-40B4-BE49-F238E27FC236}">
                  <a16:creationId xmlns:a16="http://schemas.microsoft.com/office/drawing/2014/main" id="{9013E075-A3B9-0C48-9E58-0993D2867E05}"/>
                </a:ext>
              </a:extLst>
            </p:cNvPr>
            <p:cNvCxnSpPr/>
            <p:nvPr/>
          </p:nvCxnSpPr>
          <p:spPr>
            <a:xfrm flipV="1">
              <a:off x="1435362" y="3406498"/>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6CBD23B-ACCE-A345-B8CC-6443CDDF4EEA}"/>
                </a:ext>
              </a:extLst>
            </p:cNvPr>
            <p:cNvCxnSpPr>
              <a:cxnSpLocks/>
            </p:cNvCxnSpPr>
            <p:nvPr/>
          </p:nvCxnSpPr>
          <p:spPr>
            <a:xfrm flipV="1">
              <a:off x="2037087" y="3028216"/>
              <a:ext cx="1746633" cy="78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C572550-5EA6-0745-8C65-9C09D57257D6}"/>
                </a:ext>
              </a:extLst>
            </p:cNvPr>
            <p:cNvCxnSpPr>
              <a:cxnSpLocks/>
            </p:cNvCxnSpPr>
            <p:nvPr/>
          </p:nvCxnSpPr>
          <p:spPr>
            <a:xfrm flipV="1">
              <a:off x="2465906" y="2920906"/>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2D3E166-7FC8-8247-8EB2-D810069479DF}"/>
                </a:ext>
              </a:extLst>
            </p:cNvPr>
            <p:cNvCxnSpPr>
              <a:cxnSpLocks/>
            </p:cNvCxnSpPr>
            <p:nvPr/>
          </p:nvCxnSpPr>
          <p:spPr>
            <a:xfrm flipV="1">
              <a:off x="2152805" y="3260943"/>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B1221B1-3956-164F-A98C-EF696EAE1839}"/>
                </a:ext>
              </a:extLst>
            </p:cNvPr>
            <p:cNvCxnSpPr>
              <a:cxnSpLocks/>
            </p:cNvCxnSpPr>
            <p:nvPr/>
          </p:nvCxnSpPr>
          <p:spPr>
            <a:xfrm flipV="1">
              <a:off x="1739623" y="4171741"/>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5EFC57D-C7ED-D14E-AF58-304375FB2538}"/>
                </a:ext>
              </a:extLst>
            </p:cNvPr>
            <p:cNvCxnSpPr>
              <a:cxnSpLocks/>
            </p:cNvCxnSpPr>
            <p:nvPr/>
          </p:nvCxnSpPr>
          <p:spPr>
            <a:xfrm flipV="1">
              <a:off x="1346465" y="4253810"/>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E9CCAFB-446A-C847-A8A6-185B69C1CC60}"/>
                </a:ext>
              </a:extLst>
            </p:cNvPr>
            <p:cNvCxnSpPr>
              <a:cxnSpLocks/>
            </p:cNvCxnSpPr>
            <p:nvPr/>
          </p:nvCxnSpPr>
          <p:spPr>
            <a:xfrm flipV="1">
              <a:off x="1739624" y="3609546"/>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388C017-598A-A048-9B34-5844E6EECA54}"/>
                </a:ext>
              </a:extLst>
            </p:cNvPr>
            <p:cNvCxnSpPr>
              <a:cxnSpLocks/>
            </p:cNvCxnSpPr>
            <p:nvPr/>
          </p:nvCxnSpPr>
          <p:spPr>
            <a:xfrm flipV="1">
              <a:off x="2256549" y="3871660"/>
              <a:ext cx="1701834" cy="100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34A1456-C1FD-6B40-9CD9-A4ED60EF79AE}"/>
                </a:ext>
              </a:extLst>
            </p:cNvPr>
            <p:cNvCxnSpPr/>
            <p:nvPr/>
          </p:nvCxnSpPr>
          <p:spPr>
            <a:xfrm flipV="1">
              <a:off x="3176543" y="3301789"/>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A5457A6-C100-F944-A678-408BAA00A488}"/>
                </a:ext>
              </a:extLst>
            </p:cNvPr>
            <p:cNvCxnSpPr>
              <a:cxnSpLocks/>
            </p:cNvCxnSpPr>
            <p:nvPr/>
          </p:nvCxnSpPr>
          <p:spPr>
            <a:xfrm flipV="1">
              <a:off x="3769082" y="2934477"/>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798E5D-1E8B-E14D-AD81-81E71615F0BD}"/>
                </a:ext>
              </a:extLst>
            </p:cNvPr>
            <p:cNvCxnSpPr>
              <a:cxnSpLocks/>
            </p:cNvCxnSpPr>
            <p:nvPr/>
          </p:nvCxnSpPr>
          <p:spPr>
            <a:xfrm flipV="1">
              <a:off x="4207087" y="2816197"/>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8458D21-34C1-E84B-B897-C7DFC12B9BFC}"/>
                </a:ext>
              </a:extLst>
            </p:cNvPr>
            <p:cNvCxnSpPr>
              <a:cxnSpLocks/>
            </p:cNvCxnSpPr>
            <p:nvPr/>
          </p:nvCxnSpPr>
          <p:spPr>
            <a:xfrm flipV="1">
              <a:off x="3893986" y="3156234"/>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98A2AA3-B174-C845-9C76-59FB0F710ABC}"/>
                </a:ext>
              </a:extLst>
            </p:cNvPr>
            <p:cNvCxnSpPr>
              <a:cxnSpLocks/>
            </p:cNvCxnSpPr>
            <p:nvPr/>
          </p:nvCxnSpPr>
          <p:spPr>
            <a:xfrm flipV="1">
              <a:off x="3472750" y="3519813"/>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602C6B6-8902-E644-A377-ADF6558B607E}"/>
                </a:ext>
              </a:extLst>
            </p:cNvPr>
            <p:cNvCxnSpPr>
              <a:cxnSpLocks/>
            </p:cNvCxnSpPr>
            <p:nvPr/>
          </p:nvCxnSpPr>
          <p:spPr>
            <a:xfrm flipV="1">
              <a:off x="3064254" y="4137623"/>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42911C-D7BD-1D42-8856-E9234BF76DF5}"/>
                </a:ext>
              </a:extLst>
            </p:cNvPr>
            <p:cNvCxnSpPr>
              <a:cxnSpLocks/>
            </p:cNvCxnSpPr>
            <p:nvPr/>
          </p:nvCxnSpPr>
          <p:spPr>
            <a:xfrm flipV="1">
              <a:off x="3504312" y="4047768"/>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294FD71-19B4-4640-9A83-C39E462D24A3}"/>
                </a:ext>
              </a:extLst>
            </p:cNvPr>
            <p:cNvCxnSpPr>
              <a:cxnSpLocks/>
            </p:cNvCxnSpPr>
            <p:nvPr/>
          </p:nvCxnSpPr>
          <p:spPr>
            <a:xfrm flipV="1">
              <a:off x="3997730" y="3766951"/>
              <a:ext cx="1701834" cy="100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2A646E-A248-C349-94B5-0FF968FB9EFB}"/>
                </a:ext>
              </a:extLst>
            </p:cNvPr>
            <p:cNvCxnSpPr/>
            <p:nvPr/>
          </p:nvCxnSpPr>
          <p:spPr>
            <a:xfrm flipV="1">
              <a:off x="4805813" y="3212861"/>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F035F8A-8D61-4D4F-82D3-429639C8762D}"/>
                </a:ext>
              </a:extLst>
            </p:cNvPr>
            <p:cNvCxnSpPr>
              <a:cxnSpLocks/>
            </p:cNvCxnSpPr>
            <p:nvPr/>
          </p:nvCxnSpPr>
          <p:spPr>
            <a:xfrm flipV="1">
              <a:off x="5398352" y="2845549"/>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6106C3F-A90B-114B-9B6E-823763C04246}"/>
                </a:ext>
              </a:extLst>
            </p:cNvPr>
            <p:cNvCxnSpPr>
              <a:cxnSpLocks/>
            </p:cNvCxnSpPr>
            <p:nvPr/>
          </p:nvCxnSpPr>
          <p:spPr>
            <a:xfrm flipV="1">
              <a:off x="5836357" y="2727269"/>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565BB8B-2213-AF49-A4D9-0AAE9EF5D17B}"/>
                </a:ext>
              </a:extLst>
            </p:cNvPr>
            <p:cNvCxnSpPr>
              <a:cxnSpLocks/>
            </p:cNvCxnSpPr>
            <p:nvPr/>
          </p:nvCxnSpPr>
          <p:spPr>
            <a:xfrm flipV="1">
              <a:off x="5523256" y="3067306"/>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1740885-4A75-DD49-BB6F-3108C9D61581}"/>
                </a:ext>
              </a:extLst>
            </p:cNvPr>
            <p:cNvCxnSpPr>
              <a:cxnSpLocks/>
            </p:cNvCxnSpPr>
            <p:nvPr/>
          </p:nvCxnSpPr>
          <p:spPr>
            <a:xfrm flipV="1">
              <a:off x="5102020" y="3430885"/>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DEF4EB2-C5CC-A541-9254-C74A689DA31D}"/>
                </a:ext>
              </a:extLst>
            </p:cNvPr>
            <p:cNvCxnSpPr>
              <a:cxnSpLocks/>
            </p:cNvCxnSpPr>
            <p:nvPr/>
          </p:nvCxnSpPr>
          <p:spPr>
            <a:xfrm flipV="1">
              <a:off x="4693524" y="4048695"/>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03FCE1F-3350-384C-840A-B54194778286}"/>
                </a:ext>
              </a:extLst>
            </p:cNvPr>
            <p:cNvCxnSpPr>
              <a:cxnSpLocks/>
            </p:cNvCxnSpPr>
            <p:nvPr/>
          </p:nvCxnSpPr>
          <p:spPr>
            <a:xfrm flipV="1">
              <a:off x="5133582" y="3958840"/>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C4E8B93-3936-2143-AA28-41553CA03232}"/>
                </a:ext>
              </a:extLst>
            </p:cNvPr>
            <p:cNvCxnSpPr>
              <a:cxnSpLocks/>
            </p:cNvCxnSpPr>
            <p:nvPr/>
          </p:nvCxnSpPr>
          <p:spPr>
            <a:xfrm flipV="1">
              <a:off x="5627000" y="3678023"/>
              <a:ext cx="1701834" cy="10053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3" name="TextBox 112">
            <a:extLst>
              <a:ext uri="{FF2B5EF4-FFF2-40B4-BE49-F238E27FC236}">
                <a16:creationId xmlns:a16="http://schemas.microsoft.com/office/drawing/2014/main" id="{BFB70B05-0127-0D47-85F2-6A043DDDF60C}"/>
              </a:ext>
            </a:extLst>
          </p:cNvPr>
          <p:cNvSpPr txBox="1"/>
          <p:nvPr/>
        </p:nvSpPr>
        <p:spPr>
          <a:xfrm>
            <a:off x="1100954" y="2050419"/>
            <a:ext cx="1325684" cy="369332"/>
          </a:xfrm>
          <a:prstGeom prst="rect">
            <a:avLst/>
          </a:prstGeom>
          <a:noFill/>
        </p:spPr>
        <p:txBody>
          <a:bodyPr wrap="none" rtlCol="0">
            <a:spAutoFit/>
          </a:bodyPr>
          <a:lstStyle/>
          <a:p>
            <a:r>
              <a:rPr lang="en-US" dirty="0"/>
              <a:t>Scan Run #1</a:t>
            </a:r>
          </a:p>
        </p:txBody>
      </p:sp>
      <p:sp>
        <p:nvSpPr>
          <p:cNvPr id="114" name="TextBox 113">
            <a:extLst>
              <a:ext uri="{FF2B5EF4-FFF2-40B4-BE49-F238E27FC236}">
                <a16:creationId xmlns:a16="http://schemas.microsoft.com/office/drawing/2014/main" id="{EAAA0ED0-DC6E-604E-9E0C-68189EBA2515}"/>
              </a:ext>
            </a:extLst>
          </p:cNvPr>
          <p:cNvSpPr txBox="1"/>
          <p:nvPr/>
        </p:nvSpPr>
        <p:spPr>
          <a:xfrm>
            <a:off x="2770421" y="2050419"/>
            <a:ext cx="1325684" cy="369332"/>
          </a:xfrm>
          <a:prstGeom prst="rect">
            <a:avLst/>
          </a:prstGeom>
          <a:noFill/>
        </p:spPr>
        <p:txBody>
          <a:bodyPr wrap="none" rtlCol="0">
            <a:spAutoFit/>
          </a:bodyPr>
          <a:lstStyle/>
          <a:p>
            <a:r>
              <a:rPr lang="en-US" dirty="0"/>
              <a:t>Scan Run #2</a:t>
            </a:r>
          </a:p>
        </p:txBody>
      </p:sp>
      <p:sp>
        <p:nvSpPr>
          <p:cNvPr id="115" name="TextBox 114">
            <a:extLst>
              <a:ext uri="{FF2B5EF4-FFF2-40B4-BE49-F238E27FC236}">
                <a16:creationId xmlns:a16="http://schemas.microsoft.com/office/drawing/2014/main" id="{0568D48E-5EBC-D24C-861A-EFFC85FF1193}"/>
              </a:ext>
            </a:extLst>
          </p:cNvPr>
          <p:cNvSpPr txBox="1"/>
          <p:nvPr/>
        </p:nvSpPr>
        <p:spPr>
          <a:xfrm>
            <a:off x="4486188" y="2050419"/>
            <a:ext cx="1325684" cy="369332"/>
          </a:xfrm>
          <a:prstGeom prst="rect">
            <a:avLst/>
          </a:prstGeom>
          <a:noFill/>
        </p:spPr>
        <p:txBody>
          <a:bodyPr wrap="none" rtlCol="0">
            <a:spAutoFit/>
          </a:bodyPr>
          <a:lstStyle/>
          <a:p>
            <a:r>
              <a:rPr lang="en-US" dirty="0"/>
              <a:t>Scan Run #3</a:t>
            </a:r>
          </a:p>
        </p:txBody>
      </p:sp>
      <p:sp>
        <p:nvSpPr>
          <p:cNvPr id="116" name="TextBox 115">
            <a:extLst>
              <a:ext uri="{FF2B5EF4-FFF2-40B4-BE49-F238E27FC236}">
                <a16:creationId xmlns:a16="http://schemas.microsoft.com/office/drawing/2014/main" id="{FD27E14E-8626-CB46-82BB-5C5B009A2A45}"/>
              </a:ext>
            </a:extLst>
          </p:cNvPr>
          <p:cNvSpPr txBox="1"/>
          <p:nvPr/>
        </p:nvSpPr>
        <p:spPr>
          <a:xfrm>
            <a:off x="6201954" y="2050419"/>
            <a:ext cx="1325684" cy="369332"/>
          </a:xfrm>
          <a:prstGeom prst="rect">
            <a:avLst/>
          </a:prstGeom>
          <a:noFill/>
        </p:spPr>
        <p:txBody>
          <a:bodyPr wrap="none" rtlCol="0">
            <a:spAutoFit/>
          </a:bodyPr>
          <a:lstStyle/>
          <a:p>
            <a:r>
              <a:rPr lang="en-US" dirty="0"/>
              <a:t>Scan Run #4</a:t>
            </a:r>
          </a:p>
        </p:txBody>
      </p:sp>
      <p:sp>
        <p:nvSpPr>
          <p:cNvPr id="117" name="TextBox 116">
            <a:extLst>
              <a:ext uri="{FF2B5EF4-FFF2-40B4-BE49-F238E27FC236}">
                <a16:creationId xmlns:a16="http://schemas.microsoft.com/office/drawing/2014/main" id="{032FBB52-E9D0-F746-BAEA-3258FF6A89C8}"/>
              </a:ext>
            </a:extLst>
          </p:cNvPr>
          <p:cNvSpPr txBox="1"/>
          <p:nvPr/>
        </p:nvSpPr>
        <p:spPr>
          <a:xfrm>
            <a:off x="7881227" y="3061505"/>
            <a:ext cx="343364" cy="369332"/>
          </a:xfrm>
          <a:prstGeom prst="rect">
            <a:avLst/>
          </a:prstGeom>
          <a:noFill/>
        </p:spPr>
        <p:txBody>
          <a:bodyPr wrap="none" rtlCol="0">
            <a:spAutoFit/>
          </a:bodyPr>
          <a:lstStyle/>
          <a:p>
            <a:r>
              <a:rPr lang="en-US" dirty="0"/>
              <a:t>…</a:t>
            </a:r>
          </a:p>
        </p:txBody>
      </p:sp>
    </p:spTree>
    <p:custDataLst>
      <p:tags r:id="rId1"/>
    </p:custDataLst>
    <p:extLst>
      <p:ext uri="{BB962C8B-B14F-4D97-AF65-F5344CB8AC3E}">
        <p14:creationId xmlns:p14="http://schemas.microsoft.com/office/powerpoint/2010/main" val="30618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wipe(left)">
                                      <p:cBhvr>
                                        <p:cTn id="3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16" grpId="0"/>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p:txBody>
          <a:bodyPr/>
          <a:lstStyle/>
          <a:p>
            <a:pPr marL="514350" indent="-514350">
              <a:buFont typeface="+mj-lt"/>
              <a:buAutoNum type="arabicPeriod"/>
            </a:pPr>
            <a:r>
              <a:rPr lang="en-US" dirty="0"/>
              <a:t>Do some brain regions show more frequent changes in functional connectivity? </a:t>
            </a:r>
          </a:p>
          <a:p>
            <a:pPr lvl="1"/>
            <a:r>
              <a:rPr lang="en-US" dirty="0"/>
              <a:t>(Flexibility)</a:t>
            </a:r>
          </a:p>
          <a:p>
            <a:pPr marL="514350" indent="-514350">
              <a:buFont typeface="+mj-lt"/>
              <a:buAutoNum type="arabicPeriod"/>
            </a:pPr>
            <a:r>
              <a:rPr lang="en-US" dirty="0"/>
              <a:t>How does connectivity </a:t>
            </a:r>
            <a:r>
              <a:rPr lang="en-US" i="1" u="sng" dirty="0"/>
              <a:t>within</a:t>
            </a:r>
            <a:r>
              <a:rPr lang="en-US" dirty="0"/>
              <a:t> communities change during learning? </a:t>
            </a:r>
          </a:p>
          <a:p>
            <a:pPr lvl="1"/>
            <a:r>
              <a:rPr lang="en-US" dirty="0"/>
              <a:t>(Assortativity)</a:t>
            </a:r>
          </a:p>
          <a:p>
            <a:pPr marL="514350" indent="-514350">
              <a:buFont typeface="+mj-lt"/>
              <a:buAutoNum type="arabicPeriod"/>
            </a:pPr>
            <a:r>
              <a:rPr lang="en-US" dirty="0"/>
              <a:t>How does connectivity </a:t>
            </a:r>
            <a:r>
              <a:rPr lang="en-US" i="1" u="sng" dirty="0"/>
              <a:t>between</a:t>
            </a:r>
            <a:r>
              <a:rPr lang="en-US" dirty="0"/>
              <a:t> communities change during learning?</a:t>
            </a:r>
          </a:p>
          <a:p>
            <a:pPr lvl="1"/>
            <a:r>
              <a:rPr lang="en-US" dirty="0"/>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19</a:t>
            </a:fld>
            <a:endParaRPr lang="en-US"/>
          </a:p>
        </p:txBody>
      </p:sp>
    </p:spTree>
    <p:extLst>
      <p:ext uri="{BB962C8B-B14F-4D97-AF65-F5344CB8AC3E}">
        <p14:creationId xmlns:p14="http://schemas.microsoft.com/office/powerpoint/2010/main" val="343243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solidFill>
              </a:rPr>
              <a:t>Introduction</a:t>
            </a:r>
          </a:p>
          <a:p>
            <a:r>
              <a:rPr lang="en-US" dirty="0">
                <a:solidFill>
                  <a:schemeClr val="bg1"/>
                </a:solidFill>
              </a:rPr>
              <a:t>Stable Functional Networks Support Successful Rule Learning</a:t>
            </a:r>
          </a:p>
          <a:p>
            <a:r>
              <a:rPr lang="en-US" dirty="0">
                <a:solidFill>
                  <a:schemeClr val="bg1"/>
                </a:solidFill>
              </a:rPr>
              <a:t>Preview: Stable Functional Networks Support Abstract Reasoning</a:t>
            </a:r>
          </a:p>
          <a:p>
            <a:endParaRPr lang="en-US" dirty="0">
              <a:solidFill>
                <a:schemeClr val="bg1"/>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2</a:t>
            </a:fld>
            <a:endParaRPr lang="en-US"/>
          </a:p>
        </p:txBody>
      </p:sp>
      <p:pic>
        <p:nvPicPr>
          <p:cNvPr id="5" name="Picture 4">
            <a:extLst>
              <a:ext uri="{FF2B5EF4-FFF2-40B4-BE49-F238E27FC236}">
                <a16:creationId xmlns:a16="http://schemas.microsoft.com/office/drawing/2014/main" id="{0478BB93-F230-E441-A93A-4FC1396B83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22144" y="3221182"/>
            <a:ext cx="4465967" cy="3636818"/>
          </a:xfrm>
          <a:prstGeom prst="rect">
            <a:avLst/>
          </a:prstGeom>
        </p:spPr>
      </p:pic>
    </p:spTree>
    <p:extLst>
      <p:ext uri="{BB962C8B-B14F-4D97-AF65-F5344CB8AC3E}">
        <p14:creationId xmlns:p14="http://schemas.microsoft.com/office/powerpoint/2010/main" val="407121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p:txBody>
          <a:bodyPr/>
          <a:lstStyle/>
          <a:p>
            <a:pPr marL="514350" indent="-514350">
              <a:buFont typeface="+mj-lt"/>
              <a:buAutoNum type="arabicPeriod"/>
            </a:pPr>
            <a:r>
              <a:rPr lang="en-US" b="1" dirty="0"/>
              <a:t>Do some brain regions show more frequent changes in functional connectivity? </a:t>
            </a:r>
          </a:p>
          <a:p>
            <a:pPr lvl="1"/>
            <a:r>
              <a:rPr lang="en-US" b="1" dirty="0"/>
              <a:t>(Flexibility)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within</a:t>
            </a:r>
            <a:r>
              <a:rPr lang="en-US" dirty="0">
                <a:solidFill>
                  <a:schemeClr val="bg1">
                    <a:lumMod val="75000"/>
                  </a:schemeClr>
                </a:solidFill>
              </a:rPr>
              <a:t> communities change during learning? </a:t>
            </a:r>
          </a:p>
          <a:p>
            <a:pPr lvl="1"/>
            <a:r>
              <a:rPr lang="en-US" dirty="0">
                <a:solidFill>
                  <a:schemeClr val="bg1">
                    <a:lumMod val="75000"/>
                  </a:schemeClr>
                </a:solidFill>
              </a:rPr>
              <a:t>(Assortativity)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between</a:t>
            </a:r>
            <a:r>
              <a:rPr lang="en-US" dirty="0">
                <a:solidFill>
                  <a:schemeClr val="bg1">
                    <a:lumMod val="75000"/>
                  </a:schemeClr>
                </a:solidFill>
              </a:rPr>
              <a:t> communities change during learning?</a:t>
            </a:r>
          </a:p>
          <a:p>
            <a:pPr lvl="1"/>
            <a:r>
              <a:rPr lang="en-US" dirty="0">
                <a:solidFill>
                  <a:schemeClr val="bg1">
                    <a:lumMod val="75000"/>
                  </a:schemeClr>
                </a:solidFill>
              </a:rPr>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20</a:t>
            </a:fld>
            <a:endParaRPr lang="en-US"/>
          </a:p>
        </p:txBody>
      </p:sp>
    </p:spTree>
    <p:extLst>
      <p:ext uri="{BB962C8B-B14F-4D97-AF65-F5344CB8AC3E}">
        <p14:creationId xmlns:p14="http://schemas.microsoft.com/office/powerpoint/2010/main" val="3947265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E7F1EC-EFB1-E146-9238-56F8F1F16053}"/>
              </a:ext>
            </a:extLst>
          </p:cNvPr>
          <p:cNvPicPr>
            <a:picLocks noChangeAspect="1"/>
          </p:cNvPicPr>
          <p:nvPr/>
        </p:nvPicPr>
        <p:blipFill>
          <a:blip r:embed="rId4"/>
          <a:stretch>
            <a:fillRect/>
          </a:stretch>
        </p:blipFill>
        <p:spPr>
          <a:xfrm>
            <a:off x="1517650" y="1690689"/>
            <a:ext cx="6108700" cy="4432300"/>
          </a:xfrm>
          <a:prstGeom prst="rect">
            <a:avLst/>
          </a:prstGeom>
        </p:spPr>
      </p:pic>
      <p:pic>
        <p:nvPicPr>
          <p:cNvPr id="10" name="Picture 9">
            <a:extLst>
              <a:ext uri="{FF2B5EF4-FFF2-40B4-BE49-F238E27FC236}">
                <a16:creationId xmlns:a16="http://schemas.microsoft.com/office/drawing/2014/main" id="{FC5FE832-DEE6-0248-91A8-4A231827FB84}"/>
              </a:ext>
            </a:extLst>
          </p:cNvPr>
          <p:cNvPicPr>
            <a:picLocks noChangeAspect="1"/>
          </p:cNvPicPr>
          <p:nvPr/>
        </p:nvPicPr>
        <p:blipFill>
          <a:blip r:embed="rId5"/>
          <a:stretch>
            <a:fillRect/>
          </a:stretch>
        </p:blipFill>
        <p:spPr>
          <a:xfrm>
            <a:off x="1517650" y="1690689"/>
            <a:ext cx="6108700" cy="4432300"/>
          </a:xfrm>
          <a:prstGeom prst="rect">
            <a:avLst/>
          </a:prstGeom>
        </p:spPr>
      </p:pic>
      <p:pic>
        <p:nvPicPr>
          <p:cNvPr id="11" name="Picture 10">
            <a:extLst>
              <a:ext uri="{FF2B5EF4-FFF2-40B4-BE49-F238E27FC236}">
                <a16:creationId xmlns:a16="http://schemas.microsoft.com/office/drawing/2014/main" id="{5B765C4D-17BA-134E-BE9C-27BC725CB4E9}"/>
              </a:ext>
            </a:extLst>
          </p:cNvPr>
          <p:cNvPicPr>
            <a:picLocks noChangeAspect="1"/>
          </p:cNvPicPr>
          <p:nvPr/>
        </p:nvPicPr>
        <p:blipFill>
          <a:blip r:embed="rId6"/>
          <a:stretch>
            <a:fillRect/>
          </a:stretch>
        </p:blipFill>
        <p:spPr>
          <a:xfrm>
            <a:off x="1517650" y="1690689"/>
            <a:ext cx="6108700" cy="4432300"/>
          </a:xfrm>
          <a:prstGeom prst="rect">
            <a:avLst/>
          </a:prstGeom>
        </p:spPr>
      </p:pic>
      <p:pic>
        <p:nvPicPr>
          <p:cNvPr id="12" name="Picture 11">
            <a:extLst>
              <a:ext uri="{FF2B5EF4-FFF2-40B4-BE49-F238E27FC236}">
                <a16:creationId xmlns:a16="http://schemas.microsoft.com/office/drawing/2014/main" id="{51C90209-EB77-F543-8889-A7ACB7989AB6}"/>
              </a:ext>
            </a:extLst>
          </p:cNvPr>
          <p:cNvPicPr>
            <a:picLocks noChangeAspect="1"/>
          </p:cNvPicPr>
          <p:nvPr/>
        </p:nvPicPr>
        <p:blipFill>
          <a:blip r:embed="rId7"/>
          <a:stretch>
            <a:fillRect/>
          </a:stretch>
        </p:blipFill>
        <p:spPr>
          <a:xfrm>
            <a:off x="1517650" y="1690689"/>
            <a:ext cx="6108700" cy="4432300"/>
          </a:xfrm>
          <a:prstGeom prst="rect">
            <a:avLst/>
          </a:prstGeom>
        </p:spPr>
      </p:pic>
      <p:pic>
        <p:nvPicPr>
          <p:cNvPr id="13" name="Picture 12">
            <a:extLst>
              <a:ext uri="{FF2B5EF4-FFF2-40B4-BE49-F238E27FC236}">
                <a16:creationId xmlns:a16="http://schemas.microsoft.com/office/drawing/2014/main" id="{562F0400-F231-5C47-9733-5FEBD74BAA70}"/>
              </a:ext>
            </a:extLst>
          </p:cNvPr>
          <p:cNvPicPr>
            <a:picLocks noChangeAspect="1"/>
          </p:cNvPicPr>
          <p:nvPr/>
        </p:nvPicPr>
        <p:blipFill>
          <a:blip r:embed="rId8"/>
          <a:stretch>
            <a:fillRect/>
          </a:stretch>
        </p:blipFill>
        <p:spPr>
          <a:xfrm>
            <a:off x="1517650" y="1690689"/>
            <a:ext cx="6108700" cy="4432300"/>
          </a:xfrm>
          <a:prstGeom prst="rect">
            <a:avLst/>
          </a:prstGeom>
        </p:spPr>
      </p:pic>
      <p:pic>
        <p:nvPicPr>
          <p:cNvPr id="14" name="Picture 13">
            <a:extLst>
              <a:ext uri="{FF2B5EF4-FFF2-40B4-BE49-F238E27FC236}">
                <a16:creationId xmlns:a16="http://schemas.microsoft.com/office/drawing/2014/main" id="{F4FA23CF-2FEF-C94B-B500-5F6DE43436B3}"/>
              </a:ext>
            </a:extLst>
          </p:cNvPr>
          <p:cNvPicPr>
            <a:picLocks noChangeAspect="1"/>
          </p:cNvPicPr>
          <p:nvPr/>
        </p:nvPicPr>
        <p:blipFill>
          <a:blip r:embed="rId9"/>
          <a:stretch>
            <a:fillRect/>
          </a:stretch>
        </p:blipFill>
        <p:spPr>
          <a:xfrm>
            <a:off x="1517650" y="1690689"/>
            <a:ext cx="6108700" cy="4432300"/>
          </a:xfrm>
          <a:prstGeom prst="rect">
            <a:avLst/>
          </a:prstGeom>
        </p:spPr>
      </p:pic>
      <p:pic>
        <p:nvPicPr>
          <p:cNvPr id="15" name="Picture 14">
            <a:extLst>
              <a:ext uri="{FF2B5EF4-FFF2-40B4-BE49-F238E27FC236}">
                <a16:creationId xmlns:a16="http://schemas.microsoft.com/office/drawing/2014/main" id="{12BCDF52-E9AE-3047-BBF9-34C7DA112CBD}"/>
              </a:ext>
            </a:extLst>
          </p:cNvPr>
          <p:cNvPicPr>
            <a:picLocks noChangeAspect="1"/>
          </p:cNvPicPr>
          <p:nvPr/>
        </p:nvPicPr>
        <p:blipFill>
          <a:blip r:embed="rId10"/>
          <a:stretch>
            <a:fillRect/>
          </a:stretch>
        </p:blipFill>
        <p:spPr>
          <a:xfrm>
            <a:off x="1517650" y="1690689"/>
            <a:ext cx="6108700" cy="4432300"/>
          </a:xfrm>
          <a:prstGeom prst="rect">
            <a:avLst/>
          </a:prstGeom>
        </p:spPr>
      </p:pic>
      <p:pic>
        <p:nvPicPr>
          <p:cNvPr id="17" name="Picture 16">
            <a:extLst>
              <a:ext uri="{FF2B5EF4-FFF2-40B4-BE49-F238E27FC236}">
                <a16:creationId xmlns:a16="http://schemas.microsoft.com/office/drawing/2014/main" id="{DA58E93D-7F97-DF49-94D2-5051C97C0D1A}"/>
              </a:ext>
            </a:extLst>
          </p:cNvPr>
          <p:cNvPicPr>
            <a:picLocks noChangeAspect="1"/>
          </p:cNvPicPr>
          <p:nvPr/>
        </p:nvPicPr>
        <p:blipFill>
          <a:blip r:embed="rId11"/>
          <a:stretch>
            <a:fillRect/>
          </a:stretch>
        </p:blipFill>
        <p:spPr>
          <a:xfrm>
            <a:off x="1517650" y="1690689"/>
            <a:ext cx="6108700" cy="4432300"/>
          </a:xfrm>
          <a:prstGeom prst="rect">
            <a:avLst/>
          </a:prstGeom>
        </p:spPr>
      </p:pic>
      <p:pic>
        <p:nvPicPr>
          <p:cNvPr id="18" name="Picture 17">
            <a:extLst>
              <a:ext uri="{FF2B5EF4-FFF2-40B4-BE49-F238E27FC236}">
                <a16:creationId xmlns:a16="http://schemas.microsoft.com/office/drawing/2014/main" id="{9AD5DA9F-986E-7D4A-B25D-94255C78BA60}"/>
              </a:ext>
            </a:extLst>
          </p:cNvPr>
          <p:cNvPicPr>
            <a:picLocks noChangeAspect="1"/>
          </p:cNvPicPr>
          <p:nvPr/>
        </p:nvPicPr>
        <p:blipFill>
          <a:blip r:embed="rId12"/>
          <a:stretch>
            <a:fillRect/>
          </a:stretch>
        </p:blipFill>
        <p:spPr>
          <a:xfrm>
            <a:off x="1517650" y="1690689"/>
            <a:ext cx="6108700" cy="4432300"/>
          </a:xfrm>
          <a:prstGeom prst="rect">
            <a:avLst/>
          </a:prstGeom>
        </p:spPr>
      </p:pic>
      <p:pic>
        <p:nvPicPr>
          <p:cNvPr id="19" name="Picture 18">
            <a:extLst>
              <a:ext uri="{FF2B5EF4-FFF2-40B4-BE49-F238E27FC236}">
                <a16:creationId xmlns:a16="http://schemas.microsoft.com/office/drawing/2014/main" id="{DFE10FC5-EB60-ED45-88CB-3BC28D303AA9}"/>
              </a:ext>
            </a:extLst>
          </p:cNvPr>
          <p:cNvPicPr>
            <a:picLocks noChangeAspect="1"/>
          </p:cNvPicPr>
          <p:nvPr/>
        </p:nvPicPr>
        <p:blipFill>
          <a:blip r:embed="rId13"/>
          <a:stretch>
            <a:fillRect/>
          </a:stretch>
        </p:blipFill>
        <p:spPr>
          <a:xfrm>
            <a:off x="1517650" y="1690689"/>
            <a:ext cx="6108700" cy="4432300"/>
          </a:xfrm>
          <a:prstGeom prst="rect">
            <a:avLst/>
          </a:prstGeom>
        </p:spPr>
      </p:pic>
      <p:sp>
        <p:nvSpPr>
          <p:cNvPr id="2" name="Title 1">
            <a:extLst>
              <a:ext uri="{FF2B5EF4-FFF2-40B4-BE49-F238E27FC236}">
                <a16:creationId xmlns:a16="http://schemas.microsoft.com/office/drawing/2014/main" id="{EDF96EBF-C315-E040-A2D1-A3B7F7C1DC6D}"/>
              </a:ext>
            </a:extLst>
          </p:cNvPr>
          <p:cNvSpPr>
            <a:spLocks noGrp="1"/>
          </p:cNvSpPr>
          <p:nvPr>
            <p:ph type="title"/>
          </p:nvPr>
        </p:nvSpPr>
        <p:spPr/>
        <p:txBody>
          <a:bodyPr/>
          <a:lstStyle/>
          <a:p>
            <a:r>
              <a:rPr lang="en-US" dirty="0"/>
              <a:t>Calculating Node Flexibility</a:t>
            </a:r>
          </a:p>
        </p:txBody>
      </p:sp>
      <p:sp>
        <p:nvSpPr>
          <p:cNvPr id="20" name="Oval 19">
            <a:extLst>
              <a:ext uri="{FF2B5EF4-FFF2-40B4-BE49-F238E27FC236}">
                <a16:creationId xmlns:a16="http://schemas.microsoft.com/office/drawing/2014/main" id="{00C339C3-E019-004F-A8F9-F42DAE652B12}"/>
              </a:ext>
            </a:extLst>
          </p:cNvPr>
          <p:cNvSpPr/>
          <p:nvPr/>
        </p:nvSpPr>
        <p:spPr>
          <a:xfrm>
            <a:off x="2983043" y="2218544"/>
            <a:ext cx="434715" cy="43471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FD0FCB14-AB21-BE41-8324-6BC1CBF69549}"/>
              </a:ext>
            </a:extLst>
          </p:cNvPr>
          <p:cNvSpPr/>
          <p:nvPr/>
        </p:nvSpPr>
        <p:spPr>
          <a:xfrm>
            <a:off x="358945" y="6122989"/>
            <a:ext cx="367752" cy="367752"/>
          </a:xfrm>
          <a:prstGeom prst="ellipse">
            <a:avLst/>
          </a:prstGeom>
          <a:solidFill>
            <a:srgbClr val="974E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21">
            <a:extLst>
              <a:ext uri="{FF2B5EF4-FFF2-40B4-BE49-F238E27FC236}">
                <a16:creationId xmlns:a16="http://schemas.microsoft.com/office/drawing/2014/main" id="{50C96A44-471A-2B48-BF26-976BB0FAE797}"/>
              </a:ext>
            </a:extLst>
          </p:cNvPr>
          <p:cNvSpPr/>
          <p:nvPr/>
        </p:nvSpPr>
        <p:spPr>
          <a:xfrm>
            <a:off x="836482"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D2373CAD-946B-5440-9923-7882C45B91D5}"/>
              </a:ext>
            </a:extLst>
          </p:cNvPr>
          <p:cNvSpPr/>
          <p:nvPr/>
        </p:nvSpPr>
        <p:spPr>
          <a:xfrm>
            <a:off x="1314019"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F9CD3A86-46CB-944E-A5F5-AFBE8A097FDD}"/>
              </a:ext>
            </a:extLst>
          </p:cNvPr>
          <p:cNvSpPr/>
          <p:nvPr/>
        </p:nvSpPr>
        <p:spPr>
          <a:xfrm>
            <a:off x="1797396"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6A33864C-A855-4E4B-B154-E3B76D7C59FC}"/>
              </a:ext>
            </a:extLst>
          </p:cNvPr>
          <p:cNvSpPr/>
          <p:nvPr/>
        </p:nvSpPr>
        <p:spPr>
          <a:xfrm>
            <a:off x="2274933"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A5783B45-2BA7-104C-B926-AE7E99D47140}"/>
              </a:ext>
            </a:extLst>
          </p:cNvPr>
          <p:cNvSpPr/>
          <p:nvPr/>
        </p:nvSpPr>
        <p:spPr>
          <a:xfrm>
            <a:off x="2752470"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E9AE3A66-1845-EB46-89F3-1517EC7DB59C}"/>
              </a:ext>
            </a:extLst>
          </p:cNvPr>
          <p:cNvSpPr/>
          <p:nvPr/>
        </p:nvSpPr>
        <p:spPr>
          <a:xfrm>
            <a:off x="3233882"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FCA9E6AF-354C-9547-B709-6246B39A9B65}"/>
              </a:ext>
            </a:extLst>
          </p:cNvPr>
          <p:cNvSpPr/>
          <p:nvPr/>
        </p:nvSpPr>
        <p:spPr>
          <a:xfrm>
            <a:off x="3711419"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a:extLst>
              <a:ext uri="{FF2B5EF4-FFF2-40B4-BE49-F238E27FC236}">
                <a16:creationId xmlns:a16="http://schemas.microsoft.com/office/drawing/2014/main" id="{E1B1B8A8-BC65-AA4B-9841-ACB121577484}"/>
              </a:ext>
            </a:extLst>
          </p:cNvPr>
          <p:cNvSpPr/>
          <p:nvPr/>
        </p:nvSpPr>
        <p:spPr>
          <a:xfrm>
            <a:off x="4188956"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DE6AA987-A469-F549-862B-612FF0F30498}"/>
              </a:ext>
            </a:extLst>
          </p:cNvPr>
          <p:cNvSpPr txBox="1"/>
          <p:nvPr/>
        </p:nvSpPr>
        <p:spPr>
          <a:xfrm>
            <a:off x="4803126" y="6121409"/>
            <a:ext cx="1290481" cy="369332"/>
          </a:xfrm>
          <a:prstGeom prst="rect">
            <a:avLst/>
          </a:prstGeom>
          <a:noFill/>
        </p:spPr>
        <p:txBody>
          <a:bodyPr wrap="none" rtlCol="0">
            <a:spAutoFit/>
          </a:bodyPr>
          <a:lstStyle/>
          <a:p>
            <a:r>
              <a:rPr lang="en-US" dirty="0"/>
              <a:t>Flexibility = </a:t>
            </a:r>
          </a:p>
        </p:txBody>
      </p:sp>
      <p:sp>
        <p:nvSpPr>
          <p:cNvPr id="31" name="TextBox 30">
            <a:extLst>
              <a:ext uri="{FF2B5EF4-FFF2-40B4-BE49-F238E27FC236}">
                <a16:creationId xmlns:a16="http://schemas.microsoft.com/office/drawing/2014/main" id="{83F972A7-BF1D-EB48-80A1-978D226EB936}"/>
              </a:ext>
            </a:extLst>
          </p:cNvPr>
          <p:cNvSpPr txBox="1"/>
          <p:nvPr/>
        </p:nvSpPr>
        <p:spPr>
          <a:xfrm>
            <a:off x="5936788" y="5926666"/>
            <a:ext cx="2318327" cy="369332"/>
          </a:xfrm>
          <a:prstGeom prst="rect">
            <a:avLst/>
          </a:prstGeom>
          <a:noFill/>
        </p:spPr>
        <p:txBody>
          <a:bodyPr wrap="none" rtlCol="0">
            <a:spAutoFit/>
          </a:bodyPr>
          <a:lstStyle/>
          <a:p>
            <a:r>
              <a:rPr lang="en-US" dirty="0"/>
              <a:t># Community Switches</a:t>
            </a:r>
          </a:p>
        </p:txBody>
      </p:sp>
      <p:cxnSp>
        <p:nvCxnSpPr>
          <p:cNvPr id="33" name="Straight Connector 32">
            <a:extLst>
              <a:ext uri="{FF2B5EF4-FFF2-40B4-BE49-F238E27FC236}">
                <a16:creationId xmlns:a16="http://schemas.microsoft.com/office/drawing/2014/main" id="{72155B1E-F6E9-454E-8F52-B6C4CBA724F3}"/>
              </a:ext>
            </a:extLst>
          </p:cNvPr>
          <p:cNvCxnSpPr/>
          <p:nvPr/>
        </p:nvCxnSpPr>
        <p:spPr>
          <a:xfrm>
            <a:off x="6093607" y="6306075"/>
            <a:ext cx="20046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61E4BA7-008B-1240-B324-AD577CF7C523}"/>
              </a:ext>
            </a:extLst>
          </p:cNvPr>
          <p:cNvSpPr txBox="1"/>
          <p:nvPr/>
        </p:nvSpPr>
        <p:spPr>
          <a:xfrm>
            <a:off x="6103404" y="6306075"/>
            <a:ext cx="1985095" cy="369332"/>
          </a:xfrm>
          <a:prstGeom prst="rect">
            <a:avLst/>
          </a:prstGeom>
          <a:noFill/>
        </p:spPr>
        <p:txBody>
          <a:bodyPr wrap="none" rtlCol="0">
            <a:spAutoFit/>
          </a:bodyPr>
          <a:lstStyle/>
          <a:p>
            <a:r>
              <a:rPr lang="en-US" dirty="0"/>
              <a:t># Possible Switches</a:t>
            </a:r>
          </a:p>
        </p:txBody>
      </p:sp>
      <p:sp>
        <p:nvSpPr>
          <p:cNvPr id="35" name="Rectangle 34">
            <a:extLst>
              <a:ext uri="{FF2B5EF4-FFF2-40B4-BE49-F238E27FC236}">
                <a16:creationId xmlns:a16="http://schemas.microsoft.com/office/drawing/2014/main" id="{3F5F5306-8B18-8146-8AB8-AA94F12E9C24}"/>
              </a:ext>
            </a:extLst>
          </p:cNvPr>
          <p:cNvSpPr/>
          <p:nvPr/>
        </p:nvSpPr>
        <p:spPr>
          <a:xfrm>
            <a:off x="226142" y="6046839"/>
            <a:ext cx="4444181" cy="52111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9DA6A03-FA5F-4B4E-B7F1-F8D36D29E8F1}"/>
              </a:ext>
            </a:extLst>
          </p:cNvPr>
          <p:cNvSpPr txBox="1"/>
          <p:nvPr/>
        </p:nvSpPr>
        <p:spPr>
          <a:xfrm>
            <a:off x="8215268" y="6121409"/>
            <a:ext cx="761747" cy="369332"/>
          </a:xfrm>
          <a:prstGeom prst="rect">
            <a:avLst/>
          </a:prstGeom>
          <a:noFill/>
        </p:spPr>
        <p:txBody>
          <a:bodyPr wrap="none" rtlCol="0">
            <a:spAutoFit/>
          </a:bodyPr>
          <a:lstStyle/>
          <a:p>
            <a:r>
              <a:rPr lang="en-US" dirty="0"/>
              <a:t>= 0.25</a:t>
            </a:r>
          </a:p>
        </p:txBody>
      </p:sp>
      <p:sp>
        <p:nvSpPr>
          <p:cNvPr id="37" name="Circular Arrow 36">
            <a:extLst>
              <a:ext uri="{FF2B5EF4-FFF2-40B4-BE49-F238E27FC236}">
                <a16:creationId xmlns:a16="http://schemas.microsoft.com/office/drawing/2014/main" id="{4F94FBDD-6D38-6E41-8BFD-E2F5C8E7F24B}"/>
              </a:ext>
            </a:extLst>
          </p:cNvPr>
          <p:cNvSpPr/>
          <p:nvPr/>
        </p:nvSpPr>
        <p:spPr>
          <a:xfrm>
            <a:off x="518873" y="5709628"/>
            <a:ext cx="477537" cy="490991"/>
          </a:xfrm>
          <a:prstGeom prst="circular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Circular Arrow 38">
            <a:extLst>
              <a:ext uri="{FF2B5EF4-FFF2-40B4-BE49-F238E27FC236}">
                <a16:creationId xmlns:a16="http://schemas.microsoft.com/office/drawing/2014/main" id="{B3FD7975-B282-4646-84E5-86E60F2957FE}"/>
              </a:ext>
            </a:extLst>
          </p:cNvPr>
          <p:cNvSpPr/>
          <p:nvPr/>
        </p:nvSpPr>
        <p:spPr>
          <a:xfrm>
            <a:off x="2454925" y="5709628"/>
            <a:ext cx="477537" cy="490991"/>
          </a:xfrm>
          <a:prstGeom prst="circular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Circular Arrow 39">
            <a:extLst>
              <a:ext uri="{FF2B5EF4-FFF2-40B4-BE49-F238E27FC236}">
                <a16:creationId xmlns:a16="http://schemas.microsoft.com/office/drawing/2014/main" id="{83FE6E24-78D7-5445-8E32-B1F69ABFACE5}"/>
              </a:ext>
            </a:extLst>
          </p:cNvPr>
          <p:cNvSpPr/>
          <p:nvPr/>
        </p:nvSpPr>
        <p:spPr>
          <a:xfrm>
            <a:off x="1002886"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Circular Arrow 40">
            <a:extLst>
              <a:ext uri="{FF2B5EF4-FFF2-40B4-BE49-F238E27FC236}">
                <a16:creationId xmlns:a16="http://schemas.microsoft.com/office/drawing/2014/main" id="{318D4B37-CC2E-7C42-BF77-6DA191C39AEF}"/>
              </a:ext>
            </a:extLst>
          </p:cNvPr>
          <p:cNvSpPr/>
          <p:nvPr/>
        </p:nvSpPr>
        <p:spPr>
          <a:xfrm>
            <a:off x="1486899"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Circular Arrow 41">
            <a:extLst>
              <a:ext uri="{FF2B5EF4-FFF2-40B4-BE49-F238E27FC236}">
                <a16:creationId xmlns:a16="http://schemas.microsoft.com/office/drawing/2014/main" id="{EEDD3822-F81C-4146-A4AB-7BAC0DD17D1F}"/>
              </a:ext>
            </a:extLst>
          </p:cNvPr>
          <p:cNvSpPr/>
          <p:nvPr/>
        </p:nvSpPr>
        <p:spPr>
          <a:xfrm>
            <a:off x="1970912"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Circular Arrow 42">
            <a:extLst>
              <a:ext uri="{FF2B5EF4-FFF2-40B4-BE49-F238E27FC236}">
                <a16:creationId xmlns:a16="http://schemas.microsoft.com/office/drawing/2014/main" id="{24AD2E66-EED4-AC4D-8C1E-2B1477EE20C3}"/>
              </a:ext>
            </a:extLst>
          </p:cNvPr>
          <p:cNvSpPr/>
          <p:nvPr/>
        </p:nvSpPr>
        <p:spPr>
          <a:xfrm>
            <a:off x="2938938"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Circular Arrow 43">
            <a:extLst>
              <a:ext uri="{FF2B5EF4-FFF2-40B4-BE49-F238E27FC236}">
                <a16:creationId xmlns:a16="http://schemas.microsoft.com/office/drawing/2014/main" id="{FB603C3C-C8F8-2044-BF0F-BF31BE79B271}"/>
              </a:ext>
            </a:extLst>
          </p:cNvPr>
          <p:cNvSpPr/>
          <p:nvPr/>
        </p:nvSpPr>
        <p:spPr>
          <a:xfrm>
            <a:off x="3422951"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Circular Arrow 44">
            <a:extLst>
              <a:ext uri="{FF2B5EF4-FFF2-40B4-BE49-F238E27FC236}">
                <a16:creationId xmlns:a16="http://schemas.microsoft.com/office/drawing/2014/main" id="{9D862975-7F15-E64F-9AD6-A0B278000512}"/>
              </a:ext>
            </a:extLst>
          </p:cNvPr>
          <p:cNvSpPr/>
          <p:nvPr/>
        </p:nvSpPr>
        <p:spPr>
          <a:xfrm>
            <a:off x="3906963"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 name="Straight Connector 3">
            <a:extLst>
              <a:ext uri="{FF2B5EF4-FFF2-40B4-BE49-F238E27FC236}">
                <a16:creationId xmlns:a16="http://schemas.microsoft.com/office/drawing/2014/main" id="{AE90DB77-3E73-1843-BFB5-F2E683B017B5}"/>
              </a:ext>
            </a:extLst>
          </p:cNvPr>
          <p:cNvCxnSpPr>
            <a:endCxn id="36" idx="1"/>
          </p:cNvCxnSpPr>
          <p:nvPr/>
        </p:nvCxnSpPr>
        <p:spPr>
          <a:xfrm>
            <a:off x="6093607" y="6295998"/>
            <a:ext cx="2121661" cy="10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04CA678-3E11-9743-A67B-9AA5B7E41F12}"/>
              </a:ext>
            </a:extLst>
          </p:cNvPr>
          <p:cNvSpPr>
            <a:spLocks noGrp="1"/>
          </p:cNvSpPr>
          <p:nvPr>
            <p:ph type="sldNum" sz="quarter" idx="12"/>
          </p:nvPr>
        </p:nvSpPr>
        <p:spPr/>
        <p:txBody>
          <a:bodyPr/>
          <a:lstStyle/>
          <a:p>
            <a:fld id="{E1552ADF-166F-AF40-B1A4-D35B819B761E}" type="slidenum">
              <a:rPr lang="en-US" smtClean="0"/>
              <a:t>21</a:t>
            </a:fld>
            <a:endParaRPr lang="en-US"/>
          </a:p>
        </p:txBody>
      </p:sp>
    </p:spTree>
    <p:custDataLst>
      <p:tags r:id="rId1"/>
    </p:custDataLst>
    <p:extLst>
      <p:ext uri="{BB962C8B-B14F-4D97-AF65-F5344CB8AC3E}">
        <p14:creationId xmlns:p14="http://schemas.microsoft.com/office/powerpoint/2010/main" val="70097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p:bldP spid="34" grpId="0"/>
      <p:bldP spid="35" grpId="0" animBg="1"/>
      <p:bldP spid="36" grpId="0"/>
      <p:bldP spid="37" grpId="0" animBg="1"/>
      <p:bldP spid="39" grpId="0" animBg="1"/>
      <p:bldP spid="40" grpId="0" animBg="1"/>
      <p:bldP spid="41" grpId="0" animBg="1"/>
      <p:bldP spid="42" grpId="0" animBg="1"/>
      <p:bldP spid="43" grpId="0" animBg="1"/>
      <p:bldP spid="44"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26624C-589A-084B-936D-B48783382485}"/>
              </a:ext>
            </a:extLst>
          </p:cNvPr>
          <p:cNvGrpSpPr/>
          <p:nvPr/>
        </p:nvGrpSpPr>
        <p:grpSpPr>
          <a:xfrm>
            <a:off x="3956230" y="1543187"/>
            <a:ext cx="3438299" cy="2383213"/>
            <a:chOff x="3956230" y="1543187"/>
            <a:chExt cx="3438299" cy="2383213"/>
          </a:xfrm>
        </p:grpSpPr>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4C734B3-290A-C94E-8625-0510309DA9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56230" y="1543187"/>
              <a:ext cx="3438299" cy="11871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4A279A2-F217-0F4E-8968-9D8A973654C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34093" y="2792817"/>
              <a:ext cx="1760436" cy="1110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9CFBB4F-31AF-D443-AB27-B5751E5762A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56230" y="2770114"/>
              <a:ext cx="1830879" cy="115628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8AF42AEC-99E1-E847-853C-A7C0CC616244}"/>
              </a:ext>
            </a:extLst>
          </p:cNvPr>
          <p:cNvSpPr>
            <a:spLocks noGrp="1"/>
          </p:cNvSpPr>
          <p:nvPr>
            <p:ph type="title"/>
          </p:nvPr>
        </p:nvSpPr>
        <p:spPr>
          <a:xfrm>
            <a:off x="628650" y="217624"/>
            <a:ext cx="7886700" cy="1325563"/>
          </a:xfrm>
        </p:spPr>
        <p:txBody>
          <a:bodyPr>
            <a:normAutofit fontScale="90000"/>
          </a:bodyPr>
          <a:lstStyle/>
          <a:p>
            <a:r>
              <a:rPr lang="en-US" dirty="0"/>
              <a:t>Higher Accuracy is Associated with Reduced Flexibility (Higher Stability)</a:t>
            </a:r>
          </a:p>
        </p:txBody>
      </p:sp>
      <p:sp>
        <p:nvSpPr>
          <p:cNvPr id="6" name="TextBox 5">
            <a:extLst>
              <a:ext uri="{FF2B5EF4-FFF2-40B4-BE49-F238E27FC236}">
                <a16:creationId xmlns:a16="http://schemas.microsoft.com/office/drawing/2014/main" id="{28618801-31DC-7245-A275-1C98CA9D121D}"/>
              </a:ext>
            </a:extLst>
          </p:cNvPr>
          <p:cNvSpPr txBox="1"/>
          <p:nvPr/>
        </p:nvSpPr>
        <p:spPr>
          <a:xfrm>
            <a:off x="-26944" y="6513097"/>
            <a:ext cx="1616661" cy="338554"/>
          </a:xfrm>
          <a:prstGeom prst="rect">
            <a:avLst/>
          </a:prstGeom>
          <a:noFill/>
        </p:spPr>
        <p:txBody>
          <a:bodyPr wrap="none" rtlCol="0">
            <a:spAutoFit/>
          </a:bodyPr>
          <a:lstStyle/>
          <a:p>
            <a:r>
              <a:rPr lang="en-US" sz="1600" dirty="0"/>
              <a:t>Morin et al. 2021</a:t>
            </a:r>
          </a:p>
        </p:txBody>
      </p:sp>
      <p:pic>
        <p:nvPicPr>
          <p:cNvPr id="7" name="Picture 6">
            <a:extLst>
              <a:ext uri="{FF2B5EF4-FFF2-40B4-BE49-F238E27FC236}">
                <a16:creationId xmlns:a16="http://schemas.microsoft.com/office/drawing/2014/main" id="{A6153004-69C2-9B48-8CED-72FB567A04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1387" y="1384682"/>
            <a:ext cx="3022106" cy="2691343"/>
          </a:xfrm>
          <a:prstGeom prst="rect">
            <a:avLst/>
          </a:prstGeom>
        </p:spPr>
      </p:pic>
      <p:pic>
        <p:nvPicPr>
          <p:cNvPr id="11" name="Picture 10">
            <a:extLst>
              <a:ext uri="{FF2B5EF4-FFF2-40B4-BE49-F238E27FC236}">
                <a16:creationId xmlns:a16="http://schemas.microsoft.com/office/drawing/2014/main" id="{0EAAA063-27D4-7D45-8AE8-4D17F77BC85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20242" y="1384682"/>
            <a:ext cx="4598707" cy="2691343"/>
          </a:xfrm>
          <a:prstGeom prst="rect">
            <a:avLst/>
          </a:prstGeom>
        </p:spPr>
      </p:pic>
      <p:sp>
        <p:nvSpPr>
          <p:cNvPr id="3" name="Slide Number Placeholder 2">
            <a:extLst>
              <a:ext uri="{FF2B5EF4-FFF2-40B4-BE49-F238E27FC236}">
                <a16:creationId xmlns:a16="http://schemas.microsoft.com/office/drawing/2014/main" id="{57019CFB-1B37-4A4E-96FB-216A89ED2233}"/>
              </a:ext>
            </a:extLst>
          </p:cNvPr>
          <p:cNvSpPr>
            <a:spLocks noGrp="1"/>
          </p:cNvSpPr>
          <p:nvPr>
            <p:ph type="sldNum" sz="quarter" idx="12"/>
          </p:nvPr>
        </p:nvSpPr>
        <p:spPr/>
        <p:txBody>
          <a:bodyPr/>
          <a:lstStyle/>
          <a:p>
            <a:fld id="{E1552ADF-166F-AF40-B1A4-D35B819B761E}" type="slidenum">
              <a:rPr lang="en-US" smtClean="0"/>
              <a:t>22</a:t>
            </a:fld>
            <a:endParaRPr lang="en-US"/>
          </a:p>
        </p:txBody>
      </p:sp>
      <p:grpSp>
        <p:nvGrpSpPr>
          <p:cNvPr id="13" name="Group 12">
            <a:extLst>
              <a:ext uri="{FF2B5EF4-FFF2-40B4-BE49-F238E27FC236}">
                <a16:creationId xmlns:a16="http://schemas.microsoft.com/office/drawing/2014/main" id="{0814541C-0DE8-D04A-8F84-AAE32C6C8477}"/>
              </a:ext>
            </a:extLst>
          </p:cNvPr>
          <p:cNvGrpSpPr/>
          <p:nvPr/>
        </p:nvGrpSpPr>
        <p:grpSpPr>
          <a:xfrm>
            <a:off x="854947" y="4202696"/>
            <a:ext cx="7620815" cy="2127608"/>
            <a:chOff x="854947" y="4202696"/>
            <a:chExt cx="7620815" cy="2127608"/>
          </a:xfrm>
        </p:grpSpPr>
        <p:pic>
          <p:nvPicPr>
            <p:cNvPr id="10" name="Picture 9">
              <a:extLst>
                <a:ext uri="{FF2B5EF4-FFF2-40B4-BE49-F238E27FC236}">
                  <a16:creationId xmlns:a16="http://schemas.microsoft.com/office/drawing/2014/main" id="{0C422051-F096-8241-8F5D-45FE96BCFA9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9072"/>
            <a:stretch/>
          </p:blipFill>
          <p:spPr>
            <a:xfrm>
              <a:off x="854947" y="4202696"/>
              <a:ext cx="7620815" cy="1862438"/>
            </a:xfrm>
            <a:prstGeom prst="rect">
              <a:avLst/>
            </a:prstGeom>
          </p:spPr>
        </p:pic>
        <p:sp>
          <p:nvSpPr>
            <p:cNvPr id="5" name="TextBox 4">
              <a:extLst>
                <a:ext uri="{FF2B5EF4-FFF2-40B4-BE49-F238E27FC236}">
                  <a16:creationId xmlns:a16="http://schemas.microsoft.com/office/drawing/2014/main" id="{B6BAFB30-2B1E-2041-A3C8-076490227677}"/>
                </a:ext>
              </a:extLst>
            </p:cNvPr>
            <p:cNvSpPr txBox="1"/>
            <p:nvPr/>
          </p:nvSpPr>
          <p:spPr>
            <a:xfrm>
              <a:off x="3956230" y="6053305"/>
              <a:ext cx="1988044" cy="276999"/>
            </a:xfrm>
            <a:prstGeom prst="rect">
              <a:avLst/>
            </a:prstGeom>
            <a:noFill/>
          </p:spPr>
          <p:txBody>
            <a:bodyPr wrap="none" rtlCol="0">
              <a:spAutoFit/>
            </a:bodyPr>
            <a:lstStyle/>
            <a:p>
              <a:pPr algn="ctr"/>
              <a:r>
                <a:rPr lang="en-US" sz="1200" dirty="0">
                  <a:latin typeface="Helvetica Neue Light" panose="02000403000000020004" pitchFamily="2" charset="0"/>
                  <a:ea typeface="Helvetica Neue Light" panose="02000403000000020004" pitchFamily="2" charset="0"/>
                </a:rPr>
                <a:t>Mean Community Flexibility</a:t>
              </a:r>
            </a:p>
          </p:txBody>
        </p:sp>
      </p:grpSp>
      <p:sp>
        <p:nvSpPr>
          <p:cNvPr id="14" name="Rounded Rectangle 13">
            <a:extLst>
              <a:ext uri="{FF2B5EF4-FFF2-40B4-BE49-F238E27FC236}">
                <a16:creationId xmlns:a16="http://schemas.microsoft.com/office/drawing/2014/main" id="{D6EAF2CE-BA18-0B4E-BF53-B116FF45CEC3}"/>
              </a:ext>
            </a:extLst>
          </p:cNvPr>
          <p:cNvSpPr/>
          <p:nvPr/>
        </p:nvSpPr>
        <p:spPr>
          <a:xfrm>
            <a:off x="2453833" y="4479403"/>
            <a:ext cx="1018572" cy="157390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82CBCE3F-DA65-FF4D-820D-59EA08810569}"/>
              </a:ext>
            </a:extLst>
          </p:cNvPr>
          <p:cNvSpPr/>
          <p:nvPr/>
        </p:nvSpPr>
        <p:spPr>
          <a:xfrm>
            <a:off x="4457830" y="4467707"/>
            <a:ext cx="1018572" cy="157390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CFD58C1F-63EC-0243-AF8C-41F6E8CCDCBF}"/>
              </a:ext>
            </a:extLst>
          </p:cNvPr>
          <p:cNvSpPr/>
          <p:nvPr/>
        </p:nvSpPr>
        <p:spPr>
          <a:xfrm>
            <a:off x="6447952" y="4479403"/>
            <a:ext cx="1018572" cy="1573902"/>
          </a:xfrm>
          <a:prstGeom prst="round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1119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8C2-94DD-664F-9891-2540F7FD6984}"/>
              </a:ext>
            </a:extLst>
          </p:cNvPr>
          <p:cNvSpPr>
            <a:spLocks noGrp="1"/>
          </p:cNvSpPr>
          <p:nvPr>
            <p:ph type="title"/>
          </p:nvPr>
        </p:nvSpPr>
        <p:spPr/>
        <p:txBody>
          <a:bodyPr>
            <a:normAutofit/>
          </a:bodyPr>
          <a:lstStyle/>
          <a:p>
            <a:r>
              <a:rPr lang="en-US" dirty="0"/>
              <a:t>Successful Learners Have More Stable Rule Representations</a:t>
            </a:r>
          </a:p>
        </p:txBody>
      </p:sp>
      <p:sp>
        <p:nvSpPr>
          <p:cNvPr id="3" name="Content Placeholder 2">
            <a:extLst>
              <a:ext uri="{FF2B5EF4-FFF2-40B4-BE49-F238E27FC236}">
                <a16:creationId xmlns:a16="http://schemas.microsoft.com/office/drawing/2014/main" id="{697E8D69-01D2-D34A-9276-06B94118D75D}"/>
              </a:ext>
            </a:extLst>
          </p:cNvPr>
          <p:cNvSpPr>
            <a:spLocks noGrp="1"/>
          </p:cNvSpPr>
          <p:nvPr>
            <p:ph idx="1"/>
          </p:nvPr>
        </p:nvSpPr>
        <p:spPr/>
        <p:txBody>
          <a:bodyPr/>
          <a:lstStyle/>
          <a:p>
            <a:r>
              <a:rPr lang="en-US" dirty="0"/>
              <a:t>Working Model: During learning, brain regions flexibly adapt their community allegiance as subjects adopt different task strategies.</a:t>
            </a:r>
          </a:p>
          <a:p>
            <a:r>
              <a:rPr lang="en-US" dirty="0"/>
              <a:t>Successful subjects learned quickly, suggesting that they settle on a strategy and have more stable neural representations of the learned rules.</a:t>
            </a:r>
          </a:p>
        </p:txBody>
      </p:sp>
      <p:sp>
        <p:nvSpPr>
          <p:cNvPr id="4" name="Slide Number Placeholder 3">
            <a:extLst>
              <a:ext uri="{FF2B5EF4-FFF2-40B4-BE49-F238E27FC236}">
                <a16:creationId xmlns:a16="http://schemas.microsoft.com/office/drawing/2014/main" id="{2FE9DA0F-A916-5645-AF39-8264E5F73E20}"/>
              </a:ext>
            </a:extLst>
          </p:cNvPr>
          <p:cNvSpPr>
            <a:spLocks noGrp="1"/>
          </p:cNvSpPr>
          <p:nvPr>
            <p:ph type="sldNum" sz="quarter" idx="12"/>
          </p:nvPr>
        </p:nvSpPr>
        <p:spPr/>
        <p:txBody>
          <a:bodyPr/>
          <a:lstStyle/>
          <a:p>
            <a:fld id="{E1552ADF-166F-AF40-B1A4-D35B819B761E}" type="slidenum">
              <a:rPr lang="en-US" smtClean="0"/>
              <a:t>23</a:t>
            </a:fld>
            <a:endParaRPr lang="en-US"/>
          </a:p>
        </p:txBody>
      </p:sp>
      <p:pic>
        <p:nvPicPr>
          <p:cNvPr id="5" name="Picture 4">
            <a:extLst>
              <a:ext uri="{FF2B5EF4-FFF2-40B4-BE49-F238E27FC236}">
                <a16:creationId xmlns:a16="http://schemas.microsoft.com/office/drawing/2014/main" id="{3E98A7E3-B174-3749-AEE5-544A70664B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04304" y="4524208"/>
            <a:ext cx="3754480" cy="2197268"/>
          </a:xfrm>
          <a:prstGeom prst="rect">
            <a:avLst/>
          </a:prstGeom>
        </p:spPr>
      </p:pic>
    </p:spTree>
    <p:extLst>
      <p:ext uri="{BB962C8B-B14F-4D97-AF65-F5344CB8AC3E}">
        <p14:creationId xmlns:p14="http://schemas.microsoft.com/office/powerpoint/2010/main" val="19761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a:xfrm>
            <a:off x="628649" y="1825625"/>
            <a:ext cx="7624099" cy="4351338"/>
          </a:xfrm>
        </p:spPr>
        <p:txBody>
          <a:bodyPr>
            <a:normAutofit/>
          </a:bodyPr>
          <a:lstStyle/>
          <a:p>
            <a:pPr marL="514350" indent="-514350">
              <a:buFont typeface="+mj-lt"/>
              <a:buAutoNum type="arabicPeriod"/>
            </a:pPr>
            <a:r>
              <a:rPr lang="en-US" dirty="0">
                <a:solidFill>
                  <a:schemeClr val="bg1">
                    <a:lumMod val="75000"/>
                  </a:schemeClr>
                </a:solidFill>
              </a:rPr>
              <a:t>Do some brain regions show more frequent changes in functional connectivity? </a:t>
            </a:r>
          </a:p>
          <a:p>
            <a:pPr lvl="1"/>
            <a:r>
              <a:rPr lang="en-US" dirty="0">
                <a:solidFill>
                  <a:schemeClr val="bg1">
                    <a:lumMod val="75000"/>
                  </a:schemeClr>
                </a:solidFill>
              </a:rPr>
              <a:t>(Flexibility)</a:t>
            </a:r>
          </a:p>
          <a:p>
            <a:pPr marL="514350" indent="-514350">
              <a:buFont typeface="+mj-lt"/>
              <a:buAutoNum type="arabicPeriod"/>
            </a:pPr>
            <a:r>
              <a:rPr lang="en-US" b="1" dirty="0"/>
              <a:t>How does connectivity </a:t>
            </a:r>
            <a:r>
              <a:rPr lang="en-US" b="1" i="1" u="sng" dirty="0"/>
              <a:t>within</a:t>
            </a:r>
            <a:r>
              <a:rPr lang="en-US" b="1" dirty="0"/>
              <a:t> communities change during learning? </a:t>
            </a:r>
          </a:p>
          <a:p>
            <a:pPr lvl="1"/>
            <a:r>
              <a:rPr lang="en-US" b="1" dirty="0"/>
              <a:t>(Assortativity)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between</a:t>
            </a:r>
            <a:r>
              <a:rPr lang="en-US" dirty="0">
                <a:solidFill>
                  <a:schemeClr val="bg1">
                    <a:lumMod val="75000"/>
                  </a:schemeClr>
                </a:solidFill>
              </a:rPr>
              <a:t> communities change during learning?</a:t>
            </a:r>
          </a:p>
          <a:p>
            <a:pPr lvl="1"/>
            <a:r>
              <a:rPr lang="en-US" dirty="0">
                <a:solidFill>
                  <a:schemeClr val="bg1">
                    <a:lumMod val="75000"/>
                  </a:schemeClr>
                </a:solidFill>
              </a:rPr>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24</a:t>
            </a:fld>
            <a:endParaRPr lang="en-US"/>
          </a:p>
        </p:txBody>
      </p:sp>
    </p:spTree>
    <p:extLst>
      <p:ext uri="{BB962C8B-B14F-4D97-AF65-F5344CB8AC3E}">
        <p14:creationId xmlns:p14="http://schemas.microsoft.com/office/powerpoint/2010/main" val="3483285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normAutofit fontScale="90000"/>
          </a:bodyPr>
          <a:lstStyle/>
          <a:p>
            <a:r>
              <a:rPr lang="en-US" dirty="0"/>
              <a:t>Positive Assortativity: Communities Are More Connected to Themselves</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25</a:t>
            </a:fld>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C0A0AF-8B8C-414B-B064-9A847017A8C7}"/>
              </a:ext>
            </a:extLst>
          </p:cNvPr>
          <p:cNvCxnSpPr>
            <a:cxnSpLocks/>
            <a:stCxn id="8" idx="0"/>
            <a:endCxn id="10" idx="1"/>
          </p:cNvCxnSpPr>
          <p:nvPr/>
        </p:nvCxnSpPr>
        <p:spPr>
          <a:xfrm flipV="1">
            <a:off x="2150269" y="3882115"/>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909352-7EBB-D84D-A180-F34DBE4F77FC}"/>
              </a:ext>
            </a:extLst>
          </p:cNvPr>
          <p:cNvCxnSpPr>
            <a:cxnSpLocks/>
            <a:stCxn id="12" idx="7"/>
            <a:endCxn id="11" idx="4"/>
          </p:cNvCxnSpPr>
          <p:nvPr/>
        </p:nvCxnSpPr>
        <p:spPr>
          <a:xfrm flipV="1">
            <a:off x="1703895" y="3172222"/>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5B6061-F6E1-1840-B602-A592ADE13A5A}"/>
              </a:ext>
            </a:extLst>
          </p:cNvPr>
          <p:cNvCxnSpPr>
            <a:cxnSpLocks/>
            <a:stCxn id="99" idx="1"/>
            <a:endCxn id="101" idx="7"/>
          </p:cNvCxnSpPr>
          <p:nvPr/>
        </p:nvCxnSpPr>
        <p:spPr>
          <a:xfrm flipH="1">
            <a:off x="3418877" y="5498664"/>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F4ECDE-CE39-3D4F-A457-3FE35D9C942C}"/>
              </a:ext>
            </a:extLst>
          </p:cNvPr>
          <p:cNvCxnSpPr>
            <a:cxnSpLocks/>
            <a:stCxn id="97" idx="0"/>
            <a:endCxn id="99" idx="1"/>
          </p:cNvCxnSpPr>
          <p:nvPr/>
        </p:nvCxnSpPr>
        <p:spPr>
          <a:xfrm flipV="1">
            <a:off x="3865251" y="5498664"/>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E98263-61C8-E847-8F94-187F5433F06B}"/>
              </a:ext>
            </a:extLst>
          </p:cNvPr>
          <p:cNvCxnSpPr>
            <a:cxnSpLocks/>
            <a:stCxn id="102" idx="3"/>
            <a:endCxn id="97" idx="0"/>
          </p:cNvCxnSpPr>
          <p:nvPr/>
        </p:nvCxnSpPr>
        <p:spPr>
          <a:xfrm flipH="1">
            <a:off x="3865251" y="5044868"/>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54D16C-E160-7E43-B31E-CAF29B3490F6}"/>
              </a:ext>
            </a:extLst>
          </p:cNvPr>
          <p:cNvCxnSpPr>
            <a:cxnSpLocks/>
            <a:stCxn id="99" idx="1"/>
            <a:endCxn id="102" idx="3"/>
          </p:cNvCxnSpPr>
          <p:nvPr/>
        </p:nvCxnSpPr>
        <p:spPr>
          <a:xfrm flipH="1" flipV="1">
            <a:off x="4364000" y="5044868"/>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448E610-A660-C045-AA55-8450075A6463}"/>
              </a:ext>
            </a:extLst>
          </p:cNvPr>
          <p:cNvCxnSpPr>
            <a:cxnSpLocks/>
            <a:stCxn id="101" idx="7"/>
            <a:endCxn id="102" idx="3"/>
          </p:cNvCxnSpPr>
          <p:nvPr/>
        </p:nvCxnSpPr>
        <p:spPr>
          <a:xfrm flipV="1">
            <a:off x="3418877" y="5044868"/>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476202B-9662-B842-8511-7DB5715DCA36}"/>
              </a:ext>
            </a:extLst>
          </p:cNvPr>
          <p:cNvCxnSpPr>
            <a:cxnSpLocks/>
            <a:stCxn id="102" idx="3"/>
            <a:endCxn id="98" idx="5"/>
          </p:cNvCxnSpPr>
          <p:nvPr/>
        </p:nvCxnSpPr>
        <p:spPr>
          <a:xfrm flipH="1">
            <a:off x="3421258" y="5044868"/>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2C865B23-B58C-8245-9394-EFA6981C2FCC}"/>
              </a:ext>
            </a:extLst>
          </p:cNvPr>
          <p:cNvCxnSpPr>
            <a:cxnSpLocks/>
            <a:stCxn id="125" idx="5"/>
            <a:endCxn id="150" idx="1"/>
          </p:cNvCxnSpPr>
          <p:nvPr/>
        </p:nvCxnSpPr>
        <p:spPr>
          <a:xfrm>
            <a:off x="4326125" y="3128283"/>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3F7B170-A51E-1B47-BBDA-E1D358C4F192}"/>
              </a:ext>
            </a:extLst>
          </p:cNvPr>
          <p:cNvCxnSpPr>
            <a:cxnSpLocks/>
            <a:stCxn id="128" idx="7"/>
            <a:endCxn id="150" idx="3"/>
          </p:cNvCxnSpPr>
          <p:nvPr/>
        </p:nvCxnSpPr>
        <p:spPr>
          <a:xfrm flipV="1">
            <a:off x="4323744" y="3482891"/>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39A5A67-DEAD-214C-BCD8-4DA975460DC9}"/>
              </a:ext>
            </a:extLst>
          </p:cNvPr>
          <p:cNvCxnSpPr>
            <a:cxnSpLocks/>
            <a:stCxn id="150" idx="4"/>
            <a:endCxn id="124" idx="0"/>
          </p:cNvCxnSpPr>
          <p:nvPr/>
        </p:nvCxnSpPr>
        <p:spPr>
          <a:xfrm>
            <a:off x="4770117" y="3526830"/>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0425680-AB42-1742-AEBD-0D560278F50F}"/>
              </a:ext>
            </a:extLst>
          </p:cNvPr>
          <p:cNvCxnSpPr>
            <a:cxnSpLocks/>
            <a:endCxn id="126" idx="1"/>
          </p:cNvCxnSpPr>
          <p:nvPr/>
        </p:nvCxnSpPr>
        <p:spPr>
          <a:xfrm>
            <a:off x="4916453" y="3403203"/>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8AC7A74-262E-7548-BE20-63C4EFC1F35F}"/>
              </a:ext>
            </a:extLst>
          </p:cNvPr>
          <p:cNvCxnSpPr>
            <a:cxnSpLocks/>
            <a:stCxn id="129" idx="3"/>
            <a:endCxn id="150" idx="7"/>
          </p:cNvCxnSpPr>
          <p:nvPr/>
        </p:nvCxnSpPr>
        <p:spPr>
          <a:xfrm flipH="1">
            <a:off x="4876196" y="3128282"/>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1F766BC-B08A-804D-90B2-2EAD8C0B3F56}"/>
              </a:ext>
            </a:extLst>
          </p:cNvPr>
          <p:cNvCxnSpPr>
            <a:cxnSpLocks/>
            <a:stCxn id="127" idx="4"/>
            <a:endCxn id="150" idx="0"/>
          </p:cNvCxnSpPr>
          <p:nvPr/>
        </p:nvCxnSpPr>
        <p:spPr>
          <a:xfrm>
            <a:off x="4770117" y="2872185"/>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3454ED-0150-9F41-8EF0-5DE147C96DED}"/>
              </a:ext>
            </a:extLst>
          </p:cNvPr>
          <p:cNvCxnSpPr>
            <a:cxnSpLocks/>
            <a:stCxn id="126" idx="1"/>
            <a:endCxn id="128" idx="7"/>
          </p:cNvCxnSpPr>
          <p:nvPr/>
        </p:nvCxnSpPr>
        <p:spPr>
          <a:xfrm flipH="1">
            <a:off x="4323744" y="3582078"/>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E450E1-8CA1-4F42-931D-2A0F7A7A692B}"/>
              </a:ext>
            </a:extLst>
          </p:cNvPr>
          <p:cNvCxnSpPr>
            <a:cxnSpLocks/>
            <a:stCxn id="124" idx="0"/>
            <a:endCxn id="126" idx="1"/>
          </p:cNvCxnSpPr>
          <p:nvPr/>
        </p:nvCxnSpPr>
        <p:spPr>
          <a:xfrm flipV="1">
            <a:off x="4770118" y="3582078"/>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900047B-1907-E24A-B4DD-DF4E5E97285B}"/>
              </a:ext>
            </a:extLst>
          </p:cNvPr>
          <p:cNvCxnSpPr>
            <a:cxnSpLocks/>
            <a:stCxn id="124" idx="0"/>
            <a:endCxn id="125" idx="5"/>
          </p:cNvCxnSpPr>
          <p:nvPr/>
        </p:nvCxnSpPr>
        <p:spPr>
          <a:xfrm flipH="1" flipV="1">
            <a:off x="4326125" y="3128283"/>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F38E2AC-774A-B24A-AD97-B951EB2B2F56}"/>
              </a:ext>
            </a:extLst>
          </p:cNvPr>
          <p:cNvCxnSpPr>
            <a:cxnSpLocks/>
            <a:stCxn id="129" idx="3"/>
            <a:endCxn id="127" idx="4"/>
          </p:cNvCxnSpPr>
          <p:nvPr/>
        </p:nvCxnSpPr>
        <p:spPr>
          <a:xfrm flipH="1" flipV="1">
            <a:off x="4770117" y="2872185"/>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9BB5437-61B9-0049-995E-16F2C634E50B}"/>
              </a:ext>
            </a:extLst>
          </p:cNvPr>
          <p:cNvCxnSpPr>
            <a:cxnSpLocks/>
            <a:stCxn id="127" idx="4"/>
            <a:endCxn id="125" idx="5"/>
          </p:cNvCxnSpPr>
          <p:nvPr/>
        </p:nvCxnSpPr>
        <p:spPr>
          <a:xfrm flipH="1">
            <a:off x="4326125" y="2872185"/>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87B4C08-D488-074F-833B-DA28F828B0E4}"/>
              </a:ext>
            </a:extLst>
          </p:cNvPr>
          <p:cNvCxnSpPr>
            <a:cxnSpLocks/>
            <a:stCxn id="125" idx="5"/>
            <a:endCxn id="128" idx="7"/>
          </p:cNvCxnSpPr>
          <p:nvPr/>
        </p:nvCxnSpPr>
        <p:spPr>
          <a:xfrm flipH="1">
            <a:off x="4323744" y="3128283"/>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3F5C965-15E2-6D4C-A5D5-B3570E470793}"/>
              </a:ext>
            </a:extLst>
          </p:cNvPr>
          <p:cNvCxnSpPr>
            <a:cxnSpLocks/>
            <a:stCxn id="128" idx="7"/>
            <a:endCxn id="124" idx="0"/>
          </p:cNvCxnSpPr>
          <p:nvPr/>
        </p:nvCxnSpPr>
        <p:spPr>
          <a:xfrm>
            <a:off x="4323744" y="3625341"/>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3C257-8B9F-C84D-894A-43063C27CF69}"/>
              </a:ext>
            </a:extLst>
          </p:cNvPr>
          <p:cNvCxnSpPr>
            <a:cxnSpLocks/>
            <a:stCxn id="126" idx="1"/>
            <a:endCxn id="129" idx="3"/>
          </p:cNvCxnSpPr>
          <p:nvPr/>
        </p:nvCxnSpPr>
        <p:spPr>
          <a:xfrm flipH="1" flipV="1">
            <a:off x="5268867" y="3128282"/>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C6B6A7C-8DDB-4E4B-AD33-E6B6AB5BCD0C}"/>
              </a:ext>
            </a:extLst>
          </p:cNvPr>
          <p:cNvCxnSpPr>
            <a:cxnSpLocks/>
            <a:stCxn id="128" idx="7"/>
            <a:endCxn id="129" idx="3"/>
          </p:cNvCxnSpPr>
          <p:nvPr/>
        </p:nvCxnSpPr>
        <p:spPr>
          <a:xfrm flipV="1">
            <a:off x="4323744" y="3128282"/>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7499C38-E491-7F49-BC1F-AA80043DE594}"/>
              </a:ext>
            </a:extLst>
          </p:cNvPr>
          <p:cNvCxnSpPr>
            <a:cxnSpLocks/>
            <a:stCxn id="126" idx="1"/>
            <a:endCxn id="125" idx="5"/>
          </p:cNvCxnSpPr>
          <p:nvPr/>
        </p:nvCxnSpPr>
        <p:spPr>
          <a:xfrm flipH="1" flipV="1">
            <a:off x="4326125" y="3128283"/>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64B083D-6778-2D4D-9CCE-86D8BE10C942}"/>
              </a:ext>
            </a:extLst>
          </p:cNvPr>
          <p:cNvCxnSpPr>
            <a:cxnSpLocks/>
            <a:stCxn id="126" idx="1"/>
            <a:endCxn id="127" idx="4"/>
          </p:cNvCxnSpPr>
          <p:nvPr/>
        </p:nvCxnSpPr>
        <p:spPr>
          <a:xfrm flipH="1" flipV="1">
            <a:off x="4770117" y="2872185"/>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8D80687-7036-A444-A6A4-1463C127750E}"/>
              </a:ext>
            </a:extLst>
          </p:cNvPr>
          <p:cNvCxnSpPr>
            <a:cxnSpLocks/>
            <a:stCxn id="129" idx="3"/>
            <a:endCxn id="125" idx="5"/>
          </p:cNvCxnSpPr>
          <p:nvPr/>
        </p:nvCxnSpPr>
        <p:spPr>
          <a:xfrm flipH="1">
            <a:off x="4326125" y="3128282"/>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3B2DB876-D6C7-E546-861E-F01626F2F60F}"/>
              </a:ext>
            </a:extLst>
          </p:cNvPr>
          <p:cNvCxnSpPr>
            <a:cxnSpLocks/>
            <a:endCxn id="98" idx="5"/>
          </p:cNvCxnSpPr>
          <p:nvPr/>
        </p:nvCxnSpPr>
        <p:spPr>
          <a:xfrm>
            <a:off x="2630986" y="3870130"/>
            <a:ext cx="790272" cy="117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51E80E9-9B8A-4D40-B094-4A278988542A}"/>
              </a:ext>
            </a:extLst>
          </p:cNvPr>
          <p:cNvGrpSpPr/>
          <p:nvPr/>
        </p:nvGrpSpPr>
        <p:grpSpPr>
          <a:xfrm>
            <a:off x="6298878" y="2075284"/>
            <a:ext cx="2266498" cy="3905512"/>
            <a:chOff x="6298878" y="2075284"/>
            <a:chExt cx="2266498" cy="3905512"/>
          </a:xfrm>
        </p:grpSpPr>
        <p:cxnSp>
          <p:nvCxnSpPr>
            <p:cNvPr id="5" name="Straight Arrow Connector 4">
              <a:extLst>
                <a:ext uri="{FF2B5EF4-FFF2-40B4-BE49-F238E27FC236}">
                  <a16:creationId xmlns:a16="http://schemas.microsoft.com/office/drawing/2014/main" id="{EA98EC8E-9E25-D14A-85EE-EDAE4D1685FC}"/>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F260CD-3538-3E43-A629-4C12150DC035}"/>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3222E3A-85D5-7249-94F4-ECEFCF41FE5B}"/>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085EAFA-AE07-0A43-B022-2F30A55D9D11}"/>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B58EBF1-6DD3-F740-AD9C-86C185185A3E}"/>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1E8C49C-9059-9B4E-9079-58922F42665D}"/>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D0FF74-C0CE-E141-A0D8-161487654A44}"/>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54" name="TextBox 153">
              <a:extLst>
                <a:ext uri="{FF2B5EF4-FFF2-40B4-BE49-F238E27FC236}">
                  <a16:creationId xmlns:a16="http://schemas.microsoft.com/office/drawing/2014/main" id="{DAB48095-446E-8344-BA14-30A678CB79E4}"/>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55" name="TextBox 154">
              <a:extLst>
                <a:ext uri="{FF2B5EF4-FFF2-40B4-BE49-F238E27FC236}">
                  <a16:creationId xmlns:a16="http://schemas.microsoft.com/office/drawing/2014/main" id="{295A40F2-0E28-4B4D-9A95-9AC4AE637ADC}"/>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8" name="TextBox 17">
              <a:extLst>
                <a:ext uri="{FF2B5EF4-FFF2-40B4-BE49-F238E27FC236}">
                  <a16:creationId xmlns:a16="http://schemas.microsoft.com/office/drawing/2014/main" id="{5554C272-688D-C342-9600-DBDFBC695F9B}"/>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56" name="TextBox 155">
              <a:extLst>
                <a:ext uri="{FF2B5EF4-FFF2-40B4-BE49-F238E27FC236}">
                  <a16:creationId xmlns:a16="http://schemas.microsoft.com/office/drawing/2014/main" id="{47CEC963-83D8-044D-832A-0B1901DA5CF5}"/>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grpSp>
      <p:cxnSp>
        <p:nvCxnSpPr>
          <p:cNvPr id="23" name="Straight Arrow Connector 22">
            <a:extLst>
              <a:ext uri="{FF2B5EF4-FFF2-40B4-BE49-F238E27FC236}">
                <a16:creationId xmlns:a16="http://schemas.microsoft.com/office/drawing/2014/main" id="{8F5EAB38-BEAC-4D48-BA39-D1A1DB282419}"/>
              </a:ext>
            </a:extLst>
          </p:cNvPr>
          <p:cNvCxnSpPr>
            <a:cxnSpLocks/>
          </p:cNvCxnSpPr>
          <p:nvPr/>
        </p:nvCxnSpPr>
        <p:spPr>
          <a:xfrm flipH="1">
            <a:off x="7109270" y="2804578"/>
            <a:ext cx="4383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5345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normAutofit fontScale="90000"/>
          </a:bodyPr>
          <a:lstStyle/>
          <a:p>
            <a:r>
              <a:rPr lang="en-US" dirty="0"/>
              <a:t>Zero Assortativity: Communities Are Equally Connected to Each Other &amp; Themselves</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26</a:t>
            </a:fld>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3F7B170-A51E-1B47-BBDA-E1D358C4F192}"/>
              </a:ext>
            </a:extLst>
          </p:cNvPr>
          <p:cNvCxnSpPr>
            <a:cxnSpLocks/>
            <a:stCxn id="128" idx="7"/>
            <a:endCxn id="150" idx="3"/>
          </p:cNvCxnSpPr>
          <p:nvPr/>
        </p:nvCxnSpPr>
        <p:spPr>
          <a:xfrm flipV="1">
            <a:off x="4323744" y="3482891"/>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39A5A67-DEAD-214C-BCD8-4DA975460DC9}"/>
              </a:ext>
            </a:extLst>
          </p:cNvPr>
          <p:cNvCxnSpPr>
            <a:cxnSpLocks/>
            <a:stCxn id="150" idx="4"/>
            <a:endCxn id="124" idx="0"/>
          </p:cNvCxnSpPr>
          <p:nvPr/>
        </p:nvCxnSpPr>
        <p:spPr>
          <a:xfrm>
            <a:off x="4770117" y="3526830"/>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0425680-AB42-1742-AEBD-0D560278F50F}"/>
              </a:ext>
            </a:extLst>
          </p:cNvPr>
          <p:cNvCxnSpPr>
            <a:cxnSpLocks/>
            <a:endCxn id="126" idx="1"/>
          </p:cNvCxnSpPr>
          <p:nvPr/>
        </p:nvCxnSpPr>
        <p:spPr>
          <a:xfrm>
            <a:off x="4916453" y="3403203"/>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8AC7A74-262E-7548-BE20-63C4EFC1F35F}"/>
              </a:ext>
            </a:extLst>
          </p:cNvPr>
          <p:cNvCxnSpPr>
            <a:cxnSpLocks/>
            <a:stCxn id="129" idx="3"/>
            <a:endCxn id="150" idx="7"/>
          </p:cNvCxnSpPr>
          <p:nvPr/>
        </p:nvCxnSpPr>
        <p:spPr>
          <a:xfrm flipH="1">
            <a:off x="4876196" y="3128282"/>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1F766BC-B08A-804D-90B2-2EAD8C0B3F56}"/>
              </a:ext>
            </a:extLst>
          </p:cNvPr>
          <p:cNvCxnSpPr>
            <a:cxnSpLocks/>
            <a:stCxn id="127" idx="4"/>
            <a:endCxn id="150" idx="0"/>
          </p:cNvCxnSpPr>
          <p:nvPr/>
        </p:nvCxnSpPr>
        <p:spPr>
          <a:xfrm>
            <a:off x="4770117" y="2872185"/>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3454ED-0150-9F41-8EF0-5DE147C96DED}"/>
              </a:ext>
            </a:extLst>
          </p:cNvPr>
          <p:cNvCxnSpPr>
            <a:cxnSpLocks/>
            <a:stCxn id="126" idx="1"/>
            <a:endCxn id="128" idx="7"/>
          </p:cNvCxnSpPr>
          <p:nvPr/>
        </p:nvCxnSpPr>
        <p:spPr>
          <a:xfrm flipH="1">
            <a:off x="4323744" y="3582078"/>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E450E1-8CA1-4F42-931D-2A0F7A7A692B}"/>
              </a:ext>
            </a:extLst>
          </p:cNvPr>
          <p:cNvCxnSpPr>
            <a:cxnSpLocks/>
            <a:stCxn id="124" idx="0"/>
            <a:endCxn id="126" idx="1"/>
          </p:cNvCxnSpPr>
          <p:nvPr/>
        </p:nvCxnSpPr>
        <p:spPr>
          <a:xfrm flipV="1">
            <a:off x="4770118" y="3582078"/>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9BB5437-61B9-0049-995E-16F2C634E50B}"/>
              </a:ext>
            </a:extLst>
          </p:cNvPr>
          <p:cNvCxnSpPr>
            <a:cxnSpLocks/>
            <a:stCxn id="127" idx="4"/>
            <a:endCxn id="125" idx="5"/>
          </p:cNvCxnSpPr>
          <p:nvPr/>
        </p:nvCxnSpPr>
        <p:spPr>
          <a:xfrm flipH="1">
            <a:off x="4326125" y="2872185"/>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87B4C08-D488-074F-833B-DA28F828B0E4}"/>
              </a:ext>
            </a:extLst>
          </p:cNvPr>
          <p:cNvCxnSpPr>
            <a:cxnSpLocks/>
            <a:stCxn id="125" idx="5"/>
            <a:endCxn id="128" idx="7"/>
          </p:cNvCxnSpPr>
          <p:nvPr/>
        </p:nvCxnSpPr>
        <p:spPr>
          <a:xfrm flipH="1">
            <a:off x="4323744" y="3128283"/>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3F5C965-15E2-6D4C-A5D5-B3570E470793}"/>
              </a:ext>
            </a:extLst>
          </p:cNvPr>
          <p:cNvCxnSpPr>
            <a:cxnSpLocks/>
            <a:stCxn id="128" idx="7"/>
            <a:endCxn id="124" idx="0"/>
          </p:cNvCxnSpPr>
          <p:nvPr/>
        </p:nvCxnSpPr>
        <p:spPr>
          <a:xfrm>
            <a:off x="4323744" y="3625341"/>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3C257-8B9F-C84D-894A-43063C27CF69}"/>
              </a:ext>
            </a:extLst>
          </p:cNvPr>
          <p:cNvCxnSpPr>
            <a:cxnSpLocks/>
            <a:stCxn id="126" idx="1"/>
            <a:endCxn id="129" idx="3"/>
          </p:cNvCxnSpPr>
          <p:nvPr/>
        </p:nvCxnSpPr>
        <p:spPr>
          <a:xfrm flipH="1" flipV="1">
            <a:off x="5268867" y="3128282"/>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8D80687-7036-A444-A6A4-1463C127750E}"/>
              </a:ext>
            </a:extLst>
          </p:cNvPr>
          <p:cNvCxnSpPr>
            <a:cxnSpLocks/>
            <a:stCxn id="129" idx="3"/>
            <a:endCxn id="125" idx="5"/>
          </p:cNvCxnSpPr>
          <p:nvPr/>
        </p:nvCxnSpPr>
        <p:spPr>
          <a:xfrm flipH="1">
            <a:off x="4326125" y="3128282"/>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B2DB876-D6C7-E546-861E-F01626F2F60F}"/>
              </a:ext>
            </a:extLst>
          </p:cNvPr>
          <p:cNvCxnSpPr>
            <a:cxnSpLocks/>
            <a:endCxn id="98" idx="5"/>
          </p:cNvCxnSpPr>
          <p:nvPr/>
        </p:nvCxnSpPr>
        <p:spPr>
          <a:xfrm>
            <a:off x="2630986" y="3870130"/>
            <a:ext cx="790272" cy="117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B870718-C100-AB41-B234-4A834F80C2D2}"/>
              </a:ext>
            </a:extLst>
          </p:cNvPr>
          <p:cNvCxnSpPr>
            <a:cxnSpLocks/>
            <a:stCxn id="11" idx="4"/>
            <a:endCxn id="125" idx="5"/>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3A22D6-CE90-FC41-B226-74E1FFE2E050}"/>
              </a:ext>
            </a:extLst>
          </p:cNvPr>
          <p:cNvCxnSpPr>
            <a:cxnSpLocks/>
            <a:stCxn id="9" idx="5"/>
            <a:endCxn id="150" idx="2"/>
          </p:cNvCxnSpPr>
          <p:nvPr/>
        </p:nvCxnSpPr>
        <p:spPr>
          <a:xfrm flipV="1">
            <a:off x="1706276" y="3376812"/>
            <a:ext cx="2913822" cy="515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C1CBA90-896D-AF4D-BEBE-F747358050CF}"/>
              </a:ext>
            </a:extLst>
          </p:cNvPr>
          <p:cNvCxnSpPr>
            <a:cxnSpLocks/>
            <a:stCxn id="7" idx="6"/>
            <a:endCxn id="98" idx="1"/>
          </p:cNvCxnSpPr>
          <p:nvPr/>
        </p:nvCxnSpPr>
        <p:spPr>
          <a:xfrm>
            <a:off x="2300286" y="3676849"/>
            <a:ext cx="908813" cy="1155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754427F-4FFC-CE43-90BB-4BE8809BFF51}"/>
              </a:ext>
            </a:extLst>
          </p:cNvPr>
          <p:cNvCxnSpPr>
            <a:cxnSpLocks/>
            <a:stCxn id="7" idx="6"/>
            <a:endCxn id="101" idx="7"/>
          </p:cNvCxnSpPr>
          <p:nvPr/>
        </p:nvCxnSpPr>
        <p:spPr>
          <a:xfrm>
            <a:off x="2300286" y="3676849"/>
            <a:ext cx="1118591" cy="18650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D85B97F-7E11-BB47-B311-58A81902A217}"/>
              </a:ext>
            </a:extLst>
          </p:cNvPr>
          <p:cNvCxnSpPr>
            <a:cxnSpLocks/>
            <a:stCxn id="8" idx="0"/>
            <a:endCxn id="123" idx="2"/>
          </p:cNvCxnSpPr>
          <p:nvPr/>
        </p:nvCxnSpPr>
        <p:spPr>
          <a:xfrm>
            <a:off x="2150269" y="4181476"/>
            <a:ext cx="1564962" cy="11119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AB789FB-BCC9-0C43-A770-9C98159DEA5E}"/>
              </a:ext>
            </a:extLst>
          </p:cNvPr>
          <p:cNvCxnSpPr>
            <a:cxnSpLocks/>
            <a:stCxn id="8" idx="0"/>
            <a:endCxn id="100" idx="3"/>
          </p:cNvCxnSpPr>
          <p:nvPr/>
        </p:nvCxnSpPr>
        <p:spPr>
          <a:xfrm>
            <a:off x="2150269" y="4181476"/>
            <a:ext cx="1608901" cy="5633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4AA1C46-13E1-BB43-8863-CD4FD6304EB8}"/>
              </a:ext>
            </a:extLst>
          </p:cNvPr>
          <p:cNvCxnSpPr>
            <a:cxnSpLocks/>
            <a:stCxn id="8" idx="0"/>
            <a:endCxn id="102" idx="3"/>
          </p:cNvCxnSpPr>
          <p:nvPr/>
        </p:nvCxnSpPr>
        <p:spPr>
          <a:xfrm>
            <a:off x="2150269" y="4181476"/>
            <a:ext cx="2213731" cy="8633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313A200-2655-8744-BB9A-97B0A8FD1605}"/>
              </a:ext>
            </a:extLst>
          </p:cNvPr>
          <p:cNvCxnSpPr>
            <a:cxnSpLocks/>
            <a:stCxn id="12" idx="7"/>
            <a:endCxn id="99" idx="1"/>
          </p:cNvCxnSpPr>
          <p:nvPr/>
        </p:nvCxnSpPr>
        <p:spPr>
          <a:xfrm>
            <a:off x="1703895" y="3925378"/>
            <a:ext cx="2660106" cy="15732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1368DB9-9CAC-3B44-9479-D953405F4D44}"/>
              </a:ext>
            </a:extLst>
          </p:cNvPr>
          <p:cNvCxnSpPr>
            <a:cxnSpLocks/>
            <a:stCxn id="12" idx="7"/>
            <a:endCxn id="101" idx="7"/>
          </p:cNvCxnSpPr>
          <p:nvPr/>
        </p:nvCxnSpPr>
        <p:spPr>
          <a:xfrm>
            <a:off x="1703895" y="3925378"/>
            <a:ext cx="1714982" cy="1616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10C95FA-6D1B-1F47-861C-55B117D7CDB0}"/>
              </a:ext>
            </a:extLst>
          </p:cNvPr>
          <p:cNvCxnSpPr>
            <a:cxnSpLocks/>
            <a:endCxn id="124" idx="0"/>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D753821-4E73-4242-AB0A-D3097AED286E}"/>
              </a:ext>
            </a:extLst>
          </p:cNvPr>
          <p:cNvCxnSpPr>
            <a:cxnSpLocks/>
            <a:stCxn id="12" idx="7"/>
            <a:endCxn id="126" idx="1"/>
          </p:cNvCxnSpPr>
          <p:nvPr/>
        </p:nvCxnSpPr>
        <p:spPr>
          <a:xfrm flipV="1">
            <a:off x="1703895" y="3582078"/>
            <a:ext cx="3564973" cy="343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CDBFC9C-7E30-7C40-AFFA-BCEA0A12F4D8}"/>
              </a:ext>
            </a:extLst>
          </p:cNvPr>
          <p:cNvCxnSpPr>
            <a:cxnSpLocks/>
            <a:stCxn id="12" idx="7"/>
            <a:endCxn id="129" idx="3"/>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95C3CA1-7D81-0D44-8CB0-16BCDDEDC0AD}"/>
              </a:ext>
            </a:extLst>
          </p:cNvPr>
          <p:cNvCxnSpPr>
            <a:cxnSpLocks/>
            <a:stCxn id="12" idx="7"/>
            <a:endCxn id="127" idx="4"/>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F155D98-D547-1842-9934-BD06DABA9F8F}"/>
              </a:ext>
            </a:extLst>
          </p:cNvPr>
          <p:cNvCxnSpPr>
            <a:cxnSpLocks/>
            <a:stCxn id="9" idx="5"/>
            <a:endCxn id="125" idx="5"/>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054AF18-534A-F640-B664-BB27D95478EA}"/>
              </a:ext>
            </a:extLst>
          </p:cNvPr>
          <p:cNvCxnSpPr>
            <a:cxnSpLocks/>
          </p:cNvCxnSpPr>
          <p:nvPr/>
        </p:nvCxnSpPr>
        <p:spPr>
          <a:xfrm flipV="1">
            <a:off x="2452686" y="35292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32F802D-FDD0-0D46-8BA8-713279A64CFE}"/>
              </a:ext>
            </a:extLst>
          </p:cNvPr>
          <p:cNvCxnSpPr>
            <a:cxnSpLocks/>
            <a:stCxn id="11" idx="4"/>
            <a:endCxn id="124" idx="0"/>
          </p:cNvCxnSpPr>
          <p:nvPr/>
        </p:nvCxnSpPr>
        <p:spPr>
          <a:xfrm>
            <a:off x="2150268" y="3172222"/>
            <a:ext cx="2619850" cy="7092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D8D53AC-EA7A-BB43-B47B-B4DB584A0FC0}"/>
              </a:ext>
            </a:extLst>
          </p:cNvPr>
          <p:cNvCxnSpPr>
            <a:cxnSpLocks/>
            <a:stCxn id="11" idx="4"/>
            <a:endCxn id="102" idx="3"/>
          </p:cNvCxnSpPr>
          <p:nvPr/>
        </p:nvCxnSpPr>
        <p:spPr>
          <a:xfrm>
            <a:off x="2150268" y="3172222"/>
            <a:ext cx="2213732" cy="1872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3589A86-EF1D-C24E-B9CB-363FC6C71B72}"/>
              </a:ext>
            </a:extLst>
          </p:cNvPr>
          <p:cNvCxnSpPr>
            <a:cxnSpLocks/>
            <a:stCxn id="11" idx="4"/>
            <a:endCxn id="99" idx="1"/>
          </p:cNvCxnSpPr>
          <p:nvPr/>
        </p:nvCxnSpPr>
        <p:spPr>
          <a:xfrm>
            <a:off x="2150268" y="3172222"/>
            <a:ext cx="2213733" cy="23264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B31C6B7-DFAC-C544-816C-F76E38AE6DBA}"/>
              </a:ext>
            </a:extLst>
          </p:cNvPr>
          <p:cNvCxnSpPr>
            <a:cxnSpLocks/>
            <a:stCxn id="100" idx="4"/>
            <a:endCxn id="128" idx="7"/>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8228D50-77B1-A045-9AB4-2A57E2A76B7D}"/>
              </a:ext>
            </a:extLst>
          </p:cNvPr>
          <p:cNvCxnSpPr>
            <a:cxnSpLocks/>
            <a:stCxn id="100" idx="4"/>
            <a:endCxn id="125" idx="5"/>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9D29AB3-FE1A-C649-BF50-874A41446524}"/>
              </a:ext>
            </a:extLst>
          </p:cNvPr>
          <p:cNvCxnSpPr>
            <a:cxnSpLocks/>
            <a:stCxn id="98" idx="5"/>
            <a:endCxn id="127" idx="4"/>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3F380B8-AF05-5345-A1EC-F38516B7E52F}"/>
              </a:ext>
            </a:extLst>
          </p:cNvPr>
          <p:cNvCxnSpPr>
            <a:cxnSpLocks/>
            <a:stCxn id="101" idx="7"/>
            <a:endCxn id="150" idx="4"/>
          </p:cNvCxnSpPr>
          <p:nvPr/>
        </p:nvCxnSpPr>
        <p:spPr>
          <a:xfrm flipV="1">
            <a:off x="3418877" y="3526830"/>
            <a:ext cx="1351240" cy="2015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407B1EC-66F4-D340-BA8D-067FA246B2E7}"/>
              </a:ext>
            </a:extLst>
          </p:cNvPr>
          <p:cNvCxnSpPr>
            <a:cxnSpLocks/>
            <a:stCxn id="101" idx="7"/>
            <a:endCxn id="126" idx="1"/>
          </p:cNvCxnSpPr>
          <p:nvPr/>
        </p:nvCxnSpPr>
        <p:spPr>
          <a:xfrm flipV="1">
            <a:off x="3418877" y="3582078"/>
            <a:ext cx="1849991" cy="1959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931FDAE-4895-1A49-943D-935E67CC0861}"/>
              </a:ext>
            </a:extLst>
          </p:cNvPr>
          <p:cNvCxnSpPr>
            <a:cxnSpLocks/>
            <a:stCxn id="97" idx="0"/>
            <a:endCxn id="124" idx="0"/>
          </p:cNvCxnSpPr>
          <p:nvPr/>
        </p:nvCxnSpPr>
        <p:spPr>
          <a:xfrm flipV="1">
            <a:off x="3865251" y="3881439"/>
            <a:ext cx="904867" cy="1916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EB78E33-2F00-6047-AF1C-D4CB11675D8A}"/>
              </a:ext>
            </a:extLst>
          </p:cNvPr>
          <p:cNvCxnSpPr>
            <a:cxnSpLocks/>
            <a:stCxn id="99" idx="2"/>
            <a:endCxn id="129" idx="3"/>
          </p:cNvCxnSpPr>
          <p:nvPr/>
        </p:nvCxnSpPr>
        <p:spPr>
          <a:xfrm flipV="1">
            <a:off x="4320062" y="3128282"/>
            <a:ext cx="948805" cy="2476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73530ED-D352-F642-86CC-366054A59BE5}"/>
              </a:ext>
            </a:extLst>
          </p:cNvPr>
          <p:cNvCxnSpPr>
            <a:cxnSpLocks/>
            <a:stCxn id="102" idx="2"/>
            <a:endCxn id="127" idx="4"/>
          </p:cNvCxnSpPr>
          <p:nvPr/>
        </p:nvCxnSpPr>
        <p:spPr>
          <a:xfrm flipV="1">
            <a:off x="4320061" y="2872185"/>
            <a:ext cx="450056" cy="20666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5897DB1-5E63-FE48-940B-E9B4AEECFA4D}"/>
              </a:ext>
            </a:extLst>
          </p:cNvPr>
          <p:cNvCxnSpPr>
            <a:cxnSpLocks/>
            <a:stCxn id="123" idx="0"/>
            <a:endCxn id="125" idx="5"/>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92AC81B-39D2-B946-BAD1-E83C9615F5CA}"/>
              </a:ext>
            </a:extLst>
          </p:cNvPr>
          <p:cNvCxnSpPr>
            <a:cxnSpLocks/>
            <a:stCxn id="100" idx="4"/>
          </p:cNvCxnSpPr>
          <p:nvPr/>
        </p:nvCxnSpPr>
        <p:spPr>
          <a:xfrm flipV="1">
            <a:off x="3865250" y="3581402"/>
            <a:ext cx="891421" cy="1207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7FD6D813-81CB-FE4E-AFDA-6E07699BA68C}"/>
              </a:ext>
            </a:extLst>
          </p:cNvPr>
          <p:cNvCxnSpPr>
            <a:cxnSpLocks/>
            <a:stCxn id="97" idx="0"/>
            <a:endCxn id="127" idx="4"/>
          </p:cNvCxnSpPr>
          <p:nvPr/>
        </p:nvCxnSpPr>
        <p:spPr>
          <a:xfrm flipV="1">
            <a:off x="3865251" y="2872185"/>
            <a:ext cx="904866" cy="29258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a:extLst>
              <a:ext uri="{FF2B5EF4-FFF2-40B4-BE49-F238E27FC236}">
                <a16:creationId xmlns:a16="http://schemas.microsoft.com/office/drawing/2014/main" id="{CE06BED9-EA88-9244-A64D-C07D38612711}"/>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EA8A95-520B-0F48-9DDB-537124400BD6}"/>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C18BF39-9962-4F4A-B2FC-543717F99199}"/>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B4D714-E2EE-474E-8F60-664A9D5398EE}"/>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5CC4304-8E2E-1E46-A0E9-1A4BF1B7630B}"/>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F049AE-1BCB-EC4D-B648-E005F7EFF948}"/>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CF21355B-BC6D-1A47-8AC9-CD032F726394}"/>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38" name="TextBox 137">
            <a:extLst>
              <a:ext uri="{FF2B5EF4-FFF2-40B4-BE49-F238E27FC236}">
                <a16:creationId xmlns:a16="http://schemas.microsoft.com/office/drawing/2014/main" id="{6D0A3F12-A5CF-B546-ACBE-4CEBA05BB3FC}"/>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40" name="TextBox 139">
            <a:extLst>
              <a:ext uri="{FF2B5EF4-FFF2-40B4-BE49-F238E27FC236}">
                <a16:creationId xmlns:a16="http://schemas.microsoft.com/office/drawing/2014/main" id="{A3BCCCF0-8FFD-844D-A574-77E9BA1940FE}"/>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46" name="TextBox 145">
            <a:extLst>
              <a:ext uri="{FF2B5EF4-FFF2-40B4-BE49-F238E27FC236}">
                <a16:creationId xmlns:a16="http://schemas.microsoft.com/office/drawing/2014/main" id="{AFA76C08-BB84-3F4F-8C5B-1E7F8136EFA3}"/>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47" name="TextBox 146">
            <a:extLst>
              <a:ext uri="{FF2B5EF4-FFF2-40B4-BE49-F238E27FC236}">
                <a16:creationId xmlns:a16="http://schemas.microsoft.com/office/drawing/2014/main" id="{30B3CDDA-2BD9-EC44-BA04-24EA56D415CD}"/>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cxnSp>
        <p:nvCxnSpPr>
          <p:cNvPr id="148" name="Straight Arrow Connector 147">
            <a:extLst>
              <a:ext uri="{FF2B5EF4-FFF2-40B4-BE49-F238E27FC236}">
                <a16:creationId xmlns:a16="http://schemas.microsoft.com/office/drawing/2014/main" id="{47E345E1-326F-3646-AE23-2C5636C2D552}"/>
              </a:ext>
            </a:extLst>
          </p:cNvPr>
          <p:cNvCxnSpPr>
            <a:cxnSpLocks/>
          </p:cNvCxnSpPr>
          <p:nvPr/>
        </p:nvCxnSpPr>
        <p:spPr>
          <a:xfrm flipH="1">
            <a:off x="7328432" y="4013813"/>
            <a:ext cx="4383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4998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normAutofit fontScale="90000"/>
          </a:bodyPr>
          <a:lstStyle/>
          <a:p>
            <a:r>
              <a:rPr lang="en-US" dirty="0"/>
              <a:t>Negative Assortativity: Communities Are More Connected to Each Other</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27</a:t>
            </a:fld>
            <a:endParaRPr lang="en-US"/>
          </a:p>
        </p:txBody>
      </p: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8AC7A74-262E-7548-BE20-63C4EFC1F35F}"/>
              </a:ext>
            </a:extLst>
          </p:cNvPr>
          <p:cNvCxnSpPr>
            <a:cxnSpLocks/>
            <a:stCxn id="129" idx="3"/>
            <a:endCxn id="150" idx="7"/>
          </p:cNvCxnSpPr>
          <p:nvPr/>
        </p:nvCxnSpPr>
        <p:spPr>
          <a:xfrm flipH="1">
            <a:off x="4876196" y="3128282"/>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3454ED-0150-9F41-8EF0-5DE147C96DED}"/>
              </a:ext>
            </a:extLst>
          </p:cNvPr>
          <p:cNvCxnSpPr>
            <a:cxnSpLocks/>
            <a:stCxn id="126" idx="1"/>
            <a:endCxn id="128" idx="7"/>
          </p:cNvCxnSpPr>
          <p:nvPr/>
        </p:nvCxnSpPr>
        <p:spPr>
          <a:xfrm flipH="1">
            <a:off x="4323744" y="3582078"/>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B2DB876-D6C7-E546-861E-F01626F2F60F}"/>
              </a:ext>
            </a:extLst>
          </p:cNvPr>
          <p:cNvCxnSpPr>
            <a:cxnSpLocks/>
            <a:endCxn id="98" idx="5"/>
          </p:cNvCxnSpPr>
          <p:nvPr/>
        </p:nvCxnSpPr>
        <p:spPr>
          <a:xfrm>
            <a:off x="2630986" y="3870130"/>
            <a:ext cx="790272" cy="117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B870718-C100-AB41-B234-4A834F80C2D2}"/>
              </a:ext>
            </a:extLst>
          </p:cNvPr>
          <p:cNvCxnSpPr>
            <a:cxnSpLocks/>
            <a:stCxn id="11" idx="4"/>
            <a:endCxn id="125" idx="5"/>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C1CBA90-896D-AF4D-BEBE-F747358050CF}"/>
              </a:ext>
            </a:extLst>
          </p:cNvPr>
          <p:cNvCxnSpPr>
            <a:cxnSpLocks/>
            <a:stCxn id="7" idx="6"/>
            <a:endCxn id="98" idx="1"/>
          </p:cNvCxnSpPr>
          <p:nvPr/>
        </p:nvCxnSpPr>
        <p:spPr>
          <a:xfrm>
            <a:off x="2300286" y="3676849"/>
            <a:ext cx="908813" cy="1155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754427F-4FFC-CE43-90BB-4BE8809BFF51}"/>
              </a:ext>
            </a:extLst>
          </p:cNvPr>
          <p:cNvCxnSpPr>
            <a:cxnSpLocks/>
            <a:stCxn id="7" idx="6"/>
            <a:endCxn id="101" idx="7"/>
          </p:cNvCxnSpPr>
          <p:nvPr/>
        </p:nvCxnSpPr>
        <p:spPr>
          <a:xfrm>
            <a:off x="2300286" y="3676849"/>
            <a:ext cx="1118591" cy="18650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AB789FB-BCC9-0C43-A770-9C98159DEA5E}"/>
              </a:ext>
            </a:extLst>
          </p:cNvPr>
          <p:cNvCxnSpPr>
            <a:cxnSpLocks/>
            <a:stCxn id="8" idx="0"/>
            <a:endCxn id="100" idx="3"/>
          </p:cNvCxnSpPr>
          <p:nvPr/>
        </p:nvCxnSpPr>
        <p:spPr>
          <a:xfrm>
            <a:off x="2150269" y="4181476"/>
            <a:ext cx="1608901" cy="5633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4AA1C46-13E1-BB43-8863-CD4FD6304EB8}"/>
              </a:ext>
            </a:extLst>
          </p:cNvPr>
          <p:cNvCxnSpPr>
            <a:cxnSpLocks/>
            <a:stCxn id="8" idx="0"/>
            <a:endCxn id="102" idx="2"/>
          </p:cNvCxnSpPr>
          <p:nvPr/>
        </p:nvCxnSpPr>
        <p:spPr>
          <a:xfrm>
            <a:off x="2150269" y="4181476"/>
            <a:ext cx="2169792" cy="7573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10C95FA-6D1B-1F47-861C-55B117D7CDB0}"/>
              </a:ext>
            </a:extLst>
          </p:cNvPr>
          <p:cNvCxnSpPr>
            <a:cxnSpLocks/>
            <a:endCxn id="124" idx="0"/>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D753821-4E73-4242-AB0A-D3097AED286E}"/>
              </a:ext>
            </a:extLst>
          </p:cNvPr>
          <p:cNvCxnSpPr>
            <a:cxnSpLocks/>
            <a:stCxn id="12" idx="7"/>
            <a:endCxn id="126" idx="1"/>
          </p:cNvCxnSpPr>
          <p:nvPr/>
        </p:nvCxnSpPr>
        <p:spPr>
          <a:xfrm flipV="1">
            <a:off x="1703895" y="3582078"/>
            <a:ext cx="3564973" cy="343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CDBFC9C-7E30-7C40-AFFA-BCEA0A12F4D8}"/>
              </a:ext>
            </a:extLst>
          </p:cNvPr>
          <p:cNvCxnSpPr>
            <a:cxnSpLocks/>
            <a:stCxn id="12" idx="7"/>
            <a:endCxn id="129" idx="3"/>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95C3CA1-7D81-0D44-8CB0-16BCDDEDC0AD}"/>
              </a:ext>
            </a:extLst>
          </p:cNvPr>
          <p:cNvCxnSpPr>
            <a:cxnSpLocks/>
            <a:stCxn id="12" idx="7"/>
            <a:endCxn id="127" idx="4"/>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F155D98-D547-1842-9934-BD06DABA9F8F}"/>
              </a:ext>
            </a:extLst>
          </p:cNvPr>
          <p:cNvCxnSpPr>
            <a:cxnSpLocks/>
            <a:stCxn id="9" idx="5"/>
            <a:endCxn id="125" idx="5"/>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3589A86-EF1D-C24E-B9CB-363FC6C71B72}"/>
              </a:ext>
            </a:extLst>
          </p:cNvPr>
          <p:cNvCxnSpPr>
            <a:cxnSpLocks/>
            <a:stCxn id="11" idx="4"/>
            <a:endCxn id="99" idx="1"/>
          </p:cNvCxnSpPr>
          <p:nvPr/>
        </p:nvCxnSpPr>
        <p:spPr>
          <a:xfrm>
            <a:off x="2150268" y="3172222"/>
            <a:ext cx="2213733" cy="23264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B31C6B7-DFAC-C544-816C-F76E38AE6DBA}"/>
              </a:ext>
            </a:extLst>
          </p:cNvPr>
          <p:cNvCxnSpPr>
            <a:cxnSpLocks/>
            <a:stCxn id="100" idx="4"/>
            <a:endCxn id="128" idx="7"/>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8228D50-77B1-A045-9AB4-2A57E2A76B7D}"/>
              </a:ext>
            </a:extLst>
          </p:cNvPr>
          <p:cNvCxnSpPr>
            <a:cxnSpLocks/>
            <a:stCxn id="100" idx="4"/>
            <a:endCxn id="125" idx="5"/>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9D29AB3-FE1A-C649-BF50-874A41446524}"/>
              </a:ext>
            </a:extLst>
          </p:cNvPr>
          <p:cNvCxnSpPr>
            <a:cxnSpLocks/>
            <a:stCxn id="98" idx="5"/>
            <a:endCxn id="127" idx="4"/>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407B1EC-66F4-D340-BA8D-067FA246B2E7}"/>
              </a:ext>
            </a:extLst>
          </p:cNvPr>
          <p:cNvCxnSpPr>
            <a:cxnSpLocks/>
            <a:stCxn id="101" idx="7"/>
            <a:endCxn id="126" idx="1"/>
          </p:cNvCxnSpPr>
          <p:nvPr/>
        </p:nvCxnSpPr>
        <p:spPr>
          <a:xfrm flipV="1">
            <a:off x="3418877" y="3582078"/>
            <a:ext cx="1849991" cy="1959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EB78E33-2F00-6047-AF1C-D4CB11675D8A}"/>
              </a:ext>
            </a:extLst>
          </p:cNvPr>
          <p:cNvCxnSpPr>
            <a:cxnSpLocks/>
            <a:stCxn id="99" idx="7"/>
            <a:endCxn id="129" idx="3"/>
          </p:cNvCxnSpPr>
          <p:nvPr/>
        </p:nvCxnSpPr>
        <p:spPr>
          <a:xfrm flipV="1">
            <a:off x="4576160" y="3128282"/>
            <a:ext cx="692707" cy="2370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73530ED-D352-F642-86CC-366054A59BE5}"/>
              </a:ext>
            </a:extLst>
          </p:cNvPr>
          <p:cNvCxnSpPr>
            <a:cxnSpLocks/>
            <a:stCxn id="102" idx="7"/>
            <a:endCxn id="127" idx="4"/>
          </p:cNvCxnSpPr>
          <p:nvPr/>
        </p:nvCxnSpPr>
        <p:spPr>
          <a:xfrm flipV="1">
            <a:off x="4576159" y="2872185"/>
            <a:ext cx="193958" cy="1960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5897DB1-5E63-FE48-940B-E9B4AEECFA4D}"/>
              </a:ext>
            </a:extLst>
          </p:cNvPr>
          <p:cNvCxnSpPr>
            <a:cxnSpLocks/>
            <a:stCxn id="123" idx="0"/>
            <a:endCxn id="125" idx="5"/>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a:extLst>
              <a:ext uri="{FF2B5EF4-FFF2-40B4-BE49-F238E27FC236}">
                <a16:creationId xmlns:a16="http://schemas.microsoft.com/office/drawing/2014/main" id="{BAFB949C-E8BC-624D-8D2C-2B5790890115}"/>
              </a:ext>
            </a:extLst>
          </p:cNvPr>
          <p:cNvCxnSpPr>
            <a:cxnSpLocks/>
            <a:stCxn id="8" idx="7"/>
            <a:endCxn id="97" idx="0"/>
          </p:cNvCxnSpPr>
          <p:nvPr/>
        </p:nvCxnSpPr>
        <p:spPr>
          <a:xfrm>
            <a:off x="2256348" y="4225415"/>
            <a:ext cx="1608903" cy="15726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74FF1D4-CDCC-0C43-8F8E-8A8B298F83D8}"/>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7BB96B-1783-5D45-9E18-AB40D4153332}"/>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D776246-53DD-5B43-941B-A436E09FE465}"/>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5120DD-8941-D544-8531-D8721BE04E61}"/>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D4A08FB-3EBB-F74E-A3AE-3847CC656D3F}"/>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4083B3E-5272-2942-89C4-E1A4FE2F7FAD}"/>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143ABE5-547B-8A4D-AEDD-26EE9E743C26}"/>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62" name="TextBox 61">
            <a:extLst>
              <a:ext uri="{FF2B5EF4-FFF2-40B4-BE49-F238E27FC236}">
                <a16:creationId xmlns:a16="http://schemas.microsoft.com/office/drawing/2014/main" id="{21925489-1561-B446-B403-55B57052F208}"/>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63" name="TextBox 62">
            <a:extLst>
              <a:ext uri="{FF2B5EF4-FFF2-40B4-BE49-F238E27FC236}">
                <a16:creationId xmlns:a16="http://schemas.microsoft.com/office/drawing/2014/main" id="{D8522062-0743-B54D-9268-B24A0AD7FDA8}"/>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64" name="TextBox 63">
            <a:extLst>
              <a:ext uri="{FF2B5EF4-FFF2-40B4-BE49-F238E27FC236}">
                <a16:creationId xmlns:a16="http://schemas.microsoft.com/office/drawing/2014/main" id="{59E8CA68-2A06-6A44-B7CB-A4BC3655F122}"/>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65" name="TextBox 64">
            <a:extLst>
              <a:ext uri="{FF2B5EF4-FFF2-40B4-BE49-F238E27FC236}">
                <a16:creationId xmlns:a16="http://schemas.microsoft.com/office/drawing/2014/main" id="{539102C9-1C90-F84C-9213-397796A6AE62}"/>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cxnSp>
        <p:nvCxnSpPr>
          <p:cNvPr id="66" name="Straight Arrow Connector 65">
            <a:extLst>
              <a:ext uri="{FF2B5EF4-FFF2-40B4-BE49-F238E27FC236}">
                <a16:creationId xmlns:a16="http://schemas.microsoft.com/office/drawing/2014/main" id="{20AE70A4-1905-914E-82B4-5B4D995663D3}"/>
              </a:ext>
            </a:extLst>
          </p:cNvPr>
          <p:cNvCxnSpPr>
            <a:cxnSpLocks/>
          </p:cNvCxnSpPr>
          <p:nvPr/>
        </p:nvCxnSpPr>
        <p:spPr>
          <a:xfrm flipH="1">
            <a:off x="7328432" y="5405153"/>
            <a:ext cx="4383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247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lstStyle/>
          <a:p>
            <a:r>
              <a:rPr lang="en-US" dirty="0">
                <a:solidFill>
                  <a:srgbClr val="E59432"/>
                </a:solidFill>
              </a:rPr>
              <a:t>Assortativity in a Single Community</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28</a:t>
            </a:fld>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C0A0AF-8B8C-414B-B064-9A847017A8C7}"/>
              </a:ext>
            </a:extLst>
          </p:cNvPr>
          <p:cNvCxnSpPr>
            <a:cxnSpLocks/>
            <a:stCxn id="8" idx="0"/>
            <a:endCxn id="10" idx="1"/>
          </p:cNvCxnSpPr>
          <p:nvPr/>
        </p:nvCxnSpPr>
        <p:spPr>
          <a:xfrm flipV="1">
            <a:off x="2150269" y="3882115"/>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909352-7EBB-D84D-A180-F34DBE4F77FC}"/>
              </a:ext>
            </a:extLst>
          </p:cNvPr>
          <p:cNvCxnSpPr>
            <a:cxnSpLocks/>
            <a:stCxn id="12" idx="7"/>
            <a:endCxn id="11" idx="4"/>
          </p:cNvCxnSpPr>
          <p:nvPr/>
        </p:nvCxnSpPr>
        <p:spPr>
          <a:xfrm flipV="1">
            <a:off x="1703895" y="3172222"/>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5B6061-F6E1-1840-B602-A592ADE13A5A}"/>
              </a:ext>
            </a:extLst>
          </p:cNvPr>
          <p:cNvCxnSpPr>
            <a:cxnSpLocks/>
            <a:stCxn id="99" idx="1"/>
            <a:endCxn id="101" idx="7"/>
          </p:cNvCxnSpPr>
          <p:nvPr/>
        </p:nvCxnSpPr>
        <p:spPr>
          <a:xfrm flipH="1">
            <a:off x="3418877" y="5498664"/>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F4ECDE-CE39-3D4F-A457-3FE35D9C942C}"/>
              </a:ext>
            </a:extLst>
          </p:cNvPr>
          <p:cNvCxnSpPr>
            <a:cxnSpLocks/>
            <a:stCxn id="97" idx="0"/>
            <a:endCxn id="99" idx="1"/>
          </p:cNvCxnSpPr>
          <p:nvPr/>
        </p:nvCxnSpPr>
        <p:spPr>
          <a:xfrm flipV="1">
            <a:off x="3865251" y="5498664"/>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E98263-61C8-E847-8F94-187F5433F06B}"/>
              </a:ext>
            </a:extLst>
          </p:cNvPr>
          <p:cNvCxnSpPr>
            <a:cxnSpLocks/>
            <a:stCxn id="102" idx="3"/>
            <a:endCxn id="97" idx="0"/>
          </p:cNvCxnSpPr>
          <p:nvPr/>
        </p:nvCxnSpPr>
        <p:spPr>
          <a:xfrm flipH="1">
            <a:off x="3865251" y="5044868"/>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54D16C-E160-7E43-B31E-CAF29B3490F6}"/>
              </a:ext>
            </a:extLst>
          </p:cNvPr>
          <p:cNvCxnSpPr>
            <a:cxnSpLocks/>
            <a:stCxn id="99" idx="1"/>
            <a:endCxn id="102" idx="3"/>
          </p:cNvCxnSpPr>
          <p:nvPr/>
        </p:nvCxnSpPr>
        <p:spPr>
          <a:xfrm flipH="1" flipV="1">
            <a:off x="4364000" y="5044868"/>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448E610-A660-C045-AA55-8450075A6463}"/>
              </a:ext>
            </a:extLst>
          </p:cNvPr>
          <p:cNvCxnSpPr>
            <a:cxnSpLocks/>
            <a:stCxn id="101" idx="7"/>
            <a:endCxn id="102" idx="3"/>
          </p:cNvCxnSpPr>
          <p:nvPr/>
        </p:nvCxnSpPr>
        <p:spPr>
          <a:xfrm flipV="1">
            <a:off x="3418877" y="5044868"/>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476202B-9662-B842-8511-7DB5715DCA36}"/>
              </a:ext>
            </a:extLst>
          </p:cNvPr>
          <p:cNvCxnSpPr>
            <a:cxnSpLocks/>
            <a:stCxn id="102" idx="3"/>
            <a:endCxn id="98" idx="5"/>
          </p:cNvCxnSpPr>
          <p:nvPr/>
        </p:nvCxnSpPr>
        <p:spPr>
          <a:xfrm flipH="1">
            <a:off x="3421258" y="5044868"/>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64B083D-6778-2D4D-9CCE-86D8BE10C942}"/>
              </a:ext>
            </a:extLst>
          </p:cNvPr>
          <p:cNvCxnSpPr>
            <a:cxnSpLocks/>
            <a:stCxn id="126" idx="1"/>
            <a:endCxn id="127" idx="4"/>
          </p:cNvCxnSpPr>
          <p:nvPr/>
        </p:nvCxnSpPr>
        <p:spPr>
          <a:xfrm flipH="1" flipV="1">
            <a:off x="4770117" y="2872185"/>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E3F0A3B3-6F7D-4C46-BEDA-F683287A61B0}"/>
              </a:ext>
            </a:extLst>
          </p:cNvPr>
          <p:cNvCxnSpPr>
            <a:cxnSpLocks/>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9D2C15-9041-CF48-9EB9-4369A772BE7F}"/>
              </a:ext>
            </a:extLst>
          </p:cNvPr>
          <p:cNvCxnSpPr>
            <a:cxnSpLocks/>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E89F5EB-95A7-3248-BA31-DD23107F8A48}"/>
              </a:ext>
            </a:extLst>
          </p:cNvPr>
          <p:cNvCxnSpPr>
            <a:cxnSpLocks/>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F442F6-A681-5648-B152-D29141CCD6ED}"/>
              </a:ext>
            </a:extLst>
          </p:cNvPr>
          <p:cNvCxnSpPr>
            <a:cxnSpLocks/>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F6328CD-98E3-9544-B528-D921773F6F90}"/>
              </a:ext>
            </a:extLst>
          </p:cNvPr>
          <p:cNvCxnSpPr>
            <a:cxnSpLocks/>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7ACDE71-1B18-6A4F-A20E-E638B77E068B}"/>
              </a:ext>
            </a:extLst>
          </p:cNvPr>
          <p:cNvCxnSpPr>
            <a:cxnSpLocks/>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A90FD57-B1BD-2145-B013-D1DBBA332CCF}"/>
              </a:ext>
            </a:extLst>
          </p:cNvPr>
          <p:cNvCxnSpPr>
            <a:cxnSpLocks/>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C557588-26DB-BD40-89A0-D91A44AD1F65}"/>
              </a:ext>
            </a:extLst>
          </p:cNvPr>
          <p:cNvCxnSpPr>
            <a:cxnSpLocks/>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988122E-3AEE-AF4B-9D69-DB04B0683F67}"/>
              </a:ext>
            </a:extLst>
          </p:cNvPr>
          <p:cNvCxnSpPr>
            <a:cxnSpLocks/>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C3C2958-4B17-2943-A870-EF7260F75C44}"/>
              </a:ext>
            </a:extLst>
          </p:cNvPr>
          <p:cNvCxnSpPr>
            <a:cxnSpLocks/>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31D2568-8A65-964C-A9C5-16ACE3B95103}"/>
              </a:ext>
            </a:extLst>
          </p:cNvPr>
          <p:cNvCxnSpPr>
            <a:cxnSpLocks/>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3722037-128C-A04C-B9D5-6D64EA71F535}"/>
              </a:ext>
            </a:extLst>
          </p:cNvPr>
          <p:cNvCxnSpPr>
            <a:cxnSpLocks/>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C9F98AD-5BB9-D840-AE6E-D39E7CC63AEF}"/>
              </a:ext>
            </a:extLst>
          </p:cNvPr>
          <p:cNvCxnSpPr>
            <a:cxnSpLocks/>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C17734E-BBD5-B04B-8CAC-08E8F8793B55}"/>
              </a:ext>
            </a:extLst>
          </p:cNvPr>
          <p:cNvCxnSpPr>
            <a:cxnSpLocks/>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3A8BDAB-38DB-E54C-A32E-D5BC0B8B5518}"/>
              </a:ext>
            </a:extLst>
          </p:cNvPr>
          <p:cNvCxnSpPr>
            <a:cxnSpLocks/>
          </p:cNvCxnSpPr>
          <p:nvPr/>
        </p:nvCxnSpPr>
        <p:spPr>
          <a:xfrm flipV="1">
            <a:off x="4576160" y="3128282"/>
            <a:ext cx="692707" cy="2370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CAB6718-5C0A-4540-A6B5-1ABCC7BB6146}"/>
              </a:ext>
            </a:extLst>
          </p:cNvPr>
          <p:cNvCxnSpPr>
            <a:cxnSpLocks/>
          </p:cNvCxnSpPr>
          <p:nvPr/>
        </p:nvCxnSpPr>
        <p:spPr>
          <a:xfrm flipV="1">
            <a:off x="4576159" y="2872185"/>
            <a:ext cx="193958" cy="1960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6D4A06-505B-8945-AD9C-B36BE11B9F4F}"/>
              </a:ext>
            </a:extLst>
          </p:cNvPr>
          <p:cNvCxnSpPr>
            <a:cxnSpLocks/>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48DE4E0-7C5E-B349-8041-699FE07FFD6E}"/>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0AA1F95-DAF6-7240-AB05-9E97A6827EDB}"/>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3BBFCCF-F662-5A43-BD91-E5E00228D28E}"/>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EB01409-2A68-9C4F-B002-3763875C2C38}"/>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5FF7DF8-FB7F-A34C-AC52-C1881F10810E}"/>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865F973-ED0A-424E-B77D-12EC2C3BDF20}"/>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CC285F7A-D132-BA4A-9367-62C62929F184}"/>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36" name="TextBox 135">
            <a:extLst>
              <a:ext uri="{FF2B5EF4-FFF2-40B4-BE49-F238E27FC236}">
                <a16:creationId xmlns:a16="http://schemas.microsoft.com/office/drawing/2014/main" id="{FE28F499-12BD-7B4C-9B23-CA88DF42F142}"/>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37" name="TextBox 136">
            <a:extLst>
              <a:ext uri="{FF2B5EF4-FFF2-40B4-BE49-F238E27FC236}">
                <a16:creationId xmlns:a16="http://schemas.microsoft.com/office/drawing/2014/main" id="{9E7366CA-0490-0A4F-B6E3-B7A294DA3352}"/>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38" name="TextBox 137">
            <a:extLst>
              <a:ext uri="{FF2B5EF4-FFF2-40B4-BE49-F238E27FC236}">
                <a16:creationId xmlns:a16="http://schemas.microsoft.com/office/drawing/2014/main" id="{BDF5AB58-70C5-9549-8F38-C4D8A03F629F}"/>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40" name="TextBox 139">
            <a:extLst>
              <a:ext uri="{FF2B5EF4-FFF2-40B4-BE49-F238E27FC236}">
                <a16:creationId xmlns:a16="http://schemas.microsoft.com/office/drawing/2014/main" id="{151624D1-9141-FA46-B815-27765FBEFF70}"/>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sp>
        <p:nvSpPr>
          <p:cNvPr id="14" name="TextBox 13">
            <a:extLst>
              <a:ext uri="{FF2B5EF4-FFF2-40B4-BE49-F238E27FC236}">
                <a16:creationId xmlns:a16="http://schemas.microsoft.com/office/drawing/2014/main" id="{A6F5D83F-19C1-2E44-92CA-557C17FE859B}"/>
              </a:ext>
            </a:extLst>
          </p:cNvPr>
          <p:cNvSpPr txBox="1"/>
          <p:nvPr/>
        </p:nvSpPr>
        <p:spPr>
          <a:xfrm>
            <a:off x="7808706" y="3838176"/>
            <a:ext cx="506870" cy="369332"/>
          </a:xfrm>
          <a:prstGeom prst="rect">
            <a:avLst/>
          </a:prstGeom>
          <a:noFill/>
        </p:spPr>
        <p:txBody>
          <a:bodyPr wrap="none" rtlCol="0">
            <a:spAutoFit/>
          </a:bodyPr>
          <a:lstStyle/>
          <a:p>
            <a:r>
              <a:rPr lang="en-US" b="1" dirty="0">
                <a:solidFill>
                  <a:srgbClr val="E59432"/>
                </a:solidFill>
              </a:rPr>
              <a:t>???</a:t>
            </a:r>
          </a:p>
        </p:txBody>
      </p:sp>
      <p:cxnSp>
        <p:nvCxnSpPr>
          <p:cNvPr id="141" name="Straight Arrow Connector 140">
            <a:extLst>
              <a:ext uri="{FF2B5EF4-FFF2-40B4-BE49-F238E27FC236}">
                <a16:creationId xmlns:a16="http://schemas.microsoft.com/office/drawing/2014/main" id="{715E6D41-110A-0F4E-BCC2-238168168FB3}"/>
              </a:ext>
            </a:extLst>
          </p:cNvPr>
          <p:cNvCxnSpPr>
            <a:cxnSpLocks/>
          </p:cNvCxnSpPr>
          <p:nvPr/>
        </p:nvCxnSpPr>
        <p:spPr>
          <a:xfrm flipH="1">
            <a:off x="7370383" y="4006654"/>
            <a:ext cx="438323" cy="0"/>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87A654C5-19A9-AF4E-AFB8-77F8EF6367F4}"/>
              </a:ext>
            </a:extLst>
          </p:cNvPr>
          <p:cNvCxnSpPr>
            <a:cxnSpLocks/>
          </p:cNvCxnSpPr>
          <p:nvPr/>
        </p:nvCxnSpPr>
        <p:spPr>
          <a:xfrm flipH="1" flipV="1">
            <a:off x="7461956" y="3482891"/>
            <a:ext cx="346751" cy="327358"/>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E1029A5B-588C-6643-AEEC-9D1F93988FAD}"/>
              </a:ext>
            </a:extLst>
          </p:cNvPr>
          <p:cNvCxnSpPr>
            <a:cxnSpLocks/>
          </p:cNvCxnSpPr>
          <p:nvPr/>
        </p:nvCxnSpPr>
        <p:spPr>
          <a:xfrm flipH="1">
            <a:off x="7486650" y="4234950"/>
            <a:ext cx="346073" cy="367604"/>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37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lstStyle/>
          <a:p>
            <a:r>
              <a:rPr lang="en-US" dirty="0">
                <a:solidFill>
                  <a:srgbClr val="E59432"/>
                </a:solidFill>
              </a:rPr>
              <a:t>Assortativity in a Single Community</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29</a:t>
            </a:fld>
            <a:endParaRPr lang="en-US"/>
          </a:p>
        </p:txBody>
      </p:sp>
      <p:grpSp>
        <p:nvGrpSpPr>
          <p:cNvPr id="3" name="Group 2">
            <a:extLst>
              <a:ext uri="{FF2B5EF4-FFF2-40B4-BE49-F238E27FC236}">
                <a16:creationId xmlns:a16="http://schemas.microsoft.com/office/drawing/2014/main" id="{08748A15-9960-6548-BF89-CCFC5F677E2D}"/>
              </a:ext>
            </a:extLst>
          </p:cNvPr>
          <p:cNvGrpSpPr/>
          <p:nvPr/>
        </p:nvGrpSpPr>
        <p:grpSpPr>
          <a:xfrm>
            <a:off x="1447797" y="2572148"/>
            <a:ext cx="4077169" cy="3525914"/>
            <a:chOff x="1447797" y="2572148"/>
            <a:chExt cx="4077169" cy="3525914"/>
          </a:xfrm>
        </p:grpSpPr>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C0A0AF-8B8C-414B-B064-9A847017A8C7}"/>
                </a:ext>
              </a:extLst>
            </p:cNvPr>
            <p:cNvCxnSpPr>
              <a:cxnSpLocks/>
              <a:stCxn id="8" idx="0"/>
              <a:endCxn id="10" idx="1"/>
            </p:cNvCxnSpPr>
            <p:nvPr/>
          </p:nvCxnSpPr>
          <p:spPr>
            <a:xfrm flipV="1">
              <a:off x="2150269" y="3882115"/>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909352-7EBB-D84D-A180-F34DBE4F77FC}"/>
                </a:ext>
              </a:extLst>
            </p:cNvPr>
            <p:cNvCxnSpPr>
              <a:cxnSpLocks/>
              <a:stCxn id="12" idx="7"/>
              <a:endCxn id="11" idx="4"/>
            </p:cNvCxnSpPr>
            <p:nvPr/>
          </p:nvCxnSpPr>
          <p:spPr>
            <a:xfrm flipV="1">
              <a:off x="1703895" y="3172222"/>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5B6061-F6E1-1840-B602-A592ADE13A5A}"/>
                </a:ext>
              </a:extLst>
            </p:cNvPr>
            <p:cNvCxnSpPr>
              <a:cxnSpLocks/>
              <a:stCxn id="99" idx="1"/>
              <a:endCxn id="101" idx="7"/>
            </p:cNvCxnSpPr>
            <p:nvPr/>
          </p:nvCxnSpPr>
          <p:spPr>
            <a:xfrm flipH="1">
              <a:off x="3418877" y="5498664"/>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F4ECDE-CE39-3D4F-A457-3FE35D9C942C}"/>
                </a:ext>
              </a:extLst>
            </p:cNvPr>
            <p:cNvCxnSpPr>
              <a:cxnSpLocks/>
              <a:stCxn id="97" idx="0"/>
              <a:endCxn id="99" idx="1"/>
            </p:cNvCxnSpPr>
            <p:nvPr/>
          </p:nvCxnSpPr>
          <p:spPr>
            <a:xfrm flipV="1">
              <a:off x="3865251" y="5498664"/>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E98263-61C8-E847-8F94-187F5433F06B}"/>
                </a:ext>
              </a:extLst>
            </p:cNvPr>
            <p:cNvCxnSpPr>
              <a:cxnSpLocks/>
              <a:stCxn id="102" idx="3"/>
              <a:endCxn id="97" idx="0"/>
            </p:cNvCxnSpPr>
            <p:nvPr/>
          </p:nvCxnSpPr>
          <p:spPr>
            <a:xfrm flipH="1">
              <a:off x="3865251" y="5044868"/>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54D16C-E160-7E43-B31E-CAF29B3490F6}"/>
                </a:ext>
              </a:extLst>
            </p:cNvPr>
            <p:cNvCxnSpPr>
              <a:cxnSpLocks/>
              <a:stCxn id="99" idx="1"/>
              <a:endCxn id="102" idx="3"/>
            </p:cNvCxnSpPr>
            <p:nvPr/>
          </p:nvCxnSpPr>
          <p:spPr>
            <a:xfrm flipH="1" flipV="1">
              <a:off x="4364000" y="5044868"/>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448E610-A660-C045-AA55-8450075A6463}"/>
                </a:ext>
              </a:extLst>
            </p:cNvPr>
            <p:cNvCxnSpPr>
              <a:cxnSpLocks/>
              <a:stCxn id="101" idx="7"/>
              <a:endCxn id="102" idx="3"/>
            </p:cNvCxnSpPr>
            <p:nvPr/>
          </p:nvCxnSpPr>
          <p:spPr>
            <a:xfrm flipV="1">
              <a:off x="3418877" y="5044868"/>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476202B-9662-B842-8511-7DB5715DCA36}"/>
                </a:ext>
              </a:extLst>
            </p:cNvPr>
            <p:cNvCxnSpPr>
              <a:cxnSpLocks/>
              <a:stCxn id="102" idx="3"/>
              <a:endCxn id="98" idx="5"/>
            </p:cNvCxnSpPr>
            <p:nvPr/>
          </p:nvCxnSpPr>
          <p:spPr>
            <a:xfrm flipH="1">
              <a:off x="3421258" y="5044868"/>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64B083D-6778-2D4D-9CCE-86D8BE10C942}"/>
                </a:ext>
              </a:extLst>
            </p:cNvPr>
            <p:cNvCxnSpPr>
              <a:cxnSpLocks/>
              <a:stCxn id="126" idx="1"/>
              <a:endCxn id="127" idx="4"/>
            </p:cNvCxnSpPr>
            <p:nvPr/>
          </p:nvCxnSpPr>
          <p:spPr>
            <a:xfrm flipH="1" flipV="1">
              <a:off x="4770117" y="2872185"/>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E3F0A3B3-6F7D-4C46-BEDA-F683287A61B0}"/>
                </a:ext>
              </a:extLst>
            </p:cNvPr>
            <p:cNvCxnSpPr>
              <a:cxnSpLocks/>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9D2C15-9041-CF48-9EB9-4369A772BE7F}"/>
                </a:ext>
              </a:extLst>
            </p:cNvPr>
            <p:cNvCxnSpPr>
              <a:cxnSpLocks/>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E89F5EB-95A7-3248-BA31-DD23107F8A48}"/>
                </a:ext>
              </a:extLst>
            </p:cNvPr>
            <p:cNvCxnSpPr>
              <a:cxnSpLocks/>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F442F6-A681-5648-B152-D29141CCD6ED}"/>
                </a:ext>
              </a:extLst>
            </p:cNvPr>
            <p:cNvCxnSpPr>
              <a:cxnSpLocks/>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F6328CD-98E3-9544-B528-D921773F6F90}"/>
                </a:ext>
              </a:extLst>
            </p:cNvPr>
            <p:cNvCxnSpPr>
              <a:cxnSpLocks/>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7ACDE71-1B18-6A4F-A20E-E638B77E068B}"/>
                </a:ext>
              </a:extLst>
            </p:cNvPr>
            <p:cNvCxnSpPr>
              <a:cxnSpLocks/>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A90FD57-B1BD-2145-B013-D1DBBA332CCF}"/>
                </a:ext>
              </a:extLst>
            </p:cNvPr>
            <p:cNvCxnSpPr>
              <a:cxnSpLocks/>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C557588-26DB-BD40-89A0-D91A44AD1F65}"/>
                </a:ext>
              </a:extLst>
            </p:cNvPr>
            <p:cNvCxnSpPr>
              <a:cxnSpLocks/>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988122E-3AEE-AF4B-9D69-DB04B0683F67}"/>
                </a:ext>
              </a:extLst>
            </p:cNvPr>
            <p:cNvCxnSpPr>
              <a:cxnSpLocks/>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C3C2958-4B17-2943-A870-EF7260F75C44}"/>
                </a:ext>
              </a:extLst>
            </p:cNvPr>
            <p:cNvCxnSpPr>
              <a:cxnSpLocks/>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31D2568-8A65-964C-A9C5-16ACE3B95103}"/>
                </a:ext>
              </a:extLst>
            </p:cNvPr>
            <p:cNvCxnSpPr>
              <a:cxnSpLocks/>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3722037-128C-A04C-B9D5-6D64EA71F535}"/>
                </a:ext>
              </a:extLst>
            </p:cNvPr>
            <p:cNvCxnSpPr>
              <a:cxnSpLocks/>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C9F98AD-5BB9-D840-AE6E-D39E7CC63AEF}"/>
                </a:ext>
              </a:extLst>
            </p:cNvPr>
            <p:cNvCxnSpPr>
              <a:cxnSpLocks/>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C17734E-BBD5-B04B-8CAC-08E8F8793B55}"/>
                </a:ext>
              </a:extLst>
            </p:cNvPr>
            <p:cNvCxnSpPr>
              <a:cxnSpLocks/>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3A8BDAB-38DB-E54C-A32E-D5BC0B8B5518}"/>
                </a:ext>
              </a:extLst>
            </p:cNvPr>
            <p:cNvCxnSpPr>
              <a:cxnSpLocks/>
            </p:cNvCxnSpPr>
            <p:nvPr/>
          </p:nvCxnSpPr>
          <p:spPr>
            <a:xfrm flipV="1">
              <a:off x="4576160" y="3128282"/>
              <a:ext cx="692707" cy="2370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CAB6718-5C0A-4540-A6B5-1ABCC7BB6146}"/>
                </a:ext>
              </a:extLst>
            </p:cNvPr>
            <p:cNvCxnSpPr>
              <a:cxnSpLocks/>
            </p:cNvCxnSpPr>
            <p:nvPr/>
          </p:nvCxnSpPr>
          <p:spPr>
            <a:xfrm flipV="1">
              <a:off x="4576159" y="2872185"/>
              <a:ext cx="193958" cy="1960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6D4A06-505B-8945-AD9C-B36BE11B9F4F}"/>
                </a:ext>
              </a:extLst>
            </p:cNvPr>
            <p:cNvCxnSpPr>
              <a:cxnSpLocks/>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9" name="Straight Arrow Connector 88">
            <a:extLst>
              <a:ext uri="{FF2B5EF4-FFF2-40B4-BE49-F238E27FC236}">
                <a16:creationId xmlns:a16="http://schemas.microsoft.com/office/drawing/2014/main" id="{3F247099-611E-5F42-82CD-E56B145E4052}"/>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1FA299E-C4AD-8B4F-AEFC-DF4C7384784E}"/>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B5A8328-D562-D447-A5D4-E8F4581A1270}"/>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D4BFF09-98B2-2E4A-8F13-D0E198F353E8}"/>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60F0B50-320B-324D-82EE-6C14785603CF}"/>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680B0DE-A0CB-A44D-A7F0-8CBEB9226A7C}"/>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11ABC611-5054-DF4F-839E-49C92B7E106B}"/>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36" name="TextBox 135">
            <a:extLst>
              <a:ext uri="{FF2B5EF4-FFF2-40B4-BE49-F238E27FC236}">
                <a16:creationId xmlns:a16="http://schemas.microsoft.com/office/drawing/2014/main" id="{776E10F8-4B11-3943-BD91-2964A02B9F37}"/>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37" name="TextBox 136">
            <a:extLst>
              <a:ext uri="{FF2B5EF4-FFF2-40B4-BE49-F238E27FC236}">
                <a16:creationId xmlns:a16="http://schemas.microsoft.com/office/drawing/2014/main" id="{7AF81E91-13F2-A045-BE59-3698B3E4E2D7}"/>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38" name="TextBox 137">
            <a:extLst>
              <a:ext uri="{FF2B5EF4-FFF2-40B4-BE49-F238E27FC236}">
                <a16:creationId xmlns:a16="http://schemas.microsoft.com/office/drawing/2014/main" id="{4C409C9B-148E-CD43-8410-5B627BC841D1}"/>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40" name="TextBox 139">
            <a:extLst>
              <a:ext uri="{FF2B5EF4-FFF2-40B4-BE49-F238E27FC236}">
                <a16:creationId xmlns:a16="http://schemas.microsoft.com/office/drawing/2014/main" id="{1AF005EB-47C0-2A49-9BD9-9B97CA5DB315}"/>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cxnSp>
        <p:nvCxnSpPr>
          <p:cNvPr id="141" name="Straight Arrow Connector 140">
            <a:extLst>
              <a:ext uri="{FF2B5EF4-FFF2-40B4-BE49-F238E27FC236}">
                <a16:creationId xmlns:a16="http://schemas.microsoft.com/office/drawing/2014/main" id="{1EDF37A6-71F4-684A-B199-3CB8226EFDBC}"/>
              </a:ext>
            </a:extLst>
          </p:cNvPr>
          <p:cNvCxnSpPr>
            <a:cxnSpLocks/>
          </p:cNvCxnSpPr>
          <p:nvPr/>
        </p:nvCxnSpPr>
        <p:spPr>
          <a:xfrm flipH="1">
            <a:off x="7109270" y="4704955"/>
            <a:ext cx="438323" cy="0"/>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255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b="1" dirty="0">
                <a:solidFill>
                  <a:schemeClr val="bg1"/>
                </a:solidFill>
              </a:rPr>
              <a:t>Introduction</a:t>
            </a:r>
          </a:p>
          <a:p>
            <a:r>
              <a:rPr lang="en-US" dirty="0">
                <a:solidFill>
                  <a:schemeClr val="bg1">
                    <a:lumMod val="75000"/>
                  </a:schemeClr>
                </a:solidFill>
              </a:rPr>
              <a:t>Stable Functional Networks Support Successful Rule Learning</a:t>
            </a:r>
          </a:p>
          <a:p>
            <a:r>
              <a:rPr lang="en-US" dirty="0">
                <a:solidFill>
                  <a:schemeClr val="bg1">
                    <a:lumMod val="75000"/>
                  </a:schemeClr>
                </a:solidFill>
              </a:rPr>
              <a:t>Preview: Stable Functional Networks Support Abstract Reasoning</a:t>
            </a:r>
          </a:p>
          <a:p>
            <a:endParaRPr lang="en-US" dirty="0">
              <a:solidFill>
                <a:schemeClr val="bg1"/>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3</a:t>
            </a:fld>
            <a:endParaRPr lang="en-US"/>
          </a:p>
        </p:txBody>
      </p:sp>
    </p:spTree>
    <p:extLst>
      <p:ext uri="{BB962C8B-B14F-4D97-AF65-F5344CB8AC3E}">
        <p14:creationId xmlns:p14="http://schemas.microsoft.com/office/powerpoint/2010/main" val="1385229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044C-E2CA-9C4A-A6DF-82E24659D38D}"/>
              </a:ext>
            </a:extLst>
          </p:cNvPr>
          <p:cNvSpPr>
            <a:spLocks noGrp="1"/>
          </p:cNvSpPr>
          <p:nvPr>
            <p:ph type="title"/>
          </p:nvPr>
        </p:nvSpPr>
        <p:spPr/>
        <p:txBody>
          <a:bodyPr/>
          <a:lstStyle/>
          <a:p>
            <a:r>
              <a:rPr lang="en-US" dirty="0"/>
              <a:t>Assortativity in Cognitive Control Network Increased with Learning</a:t>
            </a:r>
          </a:p>
        </p:txBody>
      </p:sp>
      <p:sp>
        <p:nvSpPr>
          <p:cNvPr id="4" name="Slide Number Placeholder 3">
            <a:extLst>
              <a:ext uri="{FF2B5EF4-FFF2-40B4-BE49-F238E27FC236}">
                <a16:creationId xmlns:a16="http://schemas.microsoft.com/office/drawing/2014/main" id="{319B80F7-1464-2344-BDE5-FB941B963C08}"/>
              </a:ext>
            </a:extLst>
          </p:cNvPr>
          <p:cNvSpPr>
            <a:spLocks noGrp="1"/>
          </p:cNvSpPr>
          <p:nvPr>
            <p:ph type="sldNum" sz="quarter" idx="12"/>
          </p:nvPr>
        </p:nvSpPr>
        <p:spPr/>
        <p:txBody>
          <a:bodyPr/>
          <a:lstStyle/>
          <a:p>
            <a:fld id="{E1552ADF-166F-AF40-B1A4-D35B819B761E}" type="slidenum">
              <a:rPr lang="en-US" smtClean="0"/>
              <a:t>30</a:t>
            </a:fld>
            <a:endParaRPr lang="en-US"/>
          </a:p>
        </p:txBody>
      </p:sp>
      <p:pic>
        <p:nvPicPr>
          <p:cNvPr id="6" name="Picture 5">
            <a:extLst>
              <a:ext uri="{FF2B5EF4-FFF2-40B4-BE49-F238E27FC236}">
                <a16:creationId xmlns:a16="http://schemas.microsoft.com/office/drawing/2014/main" id="{9EFBEE89-1532-AA49-AB28-563446498AFA}"/>
              </a:ext>
            </a:extLst>
          </p:cNvPr>
          <p:cNvPicPr>
            <a:picLocks noChangeAspect="1"/>
          </p:cNvPicPr>
          <p:nvPr/>
        </p:nvPicPr>
        <p:blipFill>
          <a:blip r:embed="rId3"/>
          <a:stretch>
            <a:fillRect/>
          </a:stretch>
        </p:blipFill>
        <p:spPr>
          <a:xfrm>
            <a:off x="758492" y="2395313"/>
            <a:ext cx="4043363" cy="4043363"/>
          </a:xfrm>
          <a:prstGeom prst="rect">
            <a:avLst/>
          </a:prstGeom>
        </p:spPr>
      </p:pic>
      <p:pic>
        <p:nvPicPr>
          <p:cNvPr id="8" name="Picture 7">
            <a:extLst>
              <a:ext uri="{FF2B5EF4-FFF2-40B4-BE49-F238E27FC236}">
                <a16:creationId xmlns:a16="http://schemas.microsoft.com/office/drawing/2014/main" id="{4B01D779-85D3-734F-BBF2-C81CE6833201}"/>
              </a:ext>
            </a:extLst>
          </p:cNvPr>
          <p:cNvPicPr>
            <a:picLocks noChangeAspect="1"/>
          </p:cNvPicPr>
          <p:nvPr/>
        </p:nvPicPr>
        <p:blipFill>
          <a:blip r:embed="rId4"/>
          <a:stretch>
            <a:fillRect/>
          </a:stretch>
        </p:blipFill>
        <p:spPr>
          <a:xfrm>
            <a:off x="754920" y="2395313"/>
            <a:ext cx="4043363" cy="4043363"/>
          </a:xfrm>
          <a:prstGeom prst="rect">
            <a:avLst/>
          </a:prstGeom>
        </p:spPr>
      </p:pic>
      <p:pic>
        <p:nvPicPr>
          <p:cNvPr id="10" name="Picture 9">
            <a:extLst>
              <a:ext uri="{FF2B5EF4-FFF2-40B4-BE49-F238E27FC236}">
                <a16:creationId xmlns:a16="http://schemas.microsoft.com/office/drawing/2014/main" id="{BA4AFECD-5E6C-E74D-807C-B6B1E27CFBEE}"/>
              </a:ext>
            </a:extLst>
          </p:cNvPr>
          <p:cNvPicPr>
            <a:picLocks noChangeAspect="1"/>
          </p:cNvPicPr>
          <p:nvPr/>
        </p:nvPicPr>
        <p:blipFill>
          <a:blip r:embed="rId5"/>
          <a:stretch>
            <a:fillRect/>
          </a:stretch>
        </p:blipFill>
        <p:spPr>
          <a:xfrm>
            <a:off x="758492" y="2395313"/>
            <a:ext cx="6065045" cy="4043363"/>
          </a:xfrm>
          <a:prstGeom prst="rect">
            <a:avLst/>
          </a:prstGeom>
        </p:spPr>
      </p:pic>
      <p:pic>
        <p:nvPicPr>
          <p:cNvPr id="12" name="Picture 11">
            <a:extLst>
              <a:ext uri="{FF2B5EF4-FFF2-40B4-BE49-F238E27FC236}">
                <a16:creationId xmlns:a16="http://schemas.microsoft.com/office/drawing/2014/main" id="{C27B014E-CBBD-184F-891F-F8A29881517B}"/>
              </a:ext>
            </a:extLst>
          </p:cNvPr>
          <p:cNvPicPr>
            <a:picLocks noChangeAspect="1"/>
          </p:cNvPicPr>
          <p:nvPr/>
        </p:nvPicPr>
        <p:blipFill>
          <a:blip r:embed="rId6"/>
          <a:stretch>
            <a:fillRect/>
          </a:stretch>
        </p:blipFill>
        <p:spPr>
          <a:xfrm>
            <a:off x="754920" y="2389042"/>
            <a:ext cx="6046325" cy="4099521"/>
          </a:xfrm>
          <a:prstGeom prst="rect">
            <a:avLst/>
          </a:prstGeom>
        </p:spPr>
      </p:pic>
      <p:pic>
        <p:nvPicPr>
          <p:cNvPr id="14" name="Picture 13">
            <a:extLst>
              <a:ext uri="{FF2B5EF4-FFF2-40B4-BE49-F238E27FC236}">
                <a16:creationId xmlns:a16="http://schemas.microsoft.com/office/drawing/2014/main" id="{A52E0D1F-D118-2548-A04D-D64FDBBE9886}"/>
              </a:ext>
            </a:extLst>
          </p:cNvPr>
          <p:cNvPicPr>
            <a:picLocks noChangeAspect="1"/>
          </p:cNvPicPr>
          <p:nvPr/>
        </p:nvPicPr>
        <p:blipFill>
          <a:blip r:embed="rId7"/>
          <a:stretch>
            <a:fillRect/>
          </a:stretch>
        </p:blipFill>
        <p:spPr>
          <a:xfrm>
            <a:off x="750488" y="2417120"/>
            <a:ext cx="6065045" cy="4043363"/>
          </a:xfrm>
          <a:prstGeom prst="rect">
            <a:avLst/>
          </a:prstGeom>
        </p:spPr>
      </p:pic>
      <p:sp>
        <p:nvSpPr>
          <p:cNvPr id="15" name="Rectangle 14">
            <a:extLst>
              <a:ext uri="{FF2B5EF4-FFF2-40B4-BE49-F238E27FC236}">
                <a16:creationId xmlns:a16="http://schemas.microsoft.com/office/drawing/2014/main" id="{851338B5-B510-4140-8D3A-4E05801379A7}"/>
              </a:ext>
            </a:extLst>
          </p:cNvPr>
          <p:cNvSpPr/>
          <p:nvPr/>
        </p:nvSpPr>
        <p:spPr>
          <a:xfrm>
            <a:off x="1611777" y="2174506"/>
            <a:ext cx="2928937" cy="366711"/>
          </a:xfrm>
          <a:prstGeom prst="rect">
            <a:avLst/>
          </a:prstGeom>
          <a:solidFill>
            <a:srgbClr val="E594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Cognitive Control</a:t>
            </a:r>
          </a:p>
        </p:txBody>
      </p:sp>
      <p:pic>
        <p:nvPicPr>
          <p:cNvPr id="16" name="Picture 15"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DE99F9A5-91F7-0C49-95C8-E7C7789C96B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634130" y="2008508"/>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E7FD9B5C-BE59-1645-8FBB-5EAA4EA5A5C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697488" y="2759034"/>
            <a:ext cx="1924548" cy="6072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42F8115-E0A0-8F40-89DD-94E876CB4A7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38905" y="2658323"/>
            <a:ext cx="344512" cy="511544"/>
          </a:xfrm>
          <a:prstGeom prst="rect">
            <a:avLst/>
          </a:prstGeom>
        </p:spPr>
      </p:pic>
    </p:spTree>
    <p:custDataLst>
      <p:tags r:id="rId1"/>
    </p:custDataLst>
    <p:extLst>
      <p:ext uri="{BB962C8B-B14F-4D97-AF65-F5344CB8AC3E}">
        <p14:creationId xmlns:p14="http://schemas.microsoft.com/office/powerpoint/2010/main" val="83702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5D305-4623-804E-9082-AD20E2BB815B}"/>
              </a:ext>
            </a:extLst>
          </p:cNvPr>
          <p:cNvSpPr>
            <a:spLocks noGrp="1"/>
          </p:cNvSpPr>
          <p:nvPr>
            <p:ph type="title"/>
          </p:nvPr>
        </p:nvSpPr>
        <p:spPr/>
        <p:txBody>
          <a:bodyPr/>
          <a:lstStyle/>
          <a:p>
            <a:r>
              <a:rPr lang="en-US" dirty="0"/>
              <a:t>Assortativity Across Cortex</a:t>
            </a:r>
          </a:p>
        </p:txBody>
      </p:sp>
      <p:grpSp>
        <p:nvGrpSpPr>
          <p:cNvPr id="7" name="Group 6">
            <a:extLst>
              <a:ext uri="{FF2B5EF4-FFF2-40B4-BE49-F238E27FC236}">
                <a16:creationId xmlns:a16="http://schemas.microsoft.com/office/drawing/2014/main" id="{9619C14C-D380-D449-9D5B-1508E3ACFD4C}"/>
              </a:ext>
            </a:extLst>
          </p:cNvPr>
          <p:cNvGrpSpPr/>
          <p:nvPr/>
        </p:nvGrpSpPr>
        <p:grpSpPr>
          <a:xfrm>
            <a:off x="628650" y="2505872"/>
            <a:ext cx="7626657" cy="3425952"/>
            <a:chOff x="1087628" y="1520952"/>
            <a:chExt cx="6731000" cy="3023616"/>
          </a:xfrm>
        </p:grpSpPr>
        <p:pic>
          <p:nvPicPr>
            <p:cNvPr id="5" name="Picture 4">
              <a:extLst>
                <a:ext uri="{FF2B5EF4-FFF2-40B4-BE49-F238E27FC236}">
                  <a16:creationId xmlns:a16="http://schemas.microsoft.com/office/drawing/2014/main" id="{F1F65142-8CCF-8B4B-8229-B9F3577EDE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7628" y="1520952"/>
              <a:ext cx="6731000" cy="2072640"/>
            </a:xfrm>
            <a:prstGeom prst="rect">
              <a:avLst/>
            </a:prstGeom>
          </p:spPr>
        </p:pic>
        <p:pic>
          <p:nvPicPr>
            <p:cNvPr id="6" name="Picture 5">
              <a:extLst>
                <a:ext uri="{FF2B5EF4-FFF2-40B4-BE49-F238E27FC236}">
                  <a16:creationId xmlns:a16="http://schemas.microsoft.com/office/drawing/2014/main" id="{1E6F6267-BA5B-8A45-BFC7-A41E9315CA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308"/>
            <a:stretch/>
          </p:blipFill>
          <p:spPr>
            <a:xfrm>
              <a:off x="1087628" y="3593592"/>
              <a:ext cx="6731000" cy="950976"/>
            </a:xfrm>
            <a:prstGeom prst="rect">
              <a:avLst/>
            </a:prstGeom>
          </p:spPr>
        </p:pic>
      </p:grpSp>
      <p:sp>
        <p:nvSpPr>
          <p:cNvPr id="3" name="Slide Number Placeholder 2">
            <a:extLst>
              <a:ext uri="{FF2B5EF4-FFF2-40B4-BE49-F238E27FC236}">
                <a16:creationId xmlns:a16="http://schemas.microsoft.com/office/drawing/2014/main" id="{6E103B45-2EAD-6145-A7A3-7C46DCC648BB}"/>
              </a:ext>
            </a:extLst>
          </p:cNvPr>
          <p:cNvSpPr>
            <a:spLocks noGrp="1"/>
          </p:cNvSpPr>
          <p:nvPr>
            <p:ph type="sldNum" sz="quarter" idx="12"/>
          </p:nvPr>
        </p:nvSpPr>
        <p:spPr/>
        <p:txBody>
          <a:bodyPr/>
          <a:lstStyle/>
          <a:p>
            <a:fld id="{E1552ADF-166F-AF40-B1A4-D35B819B761E}" type="slidenum">
              <a:rPr lang="en-US" smtClean="0"/>
              <a:t>31</a:t>
            </a:fld>
            <a:endParaRPr lang="en-US"/>
          </a:p>
        </p:txBody>
      </p:sp>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5C8EBF6-C58C-2540-B3BA-85AB1DBC7A1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30759" y="1690689"/>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42FE5124-D4BF-AD4E-B0BD-F44254BD52B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406211" y="1719330"/>
            <a:ext cx="1924548" cy="6072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2ABC40E-2DC9-FE41-B2E1-3EE93DEB14F0}"/>
              </a:ext>
            </a:extLst>
          </p:cNvPr>
          <p:cNvSpPr txBox="1"/>
          <p:nvPr/>
        </p:nvSpPr>
        <p:spPr>
          <a:xfrm>
            <a:off x="6493668" y="6348846"/>
            <a:ext cx="1616661" cy="338554"/>
          </a:xfrm>
          <a:prstGeom prst="rect">
            <a:avLst/>
          </a:prstGeom>
          <a:noFill/>
        </p:spPr>
        <p:txBody>
          <a:bodyPr wrap="none" rtlCol="0">
            <a:spAutoFit/>
          </a:bodyPr>
          <a:lstStyle/>
          <a:p>
            <a:r>
              <a:rPr lang="en-US" sz="1600" dirty="0"/>
              <a:t>Morin et al. 2021</a:t>
            </a:r>
          </a:p>
        </p:txBody>
      </p:sp>
    </p:spTree>
    <p:extLst>
      <p:ext uri="{BB962C8B-B14F-4D97-AF65-F5344CB8AC3E}">
        <p14:creationId xmlns:p14="http://schemas.microsoft.com/office/powerpoint/2010/main" val="3606389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1EED-F899-C74F-BFD1-36AAA4BDF623}"/>
              </a:ext>
            </a:extLst>
          </p:cNvPr>
          <p:cNvSpPr>
            <a:spLocks noGrp="1"/>
          </p:cNvSpPr>
          <p:nvPr>
            <p:ph type="title"/>
          </p:nvPr>
        </p:nvSpPr>
        <p:spPr/>
        <p:txBody>
          <a:bodyPr/>
          <a:lstStyle/>
          <a:p>
            <a:r>
              <a:rPr lang="en-US" dirty="0"/>
              <a:t>Successful Learners Have More Assortative Brain Networks</a:t>
            </a:r>
          </a:p>
        </p:txBody>
      </p:sp>
      <p:sp>
        <p:nvSpPr>
          <p:cNvPr id="3" name="Content Placeholder 2">
            <a:extLst>
              <a:ext uri="{FF2B5EF4-FFF2-40B4-BE49-F238E27FC236}">
                <a16:creationId xmlns:a16="http://schemas.microsoft.com/office/drawing/2014/main" id="{BE685A14-9CAC-E94A-82A1-93DF49BBD511}"/>
              </a:ext>
            </a:extLst>
          </p:cNvPr>
          <p:cNvSpPr>
            <a:spLocks noGrp="1"/>
          </p:cNvSpPr>
          <p:nvPr>
            <p:ph idx="1"/>
          </p:nvPr>
        </p:nvSpPr>
        <p:spPr>
          <a:xfrm>
            <a:off x="628650" y="1825625"/>
            <a:ext cx="7886700" cy="2308870"/>
          </a:xfrm>
        </p:spPr>
        <p:txBody>
          <a:bodyPr>
            <a:normAutofit fontScale="92500" lnSpcReduction="10000"/>
          </a:bodyPr>
          <a:lstStyle/>
          <a:p>
            <a:r>
              <a:rPr lang="en-US" dirty="0"/>
              <a:t>Assortativity measures how interconnected communities are to themselves as opposed to other communities</a:t>
            </a:r>
          </a:p>
          <a:p>
            <a:r>
              <a:rPr lang="en-US" dirty="0"/>
              <a:t>Stronger connectivity within the cognitive control community could support the formation of stable rule representations in </a:t>
            </a:r>
            <a:r>
              <a:rPr lang="en-US" dirty="0" err="1"/>
              <a:t>dlPFC</a:t>
            </a:r>
            <a:r>
              <a:rPr lang="en-US" dirty="0"/>
              <a:t>.</a:t>
            </a:r>
          </a:p>
        </p:txBody>
      </p:sp>
      <p:sp>
        <p:nvSpPr>
          <p:cNvPr id="4" name="Slide Number Placeholder 3">
            <a:extLst>
              <a:ext uri="{FF2B5EF4-FFF2-40B4-BE49-F238E27FC236}">
                <a16:creationId xmlns:a16="http://schemas.microsoft.com/office/drawing/2014/main" id="{6210B3CA-9FB6-064F-A9F5-BD0795CACF27}"/>
              </a:ext>
            </a:extLst>
          </p:cNvPr>
          <p:cNvSpPr>
            <a:spLocks noGrp="1"/>
          </p:cNvSpPr>
          <p:nvPr>
            <p:ph type="sldNum" sz="quarter" idx="12"/>
          </p:nvPr>
        </p:nvSpPr>
        <p:spPr/>
        <p:txBody>
          <a:bodyPr/>
          <a:lstStyle/>
          <a:p>
            <a:fld id="{E1552ADF-166F-AF40-B1A4-D35B819B761E}" type="slidenum">
              <a:rPr lang="en-US" smtClean="0"/>
              <a:t>32</a:t>
            </a:fld>
            <a:endParaRPr lang="en-US"/>
          </a:p>
        </p:txBody>
      </p:sp>
      <p:grpSp>
        <p:nvGrpSpPr>
          <p:cNvPr id="7" name="Group 6">
            <a:extLst>
              <a:ext uri="{FF2B5EF4-FFF2-40B4-BE49-F238E27FC236}">
                <a16:creationId xmlns:a16="http://schemas.microsoft.com/office/drawing/2014/main" id="{A9086D47-C47A-5C4E-8491-9CF01758C6F9}"/>
              </a:ext>
            </a:extLst>
          </p:cNvPr>
          <p:cNvGrpSpPr/>
          <p:nvPr/>
        </p:nvGrpSpPr>
        <p:grpSpPr>
          <a:xfrm>
            <a:off x="3889818" y="4134495"/>
            <a:ext cx="3820369" cy="2723505"/>
            <a:chOff x="1632030" y="3172811"/>
            <a:chExt cx="5542318" cy="3951067"/>
          </a:xfrm>
        </p:grpSpPr>
        <p:pic>
          <p:nvPicPr>
            <p:cNvPr id="5" name="Picture 4">
              <a:extLst>
                <a:ext uri="{FF2B5EF4-FFF2-40B4-BE49-F238E27FC236}">
                  <a16:creationId xmlns:a16="http://schemas.microsoft.com/office/drawing/2014/main" id="{1766F21B-3355-7E43-A96D-6773C8DA95CB}"/>
                </a:ext>
              </a:extLst>
            </p:cNvPr>
            <p:cNvPicPr>
              <a:picLocks noChangeAspect="1"/>
            </p:cNvPicPr>
            <p:nvPr/>
          </p:nvPicPr>
          <p:blipFill>
            <a:blip r:embed="rId3"/>
            <a:stretch>
              <a:fillRect/>
            </a:stretch>
          </p:blipFill>
          <p:spPr>
            <a:xfrm>
              <a:off x="1632030" y="3429000"/>
              <a:ext cx="5542318" cy="3694878"/>
            </a:xfrm>
            <a:prstGeom prst="rect">
              <a:avLst/>
            </a:prstGeom>
          </p:spPr>
        </p:pic>
        <p:sp>
          <p:nvSpPr>
            <p:cNvPr id="6" name="Rectangle 5">
              <a:extLst>
                <a:ext uri="{FF2B5EF4-FFF2-40B4-BE49-F238E27FC236}">
                  <a16:creationId xmlns:a16="http://schemas.microsoft.com/office/drawing/2014/main" id="{10291EFC-37B3-6A49-8462-FFFF479E15BE}"/>
                </a:ext>
              </a:extLst>
            </p:cNvPr>
            <p:cNvSpPr/>
            <p:nvPr/>
          </p:nvSpPr>
          <p:spPr>
            <a:xfrm>
              <a:off x="2419798" y="3172811"/>
              <a:ext cx="2676501" cy="335105"/>
            </a:xfrm>
            <a:prstGeom prst="rect">
              <a:avLst/>
            </a:prstGeom>
            <a:solidFill>
              <a:srgbClr val="E594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Cognitive Control</a:t>
              </a:r>
            </a:p>
          </p:txBody>
        </p:sp>
      </p:grpSp>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F76F310C-F546-C849-BD2D-C7BE049614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83603" y="4580921"/>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1F5CF94-F59D-0E4B-9602-31BE609476F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83603" y="5388239"/>
            <a:ext cx="1924548" cy="6072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066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a:xfrm>
            <a:off x="628650" y="1825625"/>
            <a:ext cx="7438904" cy="4351338"/>
          </a:xfrm>
        </p:spPr>
        <p:txBody>
          <a:bodyPr>
            <a:normAutofit/>
          </a:bodyPr>
          <a:lstStyle/>
          <a:p>
            <a:pPr marL="514350" indent="-514350">
              <a:buFont typeface="+mj-lt"/>
              <a:buAutoNum type="arabicPeriod"/>
            </a:pPr>
            <a:r>
              <a:rPr lang="en-US" dirty="0">
                <a:solidFill>
                  <a:schemeClr val="bg1">
                    <a:lumMod val="75000"/>
                  </a:schemeClr>
                </a:solidFill>
              </a:rPr>
              <a:t>Do some brain regions show more frequent changes in functional connectivity? </a:t>
            </a:r>
          </a:p>
          <a:p>
            <a:pPr lvl="1"/>
            <a:r>
              <a:rPr lang="en-US" dirty="0">
                <a:solidFill>
                  <a:schemeClr val="bg1">
                    <a:lumMod val="75000"/>
                  </a:schemeClr>
                </a:solidFill>
              </a:rPr>
              <a:t>(Flexibility)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within</a:t>
            </a:r>
            <a:r>
              <a:rPr lang="en-US" dirty="0">
                <a:solidFill>
                  <a:schemeClr val="bg1">
                    <a:lumMod val="75000"/>
                  </a:schemeClr>
                </a:solidFill>
              </a:rPr>
              <a:t> communities change during learning? </a:t>
            </a:r>
          </a:p>
          <a:p>
            <a:pPr lvl="1"/>
            <a:r>
              <a:rPr lang="en-US" dirty="0">
                <a:solidFill>
                  <a:schemeClr val="bg1">
                    <a:lumMod val="75000"/>
                  </a:schemeClr>
                </a:solidFill>
              </a:rPr>
              <a:t>(Assortativity)</a:t>
            </a:r>
          </a:p>
          <a:p>
            <a:pPr marL="514350" indent="-514350">
              <a:buFont typeface="+mj-lt"/>
              <a:buAutoNum type="arabicPeriod"/>
            </a:pPr>
            <a:r>
              <a:rPr lang="en-US" b="1" dirty="0"/>
              <a:t>How does connectivity </a:t>
            </a:r>
            <a:r>
              <a:rPr lang="en-US" b="1" i="1" u="sng" dirty="0"/>
              <a:t>between</a:t>
            </a:r>
            <a:r>
              <a:rPr lang="en-US" b="1" dirty="0"/>
              <a:t> communities change during learning?</a:t>
            </a:r>
          </a:p>
          <a:p>
            <a:pPr lvl="1"/>
            <a:r>
              <a:rPr lang="en-US" b="1" dirty="0"/>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33</a:t>
            </a:fld>
            <a:endParaRPr lang="en-US"/>
          </a:p>
        </p:txBody>
      </p:sp>
    </p:spTree>
    <p:extLst>
      <p:ext uri="{BB962C8B-B14F-4D97-AF65-F5344CB8AC3E}">
        <p14:creationId xmlns:p14="http://schemas.microsoft.com/office/powerpoint/2010/main" val="523439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34</a:t>
            </a:fld>
            <a:endParaRPr lang="en-US"/>
          </a:p>
        </p:txBody>
      </p: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897E556-452F-F141-B344-AB58D464FE6E}"/>
              </a:ext>
            </a:extLst>
          </p:cNvPr>
          <p:cNvCxnSpPr>
            <a:cxnSpLocks/>
            <a:endCxn id="88"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12F606-9ECD-AB4C-9D27-D8A9CEBCC66B}"/>
              </a:ext>
            </a:extLst>
          </p:cNvPr>
          <p:cNvCxnSpPr>
            <a:cxnSpLocks/>
            <a:stCxn id="8" idx="3"/>
            <a:endCxn id="29"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736624-F3CD-0541-AA5D-8D234A140967}"/>
              </a:ext>
            </a:extLst>
          </p:cNvPr>
          <p:cNvCxnSpPr>
            <a:cxnSpLocks/>
            <a:stCxn id="88" idx="1"/>
            <a:endCxn id="8"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FC711C84-FEB1-884D-8B58-BE8739FE8A90}"/>
              </a:ext>
            </a:extLst>
          </p:cNvPr>
          <p:cNvCxnSpPr>
            <a:cxnSpLocks/>
            <a:stCxn id="55" idx="5"/>
            <a:endCxn id="80" idx="1"/>
          </p:cNvCxnSpPr>
          <p:nvPr/>
        </p:nvCxnSpPr>
        <p:spPr>
          <a:xfrm>
            <a:off x="4326125" y="3128283"/>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F972DB2-90DD-7040-9304-FD7D98D88E33}"/>
              </a:ext>
            </a:extLst>
          </p:cNvPr>
          <p:cNvCxnSpPr>
            <a:cxnSpLocks/>
            <a:stCxn id="58" idx="7"/>
            <a:endCxn id="80" idx="3"/>
          </p:cNvCxnSpPr>
          <p:nvPr/>
        </p:nvCxnSpPr>
        <p:spPr>
          <a:xfrm flipV="1">
            <a:off x="4323744" y="3482891"/>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EBA9B43-FC20-E348-A278-2D71386EFA6F}"/>
              </a:ext>
            </a:extLst>
          </p:cNvPr>
          <p:cNvCxnSpPr>
            <a:cxnSpLocks/>
            <a:stCxn id="55" idx="5"/>
            <a:endCxn id="58" idx="7"/>
          </p:cNvCxnSpPr>
          <p:nvPr/>
        </p:nvCxnSpPr>
        <p:spPr>
          <a:xfrm flipH="1">
            <a:off x="4323744" y="3128283"/>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528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35</a:t>
            </a:fld>
            <a:endParaRPr lang="en-US"/>
          </a:p>
        </p:txBody>
      </p: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897E556-452F-F141-B344-AB58D464FE6E}"/>
              </a:ext>
            </a:extLst>
          </p:cNvPr>
          <p:cNvCxnSpPr>
            <a:cxnSpLocks/>
            <a:endCxn id="88" idx="1"/>
          </p:cNvCxnSpPr>
          <p:nvPr/>
        </p:nvCxnSpPr>
        <p:spPr>
          <a:xfrm>
            <a:off x="2296604" y="3703240"/>
            <a:ext cx="352415" cy="17887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12F606-9ECD-AB4C-9D27-D8A9CEBCC66B}"/>
              </a:ext>
            </a:extLst>
          </p:cNvPr>
          <p:cNvCxnSpPr>
            <a:cxnSpLocks/>
            <a:stCxn id="8" idx="3"/>
            <a:endCxn id="29" idx="7"/>
          </p:cNvCxnSpPr>
          <p:nvPr/>
        </p:nvCxnSpPr>
        <p:spPr>
          <a:xfrm flipH="1">
            <a:off x="2256347" y="3428319"/>
            <a:ext cx="392671" cy="142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736624-F3CD-0541-AA5D-8D234A140967}"/>
              </a:ext>
            </a:extLst>
          </p:cNvPr>
          <p:cNvCxnSpPr>
            <a:cxnSpLocks/>
            <a:stCxn id="88" idx="1"/>
            <a:endCxn id="8" idx="3"/>
          </p:cNvCxnSpPr>
          <p:nvPr/>
        </p:nvCxnSpPr>
        <p:spPr>
          <a:xfrm flipH="1" flipV="1">
            <a:off x="2649018" y="3428319"/>
            <a:ext cx="1" cy="45379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FC711C84-FEB1-884D-8B58-BE8739FE8A90}"/>
              </a:ext>
            </a:extLst>
          </p:cNvPr>
          <p:cNvCxnSpPr>
            <a:cxnSpLocks/>
            <a:stCxn id="55" idx="5"/>
            <a:endCxn id="80" idx="1"/>
          </p:cNvCxnSpPr>
          <p:nvPr/>
        </p:nvCxnSpPr>
        <p:spPr>
          <a:xfrm>
            <a:off x="4326125" y="3128283"/>
            <a:ext cx="337912" cy="14244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F972DB2-90DD-7040-9304-FD7D98D88E33}"/>
              </a:ext>
            </a:extLst>
          </p:cNvPr>
          <p:cNvCxnSpPr>
            <a:cxnSpLocks/>
            <a:stCxn id="58" idx="7"/>
            <a:endCxn id="80" idx="3"/>
          </p:cNvCxnSpPr>
          <p:nvPr/>
        </p:nvCxnSpPr>
        <p:spPr>
          <a:xfrm flipV="1">
            <a:off x="4323744" y="3482891"/>
            <a:ext cx="340293" cy="142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EBA9B43-FC20-E348-A278-2D71386EFA6F}"/>
              </a:ext>
            </a:extLst>
          </p:cNvPr>
          <p:cNvCxnSpPr>
            <a:cxnSpLocks/>
            <a:stCxn id="55" idx="5"/>
            <a:endCxn id="58" idx="7"/>
          </p:cNvCxnSpPr>
          <p:nvPr/>
        </p:nvCxnSpPr>
        <p:spPr>
          <a:xfrm flipH="1">
            <a:off x="4323744" y="3128283"/>
            <a:ext cx="2381" cy="49705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C82B856-0A90-C54B-95F2-CA63C644D732}"/>
              </a:ext>
            </a:extLst>
          </p:cNvPr>
          <p:cNvSpPr txBox="1"/>
          <p:nvPr/>
        </p:nvSpPr>
        <p:spPr>
          <a:xfrm>
            <a:off x="5669887" y="2485743"/>
            <a:ext cx="582659" cy="646331"/>
          </a:xfrm>
          <a:prstGeom prst="rect">
            <a:avLst/>
          </a:prstGeom>
          <a:noFill/>
        </p:spPr>
        <p:txBody>
          <a:bodyPr wrap="square" rtlCol="0">
            <a:spAutoFit/>
          </a:bodyPr>
          <a:lstStyle/>
          <a:p>
            <a:r>
              <a:rPr lang="en-US" sz="3600" dirty="0">
                <a:solidFill>
                  <a:schemeClr val="accent6"/>
                </a:solidFill>
              </a:rPr>
              <a:t>2</a:t>
            </a:r>
          </a:p>
        </p:txBody>
      </p:sp>
    </p:spTree>
    <p:extLst>
      <p:ext uri="{BB962C8B-B14F-4D97-AF65-F5344CB8AC3E}">
        <p14:creationId xmlns:p14="http://schemas.microsoft.com/office/powerpoint/2010/main" val="3906247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36</a:t>
            </a:fld>
            <a:endParaRPr lang="en-US"/>
          </a:p>
        </p:txBody>
      </p:sp>
      <p:grpSp>
        <p:nvGrpSpPr>
          <p:cNvPr id="4" name="Group 3">
            <a:extLst>
              <a:ext uri="{FF2B5EF4-FFF2-40B4-BE49-F238E27FC236}">
                <a16:creationId xmlns:a16="http://schemas.microsoft.com/office/drawing/2014/main" id="{6D994D67-3A2B-CB44-A885-78F79BC4B567}"/>
              </a:ext>
            </a:extLst>
          </p:cNvPr>
          <p:cNvGrpSpPr/>
          <p:nvPr/>
        </p:nvGrpSpPr>
        <p:grpSpPr>
          <a:xfrm>
            <a:off x="2000249" y="2872185"/>
            <a:ext cx="2919886" cy="1266028"/>
            <a:chOff x="2000249" y="2872185"/>
            <a:chExt cx="2919886" cy="1266028"/>
          </a:xfrm>
        </p:grpSpPr>
        <p:cxnSp>
          <p:nvCxnSpPr>
            <p:cNvPr id="18" name="Straight Connector 17">
              <a:extLst>
                <a:ext uri="{FF2B5EF4-FFF2-40B4-BE49-F238E27FC236}">
                  <a16:creationId xmlns:a16="http://schemas.microsoft.com/office/drawing/2014/main" id="{7714472D-FB99-3B4D-BD55-B9DF5BDA8868}"/>
                </a:ext>
              </a:extLst>
            </p:cNvPr>
            <p:cNvCxnSpPr>
              <a:cxnSpLocks/>
              <a:stCxn id="55" idx="5"/>
              <a:endCxn id="8" idx="3"/>
            </p:cNvCxnSpPr>
            <p:nvPr/>
          </p:nvCxnSpPr>
          <p:spPr>
            <a:xfrm flipH="1">
              <a:off x="2649018" y="3128283"/>
              <a:ext cx="1677107" cy="30003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06AB07-12FD-C940-9147-AAABB6697A37}"/>
                </a:ext>
              </a:extLst>
            </p:cNvPr>
            <p:cNvCxnSpPr>
              <a:cxnSpLocks/>
              <a:stCxn id="58" idx="7"/>
              <a:endCxn id="88" idx="1"/>
            </p:cNvCxnSpPr>
            <p:nvPr/>
          </p:nvCxnSpPr>
          <p:spPr>
            <a:xfrm flipH="1">
              <a:off x="2649019" y="3625341"/>
              <a:ext cx="1674725" cy="25677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FE8554-FEE0-8148-94B4-3A58BA1D9EFD}"/>
                </a:ext>
              </a:extLst>
            </p:cNvPr>
            <p:cNvCxnSpPr>
              <a:cxnSpLocks/>
              <a:stCxn id="55" idx="5"/>
              <a:endCxn id="88" idx="1"/>
            </p:cNvCxnSpPr>
            <p:nvPr/>
          </p:nvCxnSpPr>
          <p:spPr>
            <a:xfrm flipH="1">
              <a:off x="2649019" y="3128283"/>
              <a:ext cx="1677106" cy="75383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0C0D10-70C2-C545-BD6C-FB8B1D55E386}"/>
                </a:ext>
              </a:extLst>
            </p:cNvPr>
            <p:cNvCxnSpPr>
              <a:cxnSpLocks/>
              <a:stCxn id="58" idx="7"/>
              <a:endCxn id="8" idx="3"/>
            </p:cNvCxnSpPr>
            <p:nvPr/>
          </p:nvCxnSpPr>
          <p:spPr>
            <a:xfrm flipH="1" flipV="1">
              <a:off x="2649018" y="3428319"/>
              <a:ext cx="1674726" cy="19702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EF58EA-8EDB-1E40-8DB2-F606A86AF401}"/>
                </a:ext>
              </a:extLst>
            </p:cNvPr>
            <p:cNvCxnSpPr>
              <a:cxnSpLocks/>
              <a:stCxn id="55" idx="5"/>
              <a:endCxn id="29" idx="6"/>
            </p:cNvCxnSpPr>
            <p:nvPr/>
          </p:nvCxnSpPr>
          <p:spPr>
            <a:xfrm flipH="1">
              <a:off x="2300286" y="3128283"/>
              <a:ext cx="2025839" cy="548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6C44793-0EF2-F443-9D1F-035C0AB0D4C1}"/>
                </a:ext>
              </a:extLst>
            </p:cNvPr>
            <p:cNvCxnSpPr>
              <a:cxnSpLocks/>
              <a:stCxn id="58" idx="7"/>
              <a:endCxn id="29" idx="6"/>
            </p:cNvCxnSpPr>
            <p:nvPr/>
          </p:nvCxnSpPr>
          <p:spPr>
            <a:xfrm flipH="1">
              <a:off x="2300286" y="3625341"/>
              <a:ext cx="2023458" cy="5150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3FF6E5F-0454-854F-BE7F-9F34390BE967}"/>
                </a:ext>
              </a:extLst>
            </p:cNvPr>
            <p:cNvCxnSpPr>
              <a:cxnSpLocks/>
              <a:stCxn id="80" idx="2"/>
              <a:endCxn id="8" idx="3"/>
            </p:cNvCxnSpPr>
            <p:nvPr/>
          </p:nvCxnSpPr>
          <p:spPr>
            <a:xfrm flipH="1">
              <a:off x="2649018" y="3376812"/>
              <a:ext cx="1971080" cy="5150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F3EC0BB9-EA91-554A-93D0-20180CE5993A}"/>
              </a:ext>
            </a:extLst>
          </p:cNvPr>
          <p:cNvSpPr txBox="1"/>
          <p:nvPr/>
        </p:nvSpPr>
        <p:spPr>
          <a:xfrm>
            <a:off x="5669887" y="2485743"/>
            <a:ext cx="582659" cy="646331"/>
          </a:xfrm>
          <a:prstGeom prst="rect">
            <a:avLst/>
          </a:prstGeom>
          <a:noFill/>
        </p:spPr>
        <p:txBody>
          <a:bodyPr wrap="square" rtlCol="0">
            <a:spAutoFit/>
          </a:bodyPr>
          <a:lstStyle/>
          <a:p>
            <a:r>
              <a:rPr lang="en-US" sz="3600" dirty="0">
                <a:solidFill>
                  <a:schemeClr val="accent6"/>
                </a:solidFill>
              </a:rPr>
              <a:t>2</a:t>
            </a:r>
          </a:p>
        </p:txBody>
      </p:sp>
      <p:sp>
        <p:nvSpPr>
          <p:cNvPr id="25" name="TextBox 24">
            <a:extLst>
              <a:ext uri="{FF2B5EF4-FFF2-40B4-BE49-F238E27FC236}">
                <a16:creationId xmlns:a16="http://schemas.microsoft.com/office/drawing/2014/main" id="{F12ABDCE-5D65-1842-BB7C-28F5330E0F5D}"/>
              </a:ext>
            </a:extLst>
          </p:cNvPr>
          <p:cNvSpPr txBox="1"/>
          <p:nvPr/>
        </p:nvSpPr>
        <p:spPr>
          <a:xfrm>
            <a:off x="5669887" y="3054023"/>
            <a:ext cx="582659" cy="646331"/>
          </a:xfrm>
          <a:prstGeom prst="rect">
            <a:avLst/>
          </a:prstGeom>
          <a:noFill/>
        </p:spPr>
        <p:txBody>
          <a:bodyPr wrap="square" rtlCol="0">
            <a:spAutoFit/>
          </a:bodyPr>
          <a:lstStyle/>
          <a:p>
            <a:r>
              <a:rPr lang="en-US" sz="3600" dirty="0"/>
              <a:t>9</a:t>
            </a:r>
          </a:p>
        </p:txBody>
      </p:sp>
      <p:cxnSp>
        <p:nvCxnSpPr>
          <p:cNvPr id="28" name="Straight Connector 27">
            <a:extLst>
              <a:ext uri="{FF2B5EF4-FFF2-40B4-BE49-F238E27FC236}">
                <a16:creationId xmlns:a16="http://schemas.microsoft.com/office/drawing/2014/main" id="{75C62FA1-11ED-3A41-A8C3-12F6ACAFC830}"/>
              </a:ext>
            </a:extLst>
          </p:cNvPr>
          <p:cNvCxnSpPr>
            <a:cxnSpLocks/>
          </p:cNvCxnSpPr>
          <p:nvPr/>
        </p:nvCxnSpPr>
        <p:spPr>
          <a:xfrm>
            <a:off x="5637701" y="3082113"/>
            <a:ext cx="502104"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00AB0CC-EB88-5044-A3FC-AF823D134AB6}"/>
              </a:ext>
            </a:extLst>
          </p:cNvPr>
          <p:cNvSpPr txBox="1"/>
          <p:nvPr/>
        </p:nvSpPr>
        <p:spPr>
          <a:xfrm>
            <a:off x="6139805" y="2758950"/>
            <a:ext cx="1491302" cy="646331"/>
          </a:xfrm>
          <a:prstGeom prst="rect">
            <a:avLst/>
          </a:prstGeom>
          <a:noFill/>
        </p:spPr>
        <p:txBody>
          <a:bodyPr wrap="square" rtlCol="0">
            <a:spAutoFit/>
          </a:bodyPr>
          <a:lstStyle/>
          <a:p>
            <a:r>
              <a:rPr lang="en-US" sz="3600" dirty="0"/>
              <a:t>= 0.22</a:t>
            </a:r>
          </a:p>
        </p:txBody>
      </p:sp>
    </p:spTree>
    <p:extLst>
      <p:ext uri="{BB962C8B-B14F-4D97-AF65-F5344CB8AC3E}">
        <p14:creationId xmlns:p14="http://schemas.microsoft.com/office/powerpoint/2010/main" val="1475917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AB99-1D4A-C14F-8B11-796D001CD03B}"/>
              </a:ext>
            </a:extLst>
          </p:cNvPr>
          <p:cNvSpPr>
            <a:spLocks noGrp="1"/>
          </p:cNvSpPr>
          <p:nvPr>
            <p:ph type="title"/>
          </p:nvPr>
        </p:nvSpPr>
        <p:spPr/>
        <p:txBody>
          <a:bodyPr/>
          <a:lstStyle/>
          <a:p>
            <a:r>
              <a:rPr lang="en-US" dirty="0"/>
              <a:t>Plotting Inter-community Edge Strength</a:t>
            </a:r>
          </a:p>
        </p:txBody>
      </p:sp>
      <p:sp>
        <p:nvSpPr>
          <p:cNvPr id="4" name="Slide Number Placeholder 3">
            <a:extLst>
              <a:ext uri="{FF2B5EF4-FFF2-40B4-BE49-F238E27FC236}">
                <a16:creationId xmlns:a16="http://schemas.microsoft.com/office/drawing/2014/main" id="{F567AAA2-BFA3-0E41-A7ED-527F67749028}"/>
              </a:ext>
            </a:extLst>
          </p:cNvPr>
          <p:cNvSpPr>
            <a:spLocks noGrp="1"/>
          </p:cNvSpPr>
          <p:nvPr>
            <p:ph type="sldNum" sz="quarter" idx="12"/>
          </p:nvPr>
        </p:nvSpPr>
        <p:spPr/>
        <p:txBody>
          <a:bodyPr/>
          <a:lstStyle/>
          <a:p>
            <a:fld id="{E1552ADF-166F-AF40-B1A4-D35B819B761E}" type="slidenum">
              <a:rPr lang="en-US" smtClean="0"/>
              <a:t>37</a:t>
            </a:fld>
            <a:endParaRPr lang="en-US"/>
          </a:p>
        </p:txBody>
      </p:sp>
      <p:pic>
        <p:nvPicPr>
          <p:cNvPr id="6" name="Picture 5">
            <a:extLst>
              <a:ext uri="{FF2B5EF4-FFF2-40B4-BE49-F238E27FC236}">
                <a16:creationId xmlns:a16="http://schemas.microsoft.com/office/drawing/2014/main" id="{B77ABB9F-073A-0043-A0EA-DC580557C51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69710" y="1601850"/>
            <a:ext cx="6220826" cy="4127501"/>
          </a:xfrm>
          <a:prstGeom prst="rect">
            <a:avLst/>
          </a:prstGeom>
        </p:spPr>
      </p:pic>
      <p:sp>
        <p:nvSpPr>
          <p:cNvPr id="7" name="Rectangle 6">
            <a:extLst>
              <a:ext uri="{FF2B5EF4-FFF2-40B4-BE49-F238E27FC236}">
                <a16:creationId xmlns:a16="http://schemas.microsoft.com/office/drawing/2014/main" id="{B1664D83-307B-9042-A7F0-81F27A9B9D0D}"/>
              </a:ext>
            </a:extLst>
          </p:cNvPr>
          <p:cNvSpPr/>
          <p:nvPr/>
        </p:nvSpPr>
        <p:spPr>
          <a:xfrm>
            <a:off x="4788534" y="3853954"/>
            <a:ext cx="2971165" cy="1975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76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E58A-7902-B343-ABF1-B5625021E680}"/>
              </a:ext>
            </a:extLst>
          </p:cNvPr>
          <p:cNvSpPr>
            <a:spLocks noGrp="1"/>
          </p:cNvSpPr>
          <p:nvPr>
            <p:ph type="title"/>
          </p:nvPr>
        </p:nvSpPr>
        <p:spPr>
          <a:xfrm>
            <a:off x="628650" y="365126"/>
            <a:ext cx="7886700" cy="2021106"/>
          </a:xfrm>
        </p:spPr>
        <p:txBody>
          <a:bodyPr>
            <a:noAutofit/>
          </a:bodyPr>
          <a:lstStyle/>
          <a:p>
            <a:r>
              <a:rPr lang="en-US" sz="3600" dirty="0"/>
              <a:t>Inter-community Edge Strength Between Cognitive Control and Ventral Attention Increases with Successful Rule Learning</a:t>
            </a:r>
          </a:p>
        </p:txBody>
      </p:sp>
      <p:sp>
        <p:nvSpPr>
          <p:cNvPr id="4" name="Slide Number Placeholder 3">
            <a:extLst>
              <a:ext uri="{FF2B5EF4-FFF2-40B4-BE49-F238E27FC236}">
                <a16:creationId xmlns:a16="http://schemas.microsoft.com/office/drawing/2014/main" id="{A9B0D067-DF1E-814F-B780-A56DE2BB2DB5}"/>
              </a:ext>
            </a:extLst>
          </p:cNvPr>
          <p:cNvSpPr>
            <a:spLocks noGrp="1"/>
          </p:cNvSpPr>
          <p:nvPr>
            <p:ph type="sldNum" sz="quarter" idx="12"/>
          </p:nvPr>
        </p:nvSpPr>
        <p:spPr/>
        <p:txBody>
          <a:bodyPr/>
          <a:lstStyle/>
          <a:p>
            <a:fld id="{E1552ADF-166F-AF40-B1A4-D35B819B761E}" type="slidenum">
              <a:rPr lang="en-US" smtClean="0"/>
              <a:t>38</a:t>
            </a:fld>
            <a:endParaRPr lang="en-US" dirty="0"/>
          </a:p>
        </p:txBody>
      </p:sp>
      <p:pic>
        <p:nvPicPr>
          <p:cNvPr id="9" name="Picture 8"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2A5D8FD-D56F-2A44-9349-06CC1643696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5558" y="3332267"/>
            <a:ext cx="2447955" cy="8452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F02366D-E2ED-4349-AA0E-1583FCF924A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5558" y="4440463"/>
            <a:ext cx="2447955" cy="77236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A57DDF66-78F2-C24A-B518-1869AD9CF9EC}"/>
              </a:ext>
            </a:extLst>
          </p:cNvPr>
          <p:cNvGrpSpPr/>
          <p:nvPr/>
        </p:nvGrpSpPr>
        <p:grpSpPr>
          <a:xfrm>
            <a:off x="3646750" y="2556247"/>
            <a:ext cx="4104305" cy="3936627"/>
            <a:chOff x="3646750" y="2556247"/>
            <a:chExt cx="4104305" cy="3936627"/>
          </a:xfrm>
        </p:grpSpPr>
        <p:grpSp>
          <p:nvGrpSpPr>
            <p:cNvPr id="8" name="Group 7">
              <a:extLst>
                <a:ext uri="{FF2B5EF4-FFF2-40B4-BE49-F238E27FC236}">
                  <a16:creationId xmlns:a16="http://schemas.microsoft.com/office/drawing/2014/main" id="{2DF38663-375B-9D4C-B869-281DCBAEA9A0}"/>
                </a:ext>
              </a:extLst>
            </p:cNvPr>
            <p:cNvGrpSpPr/>
            <p:nvPr/>
          </p:nvGrpSpPr>
          <p:grpSpPr>
            <a:xfrm>
              <a:off x="4737955" y="2556247"/>
              <a:ext cx="3013100" cy="3472938"/>
              <a:chOff x="3474720" y="2211049"/>
              <a:chExt cx="2841674" cy="3275351"/>
            </a:xfrm>
          </p:grpSpPr>
          <p:pic>
            <p:nvPicPr>
              <p:cNvPr id="5" name="Picture 4">
                <a:extLst>
                  <a:ext uri="{FF2B5EF4-FFF2-40B4-BE49-F238E27FC236}">
                    <a16:creationId xmlns:a16="http://schemas.microsoft.com/office/drawing/2014/main" id="{A1B6DF50-220B-8345-A0E4-D844A48BF47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474720" y="2617529"/>
                <a:ext cx="2432304" cy="2868871"/>
              </a:xfrm>
              <a:prstGeom prst="rect">
                <a:avLst/>
              </a:prstGeom>
            </p:spPr>
          </p:pic>
          <p:pic>
            <p:nvPicPr>
              <p:cNvPr id="6" name="Picture 5">
                <a:extLst>
                  <a:ext uri="{FF2B5EF4-FFF2-40B4-BE49-F238E27FC236}">
                    <a16:creationId xmlns:a16="http://schemas.microsoft.com/office/drawing/2014/main" id="{3A991522-8926-AC4A-82F3-E441C3AF0EA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750358" y="2768541"/>
                <a:ext cx="566036" cy="2640419"/>
              </a:xfrm>
              <a:prstGeom prst="rect">
                <a:avLst/>
              </a:prstGeom>
            </p:spPr>
          </p:pic>
          <p:pic>
            <p:nvPicPr>
              <p:cNvPr id="7" name="Picture 6">
                <a:extLst>
                  <a:ext uri="{FF2B5EF4-FFF2-40B4-BE49-F238E27FC236}">
                    <a16:creationId xmlns:a16="http://schemas.microsoft.com/office/drawing/2014/main" id="{9D4B437E-F006-1B46-81E6-3FBBEF2D18A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596"/>
              <a:stretch/>
            </p:blipFill>
            <p:spPr>
              <a:xfrm>
                <a:off x="3527529" y="2211049"/>
                <a:ext cx="2244662" cy="535659"/>
              </a:xfrm>
              <a:prstGeom prst="rect">
                <a:avLst/>
              </a:prstGeom>
            </p:spPr>
          </p:pic>
        </p:grpSp>
        <p:sp>
          <p:nvSpPr>
            <p:cNvPr id="3" name="TextBox 2">
              <a:extLst>
                <a:ext uri="{FF2B5EF4-FFF2-40B4-BE49-F238E27FC236}">
                  <a16:creationId xmlns:a16="http://schemas.microsoft.com/office/drawing/2014/main" id="{9124917F-0129-B645-B1CF-0FFD0404C489}"/>
                </a:ext>
              </a:extLst>
            </p:cNvPr>
            <p:cNvSpPr txBox="1"/>
            <p:nvPr/>
          </p:nvSpPr>
          <p:spPr>
            <a:xfrm>
              <a:off x="5541811" y="6031209"/>
              <a:ext cx="838050" cy="461665"/>
            </a:xfrm>
            <a:prstGeom prst="rect">
              <a:avLst/>
            </a:prstGeom>
            <a:noFill/>
          </p:spPr>
          <p:txBody>
            <a:bodyPr wrap="none" rtlCol="0">
              <a:spAutoFit/>
            </a:bodyPr>
            <a:lstStyle/>
            <a:p>
              <a:r>
                <a:rPr lang="en-US" sz="2400" dirty="0">
                  <a:latin typeface="Helvetica Neue Light" panose="02000403000000020004" pitchFamily="2" charset="0"/>
                  <a:ea typeface="Helvetica Neue Light" panose="02000403000000020004" pitchFamily="2" charset="0"/>
                </a:rPr>
                <a:t>Time</a:t>
              </a:r>
            </a:p>
          </p:txBody>
        </p:sp>
        <p:sp>
          <p:nvSpPr>
            <p:cNvPr id="11" name="TextBox 10">
              <a:extLst>
                <a:ext uri="{FF2B5EF4-FFF2-40B4-BE49-F238E27FC236}">
                  <a16:creationId xmlns:a16="http://schemas.microsoft.com/office/drawing/2014/main" id="{D50E3B54-31BC-2C4A-82C4-E7EDD519245D}"/>
                </a:ext>
              </a:extLst>
            </p:cNvPr>
            <p:cNvSpPr txBox="1"/>
            <p:nvPr/>
          </p:nvSpPr>
          <p:spPr>
            <a:xfrm rot="16200000">
              <a:off x="2854675" y="4043212"/>
              <a:ext cx="2415148" cy="830997"/>
            </a:xfrm>
            <a:prstGeom prst="rect">
              <a:avLst/>
            </a:prstGeom>
            <a:noFill/>
          </p:spPr>
          <p:txBody>
            <a:bodyPr wrap="none" rtlCol="0">
              <a:spAutoFit/>
            </a:bodyPr>
            <a:lstStyle/>
            <a:p>
              <a:r>
                <a:rPr lang="en-US" sz="2400" dirty="0">
                  <a:latin typeface="Helvetica Neue Light" panose="02000403000000020004" pitchFamily="2" charset="0"/>
                  <a:ea typeface="Helvetica Neue Light" panose="02000403000000020004" pitchFamily="2" charset="0"/>
                </a:rPr>
                <a:t>Inter-community </a:t>
              </a:r>
            </a:p>
            <a:p>
              <a:r>
                <a:rPr lang="en-US" sz="2400" dirty="0">
                  <a:latin typeface="Helvetica Neue Light" panose="02000403000000020004" pitchFamily="2" charset="0"/>
                  <a:ea typeface="Helvetica Neue Light" panose="02000403000000020004" pitchFamily="2" charset="0"/>
                </a:rPr>
                <a:t>Edge Strength</a:t>
              </a:r>
            </a:p>
          </p:txBody>
        </p:sp>
        <p:sp>
          <p:nvSpPr>
            <p:cNvPr id="12" name="TextBox 11">
              <a:extLst>
                <a:ext uri="{FF2B5EF4-FFF2-40B4-BE49-F238E27FC236}">
                  <a16:creationId xmlns:a16="http://schemas.microsoft.com/office/drawing/2014/main" id="{A9FCEFA7-EDDC-C145-8250-2C04CFF8EA62}"/>
                </a:ext>
              </a:extLst>
            </p:cNvPr>
            <p:cNvSpPr txBox="1"/>
            <p:nvPr/>
          </p:nvSpPr>
          <p:spPr>
            <a:xfrm>
              <a:off x="4355302" y="5739257"/>
              <a:ext cx="476412" cy="369332"/>
            </a:xfrm>
            <a:prstGeom prst="rect">
              <a:avLst/>
            </a:prstGeom>
            <a:noFill/>
          </p:spPr>
          <p:txBody>
            <a:bodyPr wrap="none" rtlCol="0">
              <a:spAutoFit/>
            </a:bodyPr>
            <a:lstStyle/>
            <a:p>
              <a:pPr algn="r"/>
              <a:r>
                <a:rPr lang="en-US" dirty="0"/>
                <a:t>0.0</a:t>
              </a:r>
            </a:p>
          </p:txBody>
        </p:sp>
        <p:sp>
          <p:nvSpPr>
            <p:cNvPr id="13" name="TextBox 12">
              <a:extLst>
                <a:ext uri="{FF2B5EF4-FFF2-40B4-BE49-F238E27FC236}">
                  <a16:creationId xmlns:a16="http://schemas.microsoft.com/office/drawing/2014/main" id="{D001F134-640A-124C-8C73-DF4B1B010DC6}"/>
                </a:ext>
              </a:extLst>
            </p:cNvPr>
            <p:cNvSpPr txBox="1"/>
            <p:nvPr/>
          </p:nvSpPr>
          <p:spPr>
            <a:xfrm>
              <a:off x="4355302" y="3244118"/>
              <a:ext cx="476412" cy="369332"/>
            </a:xfrm>
            <a:prstGeom prst="rect">
              <a:avLst/>
            </a:prstGeom>
            <a:noFill/>
          </p:spPr>
          <p:txBody>
            <a:bodyPr wrap="none" rtlCol="0">
              <a:spAutoFit/>
            </a:bodyPr>
            <a:lstStyle/>
            <a:p>
              <a:pPr algn="r"/>
              <a:r>
                <a:rPr lang="en-US" dirty="0"/>
                <a:t>0.5</a:t>
              </a:r>
            </a:p>
          </p:txBody>
        </p:sp>
        <p:sp>
          <p:nvSpPr>
            <p:cNvPr id="14" name="TextBox 13">
              <a:extLst>
                <a:ext uri="{FF2B5EF4-FFF2-40B4-BE49-F238E27FC236}">
                  <a16:creationId xmlns:a16="http://schemas.microsoft.com/office/drawing/2014/main" id="{E6B13AA6-1A6F-5E44-8F7F-291531F8EF5F}"/>
                </a:ext>
              </a:extLst>
            </p:cNvPr>
            <p:cNvSpPr txBox="1"/>
            <p:nvPr/>
          </p:nvSpPr>
          <p:spPr>
            <a:xfrm>
              <a:off x="4851370" y="5956266"/>
              <a:ext cx="301686" cy="369332"/>
            </a:xfrm>
            <a:prstGeom prst="rect">
              <a:avLst/>
            </a:prstGeom>
            <a:noFill/>
          </p:spPr>
          <p:txBody>
            <a:bodyPr wrap="none" rtlCol="0">
              <a:spAutoFit/>
            </a:bodyPr>
            <a:lstStyle/>
            <a:p>
              <a:pPr algn="r"/>
              <a:r>
                <a:rPr lang="en-US" dirty="0"/>
                <a:t>1</a:t>
              </a:r>
            </a:p>
          </p:txBody>
        </p:sp>
        <p:sp>
          <p:nvSpPr>
            <p:cNvPr id="15" name="TextBox 14">
              <a:extLst>
                <a:ext uri="{FF2B5EF4-FFF2-40B4-BE49-F238E27FC236}">
                  <a16:creationId xmlns:a16="http://schemas.microsoft.com/office/drawing/2014/main" id="{6D74017F-39FA-5847-8BEF-67F0DE4AD3A3}"/>
                </a:ext>
              </a:extLst>
            </p:cNvPr>
            <p:cNvSpPr txBox="1"/>
            <p:nvPr/>
          </p:nvSpPr>
          <p:spPr>
            <a:xfrm>
              <a:off x="6849186" y="5959566"/>
              <a:ext cx="301686" cy="369332"/>
            </a:xfrm>
            <a:prstGeom prst="rect">
              <a:avLst/>
            </a:prstGeom>
            <a:noFill/>
          </p:spPr>
          <p:txBody>
            <a:bodyPr wrap="none" rtlCol="0">
              <a:spAutoFit/>
            </a:bodyPr>
            <a:lstStyle/>
            <a:p>
              <a:pPr algn="r"/>
              <a:r>
                <a:rPr lang="en-US" dirty="0"/>
                <a:t>9</a:t>
              </a:r>
            </a:p>
          </p:txBody>
        </p:sp>
      </p:grpSp>
      <p:pic>
        <p:nvPicPr>
          <p:cNvPr id="16" name="Picture 15">
            <a:extLst>
              <a:ext uri="{FF2B5EF4-FFF2-40B4-BE49-F238E27FC236}">
                <a16:creationId xmlns:a16="http://schemas.microsoft.com/office/drawing/2014/main" id="{E23FF3F2-9238-E641-AC84-7EC21569AC3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6876" y="5416819"/>
            <a:ext cx="2409667" cy="817059"/>
          </a:xfrm>
          <a:prstGeom prst="rect">
            <a:avLst/>
          </a:prstGeom>
        </p:spPr>
      </p:pic>
    </p:spTree>
    <p:extLst>
      <p:ext uri="{BB962C8B-B14F-4D97-AF65-F5344CB8AC3E}">
        <p14:creationId xmlns:p14="http://schemas.microsoft.com/office/powerpoint/2010/main" val="216336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3347-8F74-3049-9C85-A02A825DEFB5}"/>
              </a:ext>
            </a:extLst>
          </p:cNvPr>
          <p:cNvSpPr>
            <a:spLocks noGrp="1"/>
          </p:cNvSpPr>
          <p:nvPr>
            <p:ph type="title"/>
          </p:nvPr>
        </p:nvSpPr>
        <p:spPr>
          <a:xfrm>
            <a:off x="628650" y="365127"/>
            <a:ext cx="7886700" cy="737474"/>
          </a:xfrm>
        </p:spPr>
        <p:txBody>
          <a:bodyPr>
            <a:noAutofit/>
          </a:bodyPr>
          <a:lstStyle/>
          <a:p>
            <a:r>
              <a:rPr lang="en-US" sz="2800" dirty="0"/>
              <a:t>Inter-community Edge Strength Shows Segregated Attention Communities in Successful Learners</a:t>
            </a:r>
          </a:p>
        </p:txBody>
      </p:sp>
      <p:pic>
        <p:nvPicPr>
          <p:cNvPr id="4" name="Picture 3">
            <a:extLst>
              <a:ext uri="{FF2B5EF4-FFF2-40B4-BE49-F238E27FC236}">
                <a16:creationId xmlns:a16="http://schemas.microsoft.com/office/drawing/2014/main" id="{C33D5720-E8BD-594A-8729-8E95C94709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3080" y="1398080"/>
            <a:ext cx="4600640" cy="5238824"/>
          </a:xfrm>
          <a:prstGeom prst="rect">
            <a:avLst/>
          </a:prstGeom>
        </p:spPr>
      </p:pic>
      <p:sp>
        <p:nvSpPr>
          <p:cNvPr id="3" name="Slide Number Placeholder 2">
            <a:extLst>
              <a:ext uri="{FF2B5EF4-FFF2-40B4-BE49-F238E27FC236}">
                <a16:creationId xmlns:a16="http://schemas.microsoft.com/office/drawing/2014/main" id="{4828A3E9-C3B6-C145-8922-BABD3C1186D0}"/>
              </a:ext>
            </a:extLst>
          </p:cNvPr>
          <p:cNvSpPr>
            <a:spLocks noGrp="1"/>
          </p:cNvSpPr>
          <p:nvPr>
            <p:ph type="sldNum" sz="quarter" idx="12"/>
          </p:nvPr>
        </p:nvSpPr>
        <p:spPr/>
        <p:txBody>
          <a:bodyPr/>
          <a:lstStyle/>
          <a:p>
            <a:fld id="{E1552ADF-166F-AF40-B1A4-D35B819B761E}" type="slidenum">
              <a:rPr lang="en-US" smtClean="0"/>
              <a:t>39</a:t>
            </a:fld>
            <a:endParaRPr lang="en-US"/>
          </a:p>
        </p:txBody>
      </p:sp>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E4CF47F-FF9E-9540-833C-159E1CA0FDF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3591" y="2923592"/>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6D7F152-EB77-D341-9A21-2517D4CED30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03591" y="3595969"/>
            <a:ext cx="1924548" cy="607219"/>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9">
            <a:extLst>
              <a:ext uri="{FF2B5EF4-FFF2-40B4-BE49-F238E27FC236}">
                <a16:creationId xmlns:a16="http://schemas.microsoft.com/office/drawing/2014/main" id="{5F5A88D8-4965-694F-AECF-4D2C12371C35}"/>
              </a:ext>
            </a:extLst>
          </p:cNvPr>
          <p:cNvSpPr/>
          <p:nvPr/>
        </p:nvSpPr>
        <p:spPr>
          <a:xfrm>
            <a:off x="3140311" y="1297826"/>
            <a:ext cx="3913632" cy="3602736"/>
          </a:xfrm>
          <a:custGeom>
            <a:avLst/>
            <a:gdLst>
              <a:gd name="connsiteX0" fmla="*/ 109728 w 3913632"/>
              <a:gd name="connsiteY0" fmla="*/ 0 h 3602736"/>
              <a:gd name="connsiteX1" fmla="*/ 1554480 w 3913632"/>
              <a:gd name="connsiteY1" fmla="*/ 36576 h 3602736"/>
              <a:gd name="connsiteX2" fmla="*/ 1517904 w 3913632"/>
              <a:gd name="connsiteY2" fmla="*/ 1901952 h 3602736"/>
              <a:gd name="connsiteX3" fmla="*/ 3913632 w 3913632"/>
              <a:gd name="connsiteY3" fmla="*/ 1865376 h 3602736"/>
              <a:gd name="connsiteX4" fmla="*/ 3913632 w 3913632"/>
              <a:gd name="connsiteY4" fmla="*/ 3602736 h 3602736"/>
              <a:gd name="connsiteX5" fmla="*/ 1353312 w 3913632"/>
              <a:gd name="connsiteY5" fmla="*/ 3602736 h 3602736"/>
              <a:gd name="connsiteX6" fmla="*/ 0 w 3913632"/>
              <a:gd name="connsiteY6" fmla="*/ 1975104 h 3602736"/>
              <a:gd name="connsiteX7" fmla="*/ 109728 w 3913632"/>
              <a:gd name="connsiteY7" fmla="*/ 0 h 36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3632" h="3602736">
                <a:moveTo>
                  <a:pt x="109728" y="0"/>
                </a:moveTo>
                <a:lnTo>
                  <a:pt x="1554480" y="36576"/>
                </a:lnTo>
                <a:lnTo>
                  <a:pt x="1517904" y="1901952"/>
                </a:lnTo>
                <a:lnTo>
                  <a:pt x="3913632" y="1865376"/>
                </a:lnTo>
                <a:lnTo>
                  <a:pt x="3913632" y="3602736"/>
                </a:lnTo>
                <a:lnTo>
                  <a:pt x="1353312" y="3602736"/>
                </a:lnTo>
                <a:lnTo>
                  <a:pt x="0" y="1975104"/>
                </a:lnTo>
                <a:lnTo>
                  <a:pt x="109728" y="0"/>
                </a:lnTo>
                <a:close/>
              </a:path>
            </a:pathLst>
          </a:cu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A14CA82-7477-9D42-BF7D-85CAB415251A}"/>
              </a:ext>
            </a:extLst>
          </p:cNvPr>
          <p:cNvSpPr txBox="1"/>
          <p:nvPr/>
        </p:nvSpPr>
        <p:spPr>
          <a:xfrm>
            <a:off x="7040880" y="6187074"/>
            <a:ext cx="1616661" cy="338554"/>
          </a:xfrm>
          <a:prstGeom prst="rect">
            <a:avLst/>
          </a:prstGeom>
          <a:noFill/>
        </p:spPr>
        <p:txBody>
          <a:bodyPr wrap="none" rtlCol="0">
            <a:spAutoFit/>
          </a:bodyPr>
          <a:lstStyle/>
          <a:p>
            <a:r>
              <a:rPr lang="en-US" sz="1600" dirty="0"/>
              <a:t>Morin et al. 2021</a:t>
            </a:r>
          </a:p>
        </p:txBody>
      </p:sp>
      <p:sp>
        <p:nvSpPr>
          <p:cNvPr id="7" name="Rounded Rectangle 6">
            <a:extLst>
              <a:ext uri="{FF2B5EF4-FFF2-40B4-BE49-F238E27FC236}">
                <a16:creationId xmlns:a16="http://schemas.microsoft.com/office/drawing/2014/main" id="{C736358C-4CA9-E84B-A5AC-DA6F7792AD9A}"/>
              </a:ext>
            </a:extLst>
          </p:cNvPr>
          <p:cNvSpPr/>
          <p:nvPr/>
        </p:nvSpPr>
        <p:spPr>
          <a:xfrm>
            <a:off x="2557386"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0A96EF5-0001-CA43-829E-A2C2E0AD3CA8}"/>
              </a:ext>
            </a:extLst>
          </p:cNvPr>
          <p:cNvSpPr/>
          <p:nvPr/>
        </p:nvSpPr>
        <p:spPr>
          <a:xfrm>
            <a:off x="3272118"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37397179-7F31-B748-AF9D-95B94A202985}"/>
              </a:ext>
            </a:extLst>
          </p:cNvPr>
          <p:cNvSpPr/>
          <p:nvPr/>
        </p:nvSpPr>
        <p:spPr>
          <a:xfrm>
            <a:off x="3986850"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61E3237-B86C-F84F-923F-866478B13C15}"/>
              </a:ext>
            </a:extLst>
          </p:cNvPr>
          <p:cNvSpPr/>
          <p:nvPr/>
        </p:nvSpPr>
        <p:spPr>
          <a:xfrm>
            <a:off x="3272118" y="2401726"/>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2D9E2C-1D88-C445-A62F-B5FC9B463227}"/>
              </a:ext>
            </a:extLst>
          </p:cNvPr>
          <p:cNvSpPr/>
          <p:nvPr/>
        </p:nvSpPr>
        <p:spPr>
          <a:xfrm>
            <a:off x="3953458" y="322603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29F54114-D6EA-B34A-A0D8-7128245D9123}"/>
              </a:ext>
            </a:extLst>
          </p:cNvPr>
          <p:cNvSpPr/>
          <p:nvPr/>
        </p:nvSpPr>
        <p:spPr>
          <a:xfrm>
            <a:off x="4691435" y="322603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AE344EE-7EDD-6B42-95EE-8F6DAEEC8549}"/>
              </a:ext>
            </a:extLst>
          </p:cNvPr>
          <p:cNvSpPr/>
          <p:nvPr/>
        </p:nvSpPr>
        <p:spPr>
          <a:xfrm>
            <a:off x="5375515" y="404964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9371B33B-7D9F-1744-89C4-F5656BC0CC2F}"/>
              </a:ext>
            </a:extLst>
          </p:cNvPr>
          <p:cNvSpPr/>
          <p:nvPr/>
        </p:nvSpPr>
        <p:spPr>
          <a:xfrm>
            <a:off x="6073614" y="404964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28DF095-DBE4-2E49-B4D7-D3BAE1301DC9}"/>
              </a:ext>
            </a:extLst>
          </p:cNvPr>
          <p:cNvSpPr/>
          <p:nvPr/>
        </p:nvSpPr>
        <p:spPr>
          <a:xfrm>
            <a:off x="6073614" y="2401725"/>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5268A43D-75AA-E240-8059-F1087A32E40B}"/>
              </a:ext>
            </a:extLst>
          </p:cNvPr>
          <p:cNvSpPr/>
          <p:nvPr/>
        </p:nvSpPr>
        <p:spPr>
          <a:xfrm>
            <a:off x="6075294" y="3226037"/>
            <a:ext cx="655239" cy="791455"/>
          </a:xfrm>
          <a:prstGeom prst="roundRect">
            <a:avLst>
              <a:gd name="adj" fmla="val 11863"/>
            </a:avLst>
          </a:prstGeom>
          <a:solidFill>
            <a:srgbClr val="00B050">
              <a:alpha val="29804"/>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1CD492A6-8B68-8C40-B073-99783D3DC053}"/>
              </a:ext>
            </a:extLst>
          </p:cNvPr>
          <p:cNvSpPr/>
          <p:nvPr/>
        </p:nvSpPr>
        <p:spPr>
          <a:xfrm>
            <a:off x="4656839" y="4053952"/>
            <a:ext cx="655239" cy="791455"/>
          </a:xfrm>
          <a:prstGeom prst="roundRect">
            <a:avLst>
              <a:gd name="adj" fmla="val 11863"/>
            </a:avLst>
          </a:prstGeom>
          <a:solidFill>
            <a:srgbClr val="00B050">
              <a:alpha val="29804"/>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11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6EB8EE-C1CD-694E-912D-DEDC43CE6A3B}"/>
              </a:ext>
            </a:extLst>
          </p:cNvPr>
          <p:cNvSpPr>
            <a:spLocks noGrp="1"/>
          </p:cNvSpPr>
          <p:nvPr>
            <p:ph type="sldNum" sz="quarter" idx="12"/>
          </p:nvPr>
        </p:nvSpPr>
        <p:spPr>
          <a:xfrm>
            <a:off x="6600825" y="6172128"/>
            <a:ext cx="2057400" cy="365125"/>
          </a:xfrm>
        </p:spPr>
        <p:txBody>
          <a:bodyPr/>
          <a:lstStyle/>
          <a:p>
            <a:fld id="{E1552ADF-166F-AF40-B1A4-D35B819B761E}" type="slidenum">
              <a:rPr lang="en-US" smtClean="0"/>
              <a:t>4</a:t>
            </a:fld>
            <a:endParaRPr lang="en-US"/>
          </a:p>
        </p:txBody>
      </p:sp>
      <p:pic>
        <p:nvPicPr>
          <p:cNvPr id="6" name="Picture 5">
            <a:extLst>
              <a:ext uri="{FF2B5EF4-FFF2-40B4-BE49-F238E27FC236}">
                <a16:creationId xmlns:a16="http://schemas.microsoft.com/office/drawing/2014/main" id="{7991948F-B8D1-E541-AC51-E685E9D5B4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624" y="688598"/>
            <a:ext cx="3135313" cy="2085279"/>
          </a:xfrm>
          <a:prstGeom prst="rect">
            <a:avLst/>
          </a:prstGeom>
        </p:spPr>
      </p:pic>
      <p:pic>
        <p:nvPicPr>
          <p:cNvPr id="7" name="Picture 6">
            <a:extLst>
              <a:ext uri="{FF2B5EF4-FFF2-40B4-BE49-F238E27FC236}">
                <a16:creationId xmlns:a16="http://schemas.microsoft.com/office/drawing/2014/main" id="{B9E804A3-F47C-4941-AD4D-C0AF65760E35}"/>
              </a:ext>
            </a:extLst>
          </p:cNvPr>
          <p:cNvPicPr>
            <a:picLocks noChangeAspect="1"/>
          </p:cNvPicPr>
          <p:nvPr/>
        </p:nvPicPr>
        <p:blipFill>
          <a:blip r:embed="rId3"/>
          <a:stretch>
            <a:fillRect/>
          </a:stretch>
        </p:blipFill>
        <p:spPr>
          <a:xfrm>
            <a:off x="4427467" y="567722"/>
            <a:ext cx="3810000" cy="3810000"/>
          </a:xfrm>
          <a:prstGeom prst="rect">
            <a:avLst/>
          </a:prstGeom>
        </p:spPr>
      </p:pic>
      <p:pic>
        <p:nvPicPr>
          <p:cNvPr id="8" name="Picture 7">
            <a:extLst>
              <a:ext uri="{FF2B5EF4-FFF2-40B4-BE49-F238E27FC236}">
                <a16:creationId xmlns:a16="http://schemas.microsoft.com/office/drawing/2014/main" id="{349F8782-D0E8-EB44-A29D-42C8B9564FE8}"/>
              </a:ext>
            </a:extLst>
          </p:cNvPr>
          <p:cNvPicPr>
            <a:picLocks noChangeAspect="1"/>
          </p:cNvPicPr>
          <p:nvPr/>
        </p:nvPicPr>
        <p:blipFill>
          <a:blip r:embed="rId4"/>
          <a:stretch>
            <a:fillRect/>
          </a:stretch>
        </p:blipFill>
        <p:spPr>
          <a:xfrm>
            <a:off x="573228" y="3186906"/>
            <a:ext cx="4864100" cy="3251200"/>
          </a:xfrm>
          <a:prstGeom prst="rect">
            <a:avLst/>
          </a:prstGeom>
        </p:spPr>
      </p:pic>
      <p:pic>
        <p:nvPicPr>
          <p:cNvPr id="9" name="Picture 8">
            <a:extLst>
              <a:ext uri="{FF2B5EF4-FFF2-40B4-BE49-F238E27FC236}">
                <a16:creationId xmlns:a16="http://schemas.microsoft.com/office/drawing/2014/main" id="{066ADFE3-AE73-AF4F-BD2D-10554114F524}"/>
              </a:ext>
            </a:extLst>
          </p:cNvPr>
          <p:cNvPicPr>
            <a:picLocks noChangeAspect="1"/>
          </p:cNvPicPr>
          <p:nvPr/>
        </p:nvPicPr>
        <p:blipFill>
          <a:blip r:embed="rId5"/>
          <a:stretch>
            <a:fillRect/>
          </a:stretch>
        </p:blipFill>
        <p:spPr>
          <a:xfrm>
            <a:off x="5891858" y="4096852"/>
            <a:ext cx="2266233" cy="2086729"/>
          </a:xfrm>
          <a:prstGeom prst="rect">
            <a:avLst/>
          </a:prstGeom>
        </p:spPr>
      </p:pic>
      <p:pic>
        <p:nvPicPr>
          <p:cNvPr id="5" name="Picture 4">
            <a:extLst>
              <a:ext uri="{FF2B5EF4-FFF2-40B4-BE49-F238E27FC236}">
                <a16:creationId xmlns:a16="http://schemas.microsoft.com/office/drawing/2014/main" id="{831B2AF0-C813-5540-9508-A3945DEC7637}"/>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697" b="89697" l="3467" r="98333">
                        <a14:foregroundMark x1="2200" y1="33091" x2="91933" y2="6788"/>
                        <a14:foregroundMark x1="91933" y1="6788" x2="97600" y2="63758"/>
                        <a14:foregroundMark x1="97600" y1="63758" x2="12533" y2="90061"/>
                        <a14:foregroundMark x1="12533" y1="90061" x2="5200" y2="74061"/>
                        <a14:foregroundMark x1="5200" y1="74061" x2="3800" y2="33939"/>
                        <a14:foregroundMark x1="3800" y1="33939" x2="3467" y2="47152"/>
                        <a14:foregroundMark x1="15067" y1="34424" x2="72400" y2="27758"/>
                        <a14:foregroundMark x1="72400" y1="27758" x2="88333" y2="28242"/>
                        <a14:foregroundMark x1="95133" y1="61818" x2="93667" y2="21091"/>
                        <a14:foregroundMark x1="67267" y1="35273" x2="86000" y2="56485"/>
                        <a14:foregroundMark x1="86000" y1="56485" x2="86200" y2="56485"/>
                        <a14:foregroundMark x1="10000" y1="46788" x2="17533" y2="48485"/>
                        <a14:foregroundMark x1="71867" y1="75879" x2="98333" y2="67030"/>
                        <a14:foregroundMark x1="65533" y1="78061" x2="71133" y2="76364"/>
                        <a14:foregroundMark x1="95667" y1="53333" x2="97600" y2="65333"/>
                        <a14:foregroundMark x1="97600" y1="64848" x2="96333" y2="53333"/>
                        <a14:backgroundMark x1="97600" y1="51636" x2="99067" y2="56485"/>
                        <a14:backgroundMark x1="98333" y1="56485" x2="99533" y2="61333"/>
                      </a14:backgroundRemoval>
                    </a14:imgEffect>
                  </a14:imgLayer>
                </a14:imgProps>
              </a:ext>
              <a:ext uri="{28A0092B-C50C-407E-A947-70E740481C1C}">
                <a14:useLocalDpi xmlns:a14="http://schemas.microsoft.com/office/drawing/2010/main"/>
              </a:ext>
            </a:extLst>
          </a:blip>
          <a:stretch>
            <a:fillRect/>
          </a:stretch>
        </p:blipFill>
        <p:spPr>
          <a:xfrm>
            <a:off x="2327213" y="1731237"/>
            <a:ext cx="4770828" cy="2620775"/>
          </a:xfrm>
          <a:prstGeom prst="rect">
            <a:avLst/>
          </a:prstGeom>
        </p:spPr>
      </p:pic>
    </p:spTree>
    <p:extLst>
      <p:ext uri="{BB962C8B-B14F-4D97-AF65-F5344CB8AC3E}">
        <p14:creationId xmlns:p14="http://schemas.microsoft.com/office/powerpoint/2010/main" val="134234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61C6-D956-D447-9921-57271A0B3D8E}"/>
              </a:ext>
            </a:extLst>
          </p:cNvPr>
          <p:cNvSpPr>
            <a:spLocks noGrp="1"/>
          </p:cNvSpPr>
          <p:nvPr>
            <p:ph type="title"/>
          </p:nvPr>
        </p:nvSpPr>
        <p:spPr/>
        <p:txBody>
          <a:bodyPr>
            <a:normAutofit fontScale="90000"/>
          </a:bodyPr>
          <a:lstStyle/>
          <a:p>
            <a:r>
              <a:rPr lang="en-US" dirty="0"/>
              <a:t>Successful Learners Have More Segregated Attention Communities</a:t>
            </a:r>
          </a:p>
        </p:txBody>
      </p:sp>
      <p:sp>
        <p:nvSpPr>
          <p:cNvPr id="3" name="Content Placeholder 2">
            <a:extLst>
              <a:ext uri="{FF2B5EF4-FFF2-40B4-BE49-F238E27FC236}">
                <a16:creationId xmlns:a16="http://schemas.microsoft.com/office/drawing/2014/main" id="{ABBFBEA8-C569-D947-8BDB-7609E7A9696A}"/>
              </a:ext>
            </a:extLst>
          </p:cNvPr>
          <p:cNvSpPr>
            <a:spLocks noGrp="1"/>
          </p:cNvSpPr>
          <p:nvPr>
            <p:ph idx="1"/>
          </p:nvPr>
        </p:nvSpPr>
        <p:spPr/>
        <p:txBody>
          <a:bodyPr>
            <a:normAutofit/>
          </a:bodyPr>
          <a:lstStyle/>
          <a:p>
            <a:r>
              <a:rPr lang="en-US" sz="2400" dirty="0"/>
              <a:t>Previous work shows that anticorrelation between dorsal attention and default communities is associated with higher working memory capacity (e.g. Keller et al. 2015).</a:t>
            </a:r>
          </a:p>
          <a:p>
            <a:r>
              <a:rPr lang="en-US" sz="2400" dirty="0"/>
              <a:t>Connectivity between attention communities and other communities could be an indication of how attentional resources are being allocated to benefit rule learning.</a:t>
            </a:r>
          </a:p>
        </p:txBody>
      </p:sp>
      <p:sp>
        <p:nvSpPr>
          <p:cNvPr id="4" name="Slide Number Placeholder 3">
            <a:extLst>
              <a:ext uri="{FF2B5EF4-FFF2-40B4-BE49-F238E27FC236}">
                <a16:creationId xmlns:a16="http://schemas.microsoft.com/office/drawing/2014/main" id="{DB87CCB0-DEDF-0D47-9C13-7E4B8941DC7C}"/>
              </a:ext>
            </a:extLst>
          </p:cNvPr>
          <p:cNvSpPr>
            <a:spLocks noGrp="1"/>
          </p:cNvSpPr>
          <p:nvPr>
            <p:ph type="sldNum" sz="quarter" idx="12"/>
          </p:nvPr>
        </p:nvSpPr>
        <p:spPr/>
        <p:txBody>
          <a:bodyPr/>
          <a:lstStyle/>
          <a:p>
            <a:fld id="{E1552ADF-166F-AF40-B1A4-D35B819B761E}" type="slidenum">
              <a:rPr lang="en-US" smtClean="0"/>
              <a:t>40</a:t>
            </a:fld>
            <a:endParaRPr lang="en-US"/>
          </a:p>
        </p:txBody>
      </p:sp>
      <p:grpSp>
        <p:nvGrpSpPr>
          <p:cNvPr id="5" name="Group 4">
            <a:extLst>
              <a:ext uri="{FF2B5EF4-FFF2-40B4-BE49-F238E27FC236}">
                <a16:creationId xmlns:a16="http://schemas.microsoft.com/office/drawing/2014/main" id="{5A376D62-9CEE-6346-929F-AE60390A8DBA}"/>
              </a:ext>
            </a:extLst>
          </p:cNvPr>
          <p:cNvGrpSpPr/>
          <p:nvPr/>
        </p:nvGrpSpPr>
        <p:grpSpPr>
          <a:xfrm>
            <a:off x="3252066" y="4171527"/>
            <a:ext cx="2639868" cy="2549949"/>
            <a:chOff x="3602794" y="2556247"/>
            <a:chExt cx="4148261" cy="4006962"/>
          </a:xfrm>
        </p:grpSpPr>
        <p:grpSp>
          <p:nvGrpSpPr>
            <p:cNvPr id="6" name="Group 5">
              <a:extLst>
                <a:ext uri="{FF2B5EF4-FFF2-40B4-BE49-F238E27FC236}">
                  <a16:creationId xmlns:a16="http://schemas.microsoft.com/office/drawing/2014/main" id="{D629822B-E5BB-4C4E-95B3-96C39BFE5275}"/>
                </a:ext>
              </a:extLst>
            </p:cNvPr>
            <p:cNvGrpSpPr/>
            <p:nvPr/>
          </p:nvGrpSpPr>
          <p:grpSpPr>
            <a:xfrm>
              <a:off x="4737956" y="2556247"/>
              <a:ext cx="3013099" cy="3472938"/>
              <a:chOff x="3474720" y="2211049"/>
              <a:chExt cx="2841673" cy="3275351"/>
            </a:xfrm>
          </p:grpSpPr>
          <p:pic>
            <p:nvPicPr>
              <p:cNvPr id="13" name="Picture 12">
                <a:extLst>
                  <a:ext uri="{FF2B5EF4-FFF2-40B4-BE49-F238E27FC236}">
                    <a16:creationId xmlns:a16="http://schemas.microsoft.com/office/drawing/2014/main" id="{8E8455A7-9F7F-0349-BFBF-FAEE31D143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74720" y="2617529"/>
                <a:ext cx="2432304" cy="2868871"/>
              </a:xfrm>
              <a:prstGeom prst="rect">
                <a:avLst/>
              </a:prstGeom>
            </p:spPr>
          </p:pic>
          <p:pic>
            <p:nvPicPr>
              <p:cNvPr id="14" name="Picture 13">
                <a:extLst>
                  <a:ext uri="{FF2B5EF4-FFF2-40B4-BE49-F238E27FC236}">
                    <a16:creationId xmlns:a16="http://schemas.microsoft.com/office/drawing/2014/main" id="{5AAF3AB8-1563-5648-AB29-D4FBCEE74F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0357" y="2768542"/>
                <a:ext cx="566036" cy="2640419"/>
              </a:xfrm>
              <a:prstGeom prst="rect">
                <a:avLst/>
              </a:prstGeom>
            </p:spPr>
          </p:pic>
          <p:pic>
            <p:nvPicPr>
              <p:cNvPr id="15" name="Picture 14">
                <a:extLst>
                  <a:ext uri="{FF2B5EF4-FFF2-40B4-BE49-F238E27FC236}">
                    <a16:creationId xmlns:a16="http://schemas.microsoft.com/office/drawing/2014/main" id="{A4924EE3-DC1D-9C45-9169-526FABC44F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596"/>
              <a:stretch/>
            </p:blipFill>
            <p:spPr>
              <a:xfrm>
                <a:off x="3527529" y="2211049"/>
                <a:ext cx="2244662" cy="535659"/>
              </a:xfrm>
              <a:prstGeom prst="rect">
                <a:avLst/>
              </a:prstGeom>
            </p:spPr>
          </p:pic>
        </p:grpSp>
        <p:sp>
          <p:nvSpPr>
            <p:cNvPr id="7" name="TextBox 6">
              <a:extLst>
                <a:ext uri="{FF2B5EF4-FFF2-40B4-BE49-F238E27FC236}">
                  <a16:creationId xmlns:a16="http://schemas.microsoft.com/office/drawing/2014/main" id="{33F7BF7A-9CA4-754C-A165-69A86BF0216F}"/>
                </a:ext>
              </a:extLst>
            </p:cNvPr>
            <p:cNvSpPr txBox="1"/>
            <p:nvPr/>
          </p:nvSpPr>
          <p:spPr>
            <a:xfrm>
              <a:off x="5541810" y="6031209"/>
              <a:ext cx="973017" cy="532000"/>
            </a:xfrm>
            <a:prstGeom prst="rect">
              <a:avLst/>
            </a:prstGeom>
            <a:noFill/>
          </p:spPr>
          <p:txBody>
            <a:bodyPr wrap="none" rtlCol="0">
              <a:spAutoFit/>
            </a:bodyPr>
            <a:lstStyle/>
            <a:p>
              <a:r>
                <a:rPr lang="en-US" sz="1600" dirty="0">
                  <a:latin typeface="Helvetica Neue Light" panose="02000403000000020004" pitchFamily="2" charset="0"/>
                  <a:ea typeface="Helvetica Neue Light" panose="02000403000000020004" pitchFamily="2" charset="0"/>
                </a:rPr>
                <a:t>Time</a:t>
              </a:r>
            </a:p>
          </p:txBody>
        </p:sp>
        <p:sp>
          <p:nvSpPr>
            <p:cNvPr id="8" name="TextBox 7">
              <a:extLst>
                <a:ext uri="{FF2B5EF4-FFF2-40B4-BE49-F238E27FC236}">
                  <a16:creationId xmlns:a16="http://schemas.microsoft.com/office/drawing/2014/main" id="{3CE86D8D-9ACF-0D40-975F-4C699185794D}"/>
                </a:ext>
              </a:extLst>
            </p:cNvPr>
            <p:cNvSpPr txBox="1"/>
            <p:nvPr/>
          </p:nvSpPr>
          <p:spPr>
            <a:xfrm rot="16200000">
              <a:off x="2749678" y="3999255"/>
              <a:ext cx="2625141" cy="918909"/>
            </a:xfrm>
            <a:prstGeom prst="rect">
              <a:avLst/>
            </a:prstGeom>
            <a:noFill/>
          </p:spPr>
          <p:txBody>
            <a:bodyPr wrap="none" rtlCol="0">
              <a:spAutoFit/>
            </a:bodyPr>
            <a:lstStyle/>
            <a:p>
              <a:r>
                <a:rPr lang="en-US" sz="1600" dirty="0">
                  <a:latin typeface="Helvetica Neue Light" panose="02000403000000020004" pitchFamily="2" charset="0"/>
                  <a:ea typeface="Helvetica Neue Light" panose="02000403000000020004" pitchFamily="2" charset="0"/>
                </a:rPr>
                <a:t>Inter-community </a:t>
              </a:r>
            </a:p>
            <a:p>
              <a:r>
                <a:rPr lang="en-US" sz="1600" dirty="0">
                  <a:latin typeface="Helvetica Neue Light" panose="02000403000000020004" pitchFamily="2" charset="0"/>
                  <a:ea typeface="Helvetica Neue Light" panose="02000403000000020004" pitchFamily="2" charset="0"/>
                </a:rPr>
                <a:t>Edge Strength</a:t>
              </a:r>
            </a:p>
          </p:txBody>
        </p:sp>
        <p:sp>
          <p:nvSpPr>
            <p:cNvPr id="9" name="TextBox 8">
              <a:extLst>
                <a:ext uri="{FF2B5EF4-FFF2-40B4-BE49-F238E27FC236}">
                  <a16:creationId xmlns:a16="http://schemas.microsoft.com/office/drawing/2014/main" id="{2245A243-A511-4941-BBFF-319866FE848F}"/>
                </a:ext>
              </a:extLst>
            </p:cNvPr>
            <p:cNvSpPr txBox="1"/>
            <p:nvPr/>
          </p:nvSpPr>
          <p:spPr>
            <a:xfrm>
              <a:off x="4284600" y="5739257"/>
              <a:ext cx="547114" cy="386909"/>
            </a:xfrm>
            <a:prstGeom prst="rect">
              <a:avLst/>
            </a:prstGeom>
            <a:noFill/>
          </p:spPr>
          <p:txBody>
            <a:bodyPr wrap="none" rtlCol="0">
              <a:spAutoFit/>
            </a:bodyPr>
            <a:lstStyle/>
            <a:p>
              <a:pPr algn="r"/>
              <a:r>
                <a:rPr lang="en-US" sz="1000" dirty="0"/>
                <a:t>0.0</a:t>
              </a:r>
            </a:p>
          </p:txBody>
        </p:sp>
        <p:sp>
          <p:nvSpPr>
            <p:cNvPr id="10" name="TextBox 9">
              <a:extLst>
                <a:ext uri="{FF2B5EF4-FFF2-40B4-BE49-F238E27FC236}">
                  <a16:creationId xmlns:a16="http://schemas.microsoft.com/office/drawing/2014/main" id="{FA1697E2-4110-6F4E-AA96-49EF94F8C199}"/>
                </a:ext>
              </a:extLst>
            </p:cNvPr>
            <p:cNvSpPr txBox="1"/>
            <p:nvPr/>
          </p:nvSpPr>
          <p:spPr>
            <a:xfrm>
              <a:off x="4284600" y="3244118"/>
              <a:ext cx="547114" cy="386909"/>
            </a:xfrm>
            <a:prstGeom prst="rect">
              <a:avLst/>
            </a:prstGeom>
            <a:noFill/>
          </p:spPr>
          <p:txBody>
            <a:bodyPr wrap="none" rtlCol="0">
              <a:spAutoFit/>
            </a:bodyPr>
            <a:lstStyle/>
            <a:p>
              <a:pPr algn="r"/>
              <a:r>
                <a:rPr lang="en-US" sz="1000" dirty="0"/>
                <a:t>0.5</a:t>
              </a:r>
            </a:p>
          </p:txBody>
        </p:sp>
        <p:sp>
          <p:nvSpPr>
            <p:cNvPr id="11" name="TextBox 10">
              <a:extLst>
                <a:ext uri="{FF2B5EF4-FFF2-40B4-BE49-F238E27FC236}">
                  <a16:creationId xmlns:a16="http://schemas.microsoft.com/office/drawing/2014/main" id="{4B3F6C60-DA6E-5B41-AE3D-039FE8BCB683}"/>
                </a:ext>
              </a:extLst>
            </p:cNvPr>
            <p:cNvSpPr txBox="1"/>
            <p:nvPr/>
          </p:nvSpPr>
          <p:spPr>
            <a:xfrm>
              <a:off x="4759598" y="5956266"/>
              <a:ext cx="393459" cy="386909"/>
            </a:xfrm>
            <a:prstGeom prst="rect">
              <a:avLst/>
            </a:prstGeom>
            <a:noFill/>
          </p:spPr>
          <p:txBody>
            <a:bodyPr wrap="none" rtlCol="0">
              <a:spAutoFit/>
            </a:bodyPr>
            <a:lstStyle/>
            <a:p>
              <a:pPr algn="r"/>
              <a:r>
                <a:rPr lang="en-US" sz="1000" dirty="0"/>
                <a:t>1</a:t>
              </a:r>
            </a:p>
          </p:txBody>
        </p:sp>
        <p:sp>
          <p:nvSpPr>
            <p:cNvPr id="12" name="TextBox 11">
              <a:extLst>
                <a:ext uri="{FF2B5EF4-FFF2-40B4-BE49-F238E27FC236}">
                  <a16:creationId xmlns:a16="http://schemas.microsoft.com/office/drawing/2014/main" id="{5D6C9FDA-C1A9-D44B-B55C-C96EACE00CD1}"/>
                </a:ext>
              </a:extLst>
            </p:cNvPr>
            <p:cNvSpPr txBox="1"/>
            <p:nvPr/>
          </p:nvSpPr>
          <p:spPr>
            <a:xfrm>
              <a:off x="6757414" y="5959566"/>
              <a:ext cx="393459" cy="386909"/>
            </a:xfrm>
            <a:prstGeom prst="rect">
              <a:avLst/>
            </a:prstGeom>
            <a:noFill/>
          </p:spPr>
          <p:txBody>
            <a:bodyPr wrap="none" rtlCol="0">
              <a:spAutoFit/>
            </a:bodyPr>
            <a:lstStyle/>
            <a:p>
              <a:pPr algn="r"/>
              <a:r>
                <a:rPr lang="en-US" sz="1000" dirty="0"/>
                <a:t>9</a:t>
              </a:r>
            </a:p>
          </p:txBody>
        </p:sp>
      </p:grpSp>
    </p:spTree>
    <p:custDataLst>
      <p:tags r:id="rId1"/>
    </p:custDataLst>
    <p:extLst>
      <p:ext uri="{BB962C8B-B14F-4D97-AF65-F5344CB8AC3E}">
        <p14:creationId xmlns:p14="http://schemas.microsoft.com/office/powerpoint/2010/main" val="11022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464E-AD3A-C142-ABA5-CE015E435A8B}"/>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466A4994-F106-F849-8F4F-090EC5195AC8}"/>
              </a:ext>
            </a:extLst>
          </p:cNvPr>
          <p:cNvSpPr>
            <a:spLocks noGrp="1"/>
          </p:cNvSpPr>
          <p:nvPr>
            <p:ph idx="1"/>
          </p:nvPr>
        </p:nvSpPr>
        <p:spPr>
          <a:xfrm>
            <a:off x="628650" y="1508081"/>
            <a:ext cx="7886700" cy="4351338"/>
          </a:xfrm>
        </p:spPr>
        <p:txBody>
          <a:bodyPr/>
          <a:lstStyle/>
          <a:p>
            <a:r>
              <a:rPr lang="en-US" dirty="0"/>
              <a:t>Overall, successful learners have a more “stable” brain network structure.</a:t>
            </a:r>
          </a:p>
          <a:p>
            <a:pPr lvl="1"/>
            <a:r>
              <a:rPr lang="en-US" dirty="0"/>
              <a:t>Working Hypothesis: Successful learners latch onto an effective strategy quickly, and form stable representations of the rules.</a:t>
            </a:r>
          </a:p>
          <a:p>
            <a:r>
              <a:rPr lang="en-US" dirty="0"/>
              <a:t>Cognitive Control Community regions become more highly interconnected to each other in successful learners</a:t>
            </a:r>
          </a:p>
          <a:p>
            <a:r>
              <a:rPr lang="en-US" dirty="0"/>
              <a:t>A stable and segregated attention system is maintained in successful learners</a:t>
            </a:r>
          </a:p>
        </p:txBody>
      </p:sp>
      <p:pic>
        <p:nvPicPr>
          <p:cNvPr id="4"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99B447B-4A02-BD49-B4EF-35CF316724A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9940" y="5691440"/>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67C9CCD-62C5-5540-89DB-7A14A41EDBF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551395" y="5728902"/>
            <a:ext cx="2517169" cy="794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45F389B-23D8-EE48-BDB1-62EC81E690F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297135" y="5191981"/>
            <a:ext cx="1515573" cy="153103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D63D651-FC77-C24A-8671-E15BEFBDC58E}"/>
              </a:ext>
            </a:extLst>
          </p:cNvPr>
          <p:cNvSpPr>
            <a:spLocks noGrp="1"/>
          </p:cNvSpPr>
          <p:nvPr>
            <p:ph type="sldNum" sz="quarter" idx="12"/>
          </p:nvPr>
        </p:nvSpPr>
        <p:spPr/>
        <p:txBody>
          <a:bodyPr/>
          <a:lstStyle/>
          <a:p>
            <a:fld id="{E1552ADF-166F-AF40-B1A4-D35B819B761E}" type="slidenum">
              <a:rPr lang="en-US" smtClean="0"/>
              <a:t>41</a:t>
            </a:fld>
            <a:endParaRPr lang="en-US"/>
          </a:p>
        </p:txBody>
      </p:sp>
    </p:spTree>
    <p:custDataLst>
      <p:tags r:id="rId1"/>
    </p:custDataLst>
    <p:extLst>
      <p:ext uri="{BB962C8B-B14F-4D97-AF65-F5344CB8AC3E}">
        <p14:creationId xmlns:p14="http://schemas.microsoft.com/office/powerpoint/2010/main" val="405210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dirty="0">
                <a:solidFill>
                  <a:schemeClr val="bg1">
                    <a:lumMod val="65000"/>
                  </a:schemeClr>
                </a:solidFill>
              </a:rPr>
              <a:t>Stable Functional Networks Support Successful Rule Learning</a:t>
            </a:r>
          </a:p>
          <a:p>
            <a:r>
              <a:rPr lang="en-US" b="1" dirty="0">
                <a:solidFill>
                  <a:schemeClr val="bg1"/>
                </a:solidFill>
              </a:rPr>
              <a:t>Preview: Stable Functional Networks Support Abstract Reasoning</a:t>
            </a:r>
          </a:p>
          <a:p>
            <a:endParaRPr lang="en-US" dirty="0">
              <a:solidFill>
                <a:schemeClr val="bg1"/>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42</a:t>
            </a:fld>
            <a:endParaRPr lang="en-US"/>
          </a:p>
        </p:txBody>
      </p:sp>
    </p:spTree>
    <p:extLst>
      <p:ext uri="{BB962C8B-B14F-4D97-AF65-F5344CB8AC3E}">
        <p14:creationId xmlns:p14="http://schemas.microsoft.com/office/powerpoint/2010/main" val="547516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A525-0818-3F4F-8A7C-834588C8AA6B}"/>
              </a:ext>
            </a:extLst>
          </p:cNvPr>
          <p:cNvSpPr>
            <a:spLocks noGrp="1"/>
          </p:cNvSpPr>
          <p:nvPr>
            <p:ph type="title"/>
          </p:nvPr>
        </p:nvSpPr>
        <p:spPr/>
        <p:txBody>
          <a:bodyPr/>
          <a:lstStyle/>
          <a:p>
            <a:r>
              <a:rPr lang="en-US" dirty="0"/>
              <a:t>Does a Stable Task Network Support Abstract Reasoning?</a:t>
            </a:r>
          </a:p>
        </p:txBody>
      </p:sp>
      <p:sp>
        <p:nvSpPr>
          <p:cNvPr id="3" name="Content Placeholder 2">
            <a:extLst>
              <a:ext uri="{FF2B5EF4-FFF2-40B4-BE49-F238E27FC236}">
                <a16:creationId xmlns:a16="http://schemas.microsoft.com/office/drawing/2014/main" id="{91CFFB4D-56BC-6949-9814-1E6A14518470}"/>
              </a:ext>
            </a:extLst>
          </p:cNvPr>
          <p:cNvSpPr>
            <a:spLocks noGrp="1"/>
          </p:cNvSpPr>
          <p:nvPr>
            <p:ph idx="1"/>
          </p:nvPr>
        </p:nvSpPr>
        <p:spPr/>
        <p:txBody>
          <a:bodyPr>
            <a:normAutofit/>
          </a:bodyPr>
          <a:lstStyle/>
          <a:p>
            <a:r>
              <a:rPr lang="en-US" sz="2400" dirty="0"/>
              <a:t>Through reasoning, the brain can apply previously learned information, strategies, and ideas to new situations.</a:t>
            </a:r>
          </a:p>
        </p:txBody>
      </p:sp>
      <p:sp>
        <p:nvSpPr>
          <p:cNvPr id="4" name="Slide Number Placeholder 3">
            <a:extLst>
              <a:ext uri="{FF2B5EF4-FFF2-40B4-BE49-F238E27FC236}">
                <a16:creationId xmlns:a16="http://schemas.microsoft.com/office/drawing/2014/main" id="{91CCD0F9-71B9-DF42-8B5F-BB41BB3CC781}"/>
              </a:ext>
            </a:extLst>
          </p:cNvPr>
          <p:cNvSpPr>
            <a:spLocks noGrp="1"/>
          </p:cNvSpPr>
          <p:nvPr>
            <p:ph type="sldNum" sz="quarter" idx="12"/>
          </p:nvPr>
        </p:nvSpPr>
        <p:spPr/>
        <p:txBody>
          <a:bodyPr/>
          <a:lstStyle/>
          <a:p>
            <a:fld id="{E1552ADF-166F-AF40-B1A4-D35B819B761E}" type="slidenum">
              <a:rPr lang="en-US" smtClean="0"/>
              <a:t>43</a:t>
            </a:fld>
            <a:endParaRPr lang="en-US"/>
          </a:p>
        </p:txBody>
      </p:sp>
      <p:pic>
        <p:nvPicPr>
          <p:cNvPr id="1026" name="Picture 2" descr="Getfeedback: Raven&amp;#39;s APM and SPM assessments">
            <a:extLst>
              <a:ext uri="{FF2B5EF4-FFF2-40B4-BE49-F238E27FC236}">
                <a16:creationId xmlns:a16="http://schemas.microsoft.com/office/drawing/2014/main" id="{62BF78FD-5C2F-4240-8E5F-2077C1B6B5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6051" y="2909888"/>
            <a:ext cx="4222095" cy="3629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F73911-3FC3-574A-A98B-1876031C3746}"/>
              </a:ext>
            </a:extLst>
          </p:cNvPr>
          <p:cNvSpPr txBox="1"/>
          <p:nvPr/>
        </p:nvSpPr>
        <p:spPr>
          <a:xfrm>
            <a:off x="5917513" y="6538913"/>
            <a:ext cx="1080873" cy="307777"/>
          </a:xfrm>
          <a:prstGeom prst="rect">
            <a:avLst/>
          </a:prstGeom>
          <a:noFill/>
        </p:spPr>
        <p:txBody>
          <a:bodyPr wrap="none" rtlCol="0">
            <a:spAutoFit/>
          </a:bodyPr>
          <a:lstStyle/>
          <a:p>
            <a:pPr algn="r"/>
            <a:r>
              <a:rPr lang="en-US" sz="1400" dirty="0"/>
              <a:t>Raven, 1936</a:t>
            </a:r>
          </a:p>
        </p:txBody>
      </p:sp>
      <p:sp>
        <p:nvSpPr>
          <p:cNvPr id="7" name="Rectangle 6">
            <a:extLst>
              <a:ext uri="{FF2B5EF4-FFF2-40B4-BE49-F238E27FC236}">
                <a16:creationId xmlns:a16="http://schemas.microsoft.com/office/drawing/2014/main" id="{94929FCA-2D13-E247-AAED-60985B8781CB}"/>
              </a:ext>
            </a:extLst>
          </p:cNvPr>
          <p:cNvSpPr/>
          <p:nvPr/>
        </p:nvSpPr>
        <p:spPr>
          <a:xfrm>
            <a:off x="5567423" y="4965539"/>
            <a:ext cx="798653" cy="57873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860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DD0C-F595-984B-9390-3154F30F1CB9}"/>
              </a:ext>
            </a:extLst>
          </p:cNvPr>
          <p:cNvSpPr>
            <a:spLocks noGrp="1"/>
          </p:cNvSpPr>
          <p:nvPr>
            <p:ph type="title"/>
          </p:nvPr>
        </p:nvSpPr>
        <p:spPr/>
        <p:txBody>
          <a:bodyPr/>
          <a:lstStyle/>
          <a:p>
            <a:r>
              <a:rPr lang="en-US" dirty="0"/>
              <a:t>Simplified Raven’s Progressive Matrices Task</a:t>
            </a:r>
          </a:p>
        </p:txBody>
      </p:sp>
      <p:pic>
        <p:nvPicPr>
          <p:cNvPr id="6" name="Content Placeholder 5">
            <a:extLst>
              <a:ext uri="{FF2B5EF4-FFF2-40B4-BE49-F238E27FC236}">
                <a16:creationId xmlns:a16="http://schemas.microsoft.com/office/drawing/2014/main" id="{922EBF3C-86B0-5D4C-BC31-9E2F654466F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97820" y="3567114"/>
            <a:ext cx="4035360" cy="1393747"/>
          </a:xfrm>
        </p:spPr>
      </p:pic>
      <p:sp>
        <p:nvSpPr>
          <p:cNvPr id="4" name="Slide Number Placeholder 3">
            <a:extLst>
              <a:ext uri="{FF2B5EF4-FFF2-40B4-BE49-F238E27FC236}">
                <a16:creationId xmlns:a16="http://schemas.microsoft.com/office/drawing/2014/main" id="{46449146-370D-C847-9E10-47685DFAFB6F}"/>
              </a:ext>
            </a:extLst>
          </p:cNvPr>
          <p:cNvSpPr>
            <a:spLocks noGrp="1"/>
          </p:cNvSpPr>
          <p:nvPr>
            <p:ph type="sldNum" sz="quarter" idx="12"/>
          </p:nvPr>
        </p:nvSpPr>
        <p:spPr/>
        <p:txBody>
          <a:bodyPr/>
          <a:lstStyle/>
          <a:p>
            <a:fld id="{E1552ADF-166F-AF40-B1A4-D35B819B761E}" type="slidenum">
              <a:rPr lang="en-US" smtClean="0"/>
              <a:t>44</a:t>
            </a:fld>
            <a:endParaRPr lang="en-US"/>
          </a:p>
        </p:txBody>
      </p:sp>
      <p:pic>
        <p:nvPicPr>
          <p:cNvPr id="7" name="Content Placeholder 5">
            <a:extLst>
              <a:ext uri="{FF2B5EF4-FFF2-40B4-BE49-F238E27FC236}">
                <a16:creationId xmlns:a16="http://schemas.microsoft.com/office/drawing/2014/main" id="{695028E8-FFB7-1B45-BBB5-DB8EAC9312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2228851"/>
            <a:ext cx="4035360" cy="2518570"/>
          </a:xfrm>
          <a:prstGeom prst="rect">
            <a:avLst/>
          </a:prstGeom>
        </p:spPr>
      </p:pic>
      <p:pic>
        <p:nvPicPr>
          <p:cNvPr id="8" name="Content Placeholder 5">
            <a:extLst>
              <a:ext uri="{FF2B5EF4-FFF2-40B4-BE49-F238E27FC236}">
                <a16:creationId xmlns:a16="http://schemas.microsoft.com/office/drawing/2014/main" id="{82641E9F-6DE7-ED4C-90BB-62C585F54C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820" y="2228851"/>
            <a:ext cx="4035360" cy="1497918"/>
          </a:xfrm>
          <a:prstGeom prst="rect">
            <a:avLst/>
          </a:prstGeom>
        </p:spPr>
      </p:pic>
    </p:spTree>
    <p:custDataLst>
      <p:tags r:id="rId1"/>
    </p:custDataLst>
    <p:extLst>
      <p:ext uri="{BB962C8B-B14F-4D97-AF65-F5344CB8AC3E}">
        <p14:creationId xmlns:p14="http://schemas.microsoft.com/office/powerpoint/2010/main" val="41735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C2C7F79-73CC-C44F-84F9-E59352FB1E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4842" y="3755988"/>
            <a:ext cx="3692686" cy="1590712"/>
          </a:xfrm>
          <a:prstGeom prst="rect">
            <a:avLst/>
          </a:prstGeom>
        </p:spPr>
      </p:pic>
      <p:sp>
        <p:nvSpPr>
          <p:cNvPr id="2" name="Title 1">
            <a:extLst>
              <a:ext uri="{FF2B5EF4-FFF2-40B4-BE49-F238E27FC236}">
                <a16:creationId xmlns:a16="http://schemas.microsoft.com/office/drawing/2014/main" id="{2A035160-1B91-1E49-BEE6-FE2DFB733F33}"/>
              </a:ext>
            </a:extLst>
          </p:cNvPr>
          <p:cNvSpPr>
            <a:spLocks noGrp="1"/>
          </p:cNvSpPr>
          <p:nvPr>
            <p:ph type="title"/>
          </p:nvPr>
        </p:nvSpPr>
        <p:spPr/>
        <p:txBody>
          <a:bodyPr>
            <a:normAutofit fontScale="90000"/>
          </a:bodyPr>
          <a:lstStyle/>
          <a:p>
            <a:r>
              <a:rPr lang="en-US" dirty="0"/>
              <a:t>Unique Activity Patterns Associated With Perceptual and Symbolic Reasoning</a:t>
            </a:r>
          </a:p>
        </p:txBody>
      </p:sp>
      <p:sp>
        <p:nvSpPr>
          <p:cNvPr id="4" name="Slide Number Placeholder 3">
            <a:extLst>
              <a:ext uri="{FF2B5EF4-FFF2-40B4-BE49-F238E27FC236}">
                <a16:creationId xmlns:a16="http://schemas.microsoft.com/office/drawing/2014/main" id="{56E483E9-CE1A-7D44-BDF6-583262709090}"/>
              </a:ext>
            </a:extLst>
          </p:cNvPr>
          <p:cNvSpPr>
            <a:spLocks noGrp="1"/>
          </p:cNvSpPr>
          <p:nvPr>
            <p:ph type="sldNum" sz="quarter" idx="12"/>
          </p:nvPr>
        </p:nvSpPr>
        <p:spPr/>
        <p:txBody>
          <a:bodyPr/>
          <a:lstStyle/>
          <a:p>
            <a:fld id="{E1552ADF-166F-AF40-B1A4-D35B819B761E}" type="slidenum">
              <a:rPr lang="en-US" smtClean="0"/>
              <a:t>45</a:t>
            </a:fld>
            <a:endParaRPr lang="en-US"/>
          </a:p>
        </p:txBody>
      </p:sp>
      <p:pic>
        <p:nvPicPr>
          <p:cNvPr id="6" name="Picture 5">
            <a:extLst>
              <a:ext uri="{FF2B5EF4-FFF2-40B4-BE49-F238E27FC236}">
                <a16:creationId xmlns:a16="http://schemas.microsoft.com/office/drawing/2014/main" id="{052F0324-0508-174B-9B97-A745285960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8014" y="3755988"/>
            <a:ext cx="1854200" cy="1677104"/>
          </a:xfrm>
          <a:prstGeom prst="rect">
            <a:avLst/>
          </a:prstGeom>
        </p:spPr>
      </p:pic>
      <p:pic>
        <p:nvPicPr>
          <p:cNvPr id="7" name="Picture 6">
            <a:extLst>
              <a:ext uri="{FF2B5EF4-FFF2-40B4-BE49-F238E27FC236}">
                <a16:creationId xmlns:a16="http://schemas.microsoft.com/office/drawing/2014/main" id="{56E08E34-46E7-A444-BF42-85F0CB7E66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32214" y="1777082"/>
            <a:ext cx="3692686" cy="1813948"/>
          </a:xfrm>
          <a:prstGeom prst="rect">
            <a:avLst/>
          </a:prstGeom>
        </p:spPr>
      </p:pic>
      <p:pic>
        <p:nvPicPr>
          <p:cNvPr id="8" name="Picture 7">
            <a:extLst>
              <a:ext uri="{FF2B5EF4-FFF2-40B4-BE49-F238E27FC236}">
                <a16:creationId xmlns:a16="http://schemas.microsoft.com/office/drawing/2014/main" id="{47DF2C24-E5FA-A641-9560-81A523A825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8936"/>
          <a:stretch/>
        </p:blipFill>
        <p:spPr>
          <a:xfrm>
            <a:off x="5032214" y="5346700"/>
            <a:ext cx="3692686" cy="769964"/>
          </a:xfrm>
          <a:prstGeom prst="rect">
            <a:avLst/>
          </a:prstGeom>
        </p:spPr>
      </p:pic>
      <p:pic>
        <p:nvPicPr>
          <p:cNvPr id="9" name="Content Placeholder 5">
            <a:extLst>
              <a:ext uri="{FF2B5EF4-FFF2-40B4-BE49-F238E27FC236}">
                <a16:creationId xmlns:a16="http://schemas.microsoft.com/office/drawing/2014/main" id="{D46C8727-B646-A349-9E2A-2F205B5BDB1D}"/>
              </a:ext>
            </a:extLst>
          </p:cNvPr>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a:stretch/>
        </p:blipFill>
        <p:spPr>
          <a:xfrm>
            <a:off x="180814" y="3962541"/>
            <a:ext cx="2997200" cy="981003"/>
          </a:xfrm>
        </p:spPr>
      </p:pic>
      <p:pic>
        <p:nvPicPr>
          <p:cNvPr id="10" name="Content Placeholder 5">
            <a:extLst>
              <a:ext uri="{FF2B5EF4-FFF2-40B4-BE49-F238E27FC236}">
                <a16:creationId xmlns:a16="http://schemas.microsoft.com/office/drawing/2014/main" id="{CB1412ED-3B5E-F840-9A5F-69D3A8C572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0814" y="2199280"/>
            <a:ext cx="2997200" cy="1067692"/>
          </a:xfrm>
          <a:prstGeom prst="rect">
            <a:avLst/>
          </a:prstGeom>
        </p:spPr>
      </p:pic>
      <p:sp>
        <p:nvSpPr>
          <p:cNvPr id="3" name="Oval 2">
            <a:extLst>
              <a:ext uri="{FF2B5EF4-FFF2-40B4-BE49-F238E27FC236}">
                <a16:creationId xmlns:a16="http://schemas.microsoft.com/office/drawing/2014/main" id="{F7FACA79-3747-B54B-92B4-173FF8F49522}"/>
              </a:ext>
            </a:extLst>
          </p:cNvPr>
          <p:cNvSpPr/>
          <p:nvPr/>
        </p:nvSpPr>
        <p:spPr>
          <a:xfrm rot="1485225">
            <a:off x="6375758" y="2399958"/>
            <a:ext cx="533159" cy="2807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26E950A-0FD7-D24A-A630-11FACCE245A8}"/>
              </a:ext>
            </a:extLst>
          </p:cNvPr>
          <p:cNvSpPr/>
          <p:nvPr/>
        </p:nvSpPr>
        <p:spPr>
          <a:xfrm rot="1485225">
            <a:off x="6333744" y="4177297"/>
            <a:ext cx="533159" cy="2807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42775A-9F0C-EE45-AFB1-E4382727C662}"/>
              </a:ext>
            </a:extLst>
          </p:cNvPr>
          <p:cNvSpPr/>
          <p:nvPr/>
        </p:nvSpPr>
        <p:spPr>
          <a:xfrm rot="847619">
            <a:off x="5487902" y="3001503"/>
            <a:ext cx="695189" cy="20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52F22D-36A8-AE40-9F20-510EFEBC7E03}"/>
              </a:ext>
            </a:extLst>
          </p:cNvPr>
          <p:cNvSpPr/>
          <p:nvPr/>
        </p:nvSpPr>
        <p:spPr>
          <a:xfrm rot="847619">
            <a:off x="5470660" y="4780287"/>
            <a:ext cx="695189" cy="20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1867622-C31C-1B47-9DAD-914EB87AE0B6}"/>
              </a:ext>
            </a:extLst>
          </p:cNvPr>
          <p:cNvSpPr/>
          <p:nvPr/>
        </p:nvSpPr>
        <p:spPr>
          <a:xfrm rot="1485225">
            <a:off x="7150642" y="2579726"/>
            <a:ext cx="642161" cy="568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B26281-BD97-E948-9AE6-64DD755519DB}"/>
              </a:ext>
            </a:extLst>
          </p:cNvPr>
          <p:cNvSpPr/>
          <p:nvPr/>
        </p:nvSpPr>
        <p:spPr>
          <a:xfrm rot="1485225">
            <a:off x="7125104" y="4380916"/>
            <a:ext cx="642161" cy="568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8F70F30-A197-DF43-95CE-49A50995E55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78014" y="1942040"/>
            <a:ext cx="1854200" cy="1648989"/>
          </a:xfrm>
          <a:prstGeom prst="rect">
            <a:avLst/>
          </a:prstGeom>
        </p:spPr>
      </p:pic>
    </p:spTree>
    <p:extLst>
      <p:ext uri="{BB962C8B-B14F-4D97-AF65-F5344CB8AC3E}">
        <p14:creationId xmlns:p14="http://schemas.microsoft.com/office/powerpoint/2010/main" val="190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9AAC-FB71-A947-87B3-13EAFC72F2DE}"/>
              </a:ext>
            </a:extLst>
          </p:cNvPr>
          <p:cNvSpPr>
            <a:spLocks noGrp="1"/>
          </p:cNvSpPr>
          <p:nvPr>
            <p:ph type="title"/>
          </p:nvPr>
        </p:nvSpPr>
        <p:spPr/>
        <p:txBody>
          <a:bodyPr/>
          <a:lstStyle/>
          <a:p>
            <a:r>
              <a:rPr lang="en-US" dirty="0"/>
              <a:t>Stable Community Structure Across Reasoning Conditions</a:t>
            </a:r>
          </a:p>
        </p:txBody>
      </p:sp>
      <p:sp>
        <p:nvSpPr>
          <p:cNvPr id="4" name="Slide Number Placeholder 3">
            <a:extLst>
              <a:ext uri="{FF2B5EF4-FFF2-40B4-BE49-F238E27FC236}">
                <a16:creationId xmlns:a16="http://schemas.microsoft.com/office/drawing/2014/main" id="{A1EE7BAB-E0DE-EA4A-AE49-0ED3433BCC94}"/>
              </a:ext>
            </a:extLst>
          </p:cNvPr>
          <p:cNvSpPr>
            <a:spLocks noGrp="1"/>
          </p:cNvSpPr>
          <p:nvPr>
            <p:ph type="sldNum" sz="quarter" idx="12"/>
          </p:nvPr>
        </p:nvSpPr>
        <p:spPr/>
        <p:txBody>
          <a:bodyPr/>
          <a:lstStyle/>
          <a:p>
            <a:fld id="{E1552ADF-166F-AF40-B1A4-D35B819B761E}" type="slidenum">
              <a:rPr lang="en-US" smtClean="0"/>
              <a:t>46</a:t>
            </a:fld>
            <a:endParaRPr lang="en-US"/>
          </a:p>
        </p:txBody>
      </p:sp>
      <p:pic>
        <p:nvPicPr>
          <p:cNvPr id="5" name="Picture 4">
            <a:extLst>
              <a:ext uri="{FF2B5EF4-FFF2-40B4-BE49-F238E27FC236}">
                <a16:creationId xmlns:a16="http://schemas.microsoft.com/office/drawing/2014/main" id="{FA86D134-195D-6F42-A73C-661FBF7E3801}"/>
              </a:ext>
            </a:extLst>
          </p:cNvPr>
          <p:cNvPicPr/>
          <p:nvPr/>
        </p:nvPicPr>
        <p:blipFill>
          <a:blip r:embed="rId3" cstate="screen">
            <a:extLst>
              <a:ext uri="{28A0092B-C50C-407E-A947-70E740481C1C}">
                <a14:useLocalDpi xmlns:a14="http://schemas.microsoft.com/office/drawing/2010/main"/>
              </a:ext>
            </a:extLst>
          </a:blip>
          <a:stretch>
            <a:fillRect/>
          </a:stretch>
        </p:blipFill>
        <p:spPr>
          <a:xfrm>
            <a:off x="364124" y="2627311"/>
            <a:ext cx="8415751" cy="3616326"/>
          </a:xfrm>
          <a:prstGeom prst="rect">
            <a:avLst/>
          </a:prstGeom>
        </p:spPr>
      </p:pic>
      <p:sp>
        <p:nvSpPr>
          <p:cNvPr id="6" name="Rectangle 5">
            <a:extLst>
              <a:ext uri="{FF2B5EF4-FFF2-40B4-BE49-F238E27FC236}">
                <a16:creationId xmlns:a16="http://schemas.microsoft.com/office/drawing/2014/main" id="{C9FA160D-E2AB-8949-B74A-03AB02F3F30F}"/>
              </a:ext>
            </a:extLst>
          </p:cNvPr>
          <p:cNvSpPr/>
          <p:nvPr/>
        </p:nvSpPr>
        <p:spPr>
          <a:xfrm>
            <a:off x="1157289" y="2943225"/>
            <a:ext cx="1014411" cy="350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D800055-E018-284D-860F-E8A536B86D15}"/>
              </a:ext>
            </a:extLst>
          </p:cNvPr>
          <p:cNvGrpSpPr/>
          <p:nvPr/>
        </p:nvGrpSpPr>
        <p:grpSpPr>
          <a:xfrm>
            <a:off x="2171700" y="2627310"/>
            <a:ext cx="1014411" cy="3816352"/>
            <a:chOff x="2171700" y="2398710"/>
            <a:chExt cx="1014411" cy="3816352"/>
          </a:xfrm>
        </p:grpSpPr>
        <p:sp>
          <p:nvSpPr>
            <p:cNvPr id="7" name="Rectangle 6">
              <a:extLst>
                <a:ext uri="{FF2B5EF4-FFF2-40B4-BE49-F238E27FC236}">
                  <a16:creationId xmlns:a16="http://schemas.microsoft.com/office/drawing/2014/main" id="{42F973D8-690A-7B4B-8021-25179DFD0DFE}"/>
                </a:ext>
              </a:extLst>
            </p:cNvPr>
            <p:cNvSpPr/>
            <p:nvPr/>
          </p:nvSpPr>
          <p:spPr>
            <a:xfrm>
              <a:off x="2171700" y="2615183"/>
              <a:ext cx="428625" cy="3599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F8E1B8-C7C7-E246-8FEE-3520AEAC5986}"/>
                </a:ext>
              </a:extLst>
            </p:cNvPr>
            <p:cNvSpPr/>
            <p:nvPr/>
          </p:nvSpPr>
          <p:spPr>
            <a:xfrm>
              <a:off x="2171700" y="2398710"/>
              <a:ext cx="1014411" cy="216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06F2C5ED-F2B9-B447-B1E2-EB2DE3C877CD}"/>
              </a:ext>
            </a:extLst>
          </p:cNvPr>
          <p:cNvGrpSpPr/>
          <p:nvPr/>
        </p:nvGrpSpPr>
        <p:grpSpPr>
          <a:xfrm>
            <a:off x="2600325" y="2634866"/>
            <a:ext cx="1888236" cy="3808796"/>
            <a:chOff x="2600325" y="2406266"/>
            <a:chExt cx="1888236" cy="3808796"/>
          </a:xfrm>
        </p:grpSpPr>
        <p:sp>
          <p:nvSpPr>
            <p:cNvPr id="8" name="Rectangle 7">
              <a:extLst>
                <a:ext uri="{FF2B5EF4-FFF2-40B4-BE49-F238E27FC236}">
                  <a16:creationId xmlns:a16="http://schemas.microsoft.com/office/drawing/2014/main" id="{3D005DED-0737-194A-88D7-73284B098643}"/>
                </a:ext>
              </a:extLst>
            </p:cNvPr>
            <p:cNvSpPr/>
            <p:nvPr/>
          </p:nvSpPr>
          <p:spPr>
            <a:xfrm>
              <a:off x="2600325" y="2615183"/>
              <a:ext cx="1459611" cy="3599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0D464B8-742E-A446-9C4B-9318097F17B6}"/>
                </a:ext>
              </a:extLst>
            </p:cNvPr>
            <p:cNvSpPr/>
            <p:nvPr/>
          </p:nvSpPr>
          <p:spPr>
            <a:xfrm>
              <a:off x="3186111" y="2406266"/>
              <a:ext cx="1302450" cy="425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898182F-814D-0C42-B99B-270E937646EB}"/>
              </a:ext>
            </a:extLst>
          </p:cNvPr>
          <p:cNvGrpSpPr/>
          <p:nvPr/>
        </p:nvGrpSpPr>
        <p:grpSpPr>
          <a:xfrm>
            <a:off x="4059936" y="2623179"/>
            <a:ext cx="4719939" cy="3820482"/>
            <a:chOff x="4059936" y="2394579"/>
            <a:chExt cx="4719939" cy="3820482"/>
          </a:xfrm>
        </p:grpSpPr>
        <p:sp>
          <p:nvSpPr>
            <p:cNvPr id="9" name="Rectangle 8">
              <a:extLst>
                <a:ext uri="{FF2B5EF4-FFF2-40B4-BE49-F238E27FC236}">
                  <a16:creationId xmlns:a16="http://schemas.microsoft.com/office/drawing/2014/main" id="{F053DDAA-ED03-E24B-8684-9E3966E71F86}"/>
                </a:ext>
              </a:extLst>
            </p:cNvPr>
            <p:cNvSpPr/>
            <p:nvPr/>
          </p:nvSpPr>
          <p:spPr>
            <a:xfrm>
              <a:off x="4059936" y="2898648"/>
              <a:ext cx="4719939" cy="331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EC5C31C-82B9-CA40-A89B-424658F76F2D}"/>
                </a:ext>
              </a:extLst>
            </p:cNvPr>
            <p:cNvSpPr/>
            <p:nvPr/>
          </p:nvSpPr>
          <p:spPr>
            <a:xfrm>
              <a:off x="4903142" y="2394579"/>
              <a:ext cx="3876733" cy="504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5F1B5464-E148-A846-856A-17B91D58F6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94592" y="1778701"/>
            <a:ext cx="1287308" cy="653215"/>
          </a:xfrm>
          <a:prstGeom prst="rect">
            <a:avLst/>
          </a:prstGeom>
          <a:ln w="38100">
            <a:solidFill>
              <a:schemeClr val="tx1"/>
            </a:solidFill>
          </a:ln>
        </p:spPr>
      </p:pic>
      <p:pic>
        <p:nvPicPr>
          <p:cNvPr id="17" name="Picture 16">
            <a:extLst>
              <a:ext uri="{FF2B5EF4-FFF2-40B4-BE49-F238E27FC236}">
                <a16:creationId xmlns:a16="http://schemas.microsoft.com/office/drawing/2014/main" id="{7DD8A587-3327-3047-B34F-C09DA3EACB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9800" y="1777265"/>
            <a:ext cx="1200588" cy="654652"/>
          </a:xfrm>
          <a:prstGeom prst="rect">
            <a:avLst/>
          </a:prstGeom>
          <a:ln w="38100">
            <a:solidFill>
              <a:schemeClr val="tx1"/>
            </a:solidFill>
          </a:ln>
        </p:spPr>
      </p:pic>
      <p:pic>
        <p:nvPicPr>
          <p:cNvPr id="18" name="Content Placeholder 6">
            <a:extLst>
              <a:ext uri="{FF2B5EF4-FFF2-40B4-BE49-F238E27FC236}">
                <a16:creationId xmlns:a16="http://schemas.microsoft.com/office/drawing/2014/main" id="{5C30032D-AF66-3B47-B279-39B51E3913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03142" y="1789782"/>
            <a:ext cx="1168696" cy="633371"/>
          </a:xfrm>
          <a:prstGeom prst="rect">
            <a:avLst/>
          </a:prstGeom>
          <a:ln w="38100">
            <a:solidFill>
              <a:schemeClr val="tx1"/>
            </a:solidFill>
          </a:ln>
        </p:spPr>
      </p:pic>
      <p:pic>
        <p:nvPicPr>
          <p:cNvPr id="19" name="Content Placeholder 6">
            <a:extLst>
              <a:ext uri="{FF2B5EF4-FFF2-40B4-BE49-F238E27FC236}">
                <a16:creationId xmlns:a16="http://schemas.microsoft.com/office/drawing/2014/main" id="{1B19A857-C5F6-E44D-A30D-84E9625892B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04654" y="1778701"/>
            <a:ext cx="1192058" cy="633371"/>
          </a:xfrm>
          <a:prstGeom prst="rect">
            <a:avLst/>
          </a:prstGeom>
          <a:ln w="38100">
            <a:solidFill>
              <a:schemeClr val="tx1"/>
            </a:solidFill>
          </a:ln>
        </p:spPr>
      </p:pic>
      <p:pic>
        <p:nvPicPr>
          <p:cNvPr id="20" name="Picture 19"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96B440E-BF73-074F-A7A1-741DB7374EA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17105" y="1704760"/>
            <a:ext cx="1318192" cy="4551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727583B0-D9D5-3443-B7B7-0A10708AC87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55534" y="2173306"/>
            <a:ext cx="1379763" cy="4353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90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nodeType="afterEffect">
                                  <p:stCondLst>
                                    <p:cond delay="0"/>
                                  </p:stCondLst>
                                  <p:childTnLst>
                                    <p:animEffect transition="out" filter="wipe(left)">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nodeType="clickEffect">
                                  <p:stCondLst>
                                    <p:cond delay="0"/>
                                  </p:stCondLst>
                                  <p:childTnLst>
                                    <p:animEffect transition="out" filter="wipe(left)">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nodeType="clickEffect">
                                  <p:stCondLst>
                                    <p:cond delay="0"/>
                                  </p:stCondLst>
                                  <p:childTnLst>
                                    <p:animEffect transition="out" filter="wipe(left)">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5BCD-D763-6446-BD28-108997AB354B}"/>
              </a:ext>
            </a:extLst>
          </p:cNvPr>
          <p:cNvSpPr>
            <a:spLocks noGrp="1"/>
          </p:cNvSpPr>
          <p:nvPr>
            <p:ph type="title"/>
          </p:nvPr>
        </p:nvSpPr>
        <p:spPr/>
        <p:txBody>
          <a:bodyPr/>
          <a:lstStyle/>
          <a:p>
            <a:r>
              <a:rPr lang="en-US" dirty="0"/>
              <a:t>Preliminary Conclusions</a:t>
            </a:r>
          </a:p>
        </p:txBody>
      </p:sp>
      <p:sp>
        <p:nvSpPr>
          <p:cNvPr id="3" name="Content Placeholder 2">
            <a:extLst>
              <a:ext uri="{FF2B5EF4-FFF2-40B4-BE49-F238E27FC236}">
                <a16:creationId xmlns:a16="http://schemas.microsoft.com/office/drawing/2014/main" id="{B8047EF2-CD25-1149-A4F2-BEBDD3712004}"/>
              </a:ext>
            </a:extLst>
          </p:cNvPr>
          <p:cNvSpPr>
            <a:spLocks noGrp="1"/>
          </p:cNvSpPr>
          <p:nvPr>
            <p:ph idx="1"/>
          </p:nvPr>
        </p:nvSpPr>
        <p:spPr/>
        <p:txBody>
          <a:bodyPr/>
          <a:lstStyle/>
          <a:p>
            <a:r>
              <a:rPr lang="en-US" dirty="0"/>
              <a:t>Frontoparietal cortex supports symbolic and perceptual reasoning</a:t>
            </a:r>
          </a:p>
          <a:p>
            <a:pPr lvl="1"/>
            <a:r>
              <a:rPr lang="en-US" dirty="0"/>
              <a:t>Anterior prefrontal cortex supports symbolic reasoning</a:t>
            </a:r>
          </a:p>
          <a:p>
            <a:pPr lvl="1"/>
            <a:r>
              <a:rPr lang="en-US" dirty="0"/>
              <a:t>Inferior temporal cortex supports perceptual reasoning</a:t>
            </a:r>
          </a:p>
          <a:p>
            <a:r>
              <a:rPr lang="en-US" dirty="0"/>
              <a:t>Abstract reasoning is also supported by a stable functional connectivity network. </a:t>
            </a:r>
          </a:p>
          <a:p>
            <a:r>
              <a:rPr lang="en-US" dirty="0"/>
              <a:t>Frontoparietal cortex becomes more strongly interconnected during reasoning compared to rest.</a:t>
            </a:r>
          </a:p>
        </p:txBody>
      </p:sp>
      <p:sp>
        <p:nvSpPr>
          <p:cNvPr id="4" name="Slide Number Placeholder 3">
            <a:extLst>
              <a:ext uri="{FF2B5EF4-FFF2-40B4-BE49-F238E27FC236}">
                <a16:creationId xmlns:a16="http://schemas.microsoft.com/office/drawing/2014/main" id="{EA6B0560-7031-5B47-9DA6-2E6755AAEB97}"/>
              </a:ext>
            </a:extLst>
          </p:cNvPr>
          <p:cNvSpPr>
            <a:spLocks noGrp="1"/>
          </p:cNvSpPr>
          <p:nvPr>
            <p:ph type="sldNum" sz="quarter" idx="12"/>
          </p:nvPr>
        </p:nvSpPr>
        <p:spPr/>
        <p:txBody>
          <a:bodyPr/>
          <a:lstStyle/>
          <a:p>
            <a:fld id="{E1552ADF-166F-AF40-B1A4-D35B819B761E}" type="slidenum">
              <a:rPr lang="en-US" smtClean="0"/>
              <a:t>47</a:t>
            </a:fld>
            <a:endParaRPr lang="en-US"/>
          </a:p>
        </p:txBody>
      </p:sp>
    </p:spTree>
    <p:extLst>
      <p:ext uri="{BB962C8B-B14F-4D97-AF65-F5344CB8AC3E}">
        <p14:creationId xmlns:p14="http://schemas.microsoft.com/office/powerpoint/2010/main" val="72239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solidFill>
              </a:rPr>
              <a:t>A stable functional network structure and segregated attention system support successful context-dependent rule learning</a:t>
            </a:r>
          </a:p>
          <a:p>
            <a:r>
              <a:rPr lang="en-US" dirty="0">
                <a:solidFill>
                  <a:schemeClr val="bg1"/>
                </a:solidFill>
              </a:rPr>
              <a:t>Stable functional networks also appear to support abstract reasoning</a:t>
            </a:r>
          </a:p>
          <a:p>
            <a:r>
              <a:rPr lang="en-US" dirty="0">
                <a:solidFill>
                  <a:schemeClr val="bg1"/>
                </a:solidFill>
              </a:rPr>
              <a:t>These results provide support for the hypothesis that reduced task-reconfiguration of functional brain networks is associated with cognitive ability</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48</a:t>
            </a:fld>
            <a:endParaRPr lang="en-US"/>
          </a:p>
        </p:txBody>
      </p:sp>
    </p:spTree>
    <p:custDataLst>
      <p:tags r:id="rId1"/>
    </p:custDataLst>
    <p:extLst>
      <p:ext uri="{BB962C8B-B14F-4D97-AF65-F5344CB8AC3E}">
        <p14:creationId xmlns:p14="http://schemas.microsoft.com/office/powerpoint/2010/main" val="995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BD82-2256-4A4D-9B23-AF6D20B556D5}"/>
              </a:ext>
            </a:extLst>
          </p:cNvPr>
          <p:cNvSpPr>
            <a:spLocks noGrp="1"/>
          </p:cNvSpPr>
          <p:nvPr>
            <p:ph type="title"/>
          </p:nvPr>
        </p:nvSpPr>
        <p:spPr>
          <a:xfrm>
            <a:off x="381192" y="365126"/>
            <a:ext cx="8134158" cy="1325563"/>
          </a:xfrm>
        </p:spPr>
        <p:txBody>
          <a:bodyPr>
            <a:normAutofit/>
          </a:bodyPr>
          <a:lstStyle/>
          <a:p>
            <a:r>
              <a:rPr lang="en-US" sz="3600" dirty="0">
                <a:solidFill>
                  <a:schemeClr val="bg1"/>
                </a:solidFill>
                <a:latin typeface="Helvetica Neue Light" panose="02000403000000020004" pitchFamily="2" charset="0"/>
                <a:ea typeface="Helvetica Neue Light" panose="02000403000000020004" pitchFamily="2" charset="0"/>
              </a:rPr>
              <a:t>Acknowledgements</a:t>
            </a:r>
          </a:p>
        </p:txBody>
      </p:sp>
      <p:sp>
        <p:nvSpPr>
          <p:cNvPr id="3" name="Slide Number Placeholder 2">
            <a:extLst>
              <a:ext uri="{FF2B5EF4-FFF2-40B4-BE49-F238E27FC236}">
                <a16:creationId xmlns:a16="http://schemas.microsoft.com/office/drawing/2014/main" id="{DFC91A76-513F-CC41-8232-D7EDFF402973}"/>
              </a:ext>
            </a:extLst>
          </p:cNvPr>
          <p:cNvSpPr>
            <a:spLocks noGrp="1"/>
          </p:cNvSpPr>
          <p:nvPr>
            <p:ph type="sldNum" sz="quarter" idx="12"/>
          </p:nvPr>
        </p:nvSpPr>
        <p:spPr/>
        <p:txBody>
          <a:bodyPr/>
          <a:lstStyle/>
          <a:p>
            <a:fld id="{DCD0C57A-A379-694B-9C21-16F74B6E68BA}" type="slidenum">
              <a:rPr lang="en-US" smtClean="0"/>
              <a:t>49</a:t>
            </a:fld>
            <a:endParaRPr lang="en-US"/>
          </a:p>
        </p:txBody>
      </p:sp>
      <p:pic>
        <p:nvPicPr>
          <p:cNvPr id="4" name="Picture 3">
            <a:extLst>
              <a:ext uri="{FF2B5EF4-FFF2-40B4-BE49-F238E27FC236}">
                <a16:creationId xmlns:a16="http://schemas.microsoft.com/office/drawing/2014/main" id="{7DB03D63-2368-3942-9C21-F6B5315F29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9479" y="1617865"/>
            <a:ext cx="2436158" cy="1806641"/>
          </a:xfrm>
          <a:prstGeom prst="rect">
            <a:avLst/>
          </a:prstGeom>
        </p:spPr>
      </p:pic>
      <p:pic>
        <p:nvPicPr>
          <p:cNvPr id="5" name="Picture 4">
            <a:extLst>
              <a:ext uri="{FF2B5EF4-FFF2-40B4-BE49-F238E27FC236}">
                <a16:creationId xmlns:a16="http://schemas.microsoft.com/office/drawing/2014/main" id="{5B8CA988-3186-8B44-B84E-708433E71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186" y="5394351"/>
            <a:ext cx="2386524" cy="1079529"/>
          </a:xfrm>
          <a:prstGeom prst="rect">
            <a:avLst/>
          </a:prstGeom>
        </p:spPr>
      </p:pic>
      <p:pic>
        <p:nvPicPr>
          <p:cNvPr id="7" name="Picture 6">
            <a:extLst>
              <a:ext uri="{FF2B5EF4-FFF2-40B4-BE49-F238E27FC236}">
                <a16:creationId xmlns:a16="http://schemas.microsoft.com/office/drawing/2014/main" id="{62E9A86D-14A7-8B4C-A197-E2BD1CDE4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9835" y="4842030"/>
            <a:ext cx="2254742" cy="1028112"/>
          </a:xfrm>
          <a:prstGeom prst="rect">
            <a:avLst/>
          </a:prstGeom>
        </p:spPr>
      </p:pic>
      <p:pic>
        <p:nvPicPr>
          <p:cNvPr id="8" name="Picture 7">
            <a:extLst>
              <a:ext uri="{FF2B5EF4-FFF2-40B4-BE49-F238E27FC236}">
                <a16:creationId xmlns:a16="http://schemas.microsoft.com/office/drawing/2014/main" id="{EF300565-4F6F-754D-87D4-E61D18CE6D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8612" y="4837689"/>
            <a:ext cx="1027085" cy="1032453"/>
          </a:xfrm>
          <a:prstGeom prst="rect">
            <a:avLst/>
          </a:prstGeom>
        </p:spPr>
      </p:pic>
      <p:sp>
        <p:nvSpPr>
          <p:cNvPr id="9" name="Rectangle 8">
            <a:extLst>
              <a:ext uri="{FF2B5EF4-FFF2-40B4-BE49-F238E27FC236}">
                <a16:creationId xmlns:a16="http://schemas.microsoft.com/office/drawing/2014/main" id="{DEF90AD9-2B7C-B244-A231-A5384D757DA2}"/>
              </a:ext>
            </a:extLst>
          </p:cNvPr>
          <p:cNvSpPr/>
          <p:nvPr/>
        </p:nvSpPr>
        <p:spPr>
          <a:xfrm>
            <a:off x="5268203" y="5932617"/>
            <a:ext cx="2965877" cy="553998"/>
          </a:xfrm>
          <a:prstGeom prst="rect">
            <a:avLst/>
          </a:prstGeom>
        </p:spPr>
        <p:txBody>
          <a:bodyPr wrap="none">
            <a:spAutoFit/>
          </a:bodyPr>
          <a:lstStyle/>
          <a:p>
            <a:r>
              <a:rPr lang="en-US" sz="1000" dirty="0">
                <a:solidFill>
                  <a:schemeClr val="bg1"/>
                </a:solidFill>
                <a:effectLst/>
              </a:rPr>
              <a:t>NSF Major Research Instrumentation Award 1625552</a:t>
            </a:r>
          </a:p>
          <a:p>
            <a:r>
              <a:rPr lang="en-US" sz="1000" dirty="0">
                <a:solidFill>
                  <a:schemeClr val="bg1"/>
                </a:solidFill>
              </a:rPr>
              <a:t>ONR MURI Award N00014-16-1-2832</a:t>
            </a:r>
          </a:p>
          <a:p>
            <a:r>
              <a:rPr lang="en-US" sz="1000" dirty="0">
                <a:solidFill>
                  <a:schemeClr val="bg1"/>
                </a:solidFill>
                <a:effectLst/>
              </a:rPr>
              <a:t>ONR DURIP Award </a:t>
            </a:r>
            <a:r>
              <a:rPr lang="en-US" sz="1000" dirty="0">
                <a:solidFill>
                  <a:schemeClr val="bg1"/>
                </a:solidFill>
              </a:rPr>
              <a:t>N00014-17-1-2304</a:t>
            </a:r>
            <a:endParaRPr lang="en-US" sz="1000" dirty="0">
              <a:solidFill>
                <a:schemeClr val="bg1"/>
              </a:solidFill>
              <a:effectLst/>
            </a:endParaRPr>
          </a:p>
        </p:txBody>
      </p:sp>
      <p:sp>
        <p:nvSpPr>
          <p:cNvPr id="10" name="TextBox 9">
            <a:extLst>
              <a:ext uri="{FF2B5EF4-FFF2-40B4-BE49-F238E27FC236}">
                <a16:creationId xmlns:a16="http://schemas.microsoft.com/office/drawing/2014/main" id="{1E8F0405-09CD-374F-BA8A-5F54EA72C7C5}"/>
              </a:ext>
            </a:extLst>
          </p:cNvPr>
          <p:cNvSpPr txBox="1"/>
          <p:nvPr/>
        </p:nvSpPr>
        <p:spPr>
          <a:xfrm>
            <a:off x="5074086" y="4506897"/>
            <a:ext cx="1036138" cy="276999"/>
          </a:xfrm>
          <a:prstGeom prst="rect">
            <a:avLst/>
          </a:prstGeom>
          <a:noFill/>
        </p:spPr>
        <p:txBody>
          <a:bodyPr wrap="square" rtlCol="0">
            <a:spAutoFit/>
          </a:bodyPr>
          <a:lstStyle/>
          <a:p>
            <a:r>
              <a:rPr lang="en-US" sz="1200" u="sng" dirty="0">
                <a:solidFill>
                  <a:schemeClr val="bg1"/>
                </a:solidFill>
              </a:rPr>
              <a:t>Funding</a:t>
            </a:r>
          </a:p>
        </p:txBody>
      </p:sp>
      <p:sp>
        <p:nvSpPr>
          <p:cNvPr id="12" name="TextBox 11">
            <a:extLst>
              <a:ext uri="{FF2B5EF4-FFF2-40B4-BE49-F238E27FC236}">
                <a16:creationId xmlns:a16="http://schemas.microsoft.com/office/drawing/2014/main" id="{509321DE-9667-2E45-B4D1-D55AEEAF34A6}"/>
              </a:ext>
            </a:extLst>
          </p:cNvPr>
          <p:cNvSpPr txBox="1"/>
          <p:nvPr/>
        </p:nvSpPr>
        <p:spPr>
          <a:xfrm>
            <a:off x="4955632" y="1862163"/>
            <a:ext cx="2158773" cy="2308324"/>
          </a:xfrm>
          <a:prstGeom prst="rect">
            <a:avLst/>
          </a:prstGeom>
          <a:noFill/>
        </p:spPr>
        <p:txBody>
          <a:bodyPr wrap="square" rtlCol="0">
            <a:spAutoFit/>
          </a:bodyPr>
          <a:lstStyle/>
          <a:p>
            <a:r>
              <a:rPr lang="en-US" sz="1200" u="sng" dirty="0">
                <a:solidFill>
                  <a:schemeClr val="bg1"/>
                </a:solidFill>
              </a:rPr>
              <a:t>Stern Lab</a:t>
            </a:r>
          </a:p>
          <a:p>
            <a:r>
              <a:rPr lang="en-US" sz="1200" b="1" dirty="0">
                <a:solidFill>
                  <a:schemeClr val="bg1"/>
                </a:solidFill>
              </a:rPr>
              <a:t>Chantal Stern</a:t>
            </a:r>
          </a:p>
          <a:p>
            <a:r>
              <a:rPr lang="en-US" sz="1200" dirty="0">
                <a:solidFill>
                  <a:schemeClr val="bg1"/>
                </a:solidFill>
              </a:rPr>
              <a:t>Matt Dunne</a:t>
            </a:r>
          </a:p>
          <a:p>
            <a:r>
              <a:rPr lang="en-US" sz="1200" dirty="0" err="1">
                <a:solidFill>
                  <a:schemeClr val="bg1"/>
                </a:solidFill>
              </a:rPr>
              <a:t>Stamati</a:t>
            </a:r>
            <a:r>
              <a:rPr lang="en-US" sz="1200" dirty="0">
                <a:solidFill>
                  <a:schemeClr val="bg1"/>
                </a:solidFill>
              </a:rPr>
              <a:t> </a:t>
            </a:r>
            <a:r>
              <a:rPr lang="en-US" sz="1200" dirty="0" err="1">
                <a:solidFill>
                  <a:schemeClr val="bg1"/>
                </a:solidFill>
              </a:rPr>
              <a:t>Liapis</a:t>
            </a:r>
            <a:endParaRPr lang="en-US" sz="1200" dirty="0">
              <a:solidFill>
                <a:schemeClr val="bg1"/>
              </a:solidFill>
            </a:endParaRPr>
          </a:p>
          <a:p>
            <a:r>
              <a:rPr lang="en-US" sz="1200" dirty="0">
                <a:solidFill>
                  <a:schemeClr val="bg1"/>
                </a:solidFill>
              </a:rPr>
              <a:t>Kylie Moore</a:t>
            </a:r>
          </a:p>
          <a:p>
            <a:r>
              <a:rPr lang="en-US" sz="1200" dirty="0">
                <a:solidFill>
                  <a:schemeClr val="bg1"/>
                </a:solidFill>
              </a:rPr>
              <a:t>Caroline Ahn</a:t>
            </a:r>
          </a:p>
          <a:p>
            <a:r>
              <a:rPr lang="en-US" sz="1200" dirty="0">
                <a:solidFill>
                  <a:schemeClr val="bg1"/>
                </a:solidFill>
              </a:rPr>
              <a:t>Kylie </a:t>
            </a:r>
            <a:r>
              <a:rPr lang="en-US" sz="1200" dirty="0" err="1">
                <a:solidFill>
                  <a:schemeClr val="bg1"/>
                </a:solidFill>
              </a:rPr>
              <a:t>Isenburg</a:t>
            </a:r>
            <a:endParaRPr lang="en-US" sz="1200" dirty="0">
              <a:solidFill>
                <a:schemeClr val="bg1"/>
              </a:solidFill>
            </a:endParaRPr>
          </a:p>
          <a:p>
            <a:endParaRPr lang="en-US" sz="1200" dirty="0">
              <a:solidFill>
                <a:schemeClr val="bg1"/>
              </a:solidFill>
            </a:endParaRPr>
          </a:p>
          <a:p>
            <a:r>
              <a:rPr lang="en-US" sz="1200" u="sng" dirty="0">
                <a:solidFill>
                  <a:schemeClr val="bg1"/>
                </a:solidFill>
              </a:rPr>
              <a:t>Cognitive Neuroimaging Center</a:t>
            </a:r>
          </a:p>
          <a:p>
            <a:r>
              <a:rPr lang="en-US" sz="1200" dirty="0">
                <a:solidFill>
                  <a:schemeClr val="bg1"/>
                </a:solidFill>
              </a:rPr>
              <a:t>Stephanie </a:t>
            </a:r>
            <a:r>
              <a:rPr lang="en-US" sz="1200" dirty="0" err="1">
                <a:solidFill>
                  <a:schemeClr val="bg1"/>
                </a:solidFill>
              </a:rPr>
              <a:t>McMaines</a:t>
            </a:r>
            <a:endParaRPr lang="en-US" sz="1200" dirty="0">
              <a:solidFill>
                <a:schemeClr val="bg1"/>
              </a:solidFill>
            </a:endParaRPr>
          </a:p>
          <a:p>
            <a:r>
              <a:rPr lang="en-US" sz="1200" dirty="0">
                <a:solidFill>
                  <a:schemeClr val="bg1"/>
                </a:solidFill>
              </a:rPr>
              <a:t>Shruthi Chakrapani</a:t>
            </a:r>
          </a:p>
          <a:p>
            <a:endParaRPr lang="en-US" sz="1200" dirty="0">
              <a:solidFill>
                <a:schemeClr val="bg1"/>
              </a:solidFill>
            </a:endParaRPr>
          </a:p>
        </p:txBody>
      </p:sp>
      <p:sp>
        <p:nvSpPr>
          <p:cNvPr id="6" name="Rectangle 5">
            <a:extLst>
              <a:ext uri="{FF2B5EF4-FFF2-40B4-BE49-F238E27FC236}">
                <a16:creationId xmlns:a16="http://schemas.microsoft.com/office/drawing/2014/main" id="{276D3B89-714F-9043-B8C5-C4959203C933}"/>
              </a:ext>
            </a:extLst>
          </p:cNvPr>
          <p:cNvSpPr/>
          <p:nvPr/>
        </p:nvSpPr>
        <p:spPr>
          <a:xfrm>
            <a:off x="7129073" y="1143350"/>
            <a:ext cx="1784408" cy="2862322"/>
          </a:xfrm>
          <a:prstGeom prst="rect">
            <a:avLst/>
          </a:prstGeom>
        </p:spPr>
        <p:txBody>
          <a:bodyPr wrap="square">
            <a:spAutoFit/>
          </a:bodyPr>
          <a:lstStyle/>
          <a:p>
            <a:r>
              <a:rPr lang="en-US" sz="1200" u="sng" dirty="0">
                <a:solidFill>
                  <a:schemeClr val="bg1"/>
                </a:solidFill>
              </a:rPr>
              <a:t>Collaborators</a:t>
            </a:r>
          </a:p>
          <a:p>
            <a:r>
              <a:rPr lang="en-US" sz="1200" b="1" dirty="0">
                <a:solidFill>
                  <a:schemeClr val="bg1"/>
                </a:solidFill>
              </a:rPr>
              <a:t>Allen Chang</a:t>
            </a:r>
          </a:p>
          <a:p>
            <a:r>
              <a:rPr lang="en-US" sz="1200" b="1" dirty="0" err="1">
                <a:solidFill>
                  <a:schemeClr val="bg1"/>
                </a:solidFill>
              </a:rPr>
              <a:t>Weida</a:t>
            </a:r>
            <a:r>
              <a:rPr lang="en-US" sz="1200" b="1" dirty="0">
                <a:solidFill>
                  <a:schemeClr val="bg1"/>
                </a:solidFill>
              </a:rPr>
              <a:t> Ma</a:t>
            </a:r>
          </a:p>
          <a:p>
            <a:r>
              <a:rPr lang="en-US" sz="1200" b="1" dirty="0">
                <a:solidFill>
                  <a:schemeClr val="bg1"/>
                </a:solidFill>
              </a:rPr>
              <a:t>Joe McGuire</a:t>
            </a:r>
          </a:p>
          <a:p>
            <a:endParaRPr lang="en-US" sz="1200" b="1" dirty="0">
              <a:solidFill>
                <a:schemeClr val="bg1"/>
              </a:solidFill>
            </a:endParaRPr>
          </a:p>
          <a:p>
            <a:r>
              <a:rPr lang="en-US" sz="1200" u="sng" dirty="0">
                <a:solidFill>
                  <a:schemeClr val="bg1"/>
                </a:solidFill>
              </a:rPr>
              <a:t>Dissertation Advisory Committee</a:t>
            </a:r>
          </a:p>
          <a:p>
            <a:r>
              <a:rPr lang="en-US" sz="1200" dirty="0">
                <a:solidFill>
                  <a:schemeClr val="bg1"/>
                </a:solidFill>
              </a:rPr>
              <a:t>Chantal Stern</a:t>
            </a:r>
          </a:p>
          <a:p>
            <a:r>
              <a:rPr lang="en-US" sz="1200" dirty="0">
                <a:solidFill>
                  <a:schemeClr val="bg1"/>
                </a:solidFill>
              </a:rPr>
              <a:t>Joe McGuire</a:t>
            </a:r>
          </a:p>
          <a:p>
            <a:r>
              <a:rPr lang="en-US" sz="1200" dirty="0">
                <a:solidFill>
                  <a:schemeClr val="bg1"/>
                </a:solidFill>
              </a:rPr>
              <a:t>David </a:t>
            </a:r>
            <a:r>
              <a:rPr lang="en-US" sz="1200" dirty="0" err="1">
                <a:solidFill>
                  <a:schemeClr val="bg1"/>
                </a:solidFill>
              </a:rPr>
              <a:t>Badre</a:t>
            </a:r>
            <a:endParaRPr lang="en-US" sz="1200" dirty="0">
              <a:solidFill>
                <a:schemeClr val="bg1"/>
              </a:solidFill>
            </a:endParaRPr>
          </a:p>
          <a:p>
            <a:r>
              <a:rPr lang="en-US" sz="1200" dirty="0">
                <a:solidFill>
                  <a:schemeClr val="bg1"/>
                </a:solidFill>
              </a:rPr>
              <a:t>Mike </a:t>
            </a:r>
            <a:r>
              <a:rPr lang="en-US" sz="1200" dirty="0" err="1">
                <a:solidFill>
                  <a:schemeClr val="bg1"/>
                </a:solidFill>
              </a:rPr>
              <a:t>Hasselmo</a:t>
            </a:r>
            <a:endParaRPr lang="en-US" sz="1200" dirty="0">
              <a:solidFill>
                <a:schemeClr val="bg1"/>
              </a:solidFill>
            </a:endParaRPr>
          </a:p>
          <a:p>
            <a:endParaRPr lang="en-US" sz="1200" dirty="0">
              <a:solidFill>
                <a:schemeClr val="bg1"/>
              </a:solidFill>
            </a:endParaRPr>
          </a:p>
          <a:p>
            <a:r>
              <a:rPr lang="en-US" sz="1200" u="sng" dirty="0">
                <a:solidFill>
                  <a:schemeClr val="bg1"/>
                </a:solidFill>
              </a:rPr>
              <a:t>GPN Admin</a:t>
            </a:r>
          </a:p>
          <a:p>
            <a:r>
              <a:rPr lang="en-US" sz="1200" dirty="0">
                <a:solidFill>
                  <a:schemeClr val="bg1"/>
                </a:solidFill>
              </a:rPr>
              <a:t>Shelley </a:t>
            </a:r>
            <a:r>
              <a:rPr lang="en-US" sz="1200" dirty="0" err="1">
                <a:solidFill>
                  <a:schemeClr val="bg1"/>
                </a:solidFill>
              </a:rPr>
              <a:t>Russek</a:t>
            </a:r>
            <a:endParaRPr lang="en-US" sz="1200" dirty="0">
              <a:solidFill>
                <a:schemeClr val="bg1"/>
              </a:solidFill>
            </a:endParaRPr>
          </a:p>
          <a:p>
            <a:r>
              <a:rPr lang="en-US" sz="1200" dirty="0">
                <a:solidFill>
                  <a:schemeClr val="bg1"/>
                </a:solidFill>
              </a:rPr>
              <a:t>Sandi Grasso</a:t>
            </a:r>
          </a:p>
        </p:txBody>
      </p:sp>
      <p:pic>
        <p:nvPicPr>
          <p:cNvPr id="15" name="Picture 14">
            <a:extLst>
              <a:ext uri="{FF2B5EF4-FFF2-40B4-BE49-F238E27FC236}">
                <a16:creationId xmlns:a16="http://schemas.microsoft.com/office/drawing/2014/main" id="{6783CD81-C925-4E40-B937-EE702A9A2D9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2577965" y="1770764"/>
            <a:ext cx="2059425" cy="1847034"/>
          </a:xfrm>
          <a:prstGeom prst="rect">
            <a:avLst/>
          </a:prstGeom>
        </p:spPr>
      </p:pic>
      <p:grpSp>
        <p:nvGrpSpPr>
          <p:cNvPr id="21" name="Group 20">
            <a:extLst>
              <a:ext uri="{FF2B5EF4-FFF2-40B4-BE49-F238E27FC236}">
                <a16:creationId xmlns:a16="http://schemas.microsoft.com/office/drawing/2014/main" id="{7C9ADDAE-D711-F943-930F-A30A2D6F370B}"/>
              </a:ext>
            </a:extLst>
          </p:cNvPr>
          <p:cNvGrpSpPr/>
          <p:nvPr/>
        </p:nvGrpSpPr>
        <p:grpSpPr>
          <a:xfrm>
            <a:off x="369186" y="3321517"/>
            <a:ext cx="2818788" cy="1584776"/>
            <a:chOff x="381192" y="3517554"/>
            <a:chExt cx="2679511" cy="1506472"/>
          </a:xfrm>
        </p:grpSpPr>
        <p:pic>
          <p:nvPicPr>
            <p:cNvPr id="13" name="Picture 12">
              <a:extLst>
                <a:ext uri="{FF2B5EF4-FFF2-40B4-BE49-F238E27FC236}">
                  <a16:creationId xmlns:a16="http://schemas.microsoft.com/office/drawing/2014/main" id="{EA1CA4AE-5CA5-1D49-954D-F6FC44CD7A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967712" y="2931034"/>
              <a:ext cx="1506472" cy="2679511"/>
            </a:xfrm>
            <a:prstGeom prst="rect">
              <a:avLst/>
            </a:prstGeom>
          </p:spPr>
        </p:pic>
        <p:pic>
          <p:nvPicPr>
            <p:cNvPr id="16" name="Picture 15">
              <a:extLst>
                <a:ext uri="{FF2B5EF4-FFF2-40B4-BE49-F238E27FC236}">
                  <a16:creationId xmlns:a16="http://schemas.microsoft.com/office/drawing/2014/main" id="{DDD2051E-1CD7-5546-9603-9707A27C7C0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6200000">
              <a:off x="607007" y="3461805"/>
              <a:ext cx="691248" cy="925295"/>
            </a:xfrm>
            <a:prstGeom prst="rect">
              <a:avLst/>
            </a:prstGeom>
          </p:spPr>
        </p:pic>
      </p:grpSp>
      <p:pic>
        <p:nvPicPr>
          <p:cNvPr id="20" name="Picture 19">
            <a:extLst>
              <a:ext uri="{FF2B5EF4-FFF2-40B4-BE49-F238E27FC236}">
                <a16:creationId xmlns:a16="http://schemas.microsoft.com/office/drawing/2014/main" id="{F219B769-301F-AE45-827C-C9D14A5E2E8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42317" y="3154123"/>
            <a:ext cx="1935070" cy="1791778"/>
          </a:xfrm>
          <a:prstGeom prst="rect">
            <a:avLst/>
          </a:prstGeom>
        </p:spPr>
      </p:pic>
      <p:pic>
        <p:nvPicPr>
          <p:cNvPr id="11" name="Picture 10">
            <a:extLst>
              <a:ext uri="{FF2B5EF4-FFF2-40B4-BE49-F238E27FC236}">
                <a16:creationId xmlns:a16="http://schemas.microsoft.com/office/drawing/2014/main" id="{0D3042D2-E2E3-7144-9C2E-B7376EC5CEE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70050" y="840329"/>
            <a:ext cx="821841" cy="825629"/>
          </a:xfrm>
          <a:prstGeom prst="rect">
            <a:avLst/>
          </a:prstGeom>
        </p:spPr>
      </p:pic>
      <p:pic>
        <p:nvPicPr>
          <p:cNvPr id="14" name="Picture 13">
            <a:extLst>
              <a:ext uri="{FF2B5EF4-FFF2-40B4-BE49-F238E27FC236}">
                <a16:creationId xmlns:a16="http://schemas.microsoft.com/office/drawing/2014/main" id="{01FA8224-571D-5B4F-9E39-2250ADBAC3F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94162" y="844455"/>
            <a:ext cx="838706" cy="838706"/>
          </a:xfrm>
          <a:prstGeom prst="rect">
            <a:avLst/>
          </a:prstGeom>
        </p:spPr>
      </p:pic>
    </p:spTree>
    <p:extLst>
      <p:ext uri="{BB962C8B-B14F-4D97-AF65-F5344CB8AC3E}">
        <p14:creationId xmlns:p14="http://schemas.microsoft.com/office/powerpoint/2010/main" val="2299587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C0DC-E4F2-A345-B1D8-8889AE550C56}"/>
              </a:ext>
            </a:extLst>
          </p:cNvPr>
          <p:cNvSpPr>
            <a:spLocks noGrp="1"/>
          </p:cNvSpPr>
          <p:nvPr>
            <p:ph type="title"/>
          </p:nvPr>
        </p:nvSpPr>
        <p:spPr/>
        <p:txBody>
          <a:bodyPr/>
          <a:lstStyle/>
          <a:p>
            <a:r>
              <a:rPr lang="en-US" dirty="0"/>
              <a:t>Is a Hotdog a Sandwich?</a:t>
            </a:r>
          </a:p>
        </p:txBody>
      </p:sp>
      <p:sp>
        <p:nvSpPr>
          <p:cNvPr id="4" name="Slide Number Placeholder 3">
            <a:extLst>
              <a:ext uri="{FF2B5EF4-FFF2-40B4-BE49-F238E27FC236}">
                <a16:creationId xmlns:a16="http://schemas.microsoft.com/office/drawing/2014/main" id="{8273B1D8-E532-8A40-818C-EA647516017D}"/>
              </a:ext>
            </a:extLst>
          </p:cNvPr>
          <p:cNvSpPr>
            <a:spLocks noGrp="1"/>
          </p:cNvSpPr>
          <p:nvPr>
            <p:ph type="sldNum" sz="quarter" idx="12"/>
          </p:nvPr>
        </p:nvSpPr>
        <p:spPr/>
        <p:txBody>
          <a:bodyPr/>
          <a:lstStyle/>
          <a:p>
            <a:fld id="{E1552ADF-166F-AF40-B1A4-D35B819B761E}" type="slidenum">
              <a:rPr lang="en-US" smtClean="0"/>
              <a:t>5</a:t>
            </a:fld>
            <a:endParaRPr lang="en-US"/>
          </a:p>
        </p:txBody>
      </p:sp>
      <p:sp>
        <p:nvSpPr>
          <p:cNvPr id="7" name="TextBox 6">
            <a:extLst>
              <a:ext uri="{FF2B5EF4-FFF2-40B4-BE49-F238E27FC236}">
                <a16:creationId xmlns:a16="http://schemas.microsoft.com/office/drawing/2014/main" id="{DA5EC6DB-988E-8D4C-B8A8-ADAE387428AB}"/>
              </a:ext>
            </a:extLst>
          </p:cNvPr>
          <p:cNvSpPr txBox="1"/>
          <p:nvPr/>
        </p:nvSpPr>
        <p:spPr>
          <a:xfrm>
            <a:off x="5145312" y="5800725"/>
            <a:ext cx="3480248" cy="646331"/>
          </a:xfrm>
          <a:prstGeom prst="rect">
            <a:avLst/>
          </a:prstGeom>
          <a:noFill/>
        </p:spPr>
        <p:txBody>
          <a:bodyPr wrap="none" rtlCol="0">
            <a:spAutoFit/>
          </a:bodyPr>
          <a:lstStyle/>
          <a:p>
            <a:pPr algn="r"/>
            <a:r>
              <a:rPr lang="en-US" dirty="0"/>
              <a:t>Morrow &amp; Costa 2021 </a:t>
            </a:r>
          </a:p>
          <a:p>
            <a:pPr algn="r"/>
            <a:r>
              <a:rPr lang="en-US" dirty="0"/>
              <a:t>(</a:t>
            </a:r>
            <a:r>
              <a:rPr lang="en-US" i="1" dirty="0"/>
              <a:t>Commentary on </a:t>
            </a:r>
            <a:r>
              <a:rPr lang="en-US" dirty="0"/>
              <a:t>Cohen et al 2021)</a:t>
            </a:r>
          </a:p>
        </p:txBody>
      </p:sp>
      <p:grpSp>
        <p:nvGrpSpPr>
          <p:cNvPr id="3" name="Group 2">
            <a:extLst>
              <a:ext uri="{FF2B5EF4-FFF2-40B4-BE49-F238E27FC236}">
                <a16:creationId xmlns:a16="http://schemas.microsoft.com/office/drawing/2014/main" id="{66B95228-9A41-2E4A-A563-8C9A6104C61B}"/>
              </a:ext>
            </a:extLst>
          </p:cNvPr>
          <p:cNvGrpSpPr/>
          <p:nvPr/>
        </p:nvGrpSpPr>
        <p:grpSpPr>
          <a:xfrm>
            <a:off x="929097" y="1321357"/>
            <a:ext cx="4076132" cy="4509761"/>
            <a:chOff x="929097" y="1321357"/>
            <a:chExt cx="4076132" cy="4509761"/>
          </a:xfrm>
        </p:grpSpPr>
        <p:sp>
          <p:nvSpPr>
            <p:cNvPr id="8" name="TextBox 7">
              <a:extLst>
                <a:ext uri="{FF2B5EF4-FFF2-40B4-BE49-F238E27FC236}">
                  <a16:creationId xmlns:a16="http://schemas.microsoft.com/office/drawing/2014/main" id="{C67ED148-0E66-9744-98DC-46DD7C99732C}"/>
                </a:ext>
              </a:extLst>
            </p:cNvPr>
            <p:cNvSpPr txBox="1"/>
            <p:nvPr/>
          </p:nvSpPr>
          <p:spPr>
            <a:xfrm>
              <a:off x="1969218" y="1321357"/>
              <a:ext cx="1067152" cy="369332"/>
            </a:xfrm>
            <a:prstGeom prst="rect">
              <a:avLst/>
            </a:prstGeom>
            <a:noFill/>
          </p:spPr>
          <p:txBody>
            <a:bodyPr wrap="none" rtlCol="0">
              <a:spAutoFit/>
            </a:bodyPr>
            <a:lstStyle/>
            <a:p>
              <a:r>
                <a:rPr lang="en-US" dirty="0"/>
                <a:t>New York</a:t>
              </a:r>
            </a:p>
          </p:txBody>
        </p:sp>
        <p:pic>
          <p:nvPicPr>
            <p:cNvPr id="4098" name="Picture 2">
              <a:extLst>
                <a:ext uri="{FF2B5EF4-FFF2-40B4-BE49-F238E27FC236}">
                  <a16:creationId xmlns:a16="http://schemas.microsoft.com/office/drawing/2014/main" id="{710883BF-AF90-4746-A7AC-E31FB5E3B3C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29097" y="1703255"/>
              <a:ext cx="4076132" cy="41278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4D4896FF-45F7-2D40-BDE0-36598D071FA1}"/>
              </a:ext>
            </a:extLst>
          </p:cNvPr>
          <p:cNvGrpSpPr/>
          <p:nvPr/>
        </p:nvGrpSpPr>
        <p:grpSpPr>
          <a:xfrm>
            <a:off x="4754880" y="1321357"/>
            <a:ext cx="4076132" cy="4494565"/>
            <a:chOff x="4754880" y="1321357"/>
            <a:chExt cx="4076132" cy="4494565"/>
          </a:xfrm>
        </p:grpSpPr>
        <p:sp>
          <p:nvSpPr>
            <p:cNvPr id="9" name="TextBox 8">
              <a:extLst>
                <a:ext uri="{FF2B5EF4-FFF2-40B4-BE49-F238E27FC236}">
                  <a16:creationId xmlns:a16="http://schemas.microsoft.com/office/drawing/2014/main" id="{D979A811-B3C6-2E4B-88E8-D9F996523CE9}"/>
                </a:ext>
              </a:extLst>
            </p:cNvPr>
            <p:cNvSpPr txBox="1"/>
            <p:nvPr/>
          </p:nvSpPr>
          <p:spPr>
            <a:xfrm>
              <a:off x="6487349" y="1321357"/>
              <a:ext cx="1077474" cy="369332"/>
            </a:xfrm>
            <a:prstGeom prst="rect">
              <a:avLst/>
            </a:prstGeom>
            <a:noFill/>
          </p:spPr>
          <p:txBody>
            <a:bodyPr wrap="none" rtlCol="0">
              <a:spAutoFit/>
            </a:bodyPr>
            <a:lstStyle/>
            <a:p>
              <a:r>
                <a:rPr lang="en-US" dirty="0"/>
                <a:t>California</a:t>
              </a:r>
            </a:p>
          </p:txBody>
        </p:sp>
        <p:pic>
          <p:nvPicPr>
            <p:cNvPr id="10" name="Picture 2">
              <a:extLst>
                <a:ext uri="{FF2B5EF4-FFF2-40B4-BE49-F238E27FC236}">
                  <a16:creationId xmlns:a16="http://schemas.microsoft.com/office/drawing/2014/main" id="{C893DB66-0D6F-2944-94FB-BC7CC75B421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54880" y="1688059"/>
              <a:ext cx="4076132" cy="41278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57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2048-54F1-BF41-874A-BFEFFCA18926}"/>
              </a:ext>
            </a:extLst>
          </p:cNvPr>
          <p:cNvSpPr>
            <a:spLocks noGrp="1"/>
          </p:cNvSpPr>
          <p:nvPr>
            <p:ph type="title"/>
          </p:nvPr>
        </p:nvSpPr>
        <p:spPr>
          <a:xfrm>
            <a:off x="1172661" y="1426448"/>
            <a:ext cx="3040524" cy="1325563"/>
          </a:xfrm>
        </p:spPr>
        <p:txBody>
          <a:bodyPr/>
          <a:lstStyle/>
          <a:p>
            <a:r>
              <a:rPr lang="en-US" b="1" dirty="0">
                <a:solidFill>
                  <a:schemeClr val="bg1"/>
                </a:solidFill>
              </a:rPr>
              <a:t>Questions?</a:t>
            </a:r>
          </a:p>
        </p:txBody>
      </p:sp>
      <p:sp>
        <p:nvSpPr>
          <p:cNvPr id="3" name="Slide Number Placeholder 2">
            <a:extLst>
              <a:ext uri="{FF2B5EF4-FFF2-40B4-BE49-F238E27FC236}">
                <a16:creationId xmlns:a16="http://schemas.microsoft.com/office/drawing/2014/main" id="{4A87FEB9-B08D-FA47-BA34-F3B7A2ADD32B}"/>
              </a:ext>
            </a:extLst>
          </p:cNvPr>
          <p:cNvSpPr>
            <a:spLocks noGrp="1"/>
          </p:cNvSpPr>
          <p:nvPr>
            <p:ph type="sldNum" sz="quarter" idx="12"/>
          </p:nvPr>
        </p:nvSpPr>
        <p:spPr/>
        <p:txBody>
          <a:bodyPr/>
          <a:lstStyle/>
          <a:p>
            <a:fld id="{E1552ADF-166F-AF40-B1A4-D35B819B761E}" type="slidenum">
              <a:rPr lang="en-US" smtClean="0"/>
              <a:t>50</a:t>
            </a:fld>
            <a:endParaRPr lang="en-US"/>
          </a:p>
        </p:txBody>
      </p:sp>
      <p:pic>
        <p:nvPicPr>
          <p:cNvPr id="5" name="Picture 4">
            <a:extLst>
              <a:ext uri="{FF2B5EF4-FFF2-40B4-BE49-F238E27FC236}">
                <a16:creationId xmlns:a16="http://schemas.microsoft.com/office/drawing/2014/main" id="{C7AC5EFE-DBD6-1049-9679-DE953EA6DD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96" b="98454" l="876" r="94746">
                        <a14:foregroundMark x1="30123" y1="91065" x2="26095" y2="83505"/>
                        <a14:foregroundMark x1="26095" y1="83505" x2="8932" y2="69588"/>
                        <a14:foregroundMark x1="8932" y1="69588" x2="12960" y2="61340"/>
                        <a14:foregroundMark x1="12960" y1="61340" x2="13310" y2="52062"/>
                        <a14:foregroundMark x1="13310" y1="52062" x2="14186" y2="49485"/>
                        <a14:foregroundMark x1="12609" y1="86426" x2="18039" y2="95361"/>
                        <a14:foregroundMark x1="18039" y1="95361" x2="51664" y2="99141"/>
                        <a14:foregroundMark x1="51664" y1="99141" x2="59545" y2="98797"/>
                        <a14:foregroundMark x1="59545" y1="98797" x2="68651" y2="93814"/>
                        <a14:foregroundMark x1="68651" y1="93814" x2="72329" y2="94502"/>
                        <a14:foregroundMark x1="14186" y1="95361" x2="26095" y2="99141"/>
                        <a14:foregroundMark x1="26095" y1="99141" x2="74081" y2="96220"/>
                        <a14:foregroundMark x1="74081" y1="96220" x2="68827" y2="98969"/>
                        <a14:foregroundMark x1="89492" y1="59278" x2="93345" y2="50687"/>
                        <a14:foregroundMark x1="93345" y1="50687" x2="92995" y2="34536"/>
                        <a14:foregroundMark x1="92995" y1="34536" x2="87566" y2="17010"/>
                        <a14:foregroundMark x1="87566" y1="17010" x2="82137" y2="11856"/>
                        <a14:foregroundMark x1="82137" y1="11856" x2="45359" y2="8591"/>
                        <a14:foregroundMark x1="45359" y1="8591" x2="36252" y2="9966"/>
                        <a14:foregroundMark x1="36252" y1="9966" x2="29072" y2="14261"/>
                        <a14:foregroundMark x1="39580" y1="6529" x2="55517" y2="4124"/>
                        <a14:foregroundMark x1="55517" y1="4124" x2="70753" y2="4296"/>
                        <a14:foregroundMark x1="70753" y1="4296" x2="73555" y2="5498"/>
                        <a14:foregroundMark x1="92294" y1="29897" x2="95096" y2="45189"/>
                        <a14:foregroundMark x1="95096" y1="45189" x2="94921" y2="49485"/>
                        <a14:foregroundMark x1="5079" y1="62027" x2="4028" y2="69072"/>
                        <a14:foregroundMark x1="4028" y1="69072" x2="6480" y2="70447"/>
                        <a14:foregroundMark x1="1676" y1="64261" x2="2977" y2="62027"/>
                        <a14:foregroundMark x1="876" y1="65636" x2="1676" y2="64261"/>
                        <a14:backgroundMark x1="0" y1="63918" x2="1226" y2="62371"/>
                        <a14:backgroundMark x1="175" y1="64261" x2="175" y2="64261"/>
                      </a14:backgroundRemoval>
                    </a14:imgEffect>
                  </a14:imgLayer>
                </a14:imgProps>
              </a:ext>
            </a:extLst>
          </a:blip>
          <a:stretch>
            <a:fillRect/>
          </a:stretch>
        </p:blipFill>
        <p:spPr>
          <a:xfrm rot="566067">
            <a:off x="3708716" y="3240911"/>
            <a:ext cx="3764487" cy="3837008"/>
          </a:xfrm>
          <a:prstGeom prst="rect">
            <a:avLst/>
          </a:prstGeom>
        </p:spPr>
      </p:pic>
      <p:sp>
        <p:nvSpPr>
          <p:cNvPr id="6" name="Cloud Callout 5">
            <a:extLst>
              <a:ext uri="{FF2B5EF4-FFF2-40B4-BE49-F238E27FC236}">
                <a16:creationId xmlns:a16="http://schemas.microsoft.com/office/drawing/2014/main" id="{66B607AD-6AD2-384F-B035-FC4F77F5AB0C}"/>
              </a:ext>
            </a:extLst>
          </p:cNvPr>
          <p:cNvSpPr/>
          <p:nvPr/>
        </p:nvSpPr>
        <p:spPr>
          <a:xfrm>
            <a:off x="648183" y="960699"/>
            <a:ext cx="3923817" cy="2257063"/>
          </a:xfrm>
          <a:prstGeom prst="cloudCallout">
            <a:avLst>
              <a:gd name="adj1" fmla="val 41999"/>
              <a:gd name="adj2" fmla="val 7532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9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Dissertation Outline</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normAutofit lnSpcReduction="10000"/>
          </a:bodyPr>
          <a:lstStyle/>
          <a:p>
            <a:r>
              <a:rPr lang="en-US" b="1" dirty="0">
                <a:solidFill>
                  <a:schemeClr val="bg1"/>
                </a:solidFill>
              </a:rPr>
              <a:t>Chapter 1:</a:t>
            </a:r>
            <a:r>
              <a:rPr lang="en-US" dirty="0">
                <a:solidFill>
                  <a:schemeClr val="bg1"/>
                </a:solidFill>
              </a:rPr>
              <a:t> Introduction</a:t>
            </a:r>
          </a:p>
          <a:p>
            <a:r>
              <a:rPr lang="en-US" b="1" dirty="0">
                <a:solidFill>
                  <a:schemeClr val="bg1"/>
                </a:solidFill>
              </a:rPr>
              <a:t>Chapter 2:</a:t>
            </a:r>
            <a:r>
              <a:rPr lang="en-US" dirty="0">
                <a:solidFill>
                  <a:schemeClr val="bg1"/>
                </a:solidFill>
              </a:rPr>
              <a:t> Mapping Brain Activity and Network Reconfiguration During Abstract Reasoning</a:t>
            </a:r>
          </a:p>
          <a:p>
            <a:r>
              <a:rPr lang="en-US" b="1" dirty="0">
                <a:solidFill>
                  <a:schemeClr val="bg1"/>
                </a:solidFill>
              </a:rPr>
              <a:t>Chapter 3:</a:t>
            </a:r>
            <a:r>
              <a:rPr lang="en-US" dirty="0">
                <a:solidFill>
                  <a:schemeClr val="bg1"/>
                </a:solidFill>
              </a:rPr>
              <a:t> Dynamic Network Analysis Demonstrates Formation of Stable Functional Networks During Rule Learning </a:t>
            </a:r>
          </a:p>
          <a:p>
            <a:r>
              <a:rPr lang="en-US" b="1" dirty="0">
                <a:solidFill>
                  <a:schemeClr val="bg1"/>
                </a:solidFill>
              </a:rPr>
              <a:t>Chapter 4:</a:t>
            </a:r>
            <a:r>
              <a:rPr lang="en-US" dirty="0">
                <a:solidFill>
                  <a:schemeClr val="bg1"/>
                </a:solidFill>
              </a:rPr>
              <a:t> Increased Functional Connectivity Between Anterior Hippocampus and Prefrontal Cortex Supports Context-Dependent Rule Learning</a:t>
            </a:r>
          </a:p>
          <a:p>
            <a:r>
              <a:rPr lang="en-US" b="1" dirty="0">
                <a:solidFill>
                  <a:schemeClr val="bg1"/>
                </a:solidFill>
              </a:rPr>
              <a:t>Chapter 5:</a:t>
            </a:r>
            <a:r>
              <a:rPr lang="en-US" dirty="0">
                <a:solidFill>
                  <a:schemeClr val="bg1"/>
                </a:solidFill>
              </a:rPr>
              <a:t> Conclusion</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51</a:t>
            </a:fld>
            <a:endParaRPr lang="en-US"/>
          </a:p>
        </p:txBody>
      </p:sp>
    </p:spTree>
    <p:extLst>
      <p:ext uri="{BB962C8B-B14F-4D97-AF65-F5344CB8AC3E}">
        <p14:creationId xmlns:p14="http://schemas.microsoft.com/office/powerpoint/2010/main" val="59304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Dissertation Outline</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normAutofit lnSpcReduction="10000"/>
          </a:bodyPr>
          <a:lstStyle/>
          <a:p>
            <a:r>
              <a:rPr lang="en-US" b="1" dirty="0">
                <a:solidFill>
                  <a:schemeClr val="bg1"/>
                </a:solidFill>
              </a:rPr>
              <a:t>Chapter 1:</a:t>
            </a:r>
            <a:r>
              <a:rPr lang="en-US" dirty="0">
                <a:solidFill>
                  <a:schemeClr val="bg1"/>
                </a:solidFill>
              </a:rPr>
              <a:t> Introduction</a:t>
            </a:r>
          </a:p>
          <a:p>
            <a:r>
              <a:rPr lang="en-US" b="1" dirty="0">
                <a:solidFill>
                  <a:schemeClr val="accent4">
                    <a:lumMod val="60000"/>
                    <a:lumOff val="40000"/>
                  </a:schemeClr>
                </a:solidFill>
              </a:rPr>
              <a:t>Chapter 2:</a:t>
            </a:r>
            <a:r>
              <a:rPr lang="en-US" dirty="0">
                <a:solidFill>
                  <a:schemeClr val="accent4">
                    <a:lumMod val="60000"/>
                    <a:lumOff val="40000"/>
                  </a:schemeClr>
                </a:solidFill>
              </a:rPr>
              <a:t> Mapping Brain Activity and Network Reconfiguration During Abstract Reasoning</a:t>
            </a:r>
          </a:p>
          <a:p>
            <a:r>
              <a:rPr lang="en-US" b="1" dirty="0">
                <a:solidFill>
                  <a:schemeClr val="accent4">
                    <a:lumMod val="60000"/>
                    <a:lumOff val="40000"/>
                  </a:schemeClr>
                </a:solidFill>
              </a:rPr>
              <a:t>Chapter 3:</a:t>
            </a:r>
            <a:r>
              <a:rPr lang="en-US" dirty="0">
                <a:solidFill>
                  <a:schemeClr val="accent4">
                    <a:lumMod val="60000"/>
                    <a:lumOff val="40000"/>
                  </a:schemeClr>
                </a:solidFill>
              </a:rPr>
              <a:t> Dynamic Network Analysis Demonstrates Formation of Stable Functional Networks During Rule Learning </a:t>
            </a:r>
          </a:p>
          <a:p>
            <a:r>
              <a:rPr lang="en-US" b="1" dirty="0">
                <a:solidFill>
                  <a:schemeClr val="bg1"/>
                </a:solidFill>
              </a:rPr>
              <a:t>Chapter 4:</a:t>
            </a:r>
            <a:r>
              <a:rPr lang="en-US" dirty="0">
                <a:solidFill>
                  <a:schemeClr val="bg1"/>
                </a:solidFill>
              </a:rPr>
              <a:t> Increased Functional Connectivity Between Anterior Hippocampus and Prefrontal Cortex Supports Context-Dependent Rule Learning</a:t>
            </a:r>
          </a:p>
          <a:p>
            <a:r>
              <a:rPr lang="en-US" b="1" dirty="0">
                <a:solidFill>
                  <a:schemeClr val="bg1"/>
                </a:solidFill>
              </a:rPr>
              <a:t>Chapter 5:</a:t>
            </a:r>
            <a:r>
              <a:rPr lang="en-US" dirty="0">
                <a:solidFill>
                  <a:schemeClr val="bg1"/>
                </a:solidFill>
              </a:rPr>
              <a:t> Conclusion</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52</a:t>
            </a:fld>
            <a:endParaRPr lang="en-US"/>
          </a:p>
        </p:txBody>
      </p:sp>
    </p:spTree>
    <p:extLst>
      <p:ext uri="{BB962C8B-B14F-4D97-AF65-F5344CB8AC3E}">
        <p14:creationId xmlns:p14="http://schemas.microsoft.com/office/powerpoint/2010/main" val="3265625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Dissertation Outline</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normAutofit lnSpcReduction="10000"/>
          </a:bodyPr>
          <a:lstStyle/>
          <a:p>
            <a:r>
              <a:rPr lang="en-US" b="1" dirty="0">
                <a:solidFill>
                  <a:schemeClr val="bg1">
                    <a:lumMod val="75000"/>
                  </a:schemeClr>
                </a:solidFill>
              </a:rPr>
              <a:t>Chapter 1:</a:t>
            </a:r>
            <a:r>
              <a:rPr lang="en-US" dirty="0">
                <a:solidFill>
                  <a:schemeClr val="bg1">
                    <a:lumMod val="75000"/>
                  </a:schemeClr>
                </a:solidFill>
              </a:rPr>
              <a:t> Introduction</a:t>
            </a:r>
          </a:p>
          <a:p>
            <a:r>
              <a:rPr lang="en-US" b="1" dirty="0">
                <a:solidFill>
                  <a:schemeClr val="bg1">
                    <a:lumMod val="75000"/>
                  </a:schemeClr>
                </a:solidFill>
              </a:rPr>
              <a:t>Chapter 2:</a:t>
            </a:r>
            <a:r>
              <a:rPr lang="en-US" dirty="0">
                <a:solidFill>
                  <a:schemeClr val="bg1">
                    <a:lumMod val="75000"/>
                  </a:schemeClr>
                </a:solidFill>
              </a:rPr>
              <a:t> Mapping Brain Activity and Network Reconfiguration During Abstract Reasoning</a:t>
            </a:r>
          </a:p>
          <a:p>
            <a:r>
              <a:rPr lang="en-US" b="1" dirty="0">
                <a:solidFill>
                  <a:schemeClr val="bg1">
                    <a:lumMod val="75000"/>
                  </a:schemeClr>
                </a:solidFill>
              </a:rPr>
              <a:t>Chapter 3:</a:t>
            </a:r>
            <a:r>
              <a:rPr lang="en-US" dirty="0">
                <a:solidFill>
                  <a:schemeClr val="bg1">
                    <a:lumMod val="75000"/>
                  </a:schemeClr>
                </a:solidFill>
              </a:rPr>
              <a:t> Dynamic Network Analysis Demonstrates Formation of Stable Functional Networks During Rule Learning </a:t>
            </a:r>
          </a:p>
          <a:p>
            <a:r>
              <a:rPr lang="en-US" b="1" dirty="0">
                <a:solidFill>
                  <a:schemeClr val="accent4">
                    <a:lumMod val="60000"/>
                    <a:lumOff val="40000"/>
                  </a:schemeClr>
                </a:solidFill>
              </a:rPr>
              <a:t>Chapter 4:</a:t>
            </a:r>
            <a:r>
              <a:rPr lang="en-US" dirty="0">
                <a:solidFill>
                  <a:schemeClr val="accent4">
                    <a:lumMod val="60000"/>
                    <a:lumOff val="40000"/>
                  </a:schemeClr>
                </a:solidFill>
              </a:rPr>
              <a:t> </a:t>
            </a:r>
            <a:r>
              <a:rPr lang="en-US" b="1" dirty="0">
                <a:solidFill>
                  <a:schemeClr val="accent4">
                    <a:lumMod val="60000"/>
                    <a:lumOff val="40000"/>
                  </a:schemeClr>
                </a:solidFill>
              </a:rPr>
              <a:t>Increased Functional Connectivity Between Anterior Hippocampus and Prefrontal Cortex Supports Context-Dependent Rule Learning</a:t>
            </a:r>
          </a:p>
          <a:p>
            <a:r>
              <a:rPr lang="en-US" b="1" dirty="0">
                <a:solidFill>
                  <a:schemeClr val="bg1">
                    <a:lumMod val="75000"/>
                  </a:schemeClr>
                </a:solidFill>
              </a:rPr>
              <a:t>Chapter 5:</a:t>
            </a:r>
            <a:r>
              <a:rPr lang="en-US" dirty="0">
                <a:solidFill>
                  <a:schemeClr val="bg1">
                    <a:lumMod val="75000"/>
                  </a:schemeClr>
                </a:solidFill>
              </a:rPr>
              <a:t> Conclusion</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53</a:t>
            </a:fld>
            <a:endParaRPr lang="en-US"/>
          </a:p>
        </p:txBody>
      </p:sp>
    </p:spTree>
    <p:extLst>
      <p:ext uri="{BB962C8B-B14F-4D97-AF65-F5344CB8AC3E}">
        <p14:creationId xmlns:p14="http://schemas.microsoft.com/office/powerpoint/2010/main" val="620414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7DA-20C5-DE48-8E56-BAC9A7F4A3BB}"/>
              </a:ext>
            </a:extLst>
          </p:cNvPr>
          <p:cNvSpPr>
            <a:spLocks noGrp="1"/>
          </p:cNvSpPr>
          <p:nvPr>
            <p:ph type="title"/>
          </p:nvPr>
        </p:nvSpPr>
        <p:spPr/>
        <p:txBody>
          <a:bodyPr/>
          <a:lstStyle/>
          <a:p>
            <a:r>
              <a:rPr lang="en-US" dirty="0"/>
              <a:t>Hippocampal Neurons Encode Context-Specific Memories</a:t>
            </a:r>
          </a:p>
        </p:txBody>
      </p:sp>
      <p:sp>
        <p:nvSpPr>
          <p:cNvPr id="3" name="Content Placeholder 2">
            <a:extLst>
              <a:ext uri="{FF2B5EF4-FFF2-40B4-BE49-F238E27FC236}">
                <a16:creationId xmlns:a16="http://schemas.microsoft.com/office/drawing/2014/main" id="{01FFE8B7-67EC-884F-AB13-59F6386C5B91}"/>
              </a:ext>
            </a:extLst>
          </p:cNvPr>
          <p:cNvSpPr>
            <a:spLocks noGrp="1"/>
          </p:cNvSpPr>
          <p:nvPr>
            <p:ph idx="1"/>
          </p:nvPr>
        </p:nvSpPr>
        <p:spPr>
          <a:xfrm>
            <a:off x="628651" y="1825625"/>
            <a:ext cx="3614738" cy="4351338"/>
          </a:xfrm>
        </p:spPr>
        <p:txBody>
          <a:bodyPr/>
          <a:lstStyle/>
          <a:p>
            <a:r>
              <a:rPr lang="en-US" dirty="0"/>
              <a:t>Our context-dependent rule-learning task is based on the classic context-dependent memory tasks studied in rodents in the </a:t>
            </a:r>
            <a:r>
              <a:rPr lang="en-US" dirty="0" err="1"/>
              <a:t>Eichenbaum</a:t>
            </a:r>
            <a:r>
              <a:rPr lang="en-US" dirty="0"/>
              <a:t> lab.</a:t>
            </a:r>
          </a:p>
        </p:txBody>
      </p:sp>
      <p:sp>
        <p:nvSpPr>
          <p:cNvPr id="4" name="Slide Number Placeholder 3">
            <a:extLst>
              <a:ext uri="{FF2B5EF4-FFF2-40B4-BE49-F238E27FC236}">
                <a16:creationId xmlns:a16="http://schemas.microsoft.com/office/drawing/2014/main" id="{072C66D0-DF25-164E-9635-C70A8FF11091}"/>
              </a:ext>
            </a:extLst>
          </p:cNvPr>
          <p:cNvSpPr>
            <a:spLocks noGrp="1"/>
          </p:cNvSpPr>
          <p:nvPr>
            <p:ph type="sldNum" sz="quarter" idx="12"/>
          </p:nvPr>
        </p:nvSpPr>
        <p:spPr/>
        <p:txBody>
          <a:bodyPr/>
          <a:lstStyle/>
          <a:p>
            <a:fld id="{E1552ADF-166F-AF40-B1A4-D35B819B761E}" type="slidenum">
              <a:rPr lang="en-US" smtClean="0"/>
              <a:t>54</a:t>
            </a:fld>
            <a:endParaRPr lang="en-US"/>
          </a:p>
        </p:txBody>
      </p:sp>
      <p:pic>
        <p:nvPicPr>
          <p:cNvPr id="5" name="Picture 4">
            <a:extLst>
              <a:ext uri="{FF2B5EF4-FFF2-40B4-BE49-F238E27FC236}">
                <a16:creationId xmlns:a16="http://schemas.microsoft.com/office/drawing/2014/main" id="{65037651-97D0-2844-BC40-BEEFE13D0F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3413" y="1814266"/>
            <a:ext cx="3543300" cy="4329604"/>
          </a:xfrm>
          <a:prstGeom prst="rect">
            <a:avLst/>
          </a:prstGeom>
        </p:spPr>
      </p:pic>
      <p:sp>
        <p:nvSpPr>
          <p:cNvPr id="6" name="TextBox 5">
            <a:extLst>
              <a:ext uri="{FF2B5EF4-FFF2-40B4-BE49-F238E27FC236}">
                <a16:creationId xmlns:a16="http://schemas.microsoft.com/office/drawing/2014/main" id="{FE1704F2-4499-4E4F-97C2-2AC241DC2D10}"/>
              </a:ext>
            </a:extLst>
          </p:cNvPr>
          <p:cNvSpPr txBox="1"/>
          <p:nvPr/>
        </p:nvSpPr>
        <p:spPr>
          <a:xfrm>
            <a:off x="5679011" y="6267447"/>
            <a:ext cx="2134367" cy="338554"/>
          </a:xfrm>
          <a:prstGeom prst="rect">
            <a:avLst/>
          </a:prstGeom>
          <a:noFill/>
        </p:spPr>
        <p:txBody>
          <a:bodyPr wrap="none" rtlCol="0">
            <a:spAutoFit/>
          </a:bodyPr>
          <a:lstStyle/>
          <a:p>
            <a:r>
              <a:rPr lang="en-US" sz="1600" dirty="0" err="1"/>
              <a:t>Komorowski</a:t>
            </a:r>
            <a:r>
              <a:rPr lang="en-US" sz="1600" dirty="0"/>
              <a:t> et al. 2009</a:t>
            </a:r>
          </a:p>
        </p:txBody>
      </p:sp>
      <p:pic>
        <p:nvPicPr>
          <p:cNvPr id="7" name="Picture 6">
            <a:extLst>
              <a:ext uri="{FF2B5EF4-FFF2-40B4-BE49-F238E27FC236}">
                <a16:creationId xmlns:a16="http://schemas.microsoft.com/office/drawing/2014/main" id="{1D97B589-7752-8643-8210-19FB4E5730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531" y="5255624"/>
            <a:ext cx="3543300" cy="1181100"/>
          </a:xfrm>
          <a:prstGeom prst="rect">
            <a:avLst/>
          </a:prstGeom>
        </p:spPr>
      </p:pic>
      <p:sp>
        <p:nvSpPr>
          <p:cNvPr id="8" name="TextBox 7">
            <a:extLst>
              <a:ext uri="{FF2B5EF4-FFF2-40B4-BE49-F238E27FC236}">
                <a16:creationId xmlns:a16="http://schemas.microsoft.com/office/drawing/2014/main" id="{448E737A-3D5E-7A4E-B62C-5A4ACA6E1C23}"/>
              </a:ext>
            </a:extLst>
          </p:cNvPr>
          <p:cNvSpPr txBox="1"/>
          <p:nvPr/>
        </p:nvSpPr>
        <p:spPr>
          <a:xfrm>
            <a:off x="908520" y="6436724"/>
            <a:ext cx="1616661" cy="338554"/>
          </a:xfrm>
          <a:prstGeom prst="rect">
            <a:avLst/>
          </a:prstGeom>
          <a:noFill/>
        </p:spPr>
        <p:txBody>
          <a:bodyPr wrap="none" rtlCol="0">
            <a:spAutoFit/>
          </a:bodyPr>
          <a:lstStyle/>
          <a:p>
            <a:r>
              <a:rPr lang="en-US" sz="1600" dirty="0"/>
              <a:t>Morin et al. 2021</a:t>
            </a:r>
          </a:p>
        </p:txBody>
      </p:sp>
    </p:spTree>
    <p:extLst>
      <p:ext uri="{BB962C8B-B14F-4D97-AF65-F5344CB8AC3E}">
        <p14:creationId xmlns:p14="http://schemas.microsoft.com/office/powerpoint/2010/main" val="185700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E538-ED1A-AE46-B682-852D96C4010D}"/>
              </a:ext>
            </a:extLst>
          </p:cNvPr>
          <p:cNvSpPr>
            <a:spLocks noGrp="1"/>
          </p:cNvSpPr>
          <p:nvPr>
            <p:ph type="title"/>
          </p:nvPr>
        </p:nvSpPr>
        <p:spPr/>
        <p:txBody>
          <a:bodyPr>
            <a:normAutofit/>
          </a:bodyPr>
          <a:lstStyle/>
          <a:p>
            <a:r>
              <a:rPr lang="en-US" dirty="0"/>
              <a:t>Anterior-Posterior Gradient for Place Field Size in </a:t>
            </a:r>
            <a:r>
              <a:rPr lang="en-US" dirty="0" err="1"/>
              <a:t>HIppocampus</a:t>
            </a:r>
            <a:endParaRPr lang="en-US" dirty="0"/>
          </a:p>
        </p:txBody>
      </p:sp>
      <p:sp>
        <p:nvSpPr>
          <p:cNvPr id="3" name="Slide Number Placeholder 2">
            <a:extLst>
              <a:ext uri="{FF2B5EF4-FFF2-40B4-BE49-F238E27FC236}">
                <a16:creationId xmlns:a16="http://schemas.microsoft.com/office/drawing/2014/main" id="{26918E0A-59F6-9040-9D62-010AC79E42F6}"/>
              </a:ext>
            </a:extLst>
          </p:cNvPr>
          <p:cNvSpPr>
            <a:spLocks noGrp="1"/>
          </p:cNvSpPr>
          <p:nvPr>
            <p:ph type="sldNum" sz="quarter" idx="12"/>
          </p:nvPr>
        </p:nvSpPr>
        <p:spPr/>
        <p:txBody>
          <a:bodyPr/>
          <a:lstStyle/>
          <a:p>
            <a:fld id="{E1552ADF-166F-AF40-B1A4-D35B819B761E}" type="slidenum">
              <a:rPr lang="en-US" smtClean="0"/>
              <a:t>55</a:t>
            </a:fld>
            <a:endParaRPr lang="en-US"/>
          </a:p>
        </p:txBody>
      </p:sp>
      <p:pic>
        <p:nvPicPr>
          <p:cNvPr id="4" name="Picture 3">
            <a:extLst>
              <a:ext uri="{FF2B5EF4-FFF2-40B4-BE49-F238E27FC236}">
                <a16:creationId xmlns:a16="http://schemas.microsoft.com/office/drawing/2014/main" id="{1CF80630-04C5-CD4B-8D88-B6BCDE2244C9}"/>
              </a:ext>
            </a:extLst>
          </p:cNvPr>
          <p:cNvPicPr>
            <a:picLocks noChangeAspect="1"/>
          </p:cNvPicPr>
          <p:nvPr/>
        </p:nvPicPr>
        <p:blipFill>
          <a:blip r:embed="rId3"/>
          <a:stretch>
            <a:fillRect/>
          </a:stretch>
        </p:blipFill>
        <p:spPr>
          <a:xfrm>
            <a:off x="628649" y="2007178"/>
            <a:ext cx="4964435" cy="3576204"/>
          </a:xfrm>
          <a:prstGeom prst="rect">
            <a:avLst/>
          </a:prstGeom>
        </p:spPr>
      </p:pic>
      <p:sp>
        <p:nvSpPr>
          <p:cNvPr id="5" name="TextBox 4">
            <a:extLst>
              <a:ext uri="{FF2B5EF4-FFF2-40B4-BE49-F238E27FC236}">
                <a16:creationId xmlns:a16="http://schemas.microsoft.com/office/drawing/2014/main" id="{CBDA4237-E6E6-6340-A7E7-252751D6FD86}"/>
              </a:ext>
            </a:extLst>
          </p:cNvPr>
          <p:cNvSpPr txBox="1"/>
          <p:nvPr/>
        </p:nvSpPr>
        <p:spPr>
          <a:xfrm>
            <a:off x="3629081" y="5583382"/>
            <a:ext cx="1885837" cy="369332"/>
          </a:xfrm>
          <a:prstGeom prst="rect">
            <a:avLst/>
          </a:prstGeom>
          <a:noFill/>
        </p:spPr>
        <p:txBody>
          <a:bodyPr wrap="none" rtlCol="0">
            <a:spAutoFit/>
          </a:bodyPr>
          <a:lstStyle/>
          <a:p>
            <a:r>
              <a:rPr lang="en-US" dirty="0" err="1"/>
              <a:t>Brunec</a:t>
            </a:r>
            <a:r>
              <a:rPr lang="en-US" dirty="0"/>
              <a:t> et al. 2018</a:t>
            </a:r>
          </a:p>
        </p:txBody>
      </p:sp>
      <p:sp>
        <p:nvSpPr>
          <p:cNvPr id="6" name="TextBox 5">
            <a:extLst>
              <a:ext uri="{FF2B5EF4-FFF2-40B4-BE49-F238E27FC236}">
                <a16:creationId xmlns:a16="http://schemas.microsoft.com/office/drawing/2014/main" id="{F6505A3C-1235-5445-8DB4-2F3E2E728B5F}"/>
              </a:ext>
            </a:extLst>
          </p:cNvPr>
          <p:cNvSpPr txBox="1"/>
          <p:nvPr/>
        </p:nvSpPr>
        <p:spPr>
          <a:xfrm>
            <a:off x="5889356" y="2154263"/>
            <a:ext cx="2960175" cy="2677656"/>
          </a:xfrm>
          <a:prstGeom prst="rect">
            <a:avLst/>
          </a:prstGeom>
          <a:noFill/>
        </p:spPr>
        <p:txBody>
          <a:bodyPr wrap="square" rtlCol="0">
            <a:spAutoFit/>
          </a:bodyPr>
          <a:lstStyle/>
          <a:p>
            <a:r>
              <a:rPr lang="en-US" sz="2400" dirty="0"/>
              <a:t>In spatial navigation tasks, the human hippocampus exhibits anterior-posterior organization in place-field size, detectable with fMRI</a:t>
            </a:r>
          </a:p>
        </p:txBody>
      </p:sp>
    </p:spTree>
    <p:extLst>
      <p:ext uri="{BB962C8B-B14F-4D97-AF65-F5344CB8AC3E}">
        <p14:creationId xmlns:p14="http://schemas.microsoft.com/office/powerpoint/2010/main" val="29441655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E538-ED1A-AE46-B682-852D96C4010D}"/>
              </a:ext>
            </a:extLst>
          </p:cNvPr>
          <p:cNvSpPr>
            <a:spLocks noGrp="1"/>
          </p:cNvSpPr>
          <p:nvPr>
            <p:ph type="title"/>
          </p:nvPr>
        </p:nvSpPr>
        <p:spPr/>
        <p:txBody>
          <a:bodyPr>
            <a:normAutofit fontScale="90000"/>
          </a:bodyPr>
          <a:lstStyle/>
          <a:p>
            <a:r>
              <a:rPr lang="en-US" dirty="0"/>
              <a:t>Anterior-Posterior Gradient for Abstract Rule Levels in Hippocampus</a:t>
            </a:r>
          </a:p>
        </p:txBody>
      </p:sp>
      <p:pic>
        <p:nvPicPr>
          <p:cNvPr id="1026" name="Picture 2" descr="image">
            <a:extLst>
              <a:ext uri="{FF2B5EF4-FFF2-40B4-BE49-F238E27FC236}">
                <a16:creationId xmlns:a16="http://schemas.microsoft.com/office/drawing/2014/main" id="{110A4B86-3CDC-F548-B07B-B0D3508B2B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3943" y="2676566"/>
            <a:ext cx="4696552" cy="16731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EE141C-15BF-FD45-B9CF-E2F66204FDE2}"/>
              </a:ext>
            </a:extLst>
          </p:cNvPr>
          <p:cNvSpPr txBox="1"/>
          <p:nvPr/>
        </p:nvSpPr>
        <p:spPr>
          <a:xfrm>
            <a:off x="7031469" y="4580665"/>
            <a:ext cx="1833131" cy="369332"/>
          </a:xfrm>
          <a:prstGeom prst="rect">
            <a:avLst/>
          </a:prstGeom>
          <a:noFill/>
        </p:spPr>
        <p:txBody>
          <a:bodyPr wrap="none" rtlCol="0">
            <a:spAutoFit/>
          </a:bodyPr>
          <a:lstStyle/>
          <a:p>
            <a:r>
              <a:rPr lang="en-US" dirty="0"/>
              <a:t>Brown et al. 2021</a:t>
            </a:r>
          </a:p>
        </p:txBody>
      </p:sp>
      <p:pic>
        <p:nvPicPr>
          <p:cNvPr id="1028" name="Picture 4" descr="image">
            <a:extLst>
              <a:ext uri="{FF2B5EF4-FFF2-40B4-BE49-F238E27FC236}">
                <a16:creationId xmlns:a16="http://schemas.microsoft.com/office/drawing/2014/main" id="{D647FD1C-3C6C-DE44-91D5-2F4F5576784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441960"/>
            <a:ext cx="3700150" cy="18224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6918E0A-59F6-9040-9D62-010AC79E42F6}"/>
              </a:ext>
            </a:extLst>
          </p:cNvPr>
          <p:cNvSpPr>
            <a:spLocks noGrp="1"/>
          </p:cNvSpPr>
          <p:nvPr>
            <p:ph type="sldNum" sz="quarter" idx="12"/>
          </p:nvPr>
        </p:nvSpPr>
        <p:spPr/>
        <p:txBody>
          <a:bodyPr/>
          <a:lstStyle/>
          <a:p>
            <a:fld id="{E1552ADF-166F-AF40-B1A4-D35B819B761E}" type="slidenum">
              <a:rPr lang="en-US" smtClean="0"/>
              <a:t>56</a:t>
            </a:fld>
            <a:endParaRPr lang="en-US"/>
          </a:p>
        </p:txBody>
      </p:sp>
      <p:sp>
        <p:nvSpPr>
          <p:cNvPr id="6" name="TextBox 5">
            <a:extLst>
              <a:ext uri="{FF2B5EF4-FFF2-40B4-BE49-F238E27FC236}">
                <a16:creationId xmlns:a16="http://schemas.microsoft.com/office/drawing/2014/main" id="{8AF2965A-49E8-ED40-87F8-52075D187AAE}"/>
              </a:ext>
            </a:extLst>
          </p:cNvPr>
          <p:cNvSpPr txBox="1"/>
          <p:nvPr/>
        </p:nvSpPr>
        <p:spPr>
          <a:xfrm>
            <a:off x="228601" y="5104736"/>
            <a:ext cx="86360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When implementing higher-level abstract rules, more anterior regions of hippocampus are activated.</a:t>
            </a:r>
          </a:p>
          <a:p>
            <a:pPr marL="285750" indent="-285750">
              <a:buFont typeface="Arial" panose="020B0604020202020204" pitchFamily="34" charset="0"/>
              <a:buChar char="•"/>
            </a:pPr>
            <a:r>
              <a:rPr lang="en-US" sz="2000" dirty="0"/>
              <a:t>Connectivity between hippocampal body and frontal pole increases for higher-level abstract rules.</a:t>
            </a:r>
          </a:p>
        </p:txBody>
      </p:sp>
    </p:spTree>
    <p:extLst>
      <p:ext uri="{BB962C8B-B14F-4D97-AF65-F5344CB8AC3E}">
        <p14:creationId xmlns:p14="http://schemas.microsoft.com/office/powerpoint/2010/main" val="38988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7168-D477-3848-83FB-EB242FA36697}"/>
              </a:ext>
            </a:extLst>
          </p:cNvPr>
          <p:cNvSpPr>
            <a:spLocks noGrp="1"/>
          </p:cNvSpPr>
          <p:nvPr>
            <p:ph type="title"/>
          </p:nvPr>
        </p:nvSpPr>
        <p:spPr/>
        <p:txBody>
          <a:bodyPr/>
          <a:lstStyle/>
          <a:p>
            <a:r>
              <a:rPr lang="en-US" dirty="0"/>
              <a:t>Proposed Hypothesis for Experiment #3</a:t>
            </a:r>
          </a:p>
        </p:txBody>
      </p:sp>
      <p:sp>
        <p:nvSpPr>
          <p:cNvPr id="3" name="Content Placeholder 2">
            <a:extLst>
              <a:ext uri="{FF2B5EF4-FFF2-40B4-BE49-F238E27FC236}">
                <a16:creationId xmlns:a16="http://schemas.microsoft.com/office/drawing/2014/main" id="{70D71ADE-5F3E-0846-84D3-208AF839665D}"/>
              </a:ext>
            </a:extLst>
          </p:cNvPr>
          <p:cNvSpPr>
            <a:spLocks noGrp="1"/>
          </p:cNvSpPr>
          <p:nvPr>
            <p:ph idx="1"/>
          </p:nvPr>
        </p:nvSpPr>
        <p:spPr/>
        <p:txBody>
          <a:bodyPr/>
          <a:lstStyle/>
          <a:p>
            <a:r>
              <a:rPr lang="en-US" dirty="0"/>
              <a:t>Successful learners will exhibit stronger connectivity between anterior hippocampus and prefrontal cortex, because they have stronger representations for the abstract rules.</a:t>
            </a:r>
          </a:p>
        </p:txBody>
      </p:sp>
      <p:sp>
        <p:nvSpPr>
          <p:cNvPr id="4" name="Slide Number Placeholder 3">
            <a:extLst>
              <a:ext uri="{FF2B5EF4-FFF2-40B4-BE49-F238E27FC236}">
                <a16:creationId xmlns:a16="http://schemas.microsoft.com/office/drawing/2014/main" id="{A12AE23E-91BB-3D40-9DD1-C72DAD0B6A59}"/>
              </a:ext>
            </a:extLst>
          </p:cNvPr>
          <p:cNvSpPr>
            <a:spLocks noGrp="1"/>
          </p:cNvSpPr>
          <p:nvPr>
            <p:ph type="sldNum" sz="quarter" idx="12"/>
          </p:nvPr>
        </p:nvSpPr>
        <p:spPr/>
        <p:txBody>
          <a:bodyPr/>
          <a:lstStyle/>
          <a:p>
            <a:fld id="{E1552ADF-166F-AF40-B1A4-D35B819B761E}" type="slidenum">
              <a:rPr lang="en-US" smtClean="0"/>
              <a:t>57</a:t>
            </a:fld>
            <a:endParaRPr lang="en-US"/>
          </a:p>
        </p:txBody>
      </p:sp>
      <p:pic>
        <p:nvPicPr>
          <p:cNvPr id="5" name="Picture 4">
            <a:extLst>
              <a:ext uri="{FF2B5EF4-FFF2-40B4-BE49-F238E27FC236}">
                <a16:creationId xmlns:a16="http://schemas.microsoft.com/office/drawing/2014/main" id="{16FAC88D-7C4D-F346-A093-B1A2FF240B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50" y="4001294"/>
            <a:ext cx="4891007" cy="1630336"/>
          </a:xfrm>
          <a:prstGeom prst="rect">
            <a:avLst/>
          </a:prstGeom>
        </p:spPr>
      </p:pic>
      <p:pic>
        <p:nvPicPr>
          <p:cNvPr id="6" name="Picture 5">
            <a:extLst>
              <a:ext uri="{FF2B5EF4-FFF2-40B4-BE49-F238E27FC236}">
                <a16:creationId xmlns:a16="http://schemas.microsoft.com/office/drawing/2014/main" id="{62ECD12F-8958-9A40-A9F5-F591815312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8025" y="4001294"/>
            <a:ext cx="2330063" cy="1630336"/>
          </a:xfrm>
          <a:prstGeom prst="rect">
            <a:avLst/>
          </a:prstGeom>
        </p:spPr>
      </p:pic>
      <p:sp>
        <p:nvSpPr>
          <p:cNvPr id="7" name="Oval 6">
            <a:extLst>
              <a:ext uri="{FF2B5EF4-FFF2-40B4-BE49-F238E27FC236}">
                <a16:creationId xmlns:a16="http://schemas.microsoft.com/office/drawing/2014/main" id="{73897ADC-F110-C34D-86AE-CA49B6FAF42F}"/>
              </a:ext>
            </a:extLst>
          </p:cNvPr>
          <p:cNvSpPr/>
          <p:nvPr/>
        </p:nvSpPr>
        <p:spPr>
          <a:xfrm>
            <a:off x="6328286" y="4473677"/>
            <a:ext cx="167149" cy="16714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DF125A1-E4E2-8445-A86C-FE0CA8E08E19}"/>
              </a:ext>
            </a:extLst>
          </p:cNvPr>
          <p:cNvCxnSpPr>
            <a:stCxn id="7" idx="5"/>
          </p:cNvCxnSpPr>
          <p:nvPr/>
        </p:nvCxnSpPr>
        <p:spPr>
          <a:xfrm>
            <a:off x="6470957" y="4616348"/>
            <a:ext cx="539443" cy="614413"/>
          </a:xfrm>
          <a:prstGeom prst="straightConnector1">
            <a:avLst/>
          </a:prstGeom>
          <a:ln w="38100">
            <a:solidFill>
              <a:srgbClr val="FFFF00"/>
            </a:solidFill>
            <a:headEnd type="triangle"/>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1962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Dissertation Outline</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normAutofit lnSpcReduction="10000"/>
          </a:bodyPr>
          <a:lstStyle/>
          <a:p>
            <a:r>
              <a:rPr lang="en-US" b="1" dirty="0">
                <a:solidFill>
                  <a:schemeClr val="bg1"/>
                </a:solidFill>
              </a:rPr>
              <a:t>Chapter 1:</a:t>
            </a:r>
            <a:r>
              <a:rPr lang="en-US" dirty="0">
                <a:solidFill>
                  <a:schemeClr val="bg1"/>
                </a:solidFill>
              </a:rPr>
              <a:t> Introduction</a:t>
            </a:r>
          </a:p>
          <a:p>
            <a:r>
              <a:rPr lang="en-US" b="1" dirty="0">
                <a:solidFill>
                  <a:schemeClr val="bg1"/>
                </a:solidFill>
              </a:rPr>
              <a:t>Chapter 2:</a:t>
            </a:r>
            <a:r>
              <a:rPr lang="en-US" dirty="0">
                <a:solidFill>
                  <a:schemeClr val="bg1"/>
                </a:solidFill>
              </a:rPr>
              <a:t> Mapping Brain Activity and Network Reconfiguration During Abstract Reasoning</a:t>
            </a:r>
          </a:p>
          <a:p>
            <a:r>
              <a:rPr lang="en-US" b="1" dirty="0">
                <a:solidFill>
                  <a:schemeClr val="bg1"/>
                </a:solidFill>
              </a:rPr>
              <a:t>Chapter 3:</a:t>
            </a:r>
            <a:r>
              <a:rPr lang="en-US" dirty="0">
                <a:solidFill>
                  <a:schemeClr val="bg1"/>
                </a:solidFill>
              </a:rPr>
              <a:t> Dynamic Network Analysis Demonstrates Formation of Stable Functional Networks During Rule Learning </a:t>
            </a:r>
          </a:p>
          <a:p>
            <a:r>
              <a:rPr lang="en-US" b="1" dirty="0">
                <a:solidFill>
                  <a:schemeClr val="bg1"/>
                </a:solidFill>
              </a:rPr>
              <a:t>Chapter 4:</a:t>
            </a:r>
            <a:r>
              <a:rPr lang="en-US" dirty="0">
                <a:solidFill>
                  <a:schemeClr val="bg1"/>
                </a:solidFill>
              </a:rPr>
              <a:t> Increased Functional Connectivity Between Anterior Hippocampus and Prefrontal Cortex Supports Context-Dependent Rule Learning</a:t>
            </a:r>
          </a:p>
          <a:p>
            <a:r>
              <a:rPr lang="en-US" b="1" dirty="0">
                <a:solidFill>
                  <a:schemeClr val="bg1"/>
                </a:solidFill>
              </a:rPr>
              <a:t>Chapter 5:</a:t>
            </a:r>
            <a:r>
              <a:rPr lang="en-US" dirty="0">
                <a:solidFill>
                  <a:schemeClr val="bg1"/>
                </a:solidFill>
              </a:rPr>
              <a:t> Conclusion</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58</a:t>
            </a:fld>
            <a:endParaRPr lang="en-US"/>
          </a:p>
        </p:txBody>
      </p:sp>
    </p:spTree>
    <p:extLst>
      <p:ext uri="{BB962C8B-B14F-4D97-AF65-F5344CB8AC3E}">
        <p14:creationId xmlns:p14="http://schemas.microsoft.com/office/powerpoint/2010/main" val="514367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9078-52BC-8341-BA6D-962C0096C23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6921909-042E-524F-A4E6-E7315E500B9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96135" y="2546630"/>
            <a:ext cx="4850493" cy="4351338"/>
          </a:xfrm>
        </p:spPr>
      </p:pic>
      <p:sp>
        <p:nvSpPr>
          <p:cNvPr id="4" name="Slide Number Placeholder 3">
            <a:extLst>
              <a:ext uri="{FF2B5EF4-FFF2-40B4-BE49-F238E27FC236}">
                <a16:creationId xmlns:a16="http://schemas.microsoft.com/office/drawing/2014/main" id="{42679C5A-B8BE-BF44-A6D8-BA895B6003E3}"/>
              </a:ext>
            </a:extLst>
          </p:cNvPr>
          <p:cNvSpPr>
            <a:spLocks noGrp="1"/>
          </p:cNvSpPr>
          <p:nvPr>
            <p:ph type="sldNum" sz="quarter" idx="12"/>
          </p:nvPr>
        </p:nvSpPr>
        <p:spPr/>
        <p:txBody>
          <a:bodyPr/>
          <a:lstStyle/>
          <a:p>
            <a:fld id="{E1552ADF-166F-AF40-B1A4-D35B819B761E}" type="slidenum">
              <a:rPr lang="en-US" smtClean="0"/>
              <a:t>59</a:t>
            </a:fld>
            <a:endParaRPr lang="en-US"/>
          </a:p>
        </p:txBody>
      </p:sp>
      <p:pic>
        <p:nvPicPr>
          <p:cNvPr id="8" name="Picture 7">
            <a:extLst>
              <a:ext uri="{FF2B5EF4-FFF2-40B4-BE49-F238E27FC236}">
                <a16:creationId xmlns:a16="http://schemas.microsoft.com/office/drawing/2014/main" id="{C443FB1D-DDC2-934C-9AEB-B749CDDD3C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49" y="129042"/>
            <a:ext cx="6235700" cy="2679700"/>
          </a:xfrm>
          <a:prstGeom prst="rect">
            <a:avLst/>
          </a:prstGeom>
        </p:spPr>
      </p:pic>
    </p:spTree>
    <p:extLst>
      <p:ext uri="{BB962C8B-B14F-4D97-AF65-F5344CB8AC3E}">
        <p14:creationId xmlns:p14="http://schemas.microsoft.com/office/powerpoint/2010/main" val="229559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DF2A-C90A-BA43-B322-34DB34BD6B56}"/>
              </a:ext>
            </a:extLst>
          </p:cNvPr>
          <p:cNvSpPr>
            <a:spLocks noGrp="1"/>
          </p:cNvSpPr>
          <p:nvPr>
            <p:ph type="title"/>
          </p:nvPr>
        </p:nvSpPr>
        <p:spPr/>
        <p:txBody>
          <a:bodyPr>
            <a:normAutofit fontScale="90000"/>
          </a:bodyPr>
          <a:lstStyle/>
          <a:p>
            <a:r>
              <a:rPr lang="en-US" dirty="0"/>
              <a:t>Dynamics of Anterior Cingulate Neurons Represent Search for Rules</a:t>
            </a:r>
          </a:p>
        </p:txBody>
      </p:sp>
      <p:sp>
        <p:nvSpPr>
          <p:cNvPr id="3" name="Content Placeholder 2">
            <a:extLst>
              <a:ext uri="{FF2B5EF4-FFF2-40B4-BE49-F238E27FC236}">
                <a16:creationId xmlns:a16="http://schemas.microsoft.com/office/drawing/2014/main" id="{696B1DC1-E9B3-0944-89DA-6EB3C70BAD0C}"/>
              </a:ext>
            </a:extLst>
          </p:cNvPr>
          <p:cNvSpPr>
            <a:spLocks noGrp="1"/>
          </p:cNvSpPr>
          <p:nvPr>
            <p:ph idx="1"/>
          </p:nvPr>
        </p:nvSpPr>
        <p:spPr>
          <a:xfrm>
            <a:off x="628650" y="1825625"/>
            <a:ext cx="4279178" cy="4351338"/>
          </a:xfrm>
        </p:spPr>
        <p:txBody>
          <a:bodyPr>
            <a:normAutofit lnSpcReduction="10000"/>
          </a:bodyPr>
          <a:lstStyle/>
          <a:p>
            <a:r>
              <a:rPr lang="en-US" dirty="0"/>
              <a:t>Neural activity can be mapped in multi-dimensional space where a rule is represented as a weighted combination of multiple features</a:t>
            </a:r>
          </a:p>
          <a:p>
            <a:r>
              <a:rPr lang="en-US" dirty="0"/>
              <a:t>The animal’s strategy, represented by a vector, approaches the rule-related axis during learning</a:t>
            </a:r>
          </a:p>
        </p:txBody>
      </p:sp>
      <p:sp>
        <p:nvSpPr>
          <p:cNvPr id="4" name="Slide Number Placeholder 3">
            <a:extLst>
              <a:ext uri="{FF2B5EF4-FFF2-40B4-BE49-F238E27FC236}">
                <a16:creationId xmlns:a16="http://schemas.microsoft.com/office/drawing/2014/main" id="{47FCB273-75F5-D94E-8A42-27B7FB20A300}"/>
              </a:ext>
            </a:extLst>
          </p:cNvPr>
          <p:cNvSpPr>
            <a:spLocks noGrp="1"/>
          </p:cNvSpPr>
          <p:nvPr>
            <p:ph type="sldNum" sz="quarter" idx="12"/>
          </p:nvPr>
        </p:nvSpPr>
        <p:spPr/>
        <p:txBody>
          <a:bodyPr/>
          <a:lstStyle/>
          <a:p>
            <a:fld id="{E1552ADF-166F-AF40-B1A4-D35B819B761E}" type="slidenum">
              <a:rPr lang="en-US" smtClean="0"/>
              <a:t>6</a:t>
            </a:fld>
            <a:endParaRPr lang="en-US"/>
          </a:p>
        </p:txBody>
      </p:sp>
      <p:pic>
        <p:nvPicPr>
          <p:cNvPr id="5" name="Picture 4">
            <a:extLst>
              <a:ext uri="{FF2B5EF4-FFF2-40B4-BE49-F238E27FC236}">
                <a16:creationId xmlns:a16="http://schemas.microsoft.com/office/drawing/2014/main" id="{C7AD556D-B1D4-9A4D-9BB9-5087DC057F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46301" y="3429000"/>
            <a:ext cx="2481699" cy="2502537"/>
          </a:xfrm>
          <a:prstGeom prst="rect">
            <a:avLst/>
          </a:prstGeom>
        </p:spPr>
      </p:pic>
      <p:sp>
        <p:nvSpPr>
          <p:cNvPr id="6" name="TextBox 5">
            <a:extLst>
              <a:ext uri="{FF2B5EF4-FFF2-40B4-BE49-F238E27FC236}">
                <a16:creationId xmlns:a16="http://schemas.microsoft.com/office/drawing/2014/main" id="{68A111C9-A376-E947-B1AD-FFAAF0519269}"/>
              </a:ext>
            </a:extLst>
          </p:cNvPr>
          <p:cNvSpPr txBox="1"/>
          <p:nvPr/>
        </p:nvSpPr>
        <p:spPr>
          <a:xfrm>
            <a:off x="5145312" y="5800725"/>
            <a:ext cx="3480248" cy="646331"/>
          </a:xfrm>
          <a:prstGeom prst="rect">
            <a:avLst/>
          </a:prstGeom>
          <a:noFill/>
        </p:spPr>
        <p:txBody>
          <a:bodyPr wrap="none" rtlCol="0">
            <a:spAutoFit/>
          </a:bodyPr>
          <a:lstStyle/>
          <a:p>
            <a:pPr algn="r"/>
            <a:r>
              <a:rPr lang="en-US" dirty="0"/>
              <a:t>Morrow &amp; Costa 2021 </a:t>
            </a:r>
          </a:p>
          <a:p>
            <a:pPr algn="r"/>
            <a:r>
              <a:rPr lang="en-US" dirty="0"/>
              <a:t>(</a:t>
            </a:r>
            <a:r>
              <a:rPr lang="en-US" i="1" dirty="0"/>
              <a:t>Commentary on </a:t>
            </a:r>
            <a:r>
              <a:rPr lang="en-US" dirty="0"/>
              <a:t>Cohen et al 2021)</a:t>
            </a:r>
          </a:p>
        </p:txBody>
      </p:sp>
      <p:pic>
        <p:nvPicPr>
          <p:cNvPr id="7" name="Picture 6">
            <a:extLst>
              <a:ext uri="{FF2B5EF4-FFF2-40B4-BE49-F238E27FC236}">
                <a16:creationId xmlns:a16="http://schemas.microsoft.com/office/drawing/2014/main" id="{363E6765-650B-864F-8CC3-15EEE2C842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5346650" y="1706565"/>
            <a:ext cx="3077572" cy="1622425"/>
          </a:xfrm>
          <a:prstGeom prst="rect">
            <a:avLst/>
          </a:prstGeom>
        </p:spPr>
      </p:pic>
    </p:spTree>
    <p:extLst>
      <p:ext uri="{BB962C8B-B14F-4D97-AF65-F5344CB8AC3E}">
        <p14:creationId xmlns:p14="http://schemas.microsoft.com/office/powerpoint/2010/main" val="415337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66B-483D-014C-A8D5-8895A5C02CA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23F0B30-BE2C-FD42-A26C-8F4DD47697B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28650" y="2640212"/>
            <a:ext cx="7886700" cy="2722164"/>
          </a:xfrm>
        </p:spPr>
      </p:pic>
      <p:sp>
        <p:nvSpPr>
          <p:cNvPr id="4" name="Slide Number Placeholder 3">
            <a:extLst>
              <a:ext uri="{FF2B5EF4-FFF2-40B4-BE49-F238E27FC236}">
                <a16:creationId xmlns:a16="http://schemas.microsoft.com/office/drawing/2014/main" id="{D0126CE2-1C27-4946-9534-E1D2B422F90C}"/>
              </a:ext>
            </a:extLst>
          </p:cNvPr>
          <p:cNvSpPr>
            <a:spLocks noGrp="1"/>
          </p:cNvSpPr>
          <p:nvPr>
            <p:ph type="sldNum" sz="quarter" idx="12"/>
          </p:nvPr>
        </p:nvSpPr>
        <p:spPr/>
        <p:txBody>
          <a:bodyPr/>
          <a:lstStyle/>
          <a:p>
            <a:fld id="{E1552ADF-166F-AF40-B1A4-D35B819B761E}" type="slidenum">
              <a:rPr lang="en-US" smtClean="0"/>
              <a:t>60</a:t>
            </a:fld>
            <a:endParaRPr lang="en-US"/>
          </a:p>
        </p:txBody>
      </p:sp>
    </p:spTree>
    <p:extLst>
      <p:ext uri="{BB962C8B-B14F-4D97-AF65-F5344CB8AC3E}">
        <p14:creationId xmlns:p14="http://schemas.microsoft.com/office/powerpoint/2010/main" val="2762346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B29CE-EC9C-CC43-9860-1C321D15D92B}"/>
              </a:ext>
            </a:extLst>
          </p:cNvPr>
          <p:cNvSpPr>
            <a:spLocks noGrp="1"/>
          </p:cNvSpPr>
          <p:nvPr>
            <p:ph type="title"/>
          </p:nvPr>
        </p:nvSpPr>
        <p:spPr/>
        <p:txBody>
          <a:bodyPr/>
          <a:lstStyle/>
          <a:p>
            <a:r>
              <a:rPr lang="en-US" dirty="0"/>
              <a:t>Betweenness Centrality</a:t>
            </a:r>
          </a:p>
        </p:txBody>
      </p:sp>
      <p:sp>
        <p:nvSpPr>
          <p:cNvPr id="5" name="Oval 4">
            <a:extLst>
              <a:ext uri="{FF2B5EF4-FFF2-40B4-BE49-F238E27FC236}">
                <a16:creationId xmlns:a16="http://schemas.microsoft.com/office/drawing/2014/main" id="{07505616-7F19-AC40-ACCF-68E09964F5E1}"/>
              </a:ext>
            </a:extLst>
          </p:cNvPr>
          <p:cNvSpPr/>
          <p:nvPr/>
        </p:nvSpPr>
        <p:spPr>
          <a:xfrm>
            <a:off x="3920647" y="3093929"/>
            <a:ext cx="463463" cy="46346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4893E80-98FF-9C40-9331-D588F0B98D2B}"/>
              </a:ext>
            </a:extLst>
          </p:cNvPr>
          <p:cNvSpPr/>
          <p:nvPr/>
        </p:nvSpPr>
        <p:spPr>
          <a:xfrm>
            <a:off x="3920647" y="1928845"/>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BC244F2-C1CA-C349-918C-D2732474AC02}"/>
              </a:ext>
            </a:extLst>
          </p:cNvPr>
          <p:cNvSpPr/>
          <p:nvPr/>
        </p:nvSpPr>
        <p:spPr>
          <a:xfrm>
            <a:off x="5200390" y="2392308"/>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CF75B13-ACEE-0545-9675-F709B2AD4A6C}"/>
              </a:ext>
            </a:extLst>
          </p:cNvPr>
          <p:cNvSpPr/>
          <p:nvPr/>
        </p:nvSpPr>
        <p:spPr>
          <a:xfrm>
            <a:off x="5121058" y="3866088"/>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5E4EFF8-B493-E246-BE7D-88988B7C42F9}"/>
              </a:ext>
            </a:extLst>
          </p:cNvPr>
          <p:cNvSpPr/>
          <p:nvPr/>
        </p:nvSpPr>
        <p:spPr>
          <a:xfrm>
            <a:off x="3024746" y="4016516"/>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24400B7-A316-1148-99DC-3588A5D414EB}"/>
              </a:ext>
            </a:extLst>
          </p:cNvPr>
          <p:cNvSpPr/>
          <p:nvPr/>
        </p:nvSpPr>
        <p:spPr>
          <a:xfrm>
            <a:off x="4108537" y="4933004"/>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59F3631-C5C8-2646-8367-2FB291A23365}"/>
              </a:ext>
            </a:extLst>
          </p:cNvPr>
          <p:cNvSpPr/>
          <p:nvPr/>
        </p:nvSpPr>
        <p:spPr>
          <a:xfrm>
            <a:off x="2573031" y="2556166"/>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41F9092F-395D-614A-ADFF-C2C078E99013}"/>
              </a:ext>
            </a:extLst>
          </p:cNvPr>
          <p:cNvCxnSpPr>
            <a:cxnSpLocks/>
            <a:stCxn id="5" idx="0"/>
            <a:endCxn id="6" idx="4"/>
          </p:cNvCxnSpPr>
          <p:nvPr/>
        </p:nvCxnSpPr>
        <p:spPr>
          <a:xfrm flipV="1">
            <a:off x="4152379" y="2392308"/>
            <a:ext cx="0" cy="701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6887E4-DBCC-9544-A14D-586A14B3F731}"/>
              </a:ext>
            </a:extLst>
          </p:cNvPr>
          <p:cNvCxnSpPr>
            <a:stCxn id="5" idx="6"/>
            <a:endCxn id="7" idx="3"/>
          </p:cNvCxnSpPr>
          <p:nvPr/>
        </p:nvCxnSpPr>
        <p:spPr>
          <a:xfrm flipV="1">
            <a:off x="4384110" y="2787898"/>
            <a:ext cx="884153" cy="537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98E016-F9C6-5043-8532-4A68594E7B6D}"/>
              </a:ext>
            </a:extLst>
          </p:cNvPr>
          <p:cNvCxnSpPr>
            <a:stCxn id="5" idx="5"/>
            <a:endCxn id="8" idx="1"/>
          </p:cNvCxnSpPr>
          <p:nvPr/>
        </p:nvCxnSpPr>
        <p:spPr>
          <a:xfrm>
            <a:off x="4316237" y="3489519"/>
            <a:ext cx="872694" cy="444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BCEE70-D588-B447-99E9-623496A6A85D}"/>
              </a:ext>
            </a:extLst>
          </p:cNvPr>
          <p:cNvCxnSpPr>
            <a:stCxn id="5" idx="3"/>
            <a:endCxn id="9" idx="7"/>
          </p:cNvCxnSpPr>
          <p:nvPr/>
        </p:nvCxnSpPr>
        <p:spPr>
          <a:xfrm flipH="1">
            <a:off x="3420336" y="3489519"/>
            <a:ext cx="568184" cy="594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59B160-824C-E747-9E46-64F2D06BA291}"/>
              </a:ext>
            </a:extLst>
          </p:cNvPr>
          <p:cNvCxnSpPr>
            <a:cxnSpLocks/>
            <a:stCxn id="9" idx="5"/>
            <a:endCxn id="10" idx="1"/>
          </p:cNvCxnSpPr>
          <p:nvPr/>
        </p:nvCxnSpPr>
        <p:spPr>
          <a:xfrm>
            <a:off x="3420336" y="4412106"/>
            <a:ext cx="756074" cy="5887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F81D6D-2C09-694C-A0D4-399669635DFE}"/>
              </a:ext>
            </a:extLst>
          </p:cNvPr>
          <p:cNvCxnSpPr>
            <a:cxnSpLocks/>
            <a:stCxn id="5" idx="2"/>
            <a:endCxn id="11" idx="5"/>
          </p:cNvCxnSpPr>
          <p:nvPr/>
        </p:nvCxnSpPr>
        <p:spPr>
          <a:xfrm flipH="1" flipV="1">
            <a:off x="2968621" y="2951756"/>
            <a:ext cx="952026" cy="3739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18F0EAB-4E53-9F40-88D5-371324424116}"/>
              </a:ext>
            </a:extLst>
          </p:cNvPr>
          <p:cNvSpPr/>
          <p:nvPr/>
        </p:nvSpPr>
        <p:spPr>
          <a:xfrm>
            <a:off x="3920647" y="1928845"/>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CC0D0DE7-3207-C541-ABC0-52D7FE8FCF40}"/>
              </a:ext>
            </a:extLst>
          </p:cNvPr>
          <p:cNvSpPr/>
          <p:nvPr/>
        </p:nvSpPr>
        <p:spPr>
          <a:xfrm>
            <a:off x="5200390" y="2393164"/>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C7BFDC70-5A6C-4640-B777-2D0C16DD89E7}"/>
              </a:ext>
            </a:extLst>
          </p:cNvPr>
          <p:cNvSpPr/>
          <p:nvPr/>
        </p:nvSpPr>
        <p:spPr>
          <a:xfrm>
            <a:off x="5118971" y="3869566"/>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744A23E-5F03-5848-9531-47A183A8EC15}"/>
              </a:ext>
            </a:extLst>
          </p:cNvPr>
          <p:cNvSpPr/>
          <p:nvPr/>
        </p:nvSpPr>
        <p:spPr>
          <a:xfrm>
            <a:off x="3022659" y="4016515"/>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8E5FDBD2-4C07-8C40-90BC-A49C91498CBF}"/>
              </a:ext>
            </a:extLst>
          </p:cNvPr>
          <p:cNvSpPr/>
          <p:nvPr/>
        </p:nvSpPr>
        <p:spPr>
          <a:xfrm>
            <a:off x="4108537" y="4933004"/>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1E53985A-9E25-C34A-A96B-46DEFE0197C5}"/>
              </a:ext>
            </a:extLst>
          </p:cNvPr>
          <p:cNvSpPr txBox="1"/>
          <p:nvPr/>
        </p:nvSpPr>
        <p:spPr>
          <a:xfrm>
            <a:off x="6588690" y="2486439"/>
            <a:ext cx="1721177" cy="369332"/>
          </a:xfrm>
          <a:prstGeom prst="rect">
            <a:avLst/>
          </a:prstGeom>
          <a:noFill/>
        </p:spPr>
        <p:txBody>
          <a:bodyPr wrap="none" rtlCol="0">
            <a:spAutoFit/>
          </a:bodyPr>
          <a:lstStyle/>
          <a:p>
            <a:r>
              <a:rPr lang="en-US" u="sng" dirty="0">
                <a:solidFill>
                  <a:srgbClr val="00B050"/>
                </a:solidFill>
              </a:rPr>
              <a:t>Centrality Points</a:t>
            </a:r>
          </a:p>
        </p:txBody>
      </p:sp>
      <p:sp>
        <p:nvSpPr>
          <p:cNvPr id="39" name="TextBox 38">
            <a:extLst>
              <a:ext uri="{FF2B5EF4-FFF2-40B4-BE49-F238E27FC236}">
                <a16:creationId xmlns:a16="http://schemas.microsoft.com/office/drawing/2014/main" id="{73586114-2BA2-9743-8464-D576B9A1E140}"/>
              </a:ext>
            </a:extLst>
          </p:cNvPr>
          <p:cNvSpPr txBox="1"/>
          <p:nvPr/>
        </p:nvSpPr>
        <p:spPr>
          <a:xfrm>
            <a:off x="6588690" y="2900632"/>
            <a:ext cx="290464" cy="369332"/>
          </a:xfrm>
          <a:prstGeom prst="rect">
            <a:avLst/>
          </a:prstGeom>
          <a:noFill/>
        </p:spPr>
        <p:txBody>
          <a:bodyPr wrap="none" rtlCol="0">
            <a:spAutoFit/>
          </a:bodyPr>
          <a:lstStyle/>
          <a:p>
            <a:r>
              <a:rPr lang="en-US" dirty="0"/>
              <a:t>|</a:t>
            </a:r>
          </a:p>
        </p:txBody>
      </p:sp>
      <p:sp>
        <p:nvSpPr>
          <p:cNvPr id="40" name="TextBox 39">
            <a:extLst>
              <a:ext uri="{FF2B5EF4-FFF2-40B4-BE49-F238E27FC236}">
                <a16:creationId xmlns:a16="http://schemas.microsoft.com/office/drawing/2014/main" id="{390EBFED-ED4B-FB4F-9B5A-F4270B59C2F3}"/>
              </a:ext>
            </a:extLst>
          </p:cNvPr>
          <p:cNvSpPr txBox="1"/>
          <p:nvPr/>
        </p:nvSpPr>
        <p:spPr>
          <a:xfrm>
            <a:off x="6808903" y="2900632"/>
            <a:ext cx="290464" cy="369332"/>
          </a:xfrm>
          <a:prstGeom prst="rect">
            <a:avLst/>
          </a:prstGeom>
          <a:noFill/>
        </p:spPr>
        <p:txBody>
          <a:bodyPr wrap="none" rtlCol="0">
            <a:spAutoFit/>
          </a:bodyPr>
          <a:lstStyle/>
          <a:p>
            <a:r>
              <a:rPr lang="en-US" dirty="0"/>
              <a:t>|</a:t>
            </a:r>
          </a:p>
        </p:txBody>
      </p:sp>
      <p:sp>
        <p:nvSpPr>
          <p:cNvPr id="41" name="TextBox 40">
            <a:extLst>
              <a:ext uri="{FF2B5EF4-FFF2-40B4-BE49-F238E27FC236}">
                <a16:creationId xmlns:a16="http://schemas.microsoft.com/office/drawing/2014/main" id="{B4B9CE33-B218-CF44-9EEE-52477AD1A21A}"/>
              </a:ext>
            </a:extLst>
          </p:cNvPr>
          <p:cNvSpPr txBox="1"/>
          <p:nvPr/>
        </p:nvSpPr>
        <p:spPr>
          <a:xfrm>
            <a:off x="7029116" y="2900632"/>
            <a:ext cx="2904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31068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36" grpId="0" animBg="1"/>
      <p:bldP spid="37" grpId="0" animBg="1"/>
      <p:bldP spid="39" grpId="0"/>
      <p:bldP spid="40" grpId="0"/>
      <p:bldP spid="4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693DE-CF52-8E47-9E67-498896AD82DF}"/>
              </a:ext>
            </a:extLst>
          </p:cNvPr>
          <p:cNvSpPr>
            <a:spLocks noGrp="1"/>
          </p:cNvSpPr>
          <p:nvPr>
            <p:ph type="title"/>
          </p:nvPr>
        </p:nvSpPr>
        <p:spPr/>
        <p:txBody>
          <a:bodyPr/>
          <a:lstStyle/>
          <a:p>
            <a:r>
              <a:rPr lang="en-US" dirty="0"/>
              <a:t>Centrality Results</a:t>
            </a:r>
          </a:p>
        </p:txBody>
      </p:sp>
      <p:grpSp>
        <p:nvGrpSpPr>
          <p:cNvPr id="7" name="Group 6">
            <a:extLst>
              <a:ext uri="{FF2B5EF4-FFF2-40B4-BE49-F238E27FC236}">
                <a16:creationId xmlns:a16="http://schemas.microsoft.com/office/drawing/2014/main" id="{9978F263-147A-7644-8E1F-3A4CC3C9CA04}"/>
              </a:ext>
            </a:extLst>
          </p:cNvPr>
          <p:cNvGrpSpPr/>
          <p:nvPr/>
        </p:nvGrpSpPr>
        <p:grpSpPr>
          <a:xfrm>
            <a:off x="484124" y="1915905"/>
            <a:ext cx="7758626" cy="3488199"/>
            <a:chOff x="932180" y="3316699"/>
            <a:chExt cx="6731000" cy="3026189"/>
          </a:xfrm>
        </p:grpSpPr>
        <p:pic>
          <p:nvPicPr>
            <p:cNvPr id="5" name="Picture 4">
              <a:extLst>
                <a:ext uri="{FF2B5EF4-FFF2-40B4-BE49-F238E27FC236}">
                  <a16:creationId xmlns:a16="http://schemas.microsoft.com/office/drawing/2014/main" id="{3A6A474B-B92E-A548-9C94-69B908DE16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2180" y="3541300"/>
              <a:ext cx="6731000" cy="2801588"/>
            </a:xfrm>
            <a:prstGeom prst="rect">
              <a:avLst/>
            </a:prstGeom>
          </p:spPr>
        </p:pic>
        <p:pic>
          <p:nvPicPr>
            <p:cNvPr id="6" name="Picture 5">
              <a:extLst>
                <a:ext uri="{FF2B5EF4-FFF2-40B4-BE49-F238E27FC236}">
                  <a16:creationId xmlns:a16="http://schemas.microsoft.com/office/drawing/2014/main" id="{CCD83D26-7A47-8B4A-AE2D-E215651CEE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0432" y="3316699"/>
              <a:ext cx="6492748" cy="224601"/>
            </a:xfrm>
            <a:prstGeom prst="rect">
              <a:avLst/>
            </a:prstGeom>
          </p:spPr>
        </p:pic>
      </p:grpSp>
      <p:sp>
        <p:nvSpPr>
          <p:cNvPr id="3" name="Slide Number Placeholder 2">
            <a:extLst>
              <a:ext uri="{FF2B5EF4-FFF2-40B4-BE49-F238E27FC236}">
                <a16:creationId xmlns:a16="http://schemas.microsoft.com/office/drawing/2014/main" id="{6984D302-3562-4B48-87A5-54C645314018}"/>
              </a:ext>
            </a:extLst>
          </p:cNvPr>
          <p:cNvSpPr>
            <a:spLocks noGrp="1"/>
          </p:cNvSpPr>
          <p:nvPr>
            <p:ph type="sldNum" sz="quarter" idx="12"/>
          </p:nvPr>
        </p:nvSpPr>
        <p:spPr/>
        <p:txBody>
          <a:bodyPr/>
          <a:lstStyle/>
          <a:p>
            <a:fld id="{E1552ADF-166F-AF40-B1A4-D35B819B761E}" type="slidenum">
              <a:rPr lang="en-US" smtClean="0"/>
              <a:t>62</a:t>
            </a:fld>
            <a:endParaRPr lang="en-US"/>
          </a:p>
        </p:txBody>
      </p:sp>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400CB25-C38F-1545-95DE-3860DDDCEAB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18202" y="1166382"/>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CC9CCE0-BB43-294E-9FB2-602224618FA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393654" y="1195023"/>
            <a:ext cx="1924548" cy="60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64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3447-0BFB-D646-8B69-0F2AE09C97D6}"/>
              </a:ext>
            </a:extLst>
          </p:cNvPr>
          <p:cNvSpPr>
            <a:spLocks noGrp="1"/>
          </p:cNvSpPr>
          <p:nvPr>
            <p:ph type="title"/>
          </p:nvPr>
        </p:nvSpPr>
        <p:spPr/>
        <p:txBody>
          <a:bodyPr/>
          <a:lstStyle/>
          <a:p>
            <a:r>
              <a:rPr lang="en-US" dirty="0"/>
              <a:t>Prefrontal Cortex is Essential for Rule Representation</a:t>
            </a:r>
          </a:p>
        </p:txBody>
      </p:sp>
      <p:sp>
        <p:nvSpPr>
          <p:cNvPr id="4" name="Slide Number Placeholder 3">
            <a:extLst>
              <a:ext uri="{FF2B5EF4-FFF2-40B4-BE49-F238E27FC236}">
                <a16:creationId xmlns:a16="http://schemas.microsoft.com/office/drawing/2014/main" id="{B8258180-6674-CD4A-984D-BCE29B394AD9}"/>
              </a:ext>
            </a:extLst>
          </p:cNvPr>
          <p:cNvSpPr>
            <a:spLocks noGrp="1"/>
          </p:cNvSpPr>
          <p:nvPr>
            <p:ph type="sldNum" sz="quarter" idx="12"/>
          </p:nvPr>
        </p:nvSpPr>
        <p:spPr/>
        <p:txBody>
          <a:bodyPr/>
          <a:lstStyle/>
          <a:p>
            <a:fld id="{E1552ADF-166F-AF40-B1A4-D35B819B761E}" type="slidenum">
              <a:rPr lang="en-US" smtClean="0"/>
              <a:t>63</a:t>
            </a:fld>
            <a:endParaRPr lang="en-US"/>
          </a:p>
        </p:txBody>
      </p:sp>
      <p:pic>
        <p:nvPicPr>
          <p:cNvPr id="5" name="Picture 4">
            <a:extLst>
              <a:ext uri="{FF2B5EF4-FFF2-40B4-BE49-F238E27FC236}">
                <a16:creationId xmlns:a16="http://schemas.microsoft.com/office/drawing/2014/main" id="{33134510-B6F4-2141-A6CF-A1756E108F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8750" y="1678299"/>
            <a:ext cx="3143250" cy="5043177"/>
          </a:xfrm>
          <a:prstGeom prst="rect">
            <a:avLst/>
          </a:prstGeom>
        </p:spPr>
      </p:pic>
      <p:pic>
        <p:nvPicPr>
          <p:cNvPr id="7" name="Picture 6">
            <a:extLst>
              <a:ext uri="{FF2B5EF4-FFF2-40B4-BE49-F238E27FC236}">
                <a16:creationId xmlns:a16="http://schemas.microsoft.com/office/drawing/2014/main" id="{F9681A18-8A96-0246-BDE4-351A06EFFD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4703252" y="1945562"/>
            <a:ext cx="2947671" cy="4599980"/>
          </a:xfrm>
          <a:prstGeom prst="rect">
            <a:avLst/>
          </a:prstGeom>
        </p:spPr>
      </p:pic>
      <p:sp>
        <p:nvSpPr>
          <p:cNvPr id="6" name="TextBox 5">
            <a:extLst>
              <a:ext uri="{FF2B5EF4-FFF2-40B4-BE49-F238E27FC236}">
                <a16:creationId xmlns:a16="http://schemas.microsoft.com/office/drawing/2014/main" id="{15C53895-BDAC-2047-B174-85AFE4864C9C}"/>
              </a:ext>
            </a:extLst>
          </p:cNvPr>
          <p:cNvSpPr txBox="1"/>
          <p:nvPr/>
        </p:nvSpPr>
        <p:spPr>
          <a:xfrm>
            <a:off x="121261" y="6372227"/>
            <a:ext cx="2119876" cy="369332"/>
          </a:xfrm>
          <a:prstGeom prst="rect">
            <a:avLst/>
          </a:prstGeom>
          <a:noFill/>
        </p:spPr>
        <p:txBody>
          <a:bodyPr wrap="none" rtlCol="0">
            <a:spAutoFit/>
          </a:bodyPr>
          <a:lstStyle/>
          <a:p>
            <a:r>
              <a:rPr lang="en-US" dirty="0"/>
              <a:t>Mansouri et al. 2020</a:t>
            </a:r>
          </a:p>
        </p:txBody>
      </p:sp>
    </p:spTree>
    <p:extLst>
      <p:ext uri="{BB962C8B-B14F-4D97-AF65-F5344CB8AC3E}">
        <p14:creationId xmlns:p14="http://schemas.microsoft.com/office/powerpoint/2010/main" val="325240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60DB5-3019-8E49-9286-1D221EE67699}"/>
              </a:ext>
            </a:extLst>
          </p:cNvPr>
          <p:cNvSpPr>
            <a:spLocks noGrp="1"/>
          </p:cNvSpPr>
          <p:nvPr>
            <p:ph type="title"/>
          </p:nvPr>
        </p:nvSpPr>
        <p:spPr/>
        <p:txBody>
          <a:bodyPr/>
          <a:lstStyle/>
          <a:p>
            <a:r>
              <a:rPr lang="en-US" dirty="0"/>
              <a:t>Single Neurons in dlPFC Encode Abstract Rules </a:t>
            </a:r>
          </a:p>
        </p:txBody>
      </p:sp>
      <p:sp>
        <p:nvSpPr>
          <p:cNvPr id="4" name="Slide Number Placeholder 3">
            <a:extLst>
              <a:ext uri="{FF2B5EF4-FFF2-40B4-BE49-F238E27FC236}">
                <a16:creationId xmlns:a16="http://schemas.microsoft.com/office/drawing/2014/main" id="{22C98BF1-2A0E-4C4B-A388-3ADD45F4E073}"/>
              </a:ext>
            </a:extLst>
          </p:cNvPr>
          <p:cNvSpPr>
            <a:spLocks noGrp="1"/>
          </p:cNvSpPr>
          <p:nvPr>
            <p:ph type="sldNum" sz="quarter" idx="12"/>
          </p:nvPr>
        </p:nvSpPr>
        <p:spPr/>
        <p:txBody>
          <a:bodyPr/>
          <a:lstStyle/>
          <a:p>
            <a:fld id="{E1552ADF-166F-AF40-B1A4-D35B819B761E}" type="slidenum">
              <a:rPr lang="en-US" smtClean="0"/>
              <a:t>64</a:t>
            </a:fld>
            <a:endParaRPr lang="en-US"/>
          </a:p>
        </p:txBody>
      </p:sp>
      <p:pic>
        <p:nvPicPr>
          <p:cNvPr id="5" name="Picture 4">
            <a:extLst>
              <a:ext uri="{FF2B5EF4-FFF2-40B4-BE49-F238E27FC236}">
                <a16:creationId xmlns:a16="http://schemas.microsoft.com/office/drawing/2014/main" id="{90139EC9-B16B-9646-BA15-180F6F9384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8346" y="1739071"/>
            <a:ext cx="4955389" cy="2510730"/>
          </a:xfrm>
          <a:prstGeom prst="rect">
            <a:avLst/>
          </a:prstGeom>
        </p:spPr>
      </p:pic>
      <p:pic>
        <p:nvPicPr>
          <p:cNvPr id="6" name="Picture 5">
            <a:extLst>
              <a:ext uri="{FF2B5EF4-FFF2-40B4-BE49-F238E27FC236}">
                <a16:creationId xmlns:a16="http://schemas.microsoft.com/office/drawing/2014/main" id="{7C6DFCD3-865F-AF46-8E35-22A426FD9D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8277" y="4260654"/>
            <a:ext cx="3094892" cy="2126941"/>
          </a:xfrm>
          <a:prstGeom prst="rect">
            <a:avLst/>
          </a:prstGeom>
        </p:spPr>
      </p:pic>
      <p:sp>
        <p:nvSpPr>
          <p:cNvPr id="7" name="TextBox 6">
            <a:extLst>
              <a:ext uri="{FF2B5EF4-FFF2-40B4-BE49-F238E27FC236}">
                <a16:creationId xmlns:a16="http://schemas.microsoft.com/office/drawing/2014/main" id="{B4D9D128-C8B7-E044-8CC0-4385E5AC02EB}"/>
              </a:ext>
            </a:extLst>
          </p:cNvPr>
          <p:cNvSpPr txBox="1"/>
          <p:nvPr/>
        </p:nvSpPr>
        <p:spPr>
          <a:xfrm>
            <a:off x="7285723" y="5921297"/>
            <a:ext cx="1780039" cy="369332"/>
          </a:xfrm>
          <a:prstGeom prst="rect">
            <a:avLst/>
          </a:prstGeom>
          <a:noFill/>
        </p:spPr>
        <p:txBody>
          <a:bodyPr wrap="none" rtlCol="0">
            <a:spAutoFit/>
          </a:bodyPr>
          <a:lstStyle/>
          <a:p>
            <a:r>
              <a:rPr lang="en-US" dirty="0"/>
              <a:t>Wallis et al. 2001</a:t>
            </a:r>
          </a:p>
        </p:txBody>
      </p:sp>
      <p:pic>
        <p:nvPicPr>
          <p:cNvPr id="8" name="Picture 7">
            <a:extLst>
              <a:ext uri="{FF2B5EF4-FFF2-40B4-BE49-F238E27FC236}">
                <a16:creationId xmlns:a16="http://schemas.microsoft.com/office/drawing/2014/main" id="{D6C60A71-C2A1-844B-9900-32388742D7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143"/>
          <a:stretch/>
        </p:blipFill>
        <p:spPr>
          <a:xfrm>
            <a:off x="1627176" y="6397005"/>
            <a:ext cx="3934103" cy="496820"/>
          </a:xfrm>
          <a:prstGeom prst="rect">
            <a:avLst/>
          </a:prstGeom>
        </p:spPr>
      </p:pic>
      <p:pic>
        <p:nvPicPr>
          <p:cNvPr id="9" name="Picture 8">
            <a:extLst>
              <a:ext uri="{FF2B5EF4-FFF2-40B4-BE49-F238E27FC236}">
                <a16:creationId xmlns:a16="http://schemas.microsoft.com/office/drawing/2014/main" id="{0BF2BF31-2D81-EB4B-B5C5-E3512CCA32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42042" y="5653655"/>
            <a:ext cx="1599709" cy="1204802"/>
          </a:xfrm>
          <a:prstGeom prst="rect">
            <a:avLst/>
          </a:prstGeom>
        </p:spPr>
      </p:pic>
      <p:pic>
        <p:nvPicPr>
          <p:cNvPr id="10" name="Picture 9">
            <a:extLst>
              <a:ext uri="{FF2B5EF4-FFF2-40B4-BE49-F238E27FC236}">
                <a16:creationId xmlns:a16="http://schemas.microsoft.com/office/drawing/2014/main" id="{3D9776C2-B443-734C-AF16-08EA8F4D42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61279" y="4440532"/>
            <a:ext cx="1793341" cy="1213123"/>
          </a:xfrm>
          <a:prstGeom prst="rect">
            <a:avLst/>
          </a:prstGeom>
        </p:spPr>
      </p:pic>
      <p:sp>
        <p:nvSpPr>
          <p:cNvPr id="11" name="Rectangle 10">
            <a:extLst>
              <a:ext uri="{FF2B5EF4-FFF2-40B4-BE49-F238E27FC236}">
                <a16:creationId xmlns:a16="http://schemas.microsoft.com/office/drawing/2014/main" id="{D3333EF0-53BE-1442-BC76-20C3F493E59D}"/>
              </a:ext>
            </a:extLst>
          </p:cNvPr>
          <p:cNvSpPr/>
          <p:nvPr/>
        </p:nvSpPr>
        <p:spPr>
          <a:xfrm>
            <a:off x="2373848" y="2707795"/>
            <a:ext cx="1143000"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B050"/>
                </a:solidFill>
              </a:rPr>
              <a:t>Juice</a:t>
            </a:r>
            <a:r>
              <a:rPr lang="en-US" sz="1600" dirty="0"/>
              <a:t> </a:t>
            </a:r>
            <a:r>
              <a:rPr lang="en-US" sz="1600" dirty="0">
                <a:solidFill>
                  <a:schemeClr val="tx1"/>
                </a:solidFill>
              </a:rPr>
              <a:t>or</a:t>
            </a:r>
            <a:r>
              <a:rPr lang="en-US" sz="1600" dirty="0"/>
              <a:t> </a:t>
            </a:r>
            <a:r>
              <a:rPr lang="en-US" sz="1600" dirty="0">
                <a:solidFill>
                  <a:srgbClr val="00B0F0"/>
                </a:solidFill>
              </a:rPr>
              <a:t>Low Tone</a:t>
            </a:r>
          </a:p>
        </p:txBody>
      </p:sp>
      <p:sp>
        <p:nvSpPr>
          <p:cNvPr id="12" name="Rectangle 11">
            <a:extLst>
              <a:ext uri="{FF2B5EF4-FFF2-40B4-BE49-F238E27FC236}">
                <a16:creationId xmlns:a16="http://schemas.microsoft.com/office/drawing/2014/main" id="{FEFC12B8-450B-5241-967E-838E76411A6A}"/>
              </a:ext>
            </a:extLst>
          </p:cNvPr>
          <p:cNvSpPr/>
          <p:nvPr/>
        </p:nvSpPr>
        <p:spPr>
          <a:xfrm>
            <a:off x="2398444" y="3661113"/>
            <a:ext cx="1143000"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solidFill>
              </a:rPr>
              <a:t>No Juice </a:t>
            </a:r>
            <a:r>
              <a:rPr lang="en-US" sz="1600" dirty="0">
                <a:solidFill>
                  <a:schemeClr val="tx1"/>
                </a:solidFill>
              </a:rPr>
              <a:t>or</a:t>
            </a:r>
            <a:r>
              <a:rPr lang="en-US" sz="1600" dirty="0"/>
              <a:t> </a:t>
            </a:r>
            <a:r>
              <a:rPr lang="en-US" sz="1600" dirty="0">
                <a:solidFill>
                  <a:srgbClr val="FF0000"/>
                </a:solidFill>
              </a:rPr>
              <a:t>High Tone</a:t>
            </a:r>
          </a:p>
        </p:txBody>
      </p:sp>
      <p:sp>
        <p:nvSpPr>
          <p:cNvPr id="13" name="Rectangle 12">
            <a:extLst>
              <a:ext uri="{FF2B5EF4-FFF2-40B4-BE49-F238E27FC236}">
                <a16:creationId xmlns:a16="http://schemas.microsoft.com/office/drawing/2014/main" id="{D295878D-EC12-6544-B24B-0650970EBB6B}"/>
              </a:ext>
            </a:extLst>
          </p:cNvPr>
          <p:cNvSpPr/>
          <p:nvPr/>
        </p:nvSpPr>
        <p:spPr>
          <a:xfrm>
            <a:off x="1599935" y="2246779"/>
            <a:ext cx="1076821"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Match Rule</a:t>
            </a:r>
          </a:p>
        </p:txBody>
      </p:sp>
      <p:sp>
        <p:nvSpPr>
          <p:cNvPr id="14" name="Rectangle 13">
            <a:extLst>
              <a:ext uri="{FF2B5EF4-FFF2-40B4-BE49-F238E27FC236}">
                <a16:creationId xmlns:a16="http://schemas.microsoft.com/office/drawing/2014/main" id="{F434EED2-9CBC-6B42-BEED-DF272C025BFE}"/>
              </a:ext>
            </a:extLst>
          </p:cNvPr>
          <p:cNvSpPr/>
          <p:nvPr/>
        </p:nvSpPr>
        <p:spPr>
          <a:xfrm>
            <a:off x="1533049" y="3257068"/>
            <a:ext cx="1076821" cy="4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Non-Match Rule</a:t>
            </a:r>
          </a:p>
        </p:txBody>
      </p:sp>
    </p:spTree>
    <p:extLst>
      <p:ext uri="{BB962C8B-B14F-4D97-AF65-F5344CB8AC3E}">
        <p14:creationId xmlns:p14="http://schemas.microsoft.com/office/powerpoint/2010/main" val="71199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C2191-D0F2-894D-8FB8-061AE275F26B}"/>
              </a:ext>
            </a:extLst>
          </p:cNvPr>
          <p:cNvSpPr>
            <a:spLocks noGrp="1"/>
          </p:cNvSpPr>
          <p:nvPr>
            <p:ph type="title"/>
          </p:nvPr>
        </p:nvSpPr>
        <p:spPr/>
        <p:txBody>
          <a:bodyPr/>
          <a:lstStyle/>
          <a:p>
            <a:r>
              <a:rPr lang="en-US" dirty="0"/>
              <a:t>Abstract Reasoning Activates Frontoparietal Cortex</a:t>
            </a:r>
          </a:p>
        </p:txBody>
      </p:sp>
      <p:sp>
        <p:nvSpPr>
          <p:cNvPr id="3" name="Content Placeholder 2">
            <a:extLst>
              <a:ext uri="{FF2B5EF4-FFF2-40B4-BE49-F238E27FC236}">
                <a16:creationId xmlns:a16="http://schemas.microsoft.com/office/drawing/2014/main" id="{E0BEFDC4-A54C-6F4E-BD6A-AC15DF7A32B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CCB24CE-C626-8743-83C0-F0CC7BD22D5B}"/>
              </a:ext>
            </a:extLst>
          </p:cNvPr>
          <p:cNvSpPr>
            <a:spLocks noGrp="1"/>
          </p:cNvSpPr>
          <p:nvPr>
            <p:ph type="sldNum" sz="quarter" idx="12"/>
          </p:nvPr>
        </p:nvSpPr>
        <p:spPr/>
        <p:txBody>
          <a:bodyPr/>
          <a:lstStyle/>
          <a:p>
            <a:fld id="{E1552ADF-166F-AF40-B1A4-D35B819B761E}" type="slidenum">
              <a:rPr lang="en-US" smtClean="0"/>
              <a:t>65</a:t>
            </a:fld>
            <a:endParaRPr lang="en-US"/>
          </a:p>
        </p:txBody>
      </p:sp>
      <p:pic>
        <p:nvPicPr>
          <p:cNvPr id="9" name="Picture 8">
            <a:extLst>
              <a:ext uri="{FF2B5EF4-FFF2-40B4-BE49-F238E27FC236}">
                <a16:creationId xmlns:a16="http://schemas.microsoft.com/office/drawing/2014/main" id="{67756D1B-9FAC-FE44-9651-2425BF4273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741" y="3868813"/>
            <a:ext cx="3605446" cy="1854930"/>
          </a:xfrm>
          <a:prstGeom prst="rect">
            <a:avLst/>
          </a:prstGeom>
        </p:spPr>
      </p:pic>
      <p:pic>
        <p:nvPicPr>
          <p:cNvPr id="10" name="Picture 9">
            <a:extLst>
              <a:ext uri="{FF2B5EF4-FFF2-40B4-BE49-F238E27FC236}">
                <a16:creationId xmlns:a16="http://schemas.microsoft.com/office/drawing/2014/main" id="{F5ECF2E2-890B-0644-AFA4-F99653020C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657" y="2112450"/>
            <a:ext cx="3639292" cy="1704642"/>
          </a:xfrm>
          <a:prstGeom prst="rect">
            <a:avLst/>
          </a:prstGeom>
        </p:spPr>
      </p:pic>
      <p:pic>
        <p:nvPicPr>
          <p:cNvPr id="11" name="Picture 10">
            <a:extLst>
              <a:ext uri="{FF2B5EF4-FFF2-40B4-BE49-F238E27FC236}">
                <a16:creationId xmlns:a16="http://schemas.microsoft.com/office/drawing/2014/main" id="{339EF13E-33FA-5D49-B846-266AC9DD4E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9140" y="4469670"/>
            <a:ext cx="1287308" cy="653215"/>
          </a:xfrm>
          <a:prstGeom prst="rect">
            <a:avLst/>
          </a:prstGeom>
          <a:ln w="38100">
            <a:solidFill>
              <a:schemeClr val="tx1"/>
            </a:solidFill>
          </a:ln>
        </p:spPr>
      </p:pic>
      <p:pic>
        <p:nvPicPr>
          <p:cNvPr id="12" name="Picture 11">
            <a:extLst>
              <a:ext uri="{FF2B5EF4-FFF2-40B4-BE49-F238E27FC236}">
                <a16:creationId xmlns:a16="http://schemas.microsoft.com/office/drawing/2014/main" id="{DAE8D801-1FD3-134C-8EB5-ED92B83F7E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2500" y="2637445"/>
            <a:ext cx="1200588" cy="654652"/>
          </a:xfrm>
          <a:prstGeom prst="rect">
            <a:avLst/>
          </a:prstGeom>
          <a:ln w="38100">
            <a:solidFill>
              <a:schemeClr val="tx1"/>
            </a:solidFill>
          </a:ln>
        </p:spPr>
      </p:pic>
      <p:pic>
        <p:nvPicPr>
          <p:cNvPr id="13" name="Content Placeholder 6">
            <a:extLst>
              <a:ext uri="{FF2B5EF4-FFF2-40B4-BE49-F238E27FC236}">
                <a16:creationId xmlns:a16="http://schemas.microsoft.com/office/drawing/2014/main" id="{CB60DF89-7FF0-4C45-9A0B-29D614B8F5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94592" y="2658726"/>
            <a:ext cx="1168696" cy="633371"/>
          </a:xfrm>
          <a:prstGeom prst="rect">
            <a:avLst/>
          </a:prstGeom>
          <a:ln w="38100">
            <a:solidFill>
              <a:schemeClr val="tx1"/>
            </a:solidFill>
          </a:ln>
        </p:spPr>
      </p:pic>
      <p:pic>
        <p:nvPicPr>
          <p:cNvPr id="14" name="Content Placeholder 6">
            <a:extLst>
              <a:ext uri="{FF2B5EF4-FFF2-40B4-BE49-F238E27FC236}">
                <a16:creationId xmlns:a16="http://schemas.microsoft.com/office/drawing/2014/main" id="{94CCE19B-5738-1840-969B-217A7BD6351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82911" y="4489514"/>
            <a:ext cx="1192058" cy="633371"/>
          </a:xfrm>
          <a:prstGeom prst="rect">
            <a:avLst/>
          </a:prstGeom>
          <a:ln w="38100">
            <a:solidFill>
              <a:schemeClr val="tx1"/>
            </a:solidFill>
          </a:ln>
        </p:spPr>
      </p:pic>
    </p:spTree>
    <p:extLst>
      <p:ext uri="{BB962C8B-B14F-4D97-AF65-F5344CB8AC3E}">
        <p14:creationId xmlns:p14="http://schemas.microsoft.com/office/powerpoint/2010/main" val="505043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9934-A160-D44A-99DD-7F1A99055755}"/>
              </a:ext>
            </a:extLst>
          </p:cNvPr>
          <p:cNvSpPr>
            <a:spLocks noGrp="1"/>
          </p:cNvSpPr>
          <p:nvPr>
            <p:ph type="title"/>
          </p:nvPr>
        </p:nvSpPr>
        <p:spPr/>
        <p:txBody>
          <a:bodyPr>
            <a:normAutofit fontScale="90000"/>
          </a:bodyPr>
          <a:lstStyle/>
          <a:p>
            <a:r>
              <a:rPr lang="en-US" dirty="0"/>
              <a:t>Do more flexible brain regions require more energy at rest? (Simultaneous MR-PET)</a:t>
            </a:r>
          </a:p>
        </p:txBody>
      </p:sp>
      <p:pic>
        <p:nvPicPr>
          <p:cNvPr id="4" name="Picture 3">
            <a:extLst>
              <a:ext uri="{FF2B5EF4-FFF2-40B4-BE49-F238E27FC236}">
                <a16:creationId xmlns:a16="http://schemas.microsoft.com/office/drawing/2014/main" id="{2AF14F4B-DB3A-EE4F-9985-15D1B2B931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393" y="4273737"/>
            <a:ext cx="3740307" cy="2188974"/>
          </a:xfrm>
          <a:prstGeom prst="rect">
            <a:avLst/>
          </a:prstGeom>
        </p:spPr>
      </p:pic>
      <p:pic>
        <p:nvPicPr>
          <p:cNvPr id="5" name="Picture 4">
            <a:extLst>
              <a:ext uri="{FF2B5EF4-FFF2-40B4-BE49-F238E27FC236}">
                <a16:creationId xmlns:a16="http://schemas.microsoft.com/office/drawing/2014/main" id="{370E0747-A93C-AB42-B8FD-9BF6E713C3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21384" y="1918193"/>
            <a:ext cx="3596475" cy="1880093"/>
          </a:xfrm>
          <a:prstGeom prst="rect">
            <a:avLst/>
          </a:prstGeom>
        </p:spPr>
      </p:pic>
      <p:pic>
        <p:nvPicPr>
          <p:cNvPr id="6" name="Picture 5">
            <a:extLst>
              <a:ext uri="{FF2B5EF4-FFF2-40B4-BE49-F238E27FC236}">
                <a16:creationId xmlns:a16="http://schemas.microsoft.com/office/drawing/2014/main" id="{1F9542A5-3371-E142-A4AC-ED5BB21B9F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7302" y="4559441"/>
            <a:ext cx="3962400" cy="1239168"/>
          </a:xfrm>
          <a:prstGeom prst="rect">
            <a:avLst/>
          </a:prstGeom>
        </p:spPr>
      </p:pic>
      <p:sp>
        <p:nvSpPr>
          <p:cNvPr id="7" name="TextBox 6">
            <a:extLst>
              <a:ext uri="{FF2B5EF4-FFF2-40B4-BE49-F238E27FC236}">
                <a16:creationId xmlns:a16="http://schemas.microsoft.com/office/drawing/2014/main" id="{9B493EE4-3CDB-5D40-A6AC-0BDC8E5DF71B}"/>
              </a:ext>
            </a:extLst>
          </p:cNvPr>
          <p:cNvSpPr txBox="1"/>
          <p:nvPr/>
        </p:nvSpPr>
        <p:spPr>
          <a:xfrm>
            <a:off x="965200" y="3922218"/>
            <a:ext cx="2221698" cy="369332"/>
          </a:xfrm>
          <a:prstGeom prst="rect">
            <a:avLst/>
          </a:prstGeom>
          <a:noFill/>
        </p:spPr>
        <p:txBody>
          <a:bodyPr wrap="none" rtlCol="0">
            <a:spAutoFit/>
          </a:bodyPr>
          <a:lstStyle/>
          <a:p>
            <a:r>
              <a:rPr lang="en-US" dirty="0"/>
              <a:t>Flexibility Stats (fMRI)</a:t>
            </a:r>
          </a:p>
        </p:txBody>
      </p:sp>
      <p:sp>
        <p:nvSpPr>
          <p:cNvPr id="8" name="TextBox 7">
            <a:extLst>
              <a:ext uri="{FF2B5EF4-FFF2-40B4-BE49-F238E27FC236}">
                <a16:creationId xmlns:a16="http://schemas.microsoft.com/office/drawing/2014/main" id="{DE14243F-AEA4-6544-AE03-3EA917F9D5B9}"/>
              </a:ext>
            </a:extLst>
          </p:cNvPr>
          <p:cNvSpPr txBox="1"/>
          <p:nvPr/>
        </p:nvSpPr>
        <p:spPr>
          <a:xfrm>
            <a:off x="4819622" y="3966152"/>
            <a:ext cx="4457759" cy="369332"/>
          </a:xfrm>
          <a:prstGeom prst="rect">
            <a:avLst/>
          </a:prstGeom>
          <a:noFill/>
        </p:spPr>
        <p:txBody>
          <a:bodyPr wrap="none" rtlCol="0">
            <a:spAutoFit/>
          </a:bodyPr>
          <a:lstStyle/>
          <a:p>
            <a:r>
              <a:rPr lang="en-US" dirty="0"/>
              <a:t>Dynamic FDG Time Activity Curves (</a:t>
            </a:r>
            <a:r>
              <a:rPr lang="en-US" dirty="0" err="1"/>
              <a:t>fPET</a:t>
            </a:r>
            <a:r>
              <a:rPr lang="en-US" dirty="0"/>
              <a:t>-FDG)</a:t>
            </a:r>
          </a:p>
        </p:txBody>
      </p:sp>
      <p:cxnSp>
        <p:nvCxnSpPr>
          <p:cNvPr id="10" name="Straight Arrow Connector 9">
            <a:extLst>
              <a:ext uri="{FF2B5EF4-FFF2-40B4-BE49-F238E27FC236}">
                <a16:creationId xmlns:a16="http://schemas.microsoft.com/office/drawing/2014/main" id="{A6C4067A-CDFA-0F4B-B485-B3E72F1AA534}"/>
              </a:ext>
            </a:extLst>
          </p:cNvPr>
          <p:cNvCxnSpPr/>
          <p:nvPr/>
        </p:nvCxnSpPr>
        <p:spPr>
          <a:xfrm flipV="1">
            <a:off x="1841500" y="2858239"/>
            <a:ext cx="1179884" cy="940047"/>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DE39749-2E5D-6B45-80E9-74E16AB9AF61}"/>
              </a:ext>
            </a:extLst>
          </p:cNvPr>
          <p:cNvCxnSpPr>
            <a:cxnSpLocks/>
          </p:cNvCxnSpPr>
          <p:nvPr/>
        </p:nvCxnSpPr>
        <p:spPr>
          <a:xfrm>
            <a:off x="6712558" y="2916578"/>
            <a:ext cx="1263042" cy="825617"/>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8E01D8F-E178-084F-B104-F2FCACB81BB4}"/>
              </a:ext>
            </a:extLst>
          </p:cNvPr>
          <p:cNvCxnSpPr>
            <a:cxnSpLocks/>
          </p:cNvCxnSpPr>
          <p:nvPr/>
        </p:nvCxnSpPr>
        <p:spPr>
          <a:xfrm>
            <a:off x="4076699" y="5074592"/>
            <a:ext cx="742922"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008391-F1B9-7D48-A1E2-6B08500112C4}"/>
              </a:ext>
            </a:extLst>
          </p:cNvPr>
          <p:cNvSpPr>
            <a:spLocks noGrp="1"/>
          </p:cNvSpPr>
          <p:nvPr>
            <p:ph type="sldNum" sz="quarter" idx="12"/>
          </p:nvPr>
        </p:nvSpPr>
        <p:spPr/>
        <p:txBody>
          <a:bodyPr/>
          <a:lstStyle/>
          <a:p>
            <a:fld id="{E1552ADF-166F-AF40-B1A4-D35B819B761E}" type="slidenum">
              <a:rPr lang="en-US" smtClean="0"/>
              <a:t>66</a:t>
            </a:fld>
            <a:endParaRPr lang="en-US"/>
          </a:p>
        </p:txBody>
      </p:sp>
    </p:spTree>
    <p:extLst>
      <p:ext uri="{BB962C8B-B14F-4D97-AF65-F5344CB8AC3E}">
        <p14:creationId xmlns:p14="http://schemas.microsoft.com/office/powerpoint/2010/main" val="14879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E2FF-407F-5B47-9477-A654AE63A8F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9F30E8A-6F9C-E14F-8FC0-704F340B6644}"/>
              </a:ext>
            </a:extLst>
          </p:cNvPr>
          <p:cNvPicPr>
            <a:picLocks noChangeAspect="1"/>
          </p:cNvPicPr>
          <p:nvPr/>
        </p:nvPicPr>
        <p:blipFill>
          <a:blip r:embed="rId2"/>
          <a:stretch>
            <a:fillRect/>
          </a:stretch>
        </p:blipFill>
        <p:spPr>
          <a:xfrm>
            <a:off x="990670" y="572966"/>
            <a:ext cx="6921500" cy="6134100"/>
          </a:xfrm>
          <a:prstGeom prst="rect">
            <a:avLst/>
          </a:prstGeom>
        </p:spPr>
      </p:pic>
      <p:sp>
        <p:nvSpPr>
          <p:cNvPr id="3" name="Slide Number Placeholder 2">
            <a:extLst>
              <a:ext uri="{FF2B5EF4-FFF2-40B4-BE49-F238E27FC236}">
                <a16:creationId xmlns:a16="http://schemas.microsoft.com/office/drawing/2014/main" id="{23BF1D4E-D33E-3640-BFB1-386819B66FF5}"/>
              </a:ext>
            </a:extLst>
          </p:cNvPr>
          <p:cNvSpPr>
            <a:spLocks noGrp="1"/>
          </p:cNvSpPr>
          <p:nvPr>
            <p:ph type="sldNum" sz="quarter" idx="12"/>
          </p:nvPr>
        </p:nvSpPr>
        <p:spPr/>
        <p:txBody>
          <a:bodyPr/>
          <a:lstStyle/>
          <a:p>
            <a:fld id="{E1552ADF-166F-AF40-B1A4-D35B819B761E}" type="slidenum">
              <a:rPr lang="en-US" smtClean="0"/>
              <a:t>67</a:t>
            </a:fld>
            <a:endParaRPr lang="en-US"/>
          </a:p>
        </p:txBody>
      </p:sp>
    </p:spTree>
    <p:extLst>
      <p:ext uri="{BB962C8B-B14F-4D97-AF65-F5344CB8AC3E}">
        <p14:creationId xmlns:p14="http://schemas.microsoft.com/office/powerpoint/2010/main" val="38236530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1272-5E57-A344-8590-8AB240D45BF7}"/>
              </a:ext>
            </a:extLst>
          </p:cNvPr>
          <p:cNvSpPr>
            <a:spLocks noGrp="1"/>
          </p:cNvSpPr>
          <p:nvPr>
            <p:ph type="title"/>
          </p:nvPr>
        </p:nvSpPr>
        <p:spPr/>
        <p:txBody>
          <a:bodyPr>
            <a:normAutofit fontScale="90000"/>
          </a:bodyPr>
          <a:lstStyle/>
          <a:p>
            <a:r>
              <a:rPr lang="en-US" dirty="0"/>
              <a:t>Increased Working Memory Load is Associated with Brain Network Flexibility</a:t>
            </a:r>
          </a:p>
        </p:txBody>
      </p:sp>
      <p:sp>
        <p:nvSpPr>
          <p:cNvPr id="3" name="Content Placeholder 2">
            <a:extLst>
              <a:ext uri="{FF2B5EF4-FFF2-40B4-BE49-F238E27FC236}">
                <a16:creationId xmlns:a16="http://schemas.microsoft.com/office/drawing/2014/main" id="{1E639343-9815-4649-BB27-B790774352E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74C2A1E-ED53-EE46-8138-DCA93939A3FD}"/>
              </a:ext>
            </a:extLst>
          </p:cNvPr>
          <p:cNvSpPr>
            <a:spLocks noGrp="1"/>
          </p:cNvSpPr>
          <p:nvPr>
            <p:ph type="sldNum" sz="quarter" idx="12"/>
          </p:nvPr>
        </p:nvSpPr>
        <p:spPr/>
        <p:txBody>
          <a:bodyPr/>
          <a:lstStyle/>
          <a:p>
            <a:fld id="{E1552ADF-166F-AF40-B1A4-D35B819B761E}" type="slidenum">
              <a:rPr lang="en-US" smtClean="0"/>
              <a:t>68</a:t>
            </a:fld>
            <a:endParaRPr lang="en-US"/>
          </a:p>
        </p:txBody>
      </p:sp>
      <p:pic>
        <p:nvPicPr>
          <p:cNvPr id="3074" name="Picture 2">
            <a:extLst>
              <a:ext uri="{FF2B5EF4-FFF2-40B4-BE49-F238E27FC236}">
                <a16:creationId xmlns:a16="http://schemas.microsoft.com/office/drawing/2014/main" id="{65414F69-E942-0645-BF7E-7401BE92986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5495" y="1775338"/>
            <a:ext cx="3589855" cy="43513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E0C25F-0DE3-874F-BF6D-D36FF2BAD239}"/>
              </a:ext>
            </a:extLst>
          </p:cNvPr>
          <p:cNvSpPr txBox="1"/>
          <p:nvPr/>
        </p:nvSpPr>
        <p:spPr>
          <a:xfrm>
            <a:off x="6954982" y="5757345"/>
            <a:ext cx="1778500" cy="369332"/>
          </a:xfrm>
          <a:prstGeom prst="rect">
            <a:avLst/>
          </a:prstGeom>
          <a:noFill/>
        </p:spPr>
        <p:txBody>
          <a:bodyPr wrap="none" rtlCol="0">
            <a:spAutoFit/>
          </a:bodyPr>
          <a:lstStyle/>
          <a:p>
            <a:r>
              <a:rPr lang="en-US" dirty="0"/>
              <a:t>Braun et al. 2015</a:t>
            </a:r>
          </a:p>
        </p:txBody>
      </p:sp>
    </p:spTree>
    <p:extLst>
      <p:ext uri="{BB962C8B-B14F-4D97-AF65-F5344CB8AC3E}">
        <p14:creationId xmlns:p14="http://schemas.microsoft.com/office/powerpoint/2010/main" val="290838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F93D2-D55C-E04F-A8E6-D5AC469224C3}"/>
              </a:ext>
            </a:extLst>
          </p:cNvPr>
          <p:cNvSpPr>
            <a:spLocks noGrp="1"/>
          </p:cNvSpPr>
          <p:nvPr>
            <p:ph type="title"/>
          </p:nvPr>
        </p:nvSpPr>
        <p:spPr/>
        <p:txBody>
          <a:bodyPr>
            <a:normAutofit fontScale="90000"/>
          </a:bodyPr>
          <a:lstStyle/>
          <a:p>
            <a:r>
              <a:rPr lang="en-US" dirty="0"/>
              <a:t>Task Performance is Associated with Less Task-Related Brain Network Reconfiguration</a:t>
            </a:r>
          </a:p>
        </p:txBody>
      </p:sp>
      <p:sp>
        <p:nvSpPr>
          <p:cNvPr id="3" name="Content Placeholder 2">
            <a:extLst>
              <a:ext uri="{FF2B5EF4-FFF2-40B4-BE49-F238E27FC236}">
                <a16:creationId xmlns:a16="http://schemas.microsoft.com/office/drawing/2014/main" id="{93294A8E-F4E6-0640-8ABA-94B05B1B43A4}"/>
              </a:ext>
            </a:extLst>
          </p:cNvPr>
          <p:cNvSpPr>
            <a:spLocks noGrp="1"/>
          </p:cNvSpPr>
          <p:nvPr>
            <p:ph idx="1"/>
          </p:nvPr>
        </p:nvSpPr>
        <p:spPr>
          <a:xfrm>
            <a:off x="628651" y="2371725"/>
            <a:ext cx="3100388" cy="3805238"/>
          </a:xfrm>
        </p:spPr>
        <p:txBody>
          <a:bodyPr/>
          <a:lstStyle/>
          <a:p>
            <a:r>
              <a:rPr lang="en-US" dirty="0"/>
              <a:t>Subjects with more stable brain networks between rest and task performed better on a variety of tasks</a:t>
            </a:r>
          </a:p>
        </p:txBody>
      </p:sp>
      <p:sp>
        <p:nvSpPr>
          <p:cNvPr id="4" name="Slide Number Placeholder 3">
            <a:extLst>
              <a:ext uri="{FF2B5EF4-FFF2-40B4-BE49-F238E27FC236}">
                <a16:creationId xmlns:a16="http://schemas.microsoft.com/office/drawing/2014/main" id="{1FD7ABB1-56E5-4B41-8A9D-40F75925715C}"/>
              </a:ext>
            </a:extLst>
          </p:cNvPr>
          <p:cNvSpPr>
            <a:spLocks noGrp="1"/>
          </p:cNvSpPr>
          <p:nvPr>
            <p:ph type="sldNum" sz="quarter" idx="12"/>
          </p:nvPr>
        </p:nvSpPr>
        <p:spPr/>
        <p:txBody>
          <a:bodyPr/>
          <a:lstStyle/>
          <a:p>
            <a:fld id="{E1552ADF-166F-AF40-B1A4-D35B819B761E}" type="slidenum">
              <a:rPr lang="en-US" smtClean="0"/>
              <a:t>7</a:t>
            </a:fld>
            <a:endParaRPr lang="en-US"/>
          </a:p>
        </p:txBody>
      </p:sp>
      <p:pic>
        <p:nvPicPr>
          <p:cNvPr id="4098" name="Picture 2">
            <a:extLst>
              <a:ext uri="{FF2B5EF4-FFF2-40B4-BE49-F238E27FC236}">
                <a16:creationId xmlns:a16="http://schemas.microsoft.com/office/drawing/2014/main" id="{1603B4A7-4E8A-D445-9531-C1B5E906142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3063" y="3917910"/>
            <a:ext cx="4838211" cy="22569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88F20A2-F8A3-964F-8AF0-1EC580E61D6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70174" y="1483921"/>
            <a:ext cx="3721100" cy="22525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DFA9CD-5162-3443-81E3-05B905AAD6FB}"/>
              </a:ext>
            </a:extLst>
          </p:cNvPr>
          <p:cNvSpPr txBox="1"/>
          <p:nvPr/>
        </p:nvSpPr>
        <p:spPr>
          <a:xfrm>
            <a:off x="5899583" y="6373940"/>
            <a:ext cx="2108269" cy="369332"/>
          </a:xfrm>
          <a:prstGeom prst="rect">
            <a:avLst/>
          </a:prstGeom>
          <a:noFill/>
        </p:spPr>
        <p:txBody>
          <a:bodyPr wrap="none" rtlCol="0">
            <a:spAutoFit/>
          </a:bodyPr>
          <a:lstStyle/>
          <a:p>
            <a:r>
              <a:rPr lang="en-US" dirty="0"/>
              <a:t>Schultz &amp; Cole 2016</a:t>
            </a:r>
          </a:p>
        </p:txBody>
      </p:sp>
    </p:spTree>
    <p:extLst>
      <p:ext uri="{BB962C8B-B14F-4D97-AF65-F5344CB8AC3E}">
        <p14:creationId xmlns:p14="http://schemas.microsoft.com/office/powerpoint/2010/main" val="78792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FB12-2199-6840-BCBD-8F3EACC1481E}"/>
              </a:ext>
            </a:extLst>
          </p:cNvPr>
          <p:cNvSpPr>
            <a:spLocks noGrp="1"/>
          </p:cNvSpPr>
          <p:nvPr>
            <p:ph type="title"/>
          </p:nvPr>
        </p:nvSpPr>
        <p:spPr/>
        <p:txBody>
          <a:bodyPr>
            <a:normAutofit fontScale="90000"/>
          </a:bodyPr>
          <a:lstStyle/>
          <a:p>
            <a:r>
              <a:rPr lang="en-US" dirty="0"/>
              <a:t>Brain Network Flexibility Predicts Performance on Motor Sequence Learning</a:t>
            </a:r>
          </a:p>
        </p:txBody>
      </p:sp>
      <p:sp>
        <p:nvSpPr>
          <p:cNvPr id="3" name="Content Placeholder 2">
            <a:extLst>
              <a:ext uri="{FF2B5EF4-FFF2-40B4-BE49-F238E27FC236}">
                <a16:creationId xmlns:a16="http://schemas.microsoft.com/office/drawing/2014/main" id="{C453B4BE-C371-4B48-91C1-22090B28E850}"/>
              </a:ext>
            </a:extLst>
          </p:cNvPr>
          <p:cNvSpPr>
            <a:spLocks noGrp="1"/>
          </p:cNvSpPr>
          <p:nvPr>
            <p:ph idx="1"/>
          </p:nvPr>
        </p:nvSpPr>
        <p:spPr>
          <a:xfrm>
            <a:off x="628650" y="2314575"/>
            <a:ext cx="3000375" cy="3862388"/>
          </a:xfrm>
        </p:spPr>
        <p:txBody>
          <a:bodyPr/>
          <a:lstStyle/>
          <a:p>
            <a:r>
              <a:rPr lang="en-US" dirty="0"/>
              <a:t>During learning, flexibility first increased, then decreased</a:t>
            </a:r>
          </a:p>
          <a:p>
            <a:r>
              <a:rPr lang="en-US" dirty="0"/>
              <a:t>Flexibility of frontoparietal regions was predictive of learning</a:t>
            </a:r>
          </a:p>
        </p:txBody>
      </p:sp>
      <p:sp>
        <p:nvSpPr>
          <p:cNvPr id="4" name="Slide Number Placeholder 3">
            <a:extLst>
              <a:ext uri="{FF2B5EF4-FFF2-40B4-BE49-F238E27FC236}">
                <a16:creationId xmlns:a16="http://schemas.microsoft.com/office/drawing/2014/main" id="{2FF1DFD6-BFC4-BF46-997B-2B2FFEF87D31}"/>
              </a:ext>
            </a:extLst>
          </p:cNvPr>
          <p:cNvSpPr>
            <a:spLocks noGrp="1"/>
          </p:cNvSpPr>
          <p:nvPr>
            <p:ph type="sldNum" sz="quarter" idx="12"/>
          </p:nvPr>
        </p:nvSpPr>
        <p:spPr/>
        <p:txBody>
          <a:bodyPr/>
          <a:lstStyle/>
          <a:p>
            <a:fld id="{E1552ADF-166F-AF40-B1A4-D35B819B761E}" type="slidenum">
              <a:rPr lang="en-US" smtClean="0"/>
              <a:t>8</a:t>
            </a:fld>
            <a:endParaRPr lang="en-US"/>
          </a:p>
        </p:txBody>
      </p:sp>
      <p:pic>
        <p:nvPicPr>
          <p:cNvPr id="2050" name="Picture 2">
            <a:extLst>
              <a:ext uri="{FF2B5EF4-FFF2-40B4-BE49-F238E27FC236}">
                <a16:creationId xmlns:a16="http://schemas.microsoft.com/office/drawing/2014/main" id="{E9ECDE65-4955-A54B-AF53-7F7EB26302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39675" y="2045494"/>
            <a:ext cx="2347369" cy="1766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AB9C60-E08B-1148-BE8B-1AE10F9DE651}"/>
              </a:ext>
            </a:extLst>
          </p:cNvPr>
          <p:cNvSpPr txBox="1"/>
          <p:nvPr/>
        </p:nvSpPr>
        <p:spPr>
          <a:xfrm>
            <a:off x="6702822" y="5897325"/>
            <a:ext cx="1956689" cy="369332"/>
          </a:xfrm>
          <a:prstGeom prst="rect">
            <a:avLst/>
          </a:prstGeom>
          <a:noFill/>
        </p:spPr>
        <p:txBody>
          <a:bodyPr wrap="none" rtlCol="0">
            <a:spAutoFit/>
          </a:bodyPr>
          <a:lstStyle/>
          <a:p>
            <a:r>
              <a:rPr lang="en-US" dirty="0"/>
              <a:t>Bassett et al. 2011</a:t>
            </a:r>
          </a:p>
        </p:txBody>
      </p:sp>
      <p:pic>
        <p:nvPicPr>
          <p:cNvPr id="7" name="Picture 2">
            <a:extLst>
              <a:ext uri="{FF2B5EF4-FFF2-40B4-BE49-F238E27FC236}">
                <a16:creationId xmlns:a16="http://schemas.microsoft.com/office/drawing/2014/main" id="{364D19FF-947E-D04C-9E77-33B9AC03EED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39674" y="3811979"/>
            <a:ext cx="4675675" cy="19956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7A56F93-736A-DB4E-B5C7-D21F9E7736A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187044" y="2045494"/>
            <a:ext cx="2328304" cy="1766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9E481C-2C1C-7E48-8971-CB2FA77E39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3080"/>
          <a:stretch/>
        </p:blipFill>
        <p:spPr>
          <a:xfrm>
            <a:off x="4579391" y="2397629"/>
            <a:ext cx="3050168" cy="3088771"/>
          </a:xfrm>
          <a:prstGeom prst="rect">
            <a:avLst/>
          </a:prstGeom>
        </p:spPr>
      </p:pic>
    </p:spTree>
    <p:extLst>
      <p:ext uri="{BB962C8B-B14F-4D97-AF65-F5344CB8AC3E}">
        <p14:creationId xmlns:p14="http://schemas.microsoft.com/office/powerpoint/2010/main" val="14529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b="1" dirty="0">
                <a:solidFill>
                  <a:schemeClr val="bg1"/>
                </a:solidFill>
              </a:rPr>
              <a:t>Stable Functional Networks Support Successful Rule Learning</a:t>
            </a:r>
          </a:p>
          <a:p>
            <a:r>
              <a:rPr lang="en-US" dirty="0">
                <a:solidFill>
                  <a:schemeClr val="bg1">
                    <a:lumMod val="75000"/>
                  </a:schemeClr>
                </a:solidFill>
              </a:rPr>
              <a:t>Preview: Stable Functional Networks Support Abstract Reasoning</a:t>
            </a:r>
          </a:p>
          <a:p>
            <a:endParaRPr lang="en-US" dirty="0">
              <a:solidFill>
                <a:schemeClr val="bg1"/>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9</a:t>
            </a:fld>
            <a:endParaRPr lang="en-US"/>
          </a:p>
        </p:txBody>
      </p:sp>
    </p:spTree>
    <p:extLst>
      <p:ext uri="{BB962C8B-B14F-4D97-AF65-F5344CB8AC3E}">
        <p14:creationId xmlns:p14="http://schemas.microsoft.com/office/powerpoint/2010/main" val="19834868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0.1|0.2|0.1|0.2|0.1"/>
</p:tagLst>
</file>

<file path=ppt/tags/tag11.xml><?xml version="1.0" encoding="utf-8"?>
<p:tagLst xmlns:a="http://schemas.openxmlformats.org/drawingml/2006/main" xmlns:r="http://schemas.openxmlformats.org/officeDocument/2006/relationships" xmlns:p="http://schemas.openxmlformats.org/presentationml/2006/main">
  <p:tag name="TIMING" val="|0.1|0.2"/>
</p:tagLst>
</file>

<file path=ppt/tags/tag12.xml><?xml version="1.0" encoding="utf-8"?>
<p:tagLst xmlns:a="http://schemas.openxmlformats.org/drawingml/2006/main" xmlns:r="http://schemas.openxmlformats.org/officeDocument/2006/relationships" xmlns:p="http://schemas.openxmlformats.org/presentationml/2006/main">
  <p:tag name="TIMING" val="|0.1"/>
</p:tagLst>
</file>

<file path=ppt/tags/tag13.xml><?xml version="1.0" encoding="utf-8"?>
<p:tagLst xmlns:a="http://schemas.openxmlformats.org/drawingml/2006/main" xmlns:r="http://schemas.openxmlformats.org/officeDocument/2006/relationships" xmlns:p="http://schemas.openxmlformats.org/presentationml/2006/main">
  <p:tag name="TIMING" val="|0.2|0.1"/>
</p:tagLst>
</file>

<file path=ppt/tags/tag14.xml><?xml version="1.0" encoding="utf-8"?>
<p:tagLst xmlns:a="http://schemas.openxmlformats.org/drawingml/2006/main" xmlns:r="http://schemas.openxmlformats.org/officeDocument/2006/relationships" xmlns:p="http://schemas.openxmlformats.org/presentationml/2006/main">
  <p:tag name="TIMING" val="|0.1|0.3|0.2|0.2"/>
</p:tagLst>
</file>

<file path=ppt/tags/tag15.xml><?xml version="1.0" encoding="utf-8"?>
<p:tagLst xmlns:a="http://schemas.openxmlformats.org/drawingml/2006/main" xmlns:r="http://schemas.openxmlformats.org/officeDocument/2006/relationships" xmlns:p="http://schemas.openxmlformats.org/presentationml/2006/main">
  <p:tag name="TIMING" val="|0.7"/>
</p:tagLst>
</file>

<file path=ppt/tags/tag16.xml><?xml version="1.0" encoding="utf-8"?>
<p:tagLst xmlns:a="http://schemas.openxmlformats.org/drawingml/2006/main" xmlns:r="http://schemas.openxmlformats.org/officeDocument/2006/relationships" xmlns:p="http://schemas.openxmlformats.org/presentationml/2006/main">
  <p:tag name="TIMING" val="|0|0.6|0.7"/>
</p:tagLst>
</file>

<file path=ppt/tags/tag17.xml><?xml version="1.0" encoding="utf-8"?>
<p:tagLst xmlns:a="http://schemas.openxmlformats.org/drawingml/2006/main" xmlns:r="http://schemas.openxmlformats.org/officeDocument/2006/relationships" xmlns:p="http://schemas.openxmlformats.org/presentationml/2006/main">
  <p:tag name="TIMING" val="|0|0|0"/>
</p:tagLst>
</file>

<file path=ppt/tags/tag18.xml><?xml version="1.0" encoding="utf-8"?>
<p:tagLst xmlns:a="http://schemas.openxmlformats.org/drawingml/2006/main" xmlns:r="http://schemas.openxmlformats.org/officeDocument/2006/relationships" xmlns:p="http://schemas.openxmlformats.org/presentationml/2006/main">
  <p:tag name="TIMING" val="|0.9|0.3|0.2"/>
</p:tagLst>
</file>

<file path=ppt/tags/tag2.xml><?xml version="1.0" encoding="utf-8"?>
<p:tagLst xmlns:a="http://schemas.openxmlformats.org/drawingml/2006/main" xmlns:r="http://schemas.openxmlformats.org/officeDocument/2006/relationships" xmlns:p="http://schemas.openxmlformats.org/presentationml/2006/main">
  <p:tag name="TIMING" val="|1.9|0.7|0.7|0.9|1.8|1.3"/>
</p:tagLst>
</file>

<file path=ppt/tags/tag3.xml><?xml version="1.0" encoding="utf-8"?>
<p:tagLst xmlns:a="http://schemas.openxmlformats.org/drawingml/2006/main" xmlns:r="http://schemas.openxmlformats.org/officeDocument/2006/relationships" xmlns:p="http://schemas.openxmlformats.org/presentationml/2006/main">
  <p:tag name="TIMING" val="|0|0.1|0.1|0.1|0.2|0.1|0.1|0.3|0.4|0.2|0.1|0.2|0.1|0.2"/>
</p:tagLst>
</file>

<file path=ppt/tags/tag4.xml><?xml version="1.0" encoding="utf-8"?>
<p:tagLst xmlns:a="http://schemas.openxmlformats.org/drawingml/2006/main" xmlns:r="http://schemas.openxmlformats.org/officeDocument/2006/relationships" xmlns:p="http://schemas.openxmlformats.org/presentationml/2006/main">
  <p:tag name="TIMING" val="|0.1|0.3|0.1"/>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1"/>
</p:tagLst>
</file>

<file path=ppt/tags/tag8.xml><?xml version="1.0" encoding="utf-8"?>
<p:tagLst xmlns:a="http://schemas.openxmlformats.org/drawingml/2006/main" xmlns:r="http://schemas.openxmlformats.org/officeDocument/2006/relationships" xmlns:p="http://schemas.openxmlformats.org/presentationml/2006/main">
  <p:tag name="TIMING" val="|0.3"/>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4057</TotalTime>
  <Words>2893</Words>
  <Application>Microsoft Macintosh PowerPoint</Application>
  <PresentationFormat>On-screen Show (4:3)</PresentationFormat>
  <Paragraphs>381</Paragraphs>
  <Slides>68</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Calibri Light</vt:lpstr>
      <vt:lpstr>Helvetica Neue Light</vt:lpstr>
      <vt:lpstr>Tw Cen MT</vt:lpstr>
      <vt:lpstr>Office Theme</vt:lpstr>
      <vt:lpstr>Dynamic Network Analysis Demonstrates the Formation of Stable Functional Networks During Rule Learning </vt:lpstr>
      <vt:lpstr>Agenda</vt:lpstr>
      <vt:lpstr>Agenda</vt:lpstr>
      <vt:lpstr>PowerPoint Presentation</vt:lpstr>
      <vt:lpstr>Is a Hotdog a Sandwich?</vt:lpstr>
      <vt:lpstr>Dynamics of Anterior Cingulate Neurons Represent Search for Rules</vt:lpstr>
      <vt:lpstr>Task Performance is Associated with Less Task-Related Brain Network Reconfiguration</vt:lpstr>
      <vt:lpstr>Brain Network Flexibility Predicts Performance on Motor Sequence Learning</vt:lpstr>
      <vt:lpstr>Agenda</vt:lpstr>
      <vt:lpstr>Context Dependent Rules</vt:lpstr>
      <vt:lpstr>PowerPoint Presentation</vt:lpstr>
      <vt:lpstr>PowerPoint Presentation</vt:lpstr>
      <vt:lpstr>Context Dependent Rule Learning Task – Underlying Rule Structure</vt:lpstr>
      <vt:lpstr>Learning Varies Across Subjects</vt:lpstr>
      <vt:lpstr>Study Goals</vt:lpstr>
      <vt:lpstr>The Brain as a Network</vt:lpstr>
      <vt:lpstr>Dynamic Network Construction</vt:lpstr>
      <vt:lpstr>Dynamic Network Construction</vt:lpstr>
      <vt:lpstr>Characterizing the Dynamic Network: Guiding Questions</vt:lpstr>
      <vt:lpstr>Characterizing the Dynamic Network: Guiding Questions</vt:lpstr>
      <vt:lpstr>Calculating Node Flexibility</vt:lpstr>
      <vt:lpstr>Higher Accuracy is Associated with Reduced Flexibility (Higher Stability)</vt:lpstr>
      <vt:lpstr>Successful Learners Have More Stable Rule Representations</vt:lpstr>
      <vt:lpstr>Characterizing the Dynamic Network: Guiding Questions</vt:lpstr>
      <vt:lpstr>Positive Assortativity: Communities Are More Connected to Themselves</vt:lpstr>
      <vt:lpstr>Zero Assortativity: Communities Are Equally Connected to Each Other &amp; Themselves</vt:lpstr>
      <vt:lpstr>Negative Assortativity: Communities Are More Connected to Each Other</vt:lpstr>
      <vt:lpstr>Assortativity in a Single Community</vt:lpstr>
      <vt:lpstr>Assortativity in a Single Community</vt:lpstr>
      <vt:lpstr>Assortativity in Cognitive Control Network Increased with Learning</vt:lpstr>
      <vt:lpstr>Assortativity Across Cortex</vt:lpstr>
      <vt:lpstr>Successful Learners Have More Assortative Brain Networks</vt:lpstr>
      <vt:lpstr>Characterizing the Dynamic Network: Guiding Questions</vt:lpstr>
      <vt:lpstr>Calculating Inter-community Edge Strength</vt:lpstr>
      <vt:lpstr>Calculating Inter-community Edge Strength</vt:lpstr>
      <vt:lpstr>Calculating Inter-community Edge Strength</vt:lpstr>
      <vt:lpstr>Plotting Inter-community Edge Strength</vt:lpstr>
      <vt:lpstr>Inter-community Edge Strength Between Cognitive Control and Ventral Attention Increases with Successful Rule Learning</vt:lpstr>
      <vt:lpstr>Inter-community Edge Strength Shows Segregated Attention Communities in Successful Learners</vt:lpstr>
      <vt:lpstr>Successful Learners Have More Segregated Attention Communities</vt:lpstr>
      <vt:lpstr>Key Takeaways</vt:lpstr>
      <vt:lpstr>Agenda</vt:lpstr>
      <vt:lpstr>Does a Stable Task Network Support Abstract Reasoning?</vt:lpstr>
      <vt:lpstr>Simplified Raven’s Progressive Matrices Task</vt:lpstr>
      <vt:lpstr>Unique Activity Patterns Associated With Perceptual and Symbolic Reasoning</vt:lpstr>
      <vt:lpstr>Stable Community Structure Across Reasoning Conditions</vt:lpstr>
      <vt:lpstr>Preliminary Conclusions</vt:lpstr>
      <vt:lpstr>Conclusions</vt:lpstr>
      <vt:lpstr>Acknowledgements</vt:lpstr>
      <vt:lpstr>Questions?</vt:lpstr>
      <vt:lpstr>Dissertation Outline</vt:lpstr>
      <vt:lpstr>Dissertation Outline</vt:lpstr>
      <vt:lpstr>Dissertation Outline</vt:lpstr>
      <vt:lpstr>Hippocampal Neurons Encode Context-Specific Memories</vt:lpstr>
      <vt:lpstr>Anterior-Posterior Gradient for Place Field Size in HIppocampus</vt:lpstr>
      <vt:lpstr>Anterior-Posterior Gradient for Abstract Rule Levels in Hippocampus</vt:lpstr>
      <vt:lpstr>Proposed Hypothesis for Experiment #3</vt:lpstr>
      <vt:lpstr>Dissertation Outline</vt:lpstr>
      <vt:lpstr>PowerPoint Presentation</vt:lpstr>
      <vt:lpstr>PowerPoint Presentation</vt:lpstr>
      <vt:lpstr>Betweenness Centrality</vt:lpstr>
      <vt:lpstr>Centrality Results</vt:lpstr>
      <vt:lpstr>Prefrontal Cortex is Essential for Rule Representation</vt:lpstr>
      <vt:lpstr>Single Neurons in dlPFC Encode Abstract Rules </vt:lpstr>
      <vt:lpstr>Abstract Reasoning Activates Frontoparietal Cortex</vt:lpstr>
      <vt:lpstr>Do more flexible brain regions require more energy at rest? (Simultaneous MR-PET)</vt:lpstr>
      <vt:lpstr>PowerPoint Presentation</vt:lpstr>
      <vt:lpstr>Increased Working Memory Load is Associated with Brain Network Flexibility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Morin, Thomas, Matthew</dc:creator>
  <cp:lastModifiedBy>Morin, Thomas</cp:lastModifiedBy>
  <cp:revision>72</cp:revision>
  <dcterms:created xsi:type="dcterms:W3CDTF">2021-10-04T18:44:43Z</dcterms:created>
  <dcterms:modified xsi:type="dcterms:W3CDTF">2026-06-22T17:26:19Z</dcterms:modified>
</cp:coreProperties>
</file>