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9"/>
  </p:notesMasterIdLst>
  <p:sldIdLst>
    <p:sldId id="256" r:id="rId2"/>
    <p:sldId id="311" r:id="rId3"/>
    <p:sldId id="310" r:id="rId4"/>
    <p:sldId id="297" r:id="rId5"/>
    <p:sldId id="298" r:id="rId6"/>
    <p:sldId id="314" r:id="rId7"/>
    <p:sldId id="299" r:id="rId8"/>
    <p:sldId id="330" r:id="rId9"/>
    <p:sldId id="282" r:id="rId10"/>
    <p:sldId id="285" r:id="rId11"/>
    <p:sldId id="283" r:id="rId12"/>
    <p:sldId id="284" r:id="rId13"/>
    <p:sldId id="286" r:id="rId14"/>
    <p:sldId id="288" r:id="rId15"/>
    <p:sldId id="324" r:id="rId16"/>
    <p:sldId id="312" r:id="rId17"/>
    <p:sldId id="313" r:id="rId18"/>
    <p:sldId id="278" r:id="rId19"/>
    <p:sldId id="304" r:id="rId20"/>
    <p:sldId id="302" r:id="rId21"/>
    <p:sldId id="303" r:id="rId22"/>
    <p:sldId id="289" r:id="rId23"/>
    <p:sldId id="290" r:id="rId24"/>
    <p:sldId id="267" r:id="rId25"/>
    <p:sldId id="264" r:id="rId26"/>
    <p:sldId id="291" r:id="rId27"/>
    <p:sldId id="292" r:id="rId28"/>
    <p:sldId id="266" r:id="rId29"/>
    <p:sldId id="336" r:id="rId30"/>
    <p:sldId id="333" r:id="rId31"/>
    <p:sldId id="294" r:id="rId32"/>
    <p:sldId id="319" r:id="rId33"/>
    <p:sldId id="260" r:id="rId34"/>
    <p:sldId id="306" r:id="rId35"/>
    <p:sldId id="326" r:id="rId36"/>
    <p:sldId id="327" r:id="rId37"/>
    <p:sldId id="329" r:id="rId38"/>
    <p:sldId id="261" r:id="rId39"/>
    <p:sldId id="323" r:id="rId40"/>
    <p:sldId id="335" r:id="rId41"/>
    <p:sldId id="301" r:id="rId42"/>
    <p:sldId id="307" r:id="rId43"/>
    <p:sldId id="322" r:id="rId44"/>
    <p:sldId id="296" r:id="rId45"/>
    <p:sldId id="331" r:id="rId46"/>
    <p:sldId id="295" r:id="rId47"/>
    <p:sldId id="265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mas Morin" initials="TM" lastIdx="4" clrIdx="0">
    <p:extLst>
      <p:ext uri="{19B8F6BF-5375-455C-9EA6-DF929625EA0E}">
        <p15:presenceInfo xmlns:p15="http://schemas.microsoft.com/office/powerpoint/2012/main" userId="0379faa3a722aa5b" providerId="Windows Live"/>
      </p:ext>
    </p:extLst>
  </p:cmAuthor>
  <p:cmAuthor id="2" name="Microsoft Office User" initials="MOU" lastIdx="1" clrIdx="1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  <a:srgbClr val="ED7D31"/>
    <a:srgbClr val="C00000"/>
    <a:srgbClr val="00B050"/>
    <a:srgbClr val="000000"/>
    <a:srgbClr val="FFB5BF"/>
    <a:srgbClr val="FF7E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05"/>
    <p:restoredTop sz="94643"/>
  </p:normalViewPr>
  <p:slideViewPr>
    <p:cSldViewPr snapToGrid="0" snapToObjects="1">
      <p:cViewPr varScale="1">
        <p:scale>
          <a:sx n="124" d="100"/>
          <a:sy n="124" d="100"/>
        </p:scale>
        <p:origin x="20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89DA2-9BE8-BC46-B904-124D31DD6EE2}" type="datetimeFigureOut">
              <a:rPr lang="en-US" smtClean="0"/>
              <a:t>7/6/22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E13482-0547-A548-BEDC-95479801D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13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Elaborate more? Mention that the test is used for aging studies, children developmental, etc.</a:t>
            </a:r>
          </a:p>
          <a:p>
            <a:r>
              <a:rPr lang="en-US" dirty="0" err="1"/>
              <a:t>Neuropsych</a:t>
            </a:r>
            <a:r>
              <a:rPr lang="en-US" dirty="0"/>
              <a:t> test of “intelligence and reasoning”</a:t>
            </a:r>
          </a:p>
          <a:p>
            <a:endParaRPr lang="en-US" dirty="0"/>
          </a:p>
          <a:p>
            <a:r>
              <a:rPr lang="en-US" dirty="0"/>
              <a:t>Bracket under textures: “Perceptual Reasoning”… “symbolic reasoning”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A2539-9A4C-8545-B2AC-93518C3ECD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373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Texture as contiguous and symbol as discrete…. Harder to model contiguous stuff?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A2539-9A4C-8545-B2AC-93518C3ECD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Instead of relationship: “rule”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A2539-9A4C-8545-B2AC-93518C3ECDE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97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Maybe ways to extend the hypothesis … include network stuff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A2539-9A4C-8545-B2AC-93518C3ECDE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9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A2539-9A4C-8545-B2AC-93518C3ECDE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591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A2539-9A4C-8545-B2AC-93518C3ECDE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08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Color code the x-axis in illustrator to correspond to conditions</a:t>
            </a:r>
          </a:p>
          <a:p>
            <a:r>
              <a:rPr lang="en-US" dirty="0"/>
              <a:t>Angle slightly off (not vertical)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A2539-9A4C-8545-B2AC-93518C3ECDE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69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robotics people focusing on basic perceptual processing a lot… basic perceptual processing vs. reasoning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A2539-9A4C-8545-B2AC-93518C3ECDE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74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FFCE-5549-5E4A-8DC7-A8772B93E53A}" type="datetime1">
              <a:rPr lang="en-US" smtClean="0"/>
              <a:t>7/6/22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27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FBC66-F095-9B43-98F0-EC1BAFC1514E}" type="datetime1">
              <a:rPr lang="en-US" smtClean="0"/>
              <a:t>7/6/22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24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FD431-980B-2D4B-91BC-178814FC46AF}" type="datetime1">
              <a:rPr lang="en-US" smtClean="0"/>
              <a:t>7/6/22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62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C447-017D-A447-A418-6CC36F2DB523}" type="datetime1">
              <a:rPr lang="en-US" smtClean="0"/>
              <a:t>7/6/22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87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33E36-CC59-A44D-95A5-55164198C1A8}" type="datetime1">
              <a:rPr lang="en-US" smtClean="0"/>
              <a:t>7/6/22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10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8A3DA-5742-184A-9BBB-67BA0ECE4148}" type="datetime1">
              <a:rPr lang="en-US" smtClean="0"/>
              <a:t>7/6/22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88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1C3EA-4C63-384F-B75C-C53B68CDBB07}" type="datetime1">
              <a:rPr lang="en-US" smtClean="0"/>
              <a:t>7/6/22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61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50C92-490E-7B46-892F-8BBB8E530781}" type="datetime1">
              <a:rPr lang="en-US" smtClean="0"/>
              <a:t>7/6/22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06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3207F-C124-C240-B8CF-AAFC8933B948}" type="datetime1">
              <a:rPr lang="en-US" smtClean="0"/>
              <a:t>7/6/22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082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87652-0731-584C-AFAD-554A5AF67729}" type="datetime1">
              <a:rPr lang="en-US" smtClean="0"/>
              <a:t>7/6/22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117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84106-C490-1A4E-9EAE-C337A1BCDB09}" type="datetime1">
              <a:rPr lang="en-US" smtClean="0"/>
              <a:t>7/6/22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12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12F0C-65B4-E341-82D9-CD59B41313EE}" type="datetime1">
              <a:rPr lang="en-US" smtClean="0"/>
              <a:t>7/6/22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EBE38-50D4-3A44-892D-B8FC7ED8B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9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tiff"/><Relationship Id="rId4" Type="http://schemas.openxmlformats.org/officeDocument/2006/relationships/image" Target="../media/image57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12.wdp"/><Relationship Id="rId3" Type="http://schemas.microsoft.com/office/2007/relationships/hdphoto" Target="../media/hdphoto7.wdp"/><Relationship Id="rId7" Type="http://schemas.microsoft.com/office/2007/relationships/hdphoto" Target="../media/hdphoto9.wdp"/><Relationship Id="rId12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66.tiff"/><Relationship Id="rId7" Type="http://schemas.openxmlformats.org/officeDocument/2006/relationships/image" Target="../media/image69.png"/><Relationship Id="rId12" Type="http://schemas.openxmlformats.org/officeDocument/2006/relationships/image" Target="../media/image7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3.wdp"/><Relationship Id="rId11" Type="http://schemas.openxmlformats.org/officeDocument/2006/relationships/image" Target="../media/image72.tiff"/><Relationship Id="rId5" Type="http://schemas.openxmlformats.org/officeDocument/2006/relationships/image" Target="../media/image68.png"/><Relationship Id="rId10" Type="http://schemas.openxmlformats.org/officeDocument/2006/relationships/image" Target="../media/image71.tiff"/><Relationship Id="rId4" Type="http://schemas.openxmlformats.org/officeDocument/2006/relationships/image" Target="../media/image67.tiff"/><Relationship Id="rId9" Type="http://schemas.openxmlformats.org/officeDocument/2006/relationships/image" Target="../media/image70.tif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tiff"/><Relationship Id="rId3" Type="http://schemas.openxmlformats.org/officeDocument/2006/relationships/image" Target="../media/image75.tiff"/><Relationship Id="rId7" Type="http://schemas.openxmlformats.org/officeDocument/2006/relationships/image" Target="../media/image79.tiff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tiff"/><Relationship Id="rId11" Type="http://schemas.microsoft.com/office/2007/relationships/hdphoto" Target="../media/hdphoto15.wdp"/><Relationship Id="rId5" Type="http://schemas.openxmlformats.org/officeDocument/2006/relationships/image" Target="../media/image77.tiff"/><Relationship Id="rId10" Type="http://schemas.openxmlformats.org/officeDocument/2006/relationships/image" Target="../media/image82.png"/><Relationship Id="rId4" Type="http://schemas.openxmlformats.org/officeDocument/2006/relationships/image" Target="../media/image76.tiff"/><Relationship Id="rId9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6.wdp"/><Relationship Id="rId7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2.png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https://lh5.googleusercontent.com/Pjf0XDkfw1Fs9ve_R1DhqFkcmJrvhX0scNBHFh8QK9SBSLDN2x84wBJguQ3SvwjAiFRpa1Dzq795QX5sF7McfQU8312Ht6_Z8pFDaRt46kpExS96kuob56pkejjSg-tBGVfa6FQ_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tiff"/><Relationship Id="rId4" Type="http://schemas.openxmlformats.org/officeDocument/2006/relationships/image" Target="../media/image100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iff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tiff"/><Relationship Id="rId5" Type="http://schemas.openxmlformats.org/officeDocument/2006/relationships/image" Target="../media/image105.tiff"/><Relationship Id="rId4" Type="http://schemas.openxmlformats.org/officeDocument/2006/relationships/image" Target="../media/image10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2.pn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2F702-FA81-9645-A862-625C75E9E9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22515"/>
            <a:ext cx="7772400" cy="2059912"/>
          </a:xfrm>
        </p:spPr>
        <p:txBody>
          <a:bodyPr>
            <a:noAutofit/>
          </a:bodyPr>
          <a:lstStyle/>
          <a:p>
            <a:r>
              <a:rPr lang="en-US" sz="4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Frontoparietal Control Network Contributions to Abstract Reasoning Behavior in Humans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4498EE-2A42-F64B-BE78-7506E6B4A5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084465"/>
            <a:ext cx="6858000" cy="1348991"/>
          </a:xfrm>
        </p:spPr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Tom Morin</a:t>
            </a:r>
          </a:p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Qualifying Exam</a:t>
            </a:r>
          </a:p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June 27,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38CEA-34D5-9C4A-84CA-C1F1AF52E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1</a:t>
            </a:fld>
            <a:endParaRPr lang="en-US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BB80DA3B-6861-6B44-AFDF-1E5334996D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" y="2973077"/>
            <a:ext cx="2200907" cy="1618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771BA3-1E4E-6E4E-B01F-21A75424B4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7437" y="2996553"/>
            <a:ext cx="2288056" cy="16085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3327D0-4DCF-D945-9EA7-006E63CEAD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0614" y="3112086"/>
            <a:ext cx="2548976" cy="137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54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EB1D8E-9ADB-0E4D-BF9E-BB19B57A5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75E7D2-314C-F545-A89B-ADC4AC8260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356" y="1254416"/>
            <a:ext cx="8607287" cy="21639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9E88D1-C8A2-5E41-A11C-667B11C4C2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123" y="4044653"/>
            <a:ext cx="1694197" cy="16941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A2E3BA-C7DC-7F46-BD21-06B35B4B24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769" y="4065243"/>
            <a:ext cx="1673608" cy="167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57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026714-B11E-894E-9649-7FDBEEDD1B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578" y="4055303"/>
            <a:ext cx="1654865" cy="16548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8A5846-5850-FE4B-9648-BAB6D3146D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5512" y="4065242"/>
            <a:ext cx="1674743" cy="16747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9E8645-0C37-544D-98F3-9E292BE3E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3052AC-350A-F046-A41E-1A997824B2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356" y="1254415"/>
            <a:ext cx="8607287" cy="218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06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D8A9F0-67D2-EE45-955D-69B2A34BC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5E5E1A-D748-944A-9FE0-307292E3AF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356" y="1254415"/>
            <a:ext cx="8607287" cy="2181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F8C5D7-D40E-9C4B-9689-3D062A6CC9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578" y="4055303"/>
            <a:ext cx="1674743" cy="16747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9C4A80-705F-5149-BFC1-7F54F824BD1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5512" y="4055304"/>
            <a:ext cx="1664804" cy="166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30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3FB6D-D44A-AB48-821D-3354FB9E7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Raven’s Progressive Matrices Task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53D91B-0AA8-5F4A-83F9-6365B79C6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13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8D0DF6-F121-B84E-ADCF-5C2A8B78FFB9}"/>
              </a:ext>
            </a:extLst>
          </p:cNvPr>
          <p:cNvSpPr txBox="1"/>
          <p:nvPr/>
        </p:nvSpPr>
        <p:spPr>
          <a:xfrm>
            <a:off x="628650" y="1590261"/>
            <a:ext cx="7886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Neuropsychological test of: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Fluid Intelligence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Relational Reasoning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Symbolic Processing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Several Problem Types: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F18568-7AA1-B647-A80B-3EEC5880D6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11" y="3425211"/>
            <a:ext cx="2889970" cy="1862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9A9579-0F31-4C4E-B176-A35B48646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3444" y="3748047"/>
            <a:ext cx="2826000" cy="17883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5B6ECE-EF7B-CE46-B8C5-E16A150F51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2434" y="4073745"/>
            <a:ext cx="2832100" cy="1776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DFFB1F-AE73-C849-A775-DE92F744AE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5945358" y="4375370"/>
            <a:ext cx="2835689" cy="177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0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AB0B7-6D5A-B848-9EFF-1828271B1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Previous Work on the Raven’s Progressive Matrices Task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0CB0C7-6C96-4C4A-B734-F5D1D60A6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A29890-7FD4-344E-B0E4-2B4D36FDDCD7}"/>
              </a:ext>
            </a:extLst>
          </p:cNvPr>
          <p:cNvSpPr txBox="1"/>
          <p:nvPr/>
        </p:nvSpPr>
        <p:spPr>
          <a:xfrm>
            <a:off x="628650" y="1798983"/>
            <a:ext cx="78866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Computational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Carpenter, Just, &amp; Shell (1990)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Kunda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</a:t>
            </a: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McGreggor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&amp; </a:t>
            </a: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Goel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(2013)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Rasmussen &amp; </a:t>
            </a: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Eliasmith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(2011, 2014)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Lovett &amp; </a:t>
            </a: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Forbus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(2017)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Raudies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&amp; </a:t>
            </a: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Hasselmo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(2017)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Hasselmo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(</a:t>
            </a:r>
            <a:r>
              <a:rPr lang="en-US" i="1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Preprint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2018)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1C39948-9417-AF46-AD81-23427C4001B4}"/>
              </a:ext>
            </a:extLst>
          </p:cNvPr>
          <p:cNvGrpSpPr/>
          <p:nvPr/>
        </p:nvGrpSpPr>
        <p:grpSpPr>
          <a:xfrm>
            <a:off x="4766675" y="2277739"/>
            <a:ext cx="4126361" cy="2663313"/>
            <a:chOff x="882650" y="1593852"/>
            <a:chExt cx="7378700" cy="476249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D50C620-972A-7648-B821-B6D8E322F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53146" y="3959257"/>
              <a:ext cx="3708204" cy="239709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92F231D-3CAA-9045-A837-41CBFF5F6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2650" y="3959258"/>
              <a:ext cx="3670496" cy="239709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AD135A7-B4D6-0C46-8F5B-C6F506F0FF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53146" y="1593852"/>
              <a:ext cx="3708204" cy="236540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E8CACBB-6E4F-D34B-9352-08648C0081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2650" y="1593852"/>
              <a:ext cx="3670496" cy="2365407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45B7883A-B149-014C-B815-1C3B1EF3C8C0}"/>
              </a:ext>
            </a:extLst>
          </p:cNvPr>
          <p:cNvSpPr/>
          <p:nvPr/>
        </p:nvSpPr>
        <p:spPr>
          <a:xfrm>
            <a:off x="4671390" y="2196548"/>
            <a:ext cx="4221646" cy="1403987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A41409-DA9A-9846-8F5F-0C98C8850EC5}"/>
              </a:ext>
            </a:extLst>
          </p:cNvPr>
          <p:cNvSpPr/>
          <p:nvPr/>
        </p:nvSpPr>
        <p:spPr>
          <a:xfrm>
            <a:off x="4671390" y="3600535"/>
            <a:ext cx="4313583" cy="14153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3A0A22-5479-3347-B899-33129E94BABF}"/>
              </a:ext>
            </a:extLst>
          </p:cNvPr>
          <p:cNvSpPr/>
          <p:nvPr/>
        </p:nvSpPr>
        <p:spPr>
          <a:xfrm>
            <a:off x="628650" y="4021189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fMRI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Prabhakaran et al (1997)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Christoff et al. (2001)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Melrose, Poulin, &amp; Stern (2007)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Golde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</a:t>
            </a: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Cramon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&amp; </a:t>
            </a: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Schubotz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(2010)</a:t>
            </a:r>
          </a:p>
        </p:txBody>
      </p:sp>
    </p:spTree>
    <p:extLst>
      <p:ext uri="{BB962C8B-B14F-4D97-AF65-F5344CB8AC3E}">
        <p14:creationId xmlns:p14="http://schemas.microsoft.com/office/powerpoint/2010/main" val="22935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2"/>
      <p:bldP spid="14" grpId="0" animBg="1"/>
      <p:bldP spid="13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7653D-C118-2F4B-94A1-565B4EAC8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Computational Models of the Raven’s Progressive Matrices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EC171A-87D4-4547-8035-C1A7AB67F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/>
              <a:t>15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DF115E-87F4-E141-990E-AB8C1D4E92C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825625"/>
            <a:ext cx="7886700" cy="1273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Common Modelling Approach: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Deduce the visuospatial relationship between stimuli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Apply that rule to simulate what comes next</a:t>
            </a:r>
            <a:endParaRPr lang="en-US" i="1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3DE5BC-8D05-A140-9EE5-83915D7E8F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2330091" y="4106332"/>
            <a:ext cx="4307775" cy="2336717"/>
          </a:xfrm>
          <a:prstGeom prst="rect">
            <a:avLst/>
          </a:prstGeom>
        </p:spPr>
      </p:pic>
      <p:sp>
        <p:nvSpPr>
          <p:cNvPr id="17" name="Curved Down Arrow 16">
            <a:extLst>
              <a:ext uri="{FF2B5EF4-FFF2-40B4-BE49-F238E27FC236}">
                <a16:creationId xmlns:a16="http://schemas.microsoft.com/office/drawing/2014/main" id="{7FA61D82-DD77-BE4B-9815-48EB2034EBB4}"/>
              </a:ext>
            </a:extLst>
          </p:cNvPr>
          <p:cNvSpPr/>
          <p:nvPr/>
        </p:nvSpPr>
        <p:spPr>
          <a:xfrm>
            <a:off x="3369733" y="4089397"/>
            <a:ext cx="677334" cy="508001"/>
          </a:xfrm>
          <a:prstGeom prst="curvedDownArrow">
            <a:avLst>
              <a:gd name="adj1" fmla="val 28579"/>
              <a:gd name="adj2" fmla="val 64824"/>
              <a:gd name="adj3" fmla="val 25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urved Down Arrow 17">
            <a:extLst>
              <a:ext uri="{FF2B5EF4-FFF2-40B4-BE49-F238E27FC236}">
                <a16:creationId xmlns:a16="http://schemas.microsoft.com/office/drawing/2014/main" id="{1C29A59B-C221-5D48-8B74-DCAB1248F8E0}"/>
              </a:ext>
            </a:extLst>
          </p:cNvPr>
          <p:cNvSpPr/>
          <p:nvPr/>
        </p:nvSpPr>
        <p:spPr>
          <a:xfrm>
            <a:off x="4145311" y="4089397"/>
            <a:ext cx="677334" cy="508001"/>
          </a:xfrm>
          <a:prstGeom prst="curvedDownArrow">
            <a:avLst>
              <a:gd name="adj1" fmla="val 28579"/>
              <a:gd name="adj2" fmla="val 64824"/>
              <a:gd name="adj3" fmla="val 25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urved Down Arrow 18">
            <a:extLst>
              <a:ext uri="{FF2B5EF4-FFF2-40B4-BE49-F238E27FC236}">
                <a16:creationId xmlns:a16="http://schemas.microsoft.com/office/drawing/2014/main" id="{744B80D5-E1FB-764D-95DB-0030B511F787}"/>
              </a:ext>
            </a:extLst>
          </p:cNvPr>
          <p:cNvSpPr/>
          <p:nvPr/>
        </p:nvSpPr>
        <p:spPr>
          <a:xfrm>
            <a:off x="4920889" y="4089396"/>
            <a:ext cx="677334" cy="508001"/>
          </a:xfrm>
          <a:prstGeom prst="curvedDownArrow">
            <a:avLst>
              <a:gd name="adj1" fmla="val 28579"/>
              <a:gd name="adj2" fmla="val 64824"/>
              <a:gd name="adj3" fmla="val 25000"/>
            </a:avLst>
          </a:prstGeom>
          <a:pattFill prst="wdUpDiag">
            <a:fgClr>
              <a:srgbClr val="FF0000"/>
            </a:fgClr>
            <a:bgClr>
              <a:srgbClr val="FFB5BF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91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2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BA108-69BC-D443-86D8-5A640CA3F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Computational Models of the Raven’s Progressive Matrices Task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B588D-18AF-8149-921F-1424AA9E1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3B28C5-703A-1045-8882-5DE3EED98B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6092" y="3400847"/>
            <a:ext cx="4823782" cy="11226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59B695-B7C0-704F-B106-8EA5D936CA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42241"/>
            <a:ext cx="4291584" cy="30115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54749A-7E01-144F-B270-74287FCE15CD}"/>
              </a:ext>
            </a:extLst>
          </p:cNvPr>
          <p:cNvSpPr txBox="1"/>
          <p:nvPr/>
        </p:nvSpPr>
        <p:spPr>
          <a:xfrm>
            <a:off x="186117" y="6413699"/>
            <a:ext cx="3482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Rasmussen &amp; </a:t>
            </a:r>
            <a:r>
              <a:rPr lang="en-US" sz="1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Eliasmith</a:t>
            </a:r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, 2014 </a:t>
            </a:r>
            <a:r>
              <a:rPr lang="en-US" sz="14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(Intelligence)</a:t>
            </a:r>
            <a:endParaRPr lang="en-US" sz="1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FE4C01-95E6-4543-971B-08173259D332}"/>
              </a:ext>
            </a:extLst>
          </p:cNvPr>
          <p:cNvSpPr txBox="1"/>
          <p:nvPr/>
        </p:nvSpPr>
        <p:spPr>
          <a:xfrm>
            <a:off x="4402067" y="2861582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Sequence Component: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28E2A0D-D4E1-9543-9D65-D36EF7B1505B}"/>
              </a:ext>
            </a:extLst>
          </p:cNvPr>
          <p:cNvSpPr/>
          <p:nvPr/>
        </p:nvSpPr>
        <p:spPr>
          <a:xfrm>
            <a:off x="267037" y="4450620"/>
            <a:ext cx="1173345" cy="10115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29E05C1-039C-E84F-B9EF-4AEC5A95A626}"/>
              </a:ext>
            </a:extLst>
          </p:cNvPr>
          <p:cNvCxnSpPr>
            <a:cxnSpLocks/>
            <a:stCxn id="9" idx="5"/>
          </p:cNvCxnSpPr>
          <p:nvPr/>
        </p:nvCxnSpPr>
        <p:spPr>
          <a:xfrm flipV="1">
            <a:off x="1268550" y="3962147"/>
            <a:ext cx="3023034" cy="13518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B2E3C65F-6B51-C949-B326-24164EA21319}"/>
              </a:ext>
            </a:extLst>
          </p:cNvPr>
          <p:cNvSpPr/>
          <p:nvPr/>
        </p:nvSpPr>
        <p:spPr>
          <a:xfrm>
            <a:off x="4291585" y="3333919"/>
            <a:ext cx="3064076" cy="111670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60079A-F79D-3D45-946B-DDCF928AB380}"/>
              </a:ext>
            </a:extLst>
          </p:cNvPr>
          <p:cNvSpPr txBox="1"/>
          <p:nvPr/>
        </p:nvSpPr>
        <p:spPr>
          <a:xfrm>
            <a:off x="4566184" y="4517548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Deduce Relationship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8EABBAF-E823-B448-9269-BB8530C658FA}"/>
              </a:ext>
            </a:extLst>
          </p:cNvPr>
          <p:cNvSpPr/>
          <p:nvPr/>
        </p:nvSpPr>
        <p:spPr>
          <a:xfrm>
            <a:off x="7477040" y="3351154"/>
            <a:ext cx="1572833" cy="111670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0C6595-2FA5-7940-9E0D-E5BBA5E2741C}"/>
              </a:ext>
            </a:extLst>
          </p:cNvPr>
          <p:cNvSpPr txBox="1"/>
          <p:nvPr/>
        </p:nvSpPr>
        <p:spPr>
          <a:xfrm>
            <a:off x="7565188" y="4486972"/>
            <a:ext cx="1396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Apply</a:t>
            </a:r>
          </a:p>
          <a:p>
            <a:pPr algn="ctr"/>
            <a:r>
              <a:rPr lang="en-US" dirty="0">
                <a:solidFill>
                  <a:srgbClr val="00B0F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Relationship</a:t>
            </a:r>
          </a:p>
        </p:txBody>
      </p:sp>
    </p:spTree>
    <p:extLst>
      <p:ext uri="{BB962C8B-B14F-4D97-AF65-F5344CB8AC3E}">
        <p14:creationId xmlns:p14="http://schemas.microsoft.com/office/powerpoint/2010/main" val="132230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3" grpId="0" animBg="1"/>
      <p:bldP spid="14" grpId="0"/>
      <p:bldP spid="15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26892-775E-0246-AABE-6C310957C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2B38C6-4E8E-1246-ABBE-81D82C6448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396" y="2017645"/>
            <a:ext cx="5733207" cy="36044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08B9A6-6AE9-D94D-9A5B-AEA93EA9A45A}"/>
              </a:ext>
            </a:extLst>
          </p:cNvPr>
          <p:cNvSpPr txBox="1"/>
          <p:nvPr/>
        </p:nvSpPr>
        <p:spPr>
          <a:xfrm>
            <a:off x="538524" y="6449895"/>
            <a:ext cx="4033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Raudies</a:t>
            </a:r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&amp; </a:t>
            </a:r>
            <a:r>
              <a:rPr lang="en-US" sz="1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Hasselmo</a:t>
            </a:r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, 2017 </a:t>
            </a:r>
            <a:r>
              <a:rPr lang="en-US" sz="14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(Bio. Insp. Cog. Arch.)</a:t>
            </a:r>
            <a:endParaRPr lang="en-US" sz="1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E814B0B-E0E9-F94B-B3A6-4E57B54F45FF}"/>
              </a:ext>
            </a:extLst>
          </p:cNvPr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Helvetica Neue Light" panose="02000403000000020004" pitchFamily="2" charset="0"/>
                <a:ea typeface="Helvetica Neue Light" panose="02000403000000020004" pitchFamily="2" charset="0"/>
              </a:rPr>
              <a:t>Computational Models of the Raven’s Progressive Matrices Task</a:t>
            </a:r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2DA439-49EE-7441-9238-9BC16D05395E}"/>
              </a:ext>
            </a:extLst>
          </p:cNvPr>
          <p:cNvSpPr/>
          <p:nvPr/>
        </p:nvSpPr>
        <p:spPr>
          <a:xfrm>
            <a:off x="1545579" y="2017645"/>
            <a:ext cx="4620552" cy="3695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37290D-1E60-CD44-AE75-9234FE69D3C6}"/>
              </a:ext>
            </a:extLst>
          </p:cNvPr>
          <p:cNvSpPr txBox="1"/>
          <p:nvPr/>
        </p:nvSpPr>
        <p:spPr>
          <a:xfrm>
            <a:off x="2354782" y="5792634"/>
            <a:ext cx="2644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Define Stimulus Features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7138C42-1C3D-E844-9B41-E75174CCF90D}"/>
              </a:ext>
            </a:extLst>
          </p:cNvPr>
          <p:cNvSpPr/>
          <p:nvPr/>
        </p:nvSpPr>
        <p:spPr>
          <a:xfrm>
            <a:off x="5996198" y="1843089"/>
            <a:ext cx="1442406" cy="234049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EDF599A-FD83-8D42-A0A4-15A227A43339}"/>
              </a:ext>
            </a:extLst>
          </p:cNvPr>
          <p:cNvSpPr/>
          <p:nvPr/>
        </p:nvSpPr>
        <p:spPr>
          <a:xfrm>
            <a:off x="5996198" y="3422932"/>
            <a:ext cx="1442406" cy="198545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602D7A-DAA7-3A4B-9BD1-A94AF129892D}"/>
              </a:ext>
            </a:extLst>
          </p:cNvPr>
          <p:cNvSpPr txBox="1"/>
          <p:nvPr/>
        </p:nvSpPr>
        <p:spPr>
          <a:xfrm>
            <a:off x="7565188" y="2617593"/>
            <a:ext cx="1396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Deduce </a:t>
            </a:r>
          </a:p>
          <a:p>
            <a:r>
              <a:rPr lang="en-US" dirty="0">
                <a:solidFill>
                  <a:srgbClr val="00B05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Relationship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7B1F32-F71A-644A-AD49-EC3A19453FA8}"/>
              </a:ext>
            </a:extLst>
          </p:cNvPr>
          <p:cNvSpPr txBox="1"/>
          <p:nvPr/>
        </p:nvSpPr>
        <p:spPr>
          <a:xfrm>
            <a:off x="7565188" y="4163806"/>
            <a:ext cx="1396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Apply</a:t>
            </a:r>
          </a:p>
          <a:p>
            <a:r>
              <a:rPr lang="en-US" dirty="0">
                <a:solidFill>
                  <a:srgbClr val="00B0F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Relationship</a:t>
            </a:r>
          </a:p>
        </p:txBody>
      </p:sp>
    </p:spTree>
    <p:extLst>
      <p:ext uri="{BB962C8B-B14F-4D97-AF65-F5344CB8AC3E}">
        <p14:creationId xmlns:p14="http://schemas.microsoft.com/office/powerpoint/2010/main" val="55327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7D366-8855-804A-BE2A-230535BDD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Frontoparietal Activity Contributes to Relational Reasoning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6C59BF-8DE7-1342-8320-CC269E6B0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154C7D-0C5E-3946-9D60-D166BE26EC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0294" y="2004962"/>
            <a:ext cx="3769951" cy="39985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A01958-402F-9348-B3A1-A8827C1F8F99}"/>
              </a:ext>
            </a:extLst>
          </p:cNvPr>
          <p:cNvSpPr txBox="1"/>
          <p:nvPr/>
        </p:nvSpPr>
        <p:spPr>
          <a:xfrm>
            <a:off x="988396" y="6142732"/>
            <a:ext cx="3705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Genovesio</a:t>
            </a:r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, Wise, &amp; </a:t>
            </a:r>
            <a:r>
              <a:rPr lang="en-US" sz="1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Passingham</a:t>
            </a:r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; 2014 </a:t>
            </a:r>
            <a:r>
              <a:rPr lang="en-US" sz="14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</a:t>
            </a:r>
            <a:r>
              <a:rPr lang="en-US" sz="1400" i="1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TiCS</a:t>
            </a:r>
            <a:r>
              <a:rPr lang="en-US" sz="14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)</a:t>
            </a:r>
            <a:endParaRPr lang="en-US" sz="1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C2A94B-3D78-E84A-B164-1D5449A355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6368" y="2004962"/>
            <a:ext cx="3070100" cy="29836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9DA7A0-3ED9-5542-804F-BE251D30959D}"/>
              </a:ext>
            </a:extLst>
          </p:cNvPr>
          <p:cNvSpPr txBox="1"/>
          <p:nvPr/>
        </p:nvSpPr>
        <p:spPr>
          <a:xfrm>
            <a:off x="5548900" y="4995157"/>
            <a:ext cx="2587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Golde</a:t>
            </a:r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et al. 2010 </a:t>
            </a:r>
            <a:r>
              <a:rPr lang="en-US" sz="14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(Neuroimage)</a:t>
            </a:r>
          </a:p>
        </p:txBody>
      </p:sp>
    </p:spTree>
    <p:extLst>
      <p:ext uri="{BB962C8B-B14F-4D97-AF65-F5344CB8AC3E}">
        <p14:creationId xmlns:p14="http://schemas.microsoft.com/office/powerpoint/2010/main" val="345247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7D43C-03D2-C540-B2C2-74BA565BC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Past Raven’s Studies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68497-E809-4F41-A26E-59B3591D3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05492B-2DCD-6345-8807-59C1996286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948" y="1600463"/>
            <a:ext cx="4589752" cy="44605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D6EA29-22FB-BF45-BDFF-F7518014B43C}"/>
              </a:ext>
            </a:extLst>
          </p:cNvPr>
          <p:cNvSpPr txBox="1"/>
          <p:nvPr/>
        </p:nvSpPr>
        <p:spPr>
          <a:xfrm>
            <a:off x="104453" y="4912704"/>
            <a:ext cx="2593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Golde</a:t>
            </a:r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et al. 2010 </a:t>
            </a:r>
            <a:r>
              <a:rPr lang="en-US" sz="14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</a:t>
            </a:r>
            <a:r>
              <a:rPr lang="en-US" sz="1400" i="1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NeuroImage</a:t>
            </a:r>
            <a:r>
              <a:rPr lang="en-US" sz="14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)</a:t>
            </a:r>
            <a:endParaRPr lang="en-US" sz="1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0886D9-760C-6748-BE7B-EE82DD7FC1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07" y="1600463"/>
            <a:ext cx="4181030" cy="16823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5D293-BE63-FE4C-B065-4236627EBB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53" y="3282854"/>
            <a:ext cx="4149484" cy="158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03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EEAA7-2F4B-8B47-8A99-5FFE94142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42191-6D0A-D44A-8B26-2072061485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General Background</a:t>
            </a:r>
          </a:p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Specific Aim #1 (Preliminary Data)</a:t>
            </a:r>
          </a:p>
          <a:p>
            <a:pPr lvl="1"/>
            <a:r>
              <a:rPr lang="en-US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Discussion/Q&amp;A</a:t>
            </a:r>
          </a:p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Specific Aim #2</a:t>
            </a:r>
          </a:p>
          <a:p>
            <a:pPr lvl="1"/>
            <a:r>
              <a:rPr lang="en-US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Discussion/Q&amp;A</a:t>
            </a:r>
          </a:p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Specific Aim #3</a:t>
            </a:r>
          </a:p>
          <a:p>
            <a:pPr lvl="1"/>
            <a:r>
              <a:rPr lang="en-US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Discussion/Q&amp;A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70D09-6D75-BE4A-89A5-4B72BE951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4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51940-C9A3-1D47-BFD2-E986FFB22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Past Raven’s Studies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BFE8C-64B2-174F-84C6-1BFEFBA05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666D56-D94D-EE47-8062-8CC7677929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8224" y="1690688"/>
            <a:ext cx="4905518" cy="3709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F89C03-F2C9-554A-9CB1-025839B228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073" y="1777128"/>
            <a:ext cx="3040870" cy="35367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DC81CB-9A9B-E549-9AE2-C215D3587C8D}"/>
              </a:ext>
            </a:extLst>
          </p:cNvPr>
          <p:cNvSpPr txBox="1"/>
          <p:nvPr/>
        </p:nvSpPr>
        <p:spPr>
          <a:xfrm>
            <a:off x="6314106" y="5400333"/>
            <a:ext cx="2201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Melrose et al. 2007 </a:t>
            </a:r>
            <a:r>
              <a:rPr lang="en-US" sz="14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(Brain)</a:t>
            </a:r>
            <a:endParaRPr lang="en-US" sz="1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59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25179-98A0-1F43-A3D8-2AB071D7E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Past Raven’s Studies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38447-C4B6-C848-8019-64BD36AEC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55BBD6-DCB0-A84D-8641-42D9B4CA77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1427901"/>
            <a:ext cx="7204440" cy="4772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E0553D-6E21-F94A-A5D4-BB057227A80D}"/>
              </a:ext>
            </a:extLst>
          </p:cNvPr>
          <p:cNvSpPr txBox="1"/>
          <p:nvPr/>
        </p:nvSpPr>
        <p:spPr>
          <a:xfrm>
            <a:off x="4581609" y="6356351"/>
            <a:ext cx="3331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Melrose et al. 2018 </a:t>
            </a:r>
            <a:r>
              <a:rPr lang="en-US" sz="14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(Clinical Neuroimage)</a:t>
            </a:r>
            <a:endParaRPr lang="en-US" sz="1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873EE4-9CCD-5C40-9922-E062F0341782}"/>
              </a:ext>
            </a:extLst>
          </p:cNvPr>
          <p:cNvSpPr txBox="1"/>
          <p:nvPr/>
        </p:nvSpPr>
        <p:spPr>
          <a:xfrm>
            <a:off x="628650" y="6200001"/>
            <a:ext cx="200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(R &gt; </a:t>
            </a:r>
            <a:r>
              <a:rPr lang="en-US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Rc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Condition)</a:t>
            </a:r>
          </a:p>
        </p:txBody>
      </p:sp>
    </p:spTree>
    <p:extLst>
      <p:ext uri="{BB962C8B-B14F-4D97-AF65-F5344CB8AC3E}">
        <p14:creationId xmlns:p14="http://schemas.microsoft.com/office/powerpoint/2010/main" val="3077193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10F38-3E31-0A4B-876B-2DB49C428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Motivation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F5AA2-9698-604A-8FC1-7005F93B8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CF0785-0E4D-7F49-8AB4-0E2B65972C5B}"/>
              </a:ext>
            </a:extLst>
          </p:cNvPr>
          <p:cNvSpPr txBox="1"/>
          <p:nvPr/>
        </p:nvSpPr>
        <p:spPr>
          <a:xfrm>
            <a:off x="628650" y="1440079"/>
            <a:ext cx="78867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u="sng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Questions:</a:t>
            </a:r>
          </a:p>
          <a:p>
            <a:r>
              <a:rPr lang="en-US" sz="26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Do neuroimaging results coincide with the computational models?</a:t>
            </a:r>
          </a:p>
          <a:p>
            <a:endParaRPr lang="en-US" sz="26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r>
              <a:rPr lang="en-US" sz="26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How does perceptual reasoning (texture stimuli) differ from symbolic reasoning (symbol stimuli)?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r>
              <a:rPr lang="en-US" sz="2600" u="sng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Hypothesis: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Both types of reasoning recruit frontoparietal regions.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Perceptual reasoning may recruit ventral visual regions and symbolic reasoning may recruit anterior prefrontal regions.</a:t>
            </a:r>
          </a:p>
        </p:txBody>
      </p:sp>
    </p:spTree>
    <p:extLst>
      <p:ext uri="{BB962C8B-B14F-4D97-AF65-F5344CB8AC3E}">
        <p14:creationId xmlns:p14="http://schemas.microsoft.com/office/powerpoint/2010/main" val="308124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D882-8320-AA4E-A9CC-365CB21E6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Task Conditions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6EF7EE-7B8C-CF49-8643-B3DC615C1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D9032D-6D4F-FF46-98A2-BAD078F5B2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3146" y="3959257"/>
            <a:ext cx="3708204" cy="23970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4F555F-BA6F-5545-8DFC-6692F30E42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650" y="3959258"/>
            <a:ext cx="3670496" cy="2397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167C41-080A-3B45-809B-F9D48FAD3F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3146" y="1593852"/>
            <a:ext cx="3708204" cy="23654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78F34C-D871-2646-99F5-B58C855380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650" y="1593852"/>
            <a:ext cx="3670496" cy="236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1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CFD430-7B37-9D4E-9218-D7F2544E8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9ACE5A-C32B-F34B-8606-098392EC77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49" y="1690688"/>
            <a:ext cx="7648031" cy="433891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86A8D4C-AA12-B742-BE1B-0505713E0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Sample Trial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279D9C-FACB-A84C-AF70-3CF01BB95424}"/>
              </a:ext>
            </a:extLst>
          </p:cNvPr>
          <p:cNvSpPr txBox="1"/>
          <p:nvPr/>
        </p:nvSpPr>
        <p:spPr>
          <a:xfrm>
            <a:off x="628648" y="5506387"/>
            <a:ext cx="2161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N=27</a:t>
            </a:r>
          </a:p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396 Trials per Participant</a:t>
            </a:r>
          </a:p>
        </p:txBody>
      </p:sp>
    </p:spTree>
    <p:extLst>
      <p:ext uri="{BB962C8B-B14F-4D97-AF65-F5344CB8AC3E}">
        <p14:creationId xmlns:p14="http://schemas.microsoft.com/office/powerpoint/2010/main" val="1444199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C3440D2-664B-604F-8359-E4424EBE19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808" y="3717238"/>
            <a:ext cx="6908625" cy="19419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38B654-8133-EF43-B717-7BBF8013D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Activity During Symbolic and Perceptual Reasoning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51F650-E89B-614D-82D2-86675B19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B92500-044F-834E-8C81-04AD8BC2C9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808" y="1757579"/>
            <a:ext cx="6908626" cy="195965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D906424-EE55-A346-9BCE-4E01E8B8CA2B}"/>
              </a:ext>
            </a:extLst>
          </p:cNvPr>
          <p:cNvSpPr/>
          <p:nvPr/>
        </p:nvSpPr>
        <p:spPr>
          <a:xfrm>
            <a:off x="2095560" y="4548195"/>
            <a:ext cx="776663" cy="6711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3B50AE8-98F6-594D-9005-C06FB310CD6B}"/>
              </a:ext>
            </a:extLst>
          </p:cNvPr>
          <p:cNvSpPr/>
          <p:nvPr/>
        </p:nvSpPr>
        <p:spPr>
          <a:xfrm>
            <a:off x="2095560" y="2567625"/>
            <a:ext cx="776663" cy="6711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23BC939-DC82-A34D-87CD-F69AAC92503C}"/>
              </a:ext>
            </a:extLst>
          </p:cNvPr>
          <p:cNvSpPr/>
          <p:nvPr/>
        </p:nvSpPr>
        <p:spPr>
          <a:xfrm rot="19300481">
            <a:off x="5102314" y="2355467"/>
            <a:ext cx="776662" cy="6711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FAAD96-6C71-AB44-B181-40486EC377D8}"/>
              </a:ext>
            </a:extLst>
          </p:cNvPr>
          <p:cNvSpPr/>
          <p:nvPr/>
        </p:nvSpPr>
        <p:spPr>
          <a:xfrm rot="19300481">
            <a:off x="5130596" y="4262738"/>
            <a:ext cx="776662" cy="6711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E06A323-A5CA-5E4E-AD4B-CD7F5CED7937}"/>
              </a:ext>
            </a:extLst>
          </p:cNvPr>
          <p:cNvSpPr/>
          <p:nvPr/>
        </p:nvSpPr>
        <p:spPr>
          <a:xfrm rot="19300481">
            <a:off x="7239617" y="2259297"/>
            <a:ext cx="396930" cy="318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2A981FE-0153-DB47-9C25-1973547386DB}"/>
              </a:ext>
            </a:extLst>
          </p:cNvPr>
          <p:cNvSpPr/>
          <p:nvPr/>
        </p:nvSpPr>
        <p:spPr>
          <a:xfrm rot="19300481">
            <a:off x="7239614" y="4160087"/>
            <a:ext cx="396930" cy="318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B6229C-5C6C-964E-94B3-B18F6225B1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643" y="5527600"/>
            <a:ext cx="8352713" cy="9182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A66B0D-7334-434A-8ADB-EC0D1377B05D}"/>
              </a:ext>
            </a:extLst>
          </p:cNvPr>
          <p:cNvSpPr txBox="1"/>
          <p:nvPr/>
        </p:nvSpPr>
        <p:spPr>
          <a:xfrm>
            <a:off x="27007" y="2229397"/>
            <a:ext cx="17764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Symbol Rule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</a:p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&gt; </a:t>
            </a:r>
          </a:p>
          <a:p>
            <a:pPr algn="ctr"/>
            <a:r>
              <a:rPr lang="en-US" dirty="0">
                <a:solidFill>
                  <a:schemeClr val="accent5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Symbol Uniform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0D5D3B-C8DE-564F-BEED-81C5305F8558}"/>
              </a:ext>
            </a:extLst>
          </p:cNvPr>
          <p:cNvSpPr txBox="1"/>
          <p:nvPr/>
        </p:nvSpPr>
        <p:spPr>
          <a:xfrm>
            <a:off x="45122" y="4136668"/>
            <a:ext cx="17402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Texture Rule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</a:p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&gt; </a:t>
            </a:r>
          </a:p>
          <a:p>
            <a:pPr algn="ctr"/>
            <a:r>
              <a:rPr lang="en-US" dirty="0">
                <a:solidFill>
                  <a:schemeClr val="accent5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Texture Uniform</a:t>
            </a:r>
          </a:p>
        </p:txBody>
      </p:sp>
    </p:spTree>
    <p:extLst>
      <p:ext uri="{BB962C8B-B14F-4D97-AF65-F5344CB8AC3E}">
        <p14:creationId xmlns:p14="http://schemas.microsoft.com/office/powerpoint/2010/main" val="155986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778CD-F028-0F48-800C-7D979D9D3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Key Differences Between Symbolic and Perceptual Reasoning Activity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1E91AB-6E59-4E43-8863-856B4FEC9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26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1AF0B7-3020-D844-98D3-57A212ED0C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1" y="2281177"/>
            <a:ext cx="7886700" cy="297745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6E805A3A-3CE6-7348-B40E-0D67BDAD7837}"/>
              </a:ext>
            </a:extLst>
          </p:cNvPr>
          <p:cNvSpPr/>
          <p:nvPr/>
        </p:nvSpPr>
        <p:spPr>
          <a:xfrm>
            <a:off x="961242" y="3388007"/>
            <a:ext cx="948581" cy="8197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D3CE945-441C-634C-B753-C834CB5FA8AA}"/>
              </a:ext>
            </a:extLst>
          </p:cNvPr>
          <p:cNvSpPr/>
          <p:nvPr/>
        </p:nvSpPr>
        <p:spPr>
          <a:xfrm>
            <a:off x="4331121" y="3092151"/>
            <a:ext cx="684696" cy="5917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52CFA4A-29AD-B149-9540-1807FF616A77}"/>
              </a:ext>
            </a:extLst>
          </p:cNvPr>
          <p:cNvSpPr/>
          <p:nvPr/>
        </p:nvSpPr>
        <p:spPr>
          <a:xfrm>
            <a:off x="6817489" y="2568967"/>
            <a:ext cx="507858" cy="4388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C09EA-BCD1-DC4C-9C3C-3926EF613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Examining Network Activity Across Symbolic and Perceptual Reasoning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AFF453-8A87-314F-A0BD-3B5E3576A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27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81C58F-D113-5146-9FAE-B25A17CBD6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536" b="66568" l="30449" r="807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940" t="22367" r="17047" b="31132"/>
          <a:stretch/>
        </p:blipFill>
        <p:spPr>
          <a:xfrm>
            <a:off x="4302108" y="2103301"/>
            <a:ext cx="4311684" cy="29480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2EC57F-1977-D74B-8FFC-FAB3467A66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68" b="66568" l="20593" r="682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916" t="22367" r="29716" b="31132"/>
          <a:stretch/>
        </p:blipFill>
        <p:spPr>
          <a:xfrm>
            <a:off x="411364" y="2124403"/>
            <a:ext cx="4026053" cy="29480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1DE9A6-21A9-CA4C-9244-C5CF263AD9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536" b="66568" l="30689" r="806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940" t="22367" r="17047" b="31132"/>
          <a:stretch/>
        </p:blipFill>
        <p:spPr>
          <a:xfrm>
            <a:off x="4302108" y="2103301"/>
            <a:ext cx="4311684" cy="29480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340818-1758-8947-BFFC-D0986337300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963" b="65924" l="19992" r="684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916" t="22367" r="29716" b="31132"/>
          <a:stretch/>
        </p:blipFill>
        <p:spPr>
          <a:xfrm>
            <a:off x="411364" y="2124403"/>
            <a:ext cx="4026052" cy="29480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29C8FF-F641-1D40-8A44-D29C09CC01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784" b="66766" l="30689" r="807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940" t="22367" r="17047" b="31132"/>
          <a:stretch/>
        </p:blipFill>
        <p:spPr>
          <a:xfrm>
            <a:off x="4302108" y="2103301"/>
            <a:ext cx="4311684" cy="29480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4BA5EF-3767-3749-B905-5EEF6716F0E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963" b="66568" l="20393" r="693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916" t="22367" r="29717" b="31132"/>
          <a:stretch/>
        </p:blipFill>
        <p:spPr>
          <a:xfrm>
            <a:off x="411364" y="2124403"/>
            <a:ext cx="4026052" cy="294806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FC49B44-DBCD-E043-9D33-834FB9657298}"/>
              </a:ext>
            </a:extLst>
          </p:cNvPr>
          <p:cNvSpPr txBox="1"/>
          <p:nvPr/>
        </p:nvSpPr>
        <p:spPr>
          <a:xfrm>
            <a:off x="1057193" y="5718356"/>
            <a:ext cx="197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Dorsal Attention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F0603D-8988-644C-B16D-3854940404F0}"/>
              </a:ext>
            </a:extLst>
          </p:cNvPr>
          <p:cNvSpPr txBox="1"/>
          <p:nvPr/>
        </p:nvSpPr>
        <p:spPr>
          <a:xfrm>
            <a:off x="6748390" y="5718356"/>
            <a:ext cx="197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Default Mode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D05D99-A0AF-B441-B7D1-942B0C91996C}"/>
              </a:ext>
            </a:extLst>
          </p:cNvPr>
          <p:cNvSpPr txBox="1"/>
          <p:nvPr/>
        </p:nvSpPr>
        <p:spPr>
          <a:xfrm>
            <a:off x="3607642" y="5718356"/>
            <a:ext cx="231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Frontoparietal Control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D219578-4E4C-474F-93B8-929660D6BEC2}"/>
              </a:ext>
            </a:extLst>
          </p:cNvPr>
          <p:cNvSpPr/>
          <p:nvPr/>
        </p:nvSpPr>
        <p:spPr>
          <a:xfrm>
            <a:off x="772939" y="5569351"/>
            <a:ext cx="284254" cy="284254"/>
          </a:xfrm>
          <a:prstGeom prst="rect">
            <a:avLst/>
          </a:prstGeom>
          <a:solidFill>
            <a:srgbClr val="016A0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AB6F6FA-5523-9A43-9EBF-B76BFE5C664B}"/>
              </a:ext>
            </a:extLst>
          </p:cNvPr>
          <p:cNvSpPr/>
          <p:nvPr/>
        </p:nvSpPr>
        <p:spPr>
          <a:xfrm>
            <a:off x="772939" y="5966194"/>
            <a:ext cx="284254" cy="284254"/>
          </a:xfrm>
          <a:prstGeom prst="rect">
            <a:avLst/>
          </a:prstGeom>
          <a:solidFill>
            <a:srgbClr val="418C3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8F9E790-5246-BC41-8A7E-1979A5DD2A26}"/>
              </a:ext>
            </a:extLst>
          </p:cNvPr>
          <p:cNvSpPr/>
          <p:nvPr/>
        </p:nvSpPr>
        <p:spPr>
          <a:xfrm>
            <a:off x="3323388" y="5573110"/>
            <a:ext cx="284254" cy="284254"/>
          </a:xfrm>
          <a:prstGeom prst="rect">
            <a:avLst/>
          </a:prstGeom>
          <a:solidFill>
            <a:srgbClr val="E5881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86152E3-F3FC-5A43-B4C0-9F8401F7DE99}"/>
              </a:ext>
            </a:extLst>
          </p:cNvPr>
          <p:cNvSpPr/>
          <p:nvPr/>
        </p:nvSpPr>
        <p:spPr>
          <a:xfrm>
            <a:off x="3323388" y="5969953"/>
            <a:ext cx="284254" cy="284254"/>
          </a:xfrm>
          <a:prstGeom prst="rect">
            <a:avLst/>
          </a:prstGeom>
          <a:solidFill>
            <a:srgbClr val="7E2C3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4DED91-A7C3-6449-8DC7-21A93288452C}"/>
              </a:ext>
            </a:extLst>
          </p:cNvPr>
          <p:cNvSpPr/>
          <p:nvPr/>
        </p:nvSpPr>
        <p:spPr>
          <a:xfrm>
            <a:off x="6464136" y="5569351"/>
            <a:ext cx="284254" cy="284254"/>
          </a:xfrm>
          <a:prstGeom prst="rect">
            <a:avLst/>
          </a:prstGeom>
          <a:solidFill>
            <a:srgbClr val="FFF90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DCD999-0C23-8B42-8D80-CCD620D4C09A}"/>
              </a:ext>
            </a:extLst>
          </p:cNvPr>
          <p:cNvSpPr/>
          <p:nvPr/>
        </p:nvSpPr>
        <p:spPr>
          <a:xfrm>
            <a:off x="6464136" y="5966194"/>
            <a:ext cx="284254" cy="284254"/>
          </a:xfrm>
          <a:prstGeom prst="rect">
            <a:avLst/>
          </a:prstGeom>
          <a:solidFill>
            <a:srgbClr val="C6353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E9FCBB-561B-1742-9344-1F3A8ACC7B02}"/>
              </a:ext>
            </a:extLst>
          </p:cNvPr>
          <p:cNvSpPr txBox="1"/>
          <p:nvPr/>
        </p:nvSpPr>
        <p:spPr>
          <a:xfrm>
            <a:off x="6126480" y="4848691"/>
            <a:ext cx="2258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17 Network Parcellation</a:t>
            </a:r>
          </a:p>
          <a:p>
            <a:pPr algn="r"/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Yeo et al. 2011</a:t>
            </a:r>
          </a:p>
        </p:txBody>
      </p:sp>
    </p:spTree>
    <p:extLst>
      <p:ext uri="{BB962C8B-B14F-4D97-AF65-F5344CB8AC3E}">
        <p14:creationId xmlns:p14="http://schemas.microsoft.com/office/powerpoint/2010/main" val="114060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2" grpId="0" animBg="1"/>
      <p:bldP spid="33" grpId="0" animBg="1"/>
      <p:bldP spid="34" grpId="0" animBg="1"/>
      <p:bldP spid="3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CE7037-2CDF-D24A-945B-80D4F5EAB2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5134" y="1580582"/>
            <a:ext cx="4438711" cy="51972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19B89A-02E5-414B-9103-B134417C45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9366" y="1595101"/>
            <a:ext cx="4478903" cy="52401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18BA2D-F313-C946-8314-7E44EE418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Differential Frontoparietal Control Network Activation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388C59-B5BB-1F46-A3F8-0EFC46C20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28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E5E597-CD1E-7045-8125-CFD4D9E420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3" b="95522" l="4949" r="95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208" y="1634935"/>
            <a:ext cx="2339481" cy="15995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78E18-1E50-4348-8A77-3915BF295EB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44" b="95096" l="2886" r="98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892" y="3030525"/>
            <a:ext cx="2184500" cy="159959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158468D-6D5B-5246-BDC1-F8E99A8C93E3}"/>
              </a:ext>
            </a:extLst>
          </p:cNvPr>
          <p:cNvGrpSpPr/>
          <p:nvPr/>
        </p:nvGrpSpPr>
        <p:grpSpPr>
          <a:xfrm>
            <a:off x="5910955" y="1580494"/>
            <a:ext cx="1385683" cy="1781624"/>
            <a:chOff x="7031799" y="2591588"/>
            <a:chExt cx="1147698" cy="147563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478C8A6-3B43-904C-8E77-0E1D200E6F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31799" y="2591588"/>
              <a:ext cx="1126093" cy="73781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98326E8-8E38-2C4F-86E7-1889980D4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31799" y="3329407"/>
              <a:ext cx="1147698" cy="73781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D4490F9-E542-3C45-BEA3-714B3A996A44}"/>
              </a:ext>
            </a:extLst>
          </p:cNvPr>
          <p:cNvGrpSpPr/>
          <p:nvPr/>
        </p:nvGrpSpPr>
        <p:grpSpPr>
          <a:xfrm>
            <a:off x="7417549" y="1562388"/>
            <a:ext cx="1386738" cy="1762197"/>
            <a:chOff x="7508994" y="1440543"/>
            <a:chExt cx="1148572" cy="145954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A3C1606-9556-9F4D-AAF1-B3F18DA71E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11310" y="2170317"/>
              <a:ext cx="1146256" cy="72977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2F51C1F-82A8-AA49-A4CB-1CBBFAB084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08994" y="1440543"/>
              <a:ext cx="1127535" cy="729774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1CC9FF0-0B5D-C04C-8A52-01CA7907DC7F}"/>
              </a:ext>
            </a:extLst>
          </p:cNvPr>
          <p:cNvSpPr txBox="1"/>
          <p:nvPr/>
        </p:nvSpPr>
        <p:spPr>
          <a:xfrm>
            <a:off x="522828" y="4725799"/>
            <a:ext cx="1902565" cy="366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Dorsal Attention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F6EAD0-FD60-5347-BDE2-995B65F2E51D}"/>
              </a:ext>
            </a:extLst>
          </p:cNvPr>
          <p:cNvSpPr txBox="1"/>
          <p:nvPr/>
        </p:nvSpPr>
        <p:spPr>
          <a:xfrm>
            <a:off x="522827" y="5969953"/>
            <a:ext cx="1902565" cy="366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Default Mode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9DF25F-44A5-8940-97F1-247247FCC547}"/>
              </a:ext>
            </a:extLst>
          </p:cNvPr>
          <p:cNvSpPr txBox="1"/>
          <p:nvPr/>
        </p:nvSpPr>
        <p:spPr>
          <a:xfrm>
            <a:off x="522827" y="5341642"/>
            <a:ext cx="242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Frontoparietal Control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D5235DB-2D81-254F-8D41-30EA068487CE}"/>
              </a:ext>
            </a:extLst>
          </p:cNvPr>
          <p:cNvSpPr/>
          <p:nvPr/>
        </p:nvSpPr>
        <p:spPr>
          <a:xfrm>
            <a:off x="353084" y="4702213"/>
            <a:ext cx="169745" cy="169745"/>
          </a:xfrm>
          <a:prstGeom prst="rect">
            <a:avLst/>
          </a:prstGeom>
          <a:solidFill>
            <a:srgbClr val="016A0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E6B372E-5E28-0847-B806-23DD949BC7AE}"/>
              </a:ext>
            </a:extLst>
          </p:cNvPr>
          <p:cNvSpPr/>
          <p:nvPr/>
        </p:nvSpPr>
        <p:spPr>
          <a:xfrm>
            <a:off x="353083" y="4953276"/>
            <a:ext cx="169745" cy="169745"/>
          </a:xfrm>
          <a:prstGeom prst="rect">
            <a:avLst/>
          </a:prstGeom>
          <a:solidFill>
            <a:srgbClr val="418C3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C2CFEE2-0391-E741-8D01-8B421BA2A724}"/>
              </a:ext>
            </a:extLst>
          </p:cNvPr>
          <p:cNvSpPr/>
          <p:nvPr/>
        </p:nvSpPr>
        <p:spPr>
          <a:xfrm>
            <a:off x="353084" y="5340352"/>
            <a:ext cx="169745" cy="169745"/>
          </a:xfrm>
          <a:prstGeom prst="rect">
            <a:avLst/>
          </a:prstGeom>
          <a:solidFill>
            <a:srgbClr val="E5881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1DD1DC-BB7E-0844-9719-40CA4D18803B}"/>
              </a:ext>
            </a:extLst>
          </p:cNvPr>
          <p:cNvSpPr/>
          <p:nvPr/>
        </p:nvSpPr>
        <p:spPr>
          <a:xfrm>
            <a:off x="353083" y="5598728"/>
            <a:ext cx="169745" cy="169745"/>
          </a:xfrm>
          <a:prstGeom prst="rect">
            <a:avLst/>
          </a:prstGeom>
          <a:solidFill>
            <a:srgbClr val="7E2C3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51244E-9816-FB46-B5AB-87B331081F59}"/>
              </a:ext>
            </a:extLst>
          </p:cNvPr>
          <p:cNvSpPr/>
          <p:nvPr/>
        </p:nvSpPr>
        <p:spPr>
          <a:xfrm>
            <a:off x="353084" y="5957485"/>
            <a:ext cx="169745" cy="169745"/>
          </a:xfrm>
          <a:prstGeom prst="rect">
            <a:avLst/>
          </a:prstGeom>
          <a:solidFill>
            <a:srgbClr val="FFF90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828318-88DD-D34B-80CF-92DBF939E3A7}"/>
              </a:ext>
            </a:extLst>
          </p:cNvPr>
          <p:cNvSpPr/>
          <p:nvPr/>
        </p:nvSpPr>
        <p:spPr>
          <a:xfrm>
            <a:off x="353083" y="6207603"/>
            <a:ext cx="169745" cy="169745"/>
          </a:xfrm>
          <a:prstGeom prst="rect">
            <a:avLst/>
          </a:prstGeom>
          <a:solidFill>
            <a:srgbClr val="C6353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15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2BC3551-4D24-5747-9721-F841F5AD90A6}"/>
              </a:ext>
            </a:extLst>
          </p:cNvPr>
          <p:cNvSpPr/>
          <p:nvPr/>
        </p:nvSpPr>
        <p:spPr>
          <a:xfrm>
            <a:off x="0" y="0"/>
            <a:ext cx="9144000" cy="68526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4C75A2A-10D7-154D-A2F3-E903F6ACF4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515" y="4435471"/>
            <a:ext cx="4514228" cy="188714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C3D4517-CB01-F542-BAB1-321CD92175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498" y="2336370"/>
            <a:ext cx="4508748" cy="188485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2FCEBF-2D5F-2940-A07A-8D99359DD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/>
              <a:t>29</a:t>
            </a:fld>
            <a:endParaRPr lang="en-US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8E5C4578-BB6F-4645-8716-AD9D5C00A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Differences in Frontoparietal Control Network Activity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F6EA0F7-71E8-464F-B186-B4BE303FB80A}"/>
              </a:ext>
            </a:extLst>
          </p:cNvPr>
          <p:cNvSpPr txBox="1"/>
          <p:nvPr/>
        </p:nvSpPr>
        <p:spPr>
          <a:xfrm>
            <a:off x="1431330" y="1534821"/>
            <a:ext cx="17812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Texture</a:t>
            </a:r>
            <a:r>
              <a:rPr lang="en-US" dirty="0">
                <a:solidFill>
                  <a:schemeClr val="accent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(</a:t>
            </a:r>
            <a:r>
              <a:rPr lang="en-US" dirty="0">
                <a:solidFill>
                  <a:schemeClr val="accent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Rule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&gt; </a:t>
            </a:r>
            <a:r>
              <a:rPr lang="en-US" dirty="0">
                <a:solidFill>
                  <a:schemeClr val="accent5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Uniform</a:t>
            </a:r>
            <a:r>
              <a:rPr lang="en-US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44E9EE7-C5B6-E342-BB24-BE48A63A46AD}"/>
              </a:ext>
            </a:extLst>
          </p:cNvPr>
          <p:cNvSpPr txBox="1"/>
          <p:nvPr/>
        </p:nvSpPr>
        <p:spPr>
          <a:xfrm>
            <a:off x="5932247" y="1534821"/>
            <a:ext cx="17812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Symbol</a:t>
            </a:r>
            <a:r>
              <a:rPr lang="en-US" dirty="0">
                <a:solidFill>
                  <a:schemeClr val="accent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(</a:t>
            </a:r>
            <a:r>
              <a:rPr lang="en-US" dirty="0">
                <a:solidFill>
                  <a:schemeClr val="accent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Rule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&gt;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dirty="0">
                <a:solidFill>
                  <a:schemeClr val="accent5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Uniform</a:t>
            </a:r>
            <a:r>
              <a:rPr lang="en-US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28B13E-B90E-4749-89B6-3245BAE54D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17" y="4435471"/>
            <a:ext cx="4512698" cy="18865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C9CE54-6116-E249-97B8-B9486662D7C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17" y="4435471"/>
            <a:ext cx="4512698" cy="188650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AE30511-970B-FC4F-B4AE-7FC3D3599B3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515" y="4435471"/>
            <a:ext cx="4514228" cy="18871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AE484B-4EF3-1A4E-85DB-D72519C5870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515" y="4435471"/>
            <a:ext cx="4514228" cy="18871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537ECE-B15F-0E44-A04A-F6CC5376EA9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17" y="4435471"/>
            <a:ext cx="4512698" cy="18865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851227-213E-294C-8673-62780C5FEF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09" y="2336370"/>
            <a:ext cx="4508748" cy="18848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D0FBAD5-065D-3642-AA11-BB69FB0EB40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09" y="2336370"/>
            <a:ext cx="4508748" cy="18848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55BB8A5-808D-4E4B-8187-701BC2E72F5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498" y="2336370"/>
            <a:ext cx="4508748" cy="18848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D9B600E-D7DE-9F40-BB96-AA72678B019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498" y="2336370"/>
            <a:ext cx="4508748" cy="18848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C21E94-2C3E-5F42-8668-D3CFBEC7E80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09" y="2336370"/>
            <a:ext cx="4508748" cy="188485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C0C072A-324F-8C47-B89F-908A30FDC07E}"/>
              </a:ext>
            </a:extLst>
          </p:cNvPr>
          <p:cNvSpPr txBox="1"/>
          <p:nvPr/>
        </p:nvSpPr>
        <p:spPr>
          <a:xfrm>
            <a:off x="347804" y="4620796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9F16845-9E38-804C-B853-22F816297378}"/>
              </a:ext>
            </a:extLst>
          </p:cNvPr>
          <p:cNvSpPr txBox="1"/>
          <p:nvPr/>
        </p:nvSpPr>
        <p:spPr>
          <a:xfrm>
            <a:off x="3948056" y="4620796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901CBD-A70A-8446-951B-59EA8289773A}"/>
              </a:ext>
            </a:extLst>
          </p:cNvPr>
          <p:cNvSpPr txBox="1"/>
          <p:nvPr/>
        </p:nvSpPr>
        <p:spPr>
          <a:xfrm>
            <a:off x="4887930" y="4620796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EEABEF-CA3C-FA41-A3A3-644AC2266BF9}"/>
              </a:ext>
            </a:extLst>
          </p:cNvPr>
          <p:cNvSpPr txBox="1"/>
          <p:nvPr/>
        </p:nvSpPr>
        <p:spPr>
          <a:xfrm>
            <a:off x="8360500" y="4620796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DE29A2A-880C-C448-88B1-573FF3564783}"/>
              </a:ext>
            </a:extLst>
          </p:cNvPr>
          <p:cNvSpPr txBox="1"/>
          <p:nvPr/>
        </p:nvSpPr>
        <p:spPr>
          <a:xfrm>
            <a:off x="318636" y="2546712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536A7CF-8CF5-EC48-8099-2378919DADE6}"/>
              </a:ext>
            </a:extLst>
          </p:cNvPr>
          <p:cNvSpPr txBox="1"/>
          <p:nvPr/>
        </p:nvSpPr>
        <p:spPr>
          <a:xfrm>
            <a:off x="3918888" y="2546712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28F2F5E-6A7C-5548-B5A5-A58195A9186A}"/>
              </a:ext>
            </a:extLst>
          </p:cNvPr>
          <p:cNvSpPr txBox="1"/>
          <p:nvPr/>
        </p:nvSpPr>
        <p:spPr>
          <a:xfrm>
            <a:off x="4858762" y="2546712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062AC67-DA6B-E848-B8C4-F81900BFD131}"/>
              </a:ext>
            </a:extLst>
          </p:cNvPr>
          <p:cNvSpPr txBox="1"/>
          <p:nvPr/>
        </p:nvSpPr>
        <p:spPr>
          <a:xfrm>
            <a:off x="8331332" y="2546712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B7440D6-0227-AE45-A818-5DD7C6F4BDAE}"/>
              </a:ext>
            </a:extLst>
          </p:cNvPr>
          <p:cNvGrpSpPr/>
          <p:nvPr/>
        </p:nvGrpSpPr>
        <p:grpSpPr>
          <a:xfrm>
            <a:off x="5584521" y="6021737"/>
            <a:ext cx="2044446" cy="809857"/>
            <a:chOff x="3335368" y="6165885"/>
            <a:chExt cx="2044446" cy="80985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FE26576-1F9F-BF49-BBFE-AA7A00347552}"/>
                </a:ext>
              </a:extLst>
            </p:cNvPr>
            <p:cNvGrpSpPr/>
            <p:nvPr/>
          </p:nvGrpSpPr>
          <p:grpSpPr>
            <a:xfrm>
              <a:off x="3335368" y="6165885"/>
              <a:ext cx="2044446" cy="809857"/>
              <a:chOff x="3335368" y="6165885"/>
              <a:chExt cx="2044446" cy="809857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7373DB5D-9A09-8749-A4D3-920B576FA1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email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767" b="89767" l="9859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335368" y="6165885"/>
                <a:ext cx="2044446" cy="617298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73CE12A-AEF2-C447-A88B-5A37E4B5ABEB}"/>
                  </a:ext>
                </a:extLst>
              </p:cNvPr>
              <p:cNvSpPr txBox="1"/>
              <p:nvPr/>
            </p:nvSpPr>
            <p:spPr>
              <a:xfrm>
                <a:off x="3808602" y="6445176"/>
                <a:ext cx="444346" cy="21544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schemeClr val="bg1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-0.40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6D94D6C-6981-AF47-9D92-D98932EEE6B6}"/>
                  </a:ext>
                </a:extLst>
              </p:cNvPr>
              <p:cNvSpPr txBox="1"/>
              <p:nvPr/>
            </p:nvSpPr>
            <p:spPr>
              <a:xfrm>
                <a:off x="4917106" y="6445176"/>
                <a:ext cx="453011" cy="21544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solidFill>
                      <a:schemeClr val="bg1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 0.40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D0BF462-D3DB-C44A-93E0-00ED89ADB7D8}"/>
                  </a:ext>
                </a:extLst>
              </p:cNvPr>
              <p:cNvSpPr txBox="1"/>
              <p:nvPr/>
            </p:nvSpPr>
            <p:spPr>
              <a:xfrm>
                <a:off x="4063362" y="6606410"/>
                <a:ext cx="1161114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% Signal Change</a:t>
                </a:r>
              </a:p>
              <a:p>
                <a:pPr algn="ctr"/>
                <a:r>
                  <a:rPr lang="en-US" sz="800" dirty="0">
                    <a:solidFill>
                      <a:schemeClr val="bg1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(FDR Corrected)</a:t>
                </a:r>
                <a:endParaRPr lang="en-US" sz="1000" dirty="0">
                  <a:solidFill>
                    <a:schemeClr val="bg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D7CB1BA-D382-4644-A928-75080158CF6F}"/>
                </a:ext>
              </a:extLst>
            </p:cNvPr>
            <p:cNvSpPr txBox="1"/>
            <p:nvPr/>
          </p:nvSpPr>
          <p:spPr>
            <a:xfrm>
              <a:off x="3335368" y="6366812"/>
              <a:ext cx="453011" cy="21544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 n=27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F8CA338-4CC1-E34D-9692-2D3EDD2432CC}"/>
              </a:ext>
            </a:extLst>
          </p:cNvPr>
          <p:cNvGrpSpPr/>
          <p:nvPr/>
        </p:nvGrpSpPr>
        <p:grpSpPr>
          <a:xfrm>
            <a:off x="132833" y="6222663"/>
            <a:ext cx="5566758" cy="480843"/>
            <a:chOff x="772939" y="5569351"/>
            <a:chExt cx="7928633" cy="684856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5B1487D-923E-3448-8320-7E3A0F761728}"/>
                </a:ext>
              </a:extLst>
            </p:cNvPr>
            <p:cNvSpPr txBox="1"/>
            <p:nvPr/>
          </p:nvSpPr>
          <p:spPr>
            <a:xfrm>
              <a:off x="1084228" y="5706074"/>
              <a:ext cx="1975717" cy="386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Dorsal Attention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5924B3E-F8BF-F143-9E84-728930F737BB}"/>
                </a:ext>
              </a:extLst>
            </p:cNvPr>
            <p:cNvSpPr txBox="1"/>
            <p:nvPr/>
          </p:nvSpPr>
          <p:spPr>
            <a:xfrm>
              <a:off x="6725855" y="5706074"/>
              <a:ext cx="1975717" cy="386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Default Mode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43ABDA7-E399-7E47-B8BC-6F4C1BC3D186}"/>
                </a:ext>
              </a:extLst>
            </p:cNvPr>
            <p:cNvSpPr txBox="1"/>
            <p:nvPr/>
          </p:nvSpPr>
          <p:spPr>
            <a:xfrm>
              <a:off x="3632427" y="5706074"/>
              <a:ext cx="2318600" cy="386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Frontoparietal Control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73907EA-5BF7-A34F-B27B-ECE3EB2469FC}"/>
                </a:ext>
              </a:extLst>
            </p:cNvPr>
            <p:cNvSpPr/>
            <p:nvPr/>
          </p:nvSpPr>
          <p:spPr>
            <a:xfrm>
              <a:off x="772939" y="5569351"/>
              <a:ext cx="284254" cy="284254"/>
            </a:xfrm>
            <a:prstGeom prst="rect">
              <a:avLst/>
            </a:prstGeom>
            <a:solidFill>
              <a:srgbClr val="016A0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F0CCDEE-D2AE-0746-A5F8-07AC17B667E4}"/>
                </a:ext>
              </a:extLst>
            </p:cNvPr>
            <p:cNvSpPr/>
            <p:nvPr/>
          </p:nvSpPr>
          <p:spPr>
            <a:xfrm>
              <a:off x="772939" y="5966194"/>
              <a:ext cx="284254" cy="284254"/>
            </a:xfrm>
            <a:prstGeom prst="rect">
              <a:avLst/>
            </a:prstGeom>
            <a:solidFill>
              <a:srgbClr val="418C3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455EFAD-0875-F54F-B23A-B414373284D4}"/>
                </a:ext>
              </a:extLst>
            </p:cNvPr>
            <p:cNvSpPr/>
            <p:nvPr/>
          </p:nvSpPr>
          <p:spPr>
            <a:xfrm>
              <a:off x="3323388" y="5573110"/>
              <a:ext cx="284254" cy="284254"/>
            </a:xfrm>
            <a:prstGeom prst="rect">
              <a:avLst/>
            </a:prstGeom>
            <a:solidFill>
              <a:srgbClr val="E5881E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42DB555-EC1F-8B4A-9BBE-B6A6422BD2B1}"/>
                </a:ext>
              </a:extLst>
            </p:cNvPr>
            <p:cNvSpPr/>
            <p:nvPr/>
          </p:nvSpPr>
          <p:spPr>
            <a:xfrm>
              <a:off x="3323388" y="5969953"/>
              <a:ext cx="284254" cy="284254"/>
            </a:xfrm>
            <a:prstGeom prst="rect">
              <a:avLst/>
            </a:prstGeom>
            <a:solidFill>
              <a:srgbClr val="7E2C3D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90368E1-9463-E44F-9A7D-BC2EFEDBE2E0}"/>
                </a:ext>
              </a:extLst>
            </p:cNvPr>
            <p:cNvSpPr/>
            <p:nvPr/>
          </p:nvSpPr>
          <p:spPr>
            <a:xfrm>
              <a:off x="6464136" y="5569351"/>
              <a:ext cx="284254" cy="284254"/>
            </a:xfrm>
            <a:prstGeom prst="rect">
              <a:avLst/>
            </a:prstGeom>
            <a:solidFill>
              <a:srgbClr val="FFF90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42E2989-CA22-C140-A386-61FF3B78CB2F}"/>
                </a:ext>
              </a:extLst>
            </p:cNvPr>
            <p:cNvSpPr/>
            <p:nvPr/>
          </p:nvSpPr>
          <p:spPr>
            <a:xfrm>
              <a:off x="6464136" y="5966194"/>
              <a:ext cx="284254" cy="284254"/>
            </a:xfrm>
            <a:prstGeom prst="rect">
              <a:avLst/>
            </a:prstGeom>
            <a:solidFill>
              <a:srgbClr val="C6353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442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44" grpId="0"/>
      <p:bldP spid="45" grpId="0"/>
      <p:bldP spid="46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B4C0A-2716-C742-BD2B-21EC5ABF8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Resting State Connectivity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A9E0CF-4547-1A48-BC46-DD9A06C91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597E1E-F61D-B641-95AC-08954D34F7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2257742"/>
            <a:ext cx="3965880" cy="27724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290C3B-9386-5A4E-AF7F-5A1DAA6C11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4530" y="2257742"/>
            <a:ext cx="4016907" cy="20680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725488-E808-3248-86DC-0CC00FC6D873}"/>
              </a:ext>
            </a:extLst>
          </p:cNvPr>
          <p:cNvSpPr txBox="1"/>
          <p:nvPr/>
        </p:nvSpPr>
        <p:spPr>
          <a:xfrm>
            <a:off x="6284932" y="6385024"/>
            <a:ext cx="1939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Fox et al. 2005 </a:t>
            </a:r>
            <a:r>
              <a:rPr lang="en-US" sz="14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(PNAS)</a:t>
            </a:r>
          </a:p>
        </p:txBody>
      </p:sp>
    </p:spTree>
    <p:extLst>
      <p:ext uri="{BB962C8B-B14F-4D97-AF65-F5344CB8AC3E}">
        <p14:creationId xmlns:p14="http://schemas.microsoft.com/office/powerpoint/2010/main" val="87659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C7591-DFC6-F346-B90C-C9EACEAED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Summary of 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89BCDB-B920-DB44-9123-7D8E5FE39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/>
              <a:t>30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7D5330-9336-8A4F-AA12-0F54AF5672FE}"/>
              </a:ext>
            </a:extLst>
          </p:cNvPr>
          <p:cNvSpPr txBox="1"/>
          <p:nvPr/>
        </p:nvSpPr>
        <p:spPr>
          <a:xfrm>
            <a:off x="628650" y="1621410"/>
            <a:ext cx="752613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Helvetica Light" panose="020B0403020202020204" pitchFamily="34" charset="0"/>
              </a:rPr>
              <a:t>Increased IT activity for perceptual reasoning and </a:t>
            </a:r>
            <a:r>
              <a:rPr lang="en-US" sz="3200" dirty="0" err="1">
                <a:latin typeface="Helvetica Light" panose="020B0403020202020204" pitchFamily="34" charset="0"/>
              </a:rPr>
              <a:t>rlPFC</a:t>
            </a:r>
            <a:r>
              <a:rPr lang="en-US" sz="3200" dirty="0">
                <a:latin typeface="Helvetica Light" panose="020B0403020202020204" pitchFamily="34" charset="0"/>
              </a:rPr>
              <a:t> for symbolic reasoning</a:t>
            </a:r>
          </a:p>
          <a:p>
            <a:endParaRPr lang="en-US" sz="3200" dirty="0">
              <a:latin typeface="Helvetica Light" panose="020B0403020202020204" pitchFamily="34" charset="0"/>
            </a:endParaRPr>
          </a:p>
          <a:p>
            <a:endParaRPr lang="en-US" sz="3200" dirty="0">
              <a:latin typeface="Helvetica Light" panose="020B04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Helvetica Light" panose="020B0403020202020204" pitchFamily="34" charset="0"/>
              </a:rPr>
              <a:t>DAN &amp; FPCN support reasoning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Helvetica Light" panose="020B0403020202020204" pitchFamily="34" charset="0"/>
              </a:rPr>
              <a:t>FPCN supports symbolic reasoning over and above texture reasoning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B0B4D5-5883-BE42-97C8-5DB0F38EF7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4536" y="2768188"/>
            <a:ext cx="2994671" cy="113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4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AD5F8-286B-4D4D-9E90-A8E8E0333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B5C348-104B-9A43-8C59-93A35DCB8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31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13A086-5FDE-674C-9823-68860CECDDD3}"/>
              </a:ext>
            </a:extLst>
          </p:cNvPr>
          <p:cNvSpPr txBox="1"/>
          <p:nvPr/>
        </p:nvSpPr>
        <p:spPr>
          <a:xfrm>
            <a:off x="628650" y="1621410"/>
            <a:ext cx="78867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Helvetica Light" panose="020B0403020202020204" pitchFamily="34" charset="0"/>
              </a:rPr>
              <a:t>Future computational models might consider the additional ventral-visual processing involved in perceptual reasoning</a:t>
            </a:r>
          </a:p>
          <a:p>
            <a:endParaRPr lang="en-US" sz="3200" dirty="0">
              <a:latin typeface="Helvetica Light" panose="020B04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Helvetica Light" panose="020B0403020202020204" pitchFamily="34" charset="0"/>
              </a:rPr>
              <a:t>Processing of symbolic stimuli may draw on long-term representations (schemas)</a:t>
            </a:r>
          </a:p>
        </p:txBody>
      </p:sp>
    </p:spTree>
    <p:extLst>
      <p:ext uri="{BB962C8B-B14F-4D97-AF65-F5344CB8AC3E}">
        <p14:creationId xmlns:p14="http://schemas.microsoft.com/office/powerpoint/2010/main" val="317789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30019-0297-1145-BFFA-166135349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Specific Aim #2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D57641-42AD-B14F-A2CA-55954766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/>
              <a:t>32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DA11039-8175-074C-B13F-B26B06E105A0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Characterize local and global </a:t>
            </a:r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functional connectivity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of the frontoparietal control network during abstract reasoning including </a:t>
            </a:r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interactions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between the frontoparietal control, dorsal attention, and default mode networks.</a:t>
            </a:r>
          </a:p>
          <a:p>
            <a:pPr marL="0" indent="0">
              <a:buNone/>
            </a:pPr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F8A45F-628E-C946-BB2D-EACD3DED7C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1105" y="4144646"/>
            <a:ext cx="4984115" cy="23012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B84AE5-A48A-DD49-A93E-CDA2CC102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674" y="4100286"/>
            <a:ext cx="2837319" cy="178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3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6359A-AB98-F94E-9F84-385668E4E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Inter-Subject Variability of Resting State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8D4E6-24D6-1341-93B3-F6542A37D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>
                <a:latin typeface="Helvetica Neue Light" panose="02000403000000020004" pitchFamily="2" charset="0"/>
                <a:ea typeface="Helvetica Neue Light" panose="02000403000000020004" pitchFamily="2" charset="0"/>
              </a:rPr>
              <a:t>33</a:t>
            </a:fld>
            <a:endParaRPr lang="en-US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C36F62-78BD-FA44-A806-CDDB6D9256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092" y="1925904"/>
            <a:ext cx="4092853" cy="34310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210CD9-7D0D-7D4C-9307-2DC9231D4EF0}"/>
              </a:ext>
            </a:extLst>
          </p:cNvPr>
          <p:cNvSpPr txBox="1"/>
          <p:nvPr/>
        </p:nvSpPr>
        <p:spPr>
          <a:xfrm>
            <a:off x="250092" y="6413699"/>
            <a:ext cx="2363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Mueller et al., 2013 </a:t>
            </a:r>
            <a:r>
              <a:rPr lang="en-US" sz="14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(Neuron)</a:t>
            </a:r>
            <a:endParaRPr lang="en-US" sz="1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CF8BFD-8DBA-6D40-B00A-1B78DC2733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9771" y="2265769"/>
            <a:ext cx="4333797" cy="301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4564E-6D09-8C4B-8DF1-B4364193B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Individual Subject Network Parcellation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97DAA-6E65-5E4B-8FE9-2EF134E3A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9B6D6C-D929-8844-BB6E-3450CB0FC5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823" y="1544754"/>
            <a:ext cx="4186409" cy="50182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EA4901-6648-CD4D-A299-C633FF4DA3D0}"/>
              </a:ext>
            </a:extLst>
          </p:cNvPr>
          <p:cNvSpPr txBox="1"/>
          <p:nvPr/>
        </p:nvSpPr>
        <p:spPr>
          <a:xfrm>
            <a:off x="5515019" y="6389599"/>
            <a:ext cx="2531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Wang et al., 2015 </a:t>
            </a:r>
            <a:r>
              <a:rPr lang="en-US" sz="14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(Nat. Neuro)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87C2C4-75CA-694B-A48E-ACD964C591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886" y="2362429"/>
            <a:ext cx="3985471" cy="338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5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509F9-080D-3541-987E-811D2F792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Hypothesis 2a: IPS serves as a Hub for the Frontoparietal Control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EF3E7A-0A42-AC4C-9465-8D9424151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/>
              <a:t>35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7173A4B-15A9-7C43-970B-1A5169C95EC4}"/>
              </a:ext>
            </a:extLst>
          </p:cNvPr>
          <p:cNvSpPr/>
          <p:nvPr/>
        </p:nvSpPr>
        <p:spPr>
          <a:xfrm>
            <a:off x="3052235" y="2435769"/>
            <a:ext cx="1109132" cy="4826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dlPFC</a:t>
            </a:r>
            <a:endParaRPr lang="en-US" sz="1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FBF6AC4-088B-8744-9620-AF1359C7EE68}"/>
              </a:ext>
            </a:extLst>
          </p:cNvPr>
          <p:cNvSpPr/>
          <p:nvPr/>
        </p:nvSpPr>
        <p:spPr>
          <a:xfrm>
            <a:off x="4982632" y="2435769"/>
            <a:ext cx="1109132" cy="4826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lat</a:t>
            </a:r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-IT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5847B55-9E21-794E-A943-C29A89181162}"/>
              </a:ext>
            </a:extLst>
          </p:cNvPr>
          <p:cNvSpPr/>
          <p:nvPr/>
        </p:nvSpPr>
        <p:spPr>
          <a:xfrm>
            <a:off x="2988736" y="4195774"/>
            <a:ext cx="1236131" cy="4826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pre-SMA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28A41CA-F2FB-8942-9C40-467C9B82148E}"/>
              </a:ext>
            </a:extLst>
          </p:cNvPr>
          <p:cNvSpPr/>
          <p:nvPr/>
        </p:nvSpPr>
        <p:spPr>
          <a:xfrm>
            <a:off x="4919133" y="4195774"/>
            <a:ext cx="1236131" cy="4826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CaS</a:t>
            </a:r>
            <a:endParaRPr lang="en-US" sz="1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213E08-0696-B142-BD83-CB4D18B6E4FB}"/>
              </a:ext>
            </a:extLst>
          </p:cNvPr>
          <p:cNvCxnSpPr>
            <a:stCxn id="5" idx="1"/>
            <a:endCxn id="6" idx="4"/>
          </p:cNvCxnSpPr>
          <p:nvPr/>
        </p:nvCxnSpPr>
        <p:spPr>
          <a:xfrm flipH="1" flipV="1">
            <a:off x="3606801" y="2918369"/>
            <a:ext cx="598461" cy="45458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328F7E-D8B9-6A41-8C34-C3A146A7D3A8}"/>
              </a:ext>
            </a:extLst>
          </p:cNvPr>
          <p:cNvCxnSpPr>
            <a:cxnSpLocks/>
            <a:stCxn id="5" idx="3"/>
            <a:endCxn id="8" idx="0"/>
          </p:cNvCxnSpPr>
          <p:nvPr/>
        </p:nvCxnSpPr>
        <p:spPr>
          <a:xfrm flipH="1">
            <a:off x="3606802" y="3714201"/>
            <a:ext cx="598460" cy="48157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38C3633-D156-9340-A34F-41A07966E5C0}"/>
              </a:ext>
            </a:extLst>
          </p:cNvPr>
          <p:cNvCxnSpPr>
            <a:cxnSpLocks/>
            <a:stCxn id="5" idx="5"/>
            <a:endCxn id="9" idx="0"/>
          </p:cNvCxnSpPr>
          <p:nvPr/>
        </p:nvCxnSpPr>
        <p:spPr>
          <a:xfrm>
            <a:off x="4989536" y="3714201"/>
            <a:ext cx="547663" cy="48157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A8487C-C1F7-6144-88CA-B94EFC267283}"/>
              </a:ext>
            </a:extLst>
          </p:cNvPr>
          <p:cNvCxnSpPr>
            <a:cxnSpLocks/>
            <a:stCxn id="5" idx="7"/>
            <a:endCxn id="7" idx="4"/>
          </p:cNvCxnSpPr>
          <p:nvPr/>
        </p:nvCxnSpPr>
        <p:spPr>
          <a:xfrm flipV="1">
            <a:off x="4989536" y="2918369"/>
            <a:ext cx="547662" cy="45458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684841E-04A5-BC41-99F5-216CE3A5A337}"/>
              </a:ext>
            </a:extLst>
          </p:cNvPr>
          <p:cNvGrpSpPr/>
          <p:nvPr/>
        </p:nvGrpSpPr>
        <p:grpSpPr>
          <a:xfrm>
            <a:off x="6673040" y="2188582"/>
            <a:ext cx="2318196" cy="2433309"/>
            <a:chOff x="6661803" y="2748721"/>
            <a:chExt cx="2318196" cy="2433309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8D5FFC1-FB27-2448-B6B6-A1535657EC2E}"/>
                </a:ext>
              </a:extLst>
            </p:cNvPr>
            <p:cNvSpPr/>
            <p:nvPr/>
          </p:nvSpPr>
          <p:spPr>
            <a:xfrm>
              <a:off x="7997866" y="3775130"/>
              <a:ext cx="982133" cy="46515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PrC</a:t>
              </a:r>
              <a:endParaRPr lang="en-US" sz="1400" dirty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15460F3-D01F-E444-A191-528A93DE91C3}"/>
                </a:ext>
              </a:extLst>
            </p:cNvPr>
            <p:cNvSpPr/>
            <p:nvPr/>
          </p:nvSpPr>
          <p:spPr>
            <a:xfrm>
              <a:off x="6805633" y="3760229"/>
              <a:ext cx="982133" cy="46515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mPFC</a:t>
              </a:r>
              <a:endParaRPr lang="en-US" sz="1400" dirty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E9208EC-D983-2B47-85A9-CD9A7B3B4E50}"/>
                </a:ext>
              </a:extLst>
            </p:cNvPr>
            <p:cNvSpPr/>
            <p:nvPr/>
          </p:nvSpPr>
          <p:spPr>
            <a:xfrm>
              <a:off x="6661803" y="4716872"/>
              <a:ext cx="982133" cy="46515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STG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0572D80-7DA9-E04D-B156-279361CCE8F4}"/>
                </a:ext>
              </a:extLst>
            </p:cNvPr>
            <p:cNvSpPr/>
            <p:nvPr/>
          </p:nvSpPr>
          <p:spPr>
            <a:xfrm>
              <a:off x="7419467" y="2748721"/>
              <a:ext cx="982133" cy="46515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PHC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E94737C-7469-F746-93FE-7E6E8B1AC2B3}"/>
                </a:ext>
              </a:extLst>
            </p:cNvPr>
            <p:cNvCxnSpPr>
              <a:stCxn id="29" idx="6"/>
              <a:endCxn id="28" idx="2"/>
            </p:cNvCxnSpPr>
            <p:nvPr/>
          </p:nvCxnSpPr>
          <p:spPr>
            <a:xfrm>
              <a:off x="7787766" y="3992808"/>
              <a:ext cx="210100" cy="14901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5E32ED3-4883-1C42-8599-D607E5AED922}"/>
                </a:ext>
              </a:extLst>
            </p:cNvPr>
            <p:cNvCxnSpPr>
              <a:cxnSpLocks/>
              <a:stCxn id="29" idx="7"/>
              <a:endCxn id="31" idx="3"/>
            </p:cNvCxnSpPr>
            <p:nvPr/>
          </p:nvCxnSpPr>
          <p:spPr>
            <a:xfrm flipH="1" flipV="1">
              <a:off x="7563297" y="3145758"/>
              <a:ext cx="80639" cy="682592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AB26324-70D5-5E4E-8F1E-CE6713FD2F95}"/>
                </a:ext>
              </a:extLst>
            </p:cNvPr>
            <p:cNvCxnSpPr>
              <a:cxnSpLocks/>
              <a:stCxn id="28" idx="1"/>
              <a:endCxn id="31" idx="5"/>
            </p:cNvCxnSpPr>
            <p:nvPr/>
          </p:nvCxnSpPr>
          <p:spPr>
            <a:xfrm flipV="1">
              <a:off x="8141696" y="3145758"/>
              <a:ext cx="116074" cy="697493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7791C7A-5378-AC42-BB32-AA325F4F8900}"/>
                </a:ext>
              </a:extLst>
            </p:cNvPr>
            <p:cNvCxnSpPr>
              <a:cxnSpLocks/>
              <a:stCxn id="30" idx="1"/>
              <a:endCxn id="29" idx="5"/>
            </p:cNvCxnSpPr>
            <p:nvPr/>
          </p:nvCxnSpPr>
          <p:spPr>
            <a:xfrm flipV="1">
              <a:off x="6805633" y="4157266"/>
              <a:ext cx="838303" cy="627727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97B7524-2662-3748-AB65-8BA78C218DA1}"/>
                </a:ext>
              </a:extLst>
            </p:cNvPr>
            <p:cNvCxnSpPr>
              <a:cxnSpLocks/>
              <a:stCxn id="30" idx="7"/>
              <a:endCxn id="28" idx="3"/>
            </p:cNvCxnSpPr>
            <p:nvPr/>
          </p:nvCxnSpPr>
          <p:spPr>
            <a:xfrm flipV="1">
              <a:off x="7500106" y="4172167"/>
              <a:ext cx="641590" cy="612826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2AD2EDB-620C-134E-9CA2-7BEA650D6F7E}"/>
                </a:ext>
              </a:extLst>
            </p:cNvPr>
            <p:cNvSpPr/>
            <p:nvPr/>
          </p:nvSpPr>
          <p:spPr>
            <a:xfrm>
              <a:off x="7997865" y="4716872"/>
              <a:ext cx="982133" cy="46515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TPJ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FBA7351-E9F5-D941-A746-1200C2D34567}"/>
                </a:ext>
              </a:extLst>
            </p:cNvPr>
            <p:cNvCxnSpPr>
              <a:cxnSpLocks/>
              <a:stCxn id="50" idx="1"/>
              <a:endCxn id="29" idx="5"/>
            </p:cNvCxnSpPr>
            <p:nvPr/>
          </p:nvCxnSpPr>
          <p:spPr>
            <a:xfrm flipH="1" flipV="1">
              <a:off x="7643936" y="4157266"/>
              <a:ext cx="497759" cy="627727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B23C135-9968-AF44-B4DF-F40349A9817C}"/>
                </a:ext>
              </a:extLst>
            </p:cNvPr>
            <p:cNvCxnSpPr>
              <a:cxnSpLocks/>
              <a:stCxn id="50" idx="7"/>
              <a:endCxn id="28" idx="3"/>
            </p:cNvCxnSpPr>
            <p:nvPr/>
          </p:nvCxnSpPr>
          <p:spPr>
            <a:xfrm flipH="1" flipV="1">
              <a:off x="8141696" y="4172167"/>
              <a:ext cx="694472" cy="612826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B6B35F1-BFCE-7E42-9D6A-D5C1CF7C2A77}"/>
              </a:ext>
            </a:extLst>
          </p:cNvPr>
          <p:cNvGrpSpPr/>
          <p:nvPr/>
        </p:nvGrpSpPr>
        <p:grpSpPr>
          <a:xfrm>
            <a:off x="74292" y="3048397"/>
            <a:ext cx="2640992" cy="1070919"/>
            <a:chOff x="140311" y="3019309"/>
            <a:chExt cx="2640992" cy="1070919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372F673-47CC-3D43-9D85-D388315D50E5}"/>
                </a:ext>
              </a:extLst>
            </p:cNvPr>
            <p:cNvSpPr/>
            <p:nvPr/>
          </p:nvSpPr>
          <p:spPr>
            <a:xfrm>
              <a:off x="140311" y="3029346"/>
              <a:ext cx="982133" cy="465158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sPCS</a:t>
              </a:r>
              <a:endPara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2CD3444-7345-984A-B75A-CCAEDBD81F40}"/>
                </a:ext>
              </a:extLst>
            </p:cNvPr>
            <p:cNvSpPr/>
            <p:nvPr/>
          </p:nvSpPr>
          <p:spPr>
            <a:xfrm>
              <a:off x="1799170" y="3019309"/>
              <a:ext cx="982133" cy="465158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iPCS</a:t>
              </a:r>
              <a:endPara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2C38110-BDDC-5249-8E53-88E0F75ECC8C}"/>
                </a:ext>
              </a:extLst>
            </p:cNvPr>
            <p:cNvSpPr/>
            <p:nvPr/>
          </p:nvSpPr>
          <p:spPr>
            <a:xfrm>
              <a:off x="969740" y="3625070"/>
              <a:ext cx="982133" cy="465158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IPS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0AC11DB-F7DC-A641-9839-BEA94573A1B6}"/>
                </a:ext>
              </a:extLst>
            </p:cNvPr>
            <p:cNvCxnSpPr>
              <a:cxnSpLocks/>
              <a:stCxn id="27" idx="1"/>
              <a:endCxn id="25" idx="5"/>
            </p:cNvCxnSpPr>
            <p:nvPr/>
          </p:nvCxnSpPr>
          <p:spPr>
            <a:xfrm flipH="1" flipV="1">
              <a:off x="978614" y="3426383"/>
              <a:ext cx="134956" cy="266808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4B9B463-80CA-B94B-AC0C-917C211A1D49}"/>
                </a:ext>
              </a:extLst>
            </p:cNvPr>
            <p:cNvCxnSpPr>
              <a:cxnSpLocks/>
              <a:stCxn id="27" idx="7"/>
              <a:endCxn id="26" idx="3"/>
            </p:cNvCxnSpPr>
            <p:nvPr/>
          </p:nvCxnSpPr>
          <p:spPr>
            <a:xfrm flipV="1">
              <a:off x="1808043" y="3416346"/>
              <a:ext cx="134957" cy="27684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CB17D56-BD6C-B746-A9AC-8E02977CC0D6}"/>
                </a:ext>
              </a:extLst>
            </p:cNvPr>
            <p:cNvCxnSpPr>
              <a:cxnSpLocks/>
              <a:stCxn id="26" idx="2"/>
              <a:endCxn id="25" idx="6"/>
            </p:cNvCxnSpPr>
            <p:nvPr/>
          </p:nvCxnSpPr>
          <p:spPr>
            <a:xfrm flipH="1">
              <a:off x="1122444" y="3251888"/>
              <a:ext cx="676726" cy="10037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7511FDF1-C935-C34F-8AF9-7D38EBD37488}"/>
              </a:ext>
            </a:extLst>
          </p:cNvPr>
          <p:cNvSpPr/>
          <p:nvPr/>
        </p:nvSpPr>
        <p:spPr>
          <a:xfrm>
            <a:off x="4042833" y="3302276"/>
            <a:ext cx="1109132" cy="4826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lat</a:t>
            </a:r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-IPS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F36ED89-060E-D94E-A86A-6955FA31BF74}"/>
              </a:ext>
            </a:extLst>
          </p:cNvPr>
          <p:cNvSpPr txBox="1"/>
          <p:nvPr/>
        </p:nvSpPr>
        <p:spPr>
          <a:xfrm>
            <a:off x="3431214" y="1951728"/>
            <a:ext cx="2332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D7D3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Frontoparietal Control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A1F3398C-CAC2-CF4F-9DE3-F413332EC7E4}"/>
              </a:ext>
            </a:extLst>
          </p:cNvPr>
          <p:cNvSpPr txBox="1"/>
          <p:nvPr/>
        </p:nvSpPr>
        <p:spPr>
          <a:xfrm>
            <a:off x="445433" y="2585619"/>
            <a:ext cx="1773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Dorsal Attention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90D56FC-0A27-0D47-969C-2A373C4188C9}"/>
              </a:ext>
            </a:extLst>
          </p:cNvPr>
          <p:cNvSpPr txBox="1"/>
          <p:nvPr/>
        </p:nvSpPr>
        <p:spPr>
          <a:xfrm>
            <a:off x="7164106" y="1739703"/>
            <a:ext cx="151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Default Mode</a:t>
            </a:r>
          </a:p>
        </p:txBody>
      </p:sp>
    </p:spTree>
    <p:extLst>
      <p:ext uri="{BB962C8B-B14F-4D97-AF65-F5344CB8AC3E}">
        <p14:creationId xmlns:p14="http://schemas.microsoft.com/office/powerpoint/2010/main" val="23034898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509F9-080D-3541-987E-811D2F792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Hypothesis 2b: During Texture Reasoning, FPCN-DAN connectivity increases.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EF3E7A-0A42-AC4C-9465-8D9424151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/>
              <a:t>36</a:t>
            </a:fld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6D0C607-FD49-EF48-95F1-81046DFAA75D}"/>
              </a:ext>
            </a:extLst>
          </p:cNvPr>
          <p:cNvGrpSpPr/>
          <p:nvPr/>
        </p:nvGrpSpPr>
        <p:grpSpPr>
          <a:xfrm>
            <a:off x="2988736" y="2435769"/>
            <a:ext cx="3166528" cy="2242605"/>
            <a:chOff x="3064937" y="2674413"/>
            <a:chExt cx="3166528" cy="224260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511FDF1-C935-C34F-8AF9-7D38EBD37488}"/>
                </a:ext>
              </a:extLst>
            </p:cNvPr>
            <p:cNvSpPr/>
            <p:nvPr/>
          </p:nvSpPr>
          <p:spPr>
            <a:xfrm>
              <a:off x="4119034" y="3540920"/>
              <a:ext cx="1109132" cy="4826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lat</a:t>
              </a:r>
              <a:r>
                <a:rPr lang="en-US" sz="1400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-IPS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7173A4B-15A9-7C43-970B-1A5169C95EC4}"/>
                </a:ext>
              </a:extLst>
            </p:cNvPr>
            <p:cNvSpPr/>
            <p:nvPr/>
          </p:nvSpPr>
          <p:spPr>
            <a:xfrm>
              <a:off x="3128436" y="2674413"/>
              <a:ext cx="1109132" cy="4826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dlPFC</a:t>
              </a:r>
              <a:endPara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FBF6AC4-088B-8744-9620-AF1359C7EE68}"/>
                </a:ext>
              </a:extLst>
            </p:cNvPr>
            <p:cNvSpPr/>
            <p:nvPr/>
          </p:nvSpPr>
          <p:spPr>
            <a:xfrm>
              <a:off x="5058833" y="2674413"/>
              <a:ext cx="1109132" cy="4826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lat</a:t>
              </a:r>
              <a:r>
                <a:rPr lang="en-US" sz="1400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-IT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5847B55-9E21-794E-A943-C29A89181162}"/>
                </a:ext>
              </a:extLst>
            </p:cNvPr>
            <p:cNvSpPr/>
            <p:nvPr/>
          </p:nvSpPr>
          <p:spPr>
            <a:xfrm>
              <a:off x="3064937" y="4434418"/>
              <a:ext cx="1236131" cy="4826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pre-SMA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28A41CA-F2FB-8942-9C40-467C9B82148E}"/>
                </a:ext>
              </a:extLst>
            </p:cNvPr>
            <p:cNvSpPr/>
            <p:nvPr/>
          </p:nvSpPr>
          <p:spPr>
            <a:xfrm>
              <a:off x="4995334" y="4434418"/>
              <a:ext cx="1236131" cy="4826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CaS</a:t>
              </a:r>
              <a:endPara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E213E08-0696-B142-BD83-CB4D18B6E4FB}"/>
                </a:ext>
              </a:extLst>
            </p:cNvPr>
            <p:cNvCxnSpPr>
              <a:stCxn id="5" idx="1"/>
              <a:endCxn id="6" idx="4"/>
            </p:cNvCxnSpPr>
            <p:nvPr/>
          </p:nvCxnSpPr>
          <p:spPr>
            <a:xfrm flipH="1" flipV="1">
              <a:off x="3683002" y="3157013"/>
              <a:ext cx="598461" cy="45458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9328F7E-D8B9-6A41-8C34-C3A146A7D3A8}"/>
                </a:ext>
              </a:extLst>
            </p:cNvPr>
            <p:cNvCxnSpPr>
              <a:cxnSpLocks/>
              <a:stCxn id="5" idx="3"/>
              <a:endCxn id="8" idx="0"/>
            </p:cNvCxnSpPr>
            <p:nvPr/>
          </p:nvCxnSpPr>
          <p:spPr>
            <a:xfrm flipH="1">
              <a:off x="3683003" y="3952845"/>
              <a:ext cx="598460" cy="48157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38C3633-D156-9340-A34F-41A07966E5C0}"/>
                </a:ext>
              </a:extLst>
            </p:cNvPr>
            <p:cNvCxnSpPr>
              <a:cxnSpLocks/>
              <a:stCxn id="5" idx="5"/>
              <a:endCxn id="9" idx="0"/>
            </p:cNvCxnSpPr>
            <p:nvPr/>
          </p:nvCxnSpPr>
          <p:spPr>
            <a:xfrm>
              <a:off x="5065737" y="3952845"/>
              <a:ext cx="547663" cy="48157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AA8487C-C1F7-6144-88CA-B94EFC267283}"/>
                </a:ext>
              </a:extLst>
            </p:cNvPr>
            <p:cNvCxnSpPr>
              <a:cxnSpLocks/>
              <a:stCxn id="5" idx="7"/>
              <a:endCxn id="7" idx="4"/>
            </p:cNvCxnSpPr>
            <p:nvPr/>
          </p:nvCxnSpPr>
          <p:spPr>
            <a:xfrm flipV="1">
              <a:off x="5065737" y="3157013"/>
              <a:ext cx="547662" cy="45458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684841E-04A5-BC41-99F5-216CE3A5A337}"/>
              </a:ext>
            </a:extLst>
          </p:cNvPr>
          <p:cNvGrpSpPr/>
          <p:nvPr/>
        </p:nvGrpSpPr>
        <p:grpSpPr>
          <a:xfrm>
            <a:off x="6673040" y="2188582"/>
            <a:ext cx="2318196" cy="2433309"/>
            <a:chOff x="6661803" y="2748721"/>
            <a:chExt cx="2318196" cy="2433309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8D5FFC1-FB27-2448-B6B6-A1535657EC2E}"/>
                </a:ext>
              </a:extLst>
            </p:cNvPr>
            <p:cNvSpPr/>
            <p:nvPr/>
          </p:nvSpPr>
          <p:spPr>
            <a:xfrm>
              <a:off x="7997866" y="3775130"/>
              <a:ext cx="982133" cy="46515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PrC</a:t>
              </a:r>
              <a:endParaRPr lang="en-US" sz="1400" dirty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15460F3-D01F-E444-A191-528A93DE91C3}"/>
                </a:ext>
              </a:extLst>
            </p:cNvPr>
            <p:cNvSpPr/>
            <p:nvPr/>
          </p:nvSpPr>
          <p:spPr>
            <a:xfrm>
              <a:off x="6805633" y="3760229"/>
              <a:ext cx="982133" cy="46515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mPFC</a:t>
              </a:r>
              <a:endParaRPr lang="en-US" sz="1400" dirty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E9208EC-D983-2B47-85A9-CD9A7B3B4E50}"/>
                </a:ext>
              </a:extLst>
            </p:cNvPr>
            <p:cNvSpPr/>
            <p:nvPr/>
          </p:nvSpPr>
          <p:spPr>
            <a:xfrm>
              <a:off x="6661803" y="4716872"/>
              <a:ext cx="982133" cy="46515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STG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0572D80-7DA9-E04D-B156-279361CCE8F4}"/>
                </a:ext>
              </a:extLst>
            </p:cNvPr>
            <p:cNvSpPr/>
            <p:nvPr/>
          </p:nvSpPr>
          <p:spPr>
            <a:xfrm>
              <a:off x="7419467" y="2748721"/>
              <a:ext cx="982133" cy="46515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PHC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E94737C-7469-F746-93FE-7E6E8B1AC2B3}"/>
                </a:ext>
              </a:extLst>
            </p:cNvPr>
            <p:cNvCxnSpPr>
              <a:stCxn id="29" idx="6"/>
              <a:endCxn id="28" idx="2"/>
            </p:cNvCxnSpPr>
            <p:nvPr/>
          </p:nvCxnSpPr>
          <p:spPr>
            <a:xfrm>
              <a:off x="7787766" y="3992808"/>
              <a:ext cx="210100" cy="14901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5E32ED3-4883-1C42-8599-D607E5AED922}"/>
                </a:ext>
              </a:extLst>
            </p:cNvPr>
            <p:cNvCxnSpPr>
              <a:cxnSpLocks/>
              <a:stCxn id="29" idx="7"/>
              <a:endCxn id="31" idx="3"/>
            </p:cNvCxnSpPr>
            <p:nvPr/>
          </p:nvCxnSpPr>
          <p:spPr>
            <a:xfrm flipH="1" flipV="1">
              <a:off x="7563297" y="3145758"/>
              <a:ext cx="80639" cy="682592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AB26324-70D5-5E4E-8F1E-CE6713FD2F95}"/>
                </a:ext>
              </a:extLst>
            </p:cNvPr>
            <p:cNvCxnSpPr>
              <a:cxnSpLocks/>
              <a:stCxn id="28" idx="1"/>
              <a:endCxn id="31" idx="5"/>
            </p:cNvCxnSpPr>
            <p:nvPr/>
          </p:nvCxnSpPr>
          <p:spPr>
            <a:xfrm flipV="1">
              <a:off x="8141696" y="3145758"/>
              <a:ext cx="116074" cy="697493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7791C7A-5378-AC42-BB32-AA325F4F8900}"/>
                </a:ext>
              </a:extLst>
            </p:cNvPr>
            <p:cNvCxnSpPr>
              <a:cxnSpLocks/>
              <a:stCxn id="30" idx="1"/>
              <a:endCxn id="29" idx="5"/>
            </p:cNvCxnSpPr>
            <p:nvPr/>
          </p:nvCxnSpPr>
          <p:spPr>
            <a:xfrm flipV="1">
              <a:off x="6805633" y="4157266"/>
              <a:ext cx="838303" cy="627727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97B7524-2662-3748-AB65-8BA78C218DA1}"/>
                </a:ext>
              </a:extLst>
            </p:cNvPr>
            <p:cNvCxnSpPr>
              <a:cxnSpLocks/>
              <a:stCxn id="30" idx="7"/>
              <a:endCxn id="28" idx="3"/>
            </p:cNvCxnSpPr>
            <p:nvPr/>
          </p:nvCxnSpPr>
          <p:spPr>
            <a:xfrm flipV="1">
              <a:off x="7500106" y="4172167"/>
              <a:ext cx="641590" cy="612826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2AD2EDB-620C-134E-9CA2-7BEA650D6F7E}"/>
                </a:ext>
              </a:extLst>
            </p:cNvPr>
            <p:cNvSpPr/>
            <p:nvPr/>
          </p:nvSpPr>
          <p:spPr>
            <a:xfrm>
              <a:off x="7997865" y="4716872"/>
              <a:ext cx="982133" cy="46515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TPJ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FBA7351-E9F5-D941-A746-1200C2D34567}"/>
                </a:ext>
              </a:extLst>
            </p:cNvPr>
            <p:cNvCxnSpPr>
              <a:cxnSpLocks/>
              <a:stCxn id="50" idx="1"/>
              <a:endCxn id="29" idx="5"/>
            </p:cNvCxnSpPr>
            <p:nvPr/>
          </p:nvCxnSpPr>
          <p:spPr>
            <a:xfrm flipH="1" flipV="1">
              <a:off x="7643936" y="4157266"/>
              <a:ext cx="497759" cy="627727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B23C135-9968-AF44-B4DF-F40349A9817C}"/>
                </a:ext>
              </a:extLst>
            </p:cNvPr>
            <p:cNvCxnSpPr>
              <a:cxnSpLocks/>
              <a:stCxn id="50" idx="7"/>
              <a:endCxn id="28" idx="3"/>
            </p:cNvCxnSpPr>
            <p:nvPr/>
          </p:nvCxnSpPr>
          <p:spPr>
            <a:xfrm flipH="1" flipV="1">
              <a:off x="8141696" y="4172167"/>
              <a:ext cx="694472" cy="612826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B6B35F1-BFCE-7E42-9D6A-D5C1CF7C2A77}"/>
              </a:ext>
            </a:extLst>
          </p:cNvPr>
          <p:cNvGrpSpPr/>
          <p:nvPr/>
        </p:nvGrpSpPr>
        <p:grpSpPr>
          <a:xfrm>
            <a:off x="74292" y="3048397"/>
            <a:ext cx="2640992" cy="1070919"/>
            <a:chOff x="140311" y="3019309"/>
            <a:chExt cx="2640992" cy="1070919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372F673-47CC-3D43-9D85-D388315D50E5}"/>
                </a:ext>
              </a:extLst>
            </p:cNvPr>
            <p:cNvSpPr/>
            <p:nvPr/>
          </p:nvSpPr>
          <p:spPr>
            <a:xfrm>
              <a:off x="140311" y="3029346"/>
              <a:ext cx="982133" cy="465158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sPCS</a:t>
              </a:r>
              <a:endPara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2CD3444-7345-984A-B75A-CCAEDBD81F40}"/>
                </a:ext>
              </a:extLst>
            </p:cNvPr>
            <p:cNvSpPr/>
            <p:nvPr/>
          </p:nvSpPr>
          <p:spPr>
            <a:xfrm>
              <a:off x="1799170" y="3019309"/>
              <a:ext cx="982133" cy="465158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iPCS</a:t>
              </a:r>
              <a:endPara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2C38110-BDDC-5249-8E53-88E0F75ECC8C}"/>
                </a:ext>
              </a:extLst>
            </p:cNvPr>
            <p:cNvSpPr/>
            <p:nvPr/>
          </p:nvSpPr>
          <p:spPr>
            <a:xfrm>
              <a:off x="969740" y="3625070"/>
              <a:ext cx="982133" cy="465158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IPS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0AC11DB-F7DC-A641-9839-BEA94573A1B6}"/>
                </a:ext>
              </a:extLst>
            </p:cNvPr>
            <p:cNvCxnSpPr>
              <a:cxnSpLocks/>
              <a:stCxn id="27" idx="1"/>
              <a:endCxn id="25" idx="5"/>
            </p:cNvCxnSpPr>
            <p:nvPr/>
          </p:nvCxnSpPr>
          <p:spPr>
            <a:xfrm flipH="1" flipV="1">
              <a:off x="978614" y="3426383"/>
              <a:ext cx="134956" cy="266808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4B9B463-80CA-B94B-AC0C-917C211A1D49}"/>
                </a:ext>
              </a:extLst>
            </p:cNvPr>
            <p:cNvCxnSpPr>
              <a:cxnSpLocks/>
              <a:stCxn id="27" idx="7"/>
              <a:endCxn id="26" idx="3"/>
            </p:cNvCxnSpPr>
            <p:nvPr/>
          </p:nvCxnSpPr>
          <p:spPr>
            <a:xfrm flipV="1">
              <a:off x="1808043" y="3416346"/>
              <a:ext cx="134957" cy="276845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CB17D56-BD6C-B746-A9AC-8E02977CC0D6}"/>
                </a:ext>
              </a:extLst>
            </p:cNvPr>
            <p:cNvCxnSpPr>
              <a:cxnSpLocks/>
              <a:stCxn id="26" idx="2"/>
              <a:endCxn id="25" idx="6"/>
            </p:cNvCxnSpPr>
            <p:nvPr/>
          </p:nvCxnSpPr>
          <p:spPr>
            <a:xfrm flipH="1">
              <a:off x="1122444" y="3251888"/>
              <a:ext cx="676726" cy="10037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5298643-74AC-8044-9B29-319CEE5D2A16}"/>
              </a:ext>
            </a:extLst>
          </p:cNvPr>
          <p:cNvSpPr txBox="1"/>
          <p:nvPr/>
        </p:nvSpPr>
        <p:spPr>
          <a:xfrm>
            <a:off x="3431214" y="1951728"/>
            <a:ext cx="2332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D7D3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Frontoparietal Control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3C19682-B51A-D748-AAC0-28209F9B9683}"/>
              </a:ext>
            </a:extLst>
          </p:cNvPr>
          <p:cNvSpPr txBox="1"/>
          <p:nvPr/>
        </p:nvSpPr>
        <p:spPr>
          <a:xfrm>
            <a:off x="445433" y="2585619"/>
            <a:ext cx="1773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Dorsal Attention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90C88F9-8EBD-0240-B1A9-91BBA8388F45}"/>
              </a:ext>
            </a:extLst>
          </p:cNvPr>
          <p:cNvSpPr txBox="1"/>
          <p:nvPr/>
        </p:nvSpPr>
        <p:spPr>
          <a:xfrm>
            <a:off x="7164106" y="1739703"/>
            <a:ext cx="151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Default Mode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7337C31-C202-DC4D-8B09-0EFCA878E700}"/>
              </a:ext>
            </a:extLst>
          </p:cNvPr>
          <p:cNvCxnSpPr>
            <a:stCxn id="5" idx="2"/>
            <a:endCxn id="27" idx="6"/>
          </p:cNvCxnSpPr>
          <p:nvPr/>
        </p:nvCxnSpPr>
        <p:spPr>
          <a:xfrm flipH="1">
            <a:off x="1885854" y="3543576"/>
            <a:ext cx="2156979" cy="3431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0841736-F998-4F42-8D0B-4B51816D3003}"/>
              </a:ext>
            </a:extLst>
          </p:cNvPr>
          <p:cNvCxnSpPr>
            <a:cxnSpLocks/>
            <a:stCxn id="5" idx="2"/>
            <a:endCxn id="26" idx="6"/>
          </p:cNvCxnSpPr>
          <p:nvPr/>
        </p:nvCxnSpPr>
        <p:spPr>
          <a:xfrm flipH="1" flipV="1">
            <a:off x="2715284" y="3280976"/>
            <a:ext cx="1327549" cy="262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A51F07A-FDD1-C549-82EA-FE9902BC7BA2}"/>
              </a:ext>
            </a:extLst>
          </p:cNvPr>
          <p:cNvCxnSpPr>
            <a:cxnSpLocks/>
            <a:stCxn id="6" idx="2"/>
            <a:endCxn id="26" idx="6"/>
          </p:cNvCxnSpPr>
          <p:nvPr/>
        </p:nvCxnSpPr>
        <p:spPr>
          <a:xfrm flipH="1">
            <a:off x="2715284" y="2677069"/>
            <a:ext cx="336951" cy="6039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F23A28E-C1FB-9E40-BD37-078D6F71D329}"/>
              </a:ext>
            </a:extLst>
          </p:cNvPr>
          <p:cNvCxnSpPr>
            <a:cxnSpLocks/>
            <a:stCxn id="6" idx="2"/>
            <a:endCxn id="25" idx="7"/>
          </p:cNvCxnSpPr>
          <p:nvPr/>
        </p:nvCxnSpPr>
        <p:spPr>
          <a:xfrm flipH="1">
            <a:off x="912595" y="2677069"/>
            <a:ext cx="2139640" cy="4494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88857EC-4A1F-234E-AF19-8AD20BFCC29A}"/>
              </a:ext>
            </a:extLst>
          </p:cNvPr>
          <p:cNvCxnSpPr>
            <a:cxnSpLocks/>
            <a:stCxn id="8" idx="1"/>
            <a:endCxn id="26" idx="6"/>
          </p:cNvCxnSpPr>
          <p:nvPr/>
        </p:nvCxnSpPr>
        <p:spPr>
          <a:xfrm flipH="1" flipV="1">
            <a:off x="2715284" y="3280976"/>
            <a:ext cx="454479" cy="9854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E6B02F0-7896-294D-A195-595C829F6255}"/>
              </a:ext>
            </a:extLst>
          </p:cNvPr>
          <p:cNvCxnSpPr>
            <a:cxnSpLocks/>
            <a:stCxn id="8" idx="1"/>
            <a:endCxn id="27" idx="6"/>
          </p:cNvCxnSpPr>
          <p:nvPr/>
        </p:nvCxnSpPr>
        <p:spPr>
          <a:xfrm flipH="1" flipV="1">
            <a:off x="1885854" y="3886737"/>
            <a:ext cx="1283909" cy="3797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78517B1-FDAF-174A-A5C0-0C687BC64960}"/>
              </a:ext>
            </a:extLst>
          </p:cNvPr>
          <p:cNvCxnSpPr>
            <a:cxnSpLocks/>
            <a:stCxn id="50" idx="1"/>
            <a:endCxn id="5" idx="6"/>
          </p:cNvCxnSpPr>
          <p:nvPr/>
        </p:nvCxnSpPr>
        <p:spPr>
          <a:xfrm flipH="1" flipV="1">
            <a:off x="5151965" y="3543576"/>
            <a:ext cx="3000967" cy="68127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4694C19-7948-A647-AD61-E19F13DB463E}"/>
              </a:ext>
            </a:extLst>
          </p:cNvPr>
          <p:cNvCxnSpPr>
            <a:cxnSpLocks/>
            <a:stCxn id="30" idx="1"/>
            <a:endCxn id="5" idx="6"/>
          </p:cNvCxnSpPr>
          <p:nvPr/>
        </p:nvCxnSpPr>
        <p:spPr>
          <a:xfrm flipH="1" flipV="1">
            <a:off x="5151965" y="3543576"/>
            <a:ext cx="1664905" cy="68127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9DE00CB-E561-EB43-8993-9EF029389D44}"/>
              </a:ext>
            </a:extLst>
          </p:cNvPr>
          <p:cNvCxnSpPr>
            <a:cxnSpLocks/>
            <a:stCxn id="30" idx="1"/>
            <a:endCxn id="7" idx="4"/>
          </p:cNvCxnSpPr>
          <p:nvPr/>
        </p:nvCxnSpPr>
        <p:spPr>
          <a:xfrm flipH="1" flipV="1">
            <a:off x="5537198" y="2918369"/>
            <a:ext cx="1279672" cy="130648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C8C5D8B-BF5E-E94D-BCFD-D9F43464A794}"/>
              </a:ext>
            </a:extLst>
          </p:cNvPr>
          <p:cNvCxnSpPr>
            <a:cxnSpLocks/>
            <a:stCxn id="28" idx="3"/>
            <a:endCxn id="9" idx="0"/>
          </p:cNvCxnSpPr>
          <p:nvPr/>
        </p:nvCxnSpPr>
        <p:spPr>
          <a:xfrm flipH="1">
            <a:off x="5537199" y="3612028"/>
            <a:ext cx="2615734" cy="58374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4542E63-19F6-0F4E-A7DF-722D70949E8C}"/>
              </a:ext>
            </a:extLst>
          </p:cNvPr>
          <p:cNvCxnSpPr>
            <a:cxnSpLocks/>
            <a:stCxn id="29" idx="2"/>
            <a:endCxn id="9" idx="0"/>
          </p:cNvCxnSpPr>
          <p:nvPr/>
        </p:nvCxnSpPr>
        <p:spPr>
          <a:xfrm flipH="1">
            <a:off x="5537199" y="3432669"/>
            <a:ext cx="1279671" cy="76310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E6A26C9-1ECF-1146-84FD-E0EC837BDB38}"/>
              </a:ext>
            </a:extLst>
          </p:cNvPr>
          <p:cNvCxnSpPr>
            <a:cxnSpLocks/>
            <a:stCxn id="29" idx="2"/>
            <a:endCxn id="5" idx="6"/>
          </p:cNvCxnSpPr>
          <p:nvPr/>
        </p:nvCxnSpPr>
        <p:spPr>
          <a:xfrm flipH="1">
            <a:off x="5151965" y="3432669"/>
            <a:ext cx="1664905" cy="11090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1BFB031-33DC-5F4B-A108-B52F0E88089E}"/>
              </a:ext>
            </a:extLst>
          </p:cNvPr>
          <p:cNvCxnSpPr>
            <a:cxnSpLocks/>
            <a:stCxn id="31" idx="3"/>
            <a:endCxn id="7" idx="4"/>
          </p:cNvCxnSpPr>
          <p:nvPr/>
        </p:nvCxnSpPr>
        <p:spPr>
          <a:xfrm flipH="1">
            <a:off x="5537198" y="2585619"/>
            <a:ext cx="2037336" cy="3327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3A379A5B-A329-B546-A1BE-20DF7C1000E6}"/>
              </a:ext>
            </a:extLst>
          </p:cNvPr>
          <p:cNvCxnSpPr>
            <a:cxnSpLocks/>
            <a:stCxn id="31" idx="3"/>
            <a:endCxn id="5" idx="6"/>
          </p:cNvCxnSpPr>
          <p:nvPr/>
        </p:nvCxnSpPr>
        <p:spPr>
          <a:xfrm flipH="1">
            <a:off x="5151965" y="2585619"/>
            <a:ext cx="2422569" cy="95795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Picture 84">
            <a:extLst>
              <a:ext uri="{FF2B5EF4-FFF2-40B4-BE49-F238E27FC236}">
                <a16:creationId xmlns:a16="http://schemas.microsoft.com/office/drawing/2014/main" id="{06BA8AC8-73E4-9946-8B4F-1836394E56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031" y="4774601"/>
            <a:ext cx="3152257" cy="201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636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509F9-080D-3541-987E-811D2F792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Hypothesis 2b: During Symbolic reasoning, FPCN-DMN connectivity increases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EF3E7A-0A42-AC4C-9465-8D9424151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/>
              <a:t>37</a:t>
            </a:fld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6D0C607-FD49-EF48-95F1-81046DFAA75D}"/>
              </a:ext>
            </a:extLst>
          </p:cNvPr>
          <p:cNvGrpSpPr/>
          <p:nvPr/>
        </p:nvGrpSpPr>
        <p:grpSpPr>
          <a:xfrm>
            <a:off x="2988736" y="2435769"/>
            <a:ext cx="3166528" cy="2242605"/>
            <a:chOff x="3064937" y="2674413"/>
            <a:chExt cx="3166528" cy="224260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511FDF1-C935-C34F-8AF9-7D38EBD37488}"/>
                </a:ext>
              </a:extLst>
            </p:cNvPr>
            <p:cNvSpPr/>
            <p:nvPr/>
          </p:nvSpPr>
          <p:spPr>
            <a:xfrm>
              <a:off x="4119034" y="3540920"/>
              <a:ext cx="1109132" cy="4826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lat</a:t>
              </a:r>
              <a:r>
                <a:rPr lang="en-US" sz="1400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-IPS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7173A4B-15A9-7C43-970B-1A5169C95EC4}"/>
                </a:ext>
              </a:extLst>
            </p:cNvPr>
            <p:cNvSpPr/>
            <p:nvPr/>
          </p:nvSpPr>
          <p:spPr>
            <a:xfrm>
              <a:off x="3128436" y="2674413"/>
              <a:ext cx="1109132" cy="4826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dlPFC</a:t>
              </a:r>
              <a:endPara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FBF6AC4-088B-8744-9620-AF1359C7EE68}"/>
                </a:ext>
              </a:extLst>
            </p:cNvPr>
            <p:cNvSpPr/>
            <p:nvPr/>
          </p:nvSpPr>
          <p:spPr>
            <a:xfrm>
              <a:off x="5058833" y="2674413"/>
              <a:ext cx="1109132" cy="4826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lat</a:t>
              </a:r>
              <a:r>
                <a:rPr lang="en-US" sz="1400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-IT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5847B55-9E21-794E-A943-C29A89181162}"/>
                </a:ext>
              </a:extLst>
            </p:cNvPr>
            <p:cNvSpPr/>
            <p:nvPr/>
          </p:nvSpPr>
          <p:spPr>
            <a:xfrm>
              <a:off x="3064937" y="4434418"/>
              <a:ext cx="1236131" cy="4826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pre-SMA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28A41CA-F2FB-8942-9C40-467C9B82148E}"/>
                </a:ext>
              </a:extLst>
            </p:cNvPr>
            <p:cNvSpPr/>
            <p:nvPr/>
          </p:nvSpPr>
          <p:spPr>
            <a:xfrm>
              <a:off x="4995334" y="4434418"/>
              <a:ext cx="1236131" cy="4826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CaS</a:t>
              </a:r>
              <a:endPara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E213E08-0696-B142-BD83-CB4D18B6E4FB}"/>
                </a:ext>
              </a:extLst>
            </p:cNvPr>
            <p:cNvCxnSpPr>
              <a:stCxn id="5" idx="1"/>
              <a:endCxn id="6" idx="4"/>
            </p:cNvCxnSpPr>
            <p:nvPr/>
          </p:nvCxnSpPr>
          <p:spPr>
            <a:xfrm flipH="1" flipV="1">
              <a:off x="3683002" y="3157013"/>
              <a:ext cx="598461" cy="45458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9328F7E-D8B9-6A41-8C34-C3A146A7D3A8}"/>
                </a:ext>
              </a:extLst>
            </p:cNvPr>
            <p:cNvCxnSpPr>
              <a:cxnSpLocks/>
              <a:stCxn id="5" idx="3"/>
              <a:endCxn id="8" idx="0"/>
            </p:cNvCxnSpPr>
            <p:nvPr/>
          </p:nvCxnSpPr>
          <p:spPr>
            <a:xfrm flipH="1">
              <a:off x="3683003" y="3952845"/>
              <a:ext cx="598460" cy="48157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38C3633-D156-9340-A34F-41A07966E5C0}"/>
                </a:ext>
              </a:extLst>
            </p:cNvPr>
            <p:cNvCxnSpPr>
              <a:cxnSpLocks/>
              <a:stCxn id="5" idx="5"/>
              <a:endCxn id="9" idx="0"/>
            </p:cNvCxnSpPr>
            <p:nvPr/>
          </p:nvCxnSpPr>
          <p:spPr>
            <a:xfrm>
              <a:off x="5065737" y="3952845"/>
              <a:ext cx="547663" cy="48157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AA8487C-C1F7-6144-88CA-B94EFC267283}"/>
                </a:ext>
              </a:extLst>
            </p:cNvPr>
            <p:cNvCxnSpPr>
              <a:cxnSpLocks/>
              <a:stCxn id="5" idx="7"/>
              <a:endCxn id="7" idx="4"/>
            </p:cNvCxnSpPr>
            <p:nvPr/>
          </p:nvCxnSpPr>
          <p:spPr>
            <a:xfrm flipV="1">
              <a:off x="5065737" y="3157013"/>
              <a:ext cx="547662" cy="45458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684841E-04A5-BC41-99F5-216CE3A5A337}"/>
              </a:ext>
            </a:extLst>
          </p:cNvPr>
          <p:cNvGrpSpPr/>
          <p:nvPr/>
        </p:nvGrpSpPr>
        <p:grpSpPr>
          <a:xfrm>
            <a:off x="6673040" y="2188582"/>
            <a:ext cx="2318196" cy="2433309"/>
            <a:chOff x="6661803" y="2748721"/>
            <a:chExt cx="2318196" cy="2433309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8D5FFC1-FB27-2448-B6B6-A1535657EC2E}"/>
                </a:ext>
              </a:extLst>
            </p:cNvPr>
            <p:cNvSpPr/>
            <p:nvPr/>
          </p:nvSpPr>
          <p:spPr>
            <a:xfrm>
              <a:off x="7997866" y="3775130"/>
              <a:ext cx="982133" cy="46515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PrC</a:t>
              </a:r>
              <a:endParaRPr lang="en-US" sz="1400" dirty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15460F3-D01F-E444-A191-528A93DE91C3}"/>
                </a:ext>
              </a:extLst>
            </p:cNvPr>
            <p:cNvSpPr/>
            <p:nvPr/>
          </p:nvSpPr>
          <p:spPr>
            <a:xfrm>
              <a:off x="6805633" y="3760229"/>
              <a:ext cx="982133" cy="46515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mPFC</a:t>
              </a:r>
              <a:endParaRPr lang="en-US" sz="1400" dirty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E9208EC-D983-2B47-85A9-CD9A7B3B4E50}"/>
                </a:ext>
              </a:extLst>
            </p:cNvPr>
            <p:cNvSpPr/>
            <p:nvPr/>
          </p:nvSpPr>
          <p:spPr>
            <a:xfrm>
              <a:off x="6661803" y="4716872"/>
              <a:ext cx="982133" cy="46515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STG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0572D80-7DA9-E04D-B156-279361CCE8F4}"/>
                </a:ext>
              </a:extLst>
            </p:cNvPr>
            <p:cNvSpPr/>
            <p:nvPr/>
          </p:nvSpPr>
          <p:spPr>
            <a:xfrm>
              <a:off x="7419467" y="2748721"/>
              <a:ext cx="982133" cy="46515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PHC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E94737C-7469-F746-93FE-7E6E8B1AC2B3}"/>
                </a:ext>
              </a:extLst>
            </p:cNvPr>
            <p:cNvCxnSpPr>
              <a:stCxn id="29" idx="6"/>
              <a:endCxn id="28" idx="2"/>
            </p:cNvCxnSpPr>
            <p:nvPr/>
          </p:nvCxnSpPr>
          <p:spPr>
            <a:xfrm>
              <a:off x="7787766" y="3992808"/>
              <a:ext cx="210100" cy="14901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5E32ED3-4883-1C42-8599-D607E5AED922}"/>
                </a:ext>
              </a:extLst>
            </p:cNvPr>
            <p:cNvCxnSpPr>
              <a:cxnSpLocks/>
              <a:stCxn id="29" idx="7"/>
              <a:endCxn id="31" idx="3"/>
            </p:cNvCxnSpPr>
            <p:nvPr/>
          </p:nvCxnSpPr>
          <p:spPr>
            <a:xfrm flipH="1" flipV="1">
              <a:off x="7563297" y="3145758"/>
              <a:ext cx="80639" cy="682592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AB26324-70D5-5E4E-8F1E-CE6713FD2F95}"/>
                </a:ext>
              </a:extLst>
            </p:cNvPr>
            <p:cNvCxnSpPr>
              <a:cxnSpLocks/>
              <a:stCxn id="28" idx="1"/>
              <a:endCxn id="31" idx="5"/>
            </p:cNvCxnSpPr>
            <p:nvPr/>
          </p:nvCxnSpPr>
          <p:spPr>
            <a:xfrm flipV="1">
              <a:off x="8141696" y="3145758"/>
              <a:ext cx="116074" cy="697493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7791C7A-5378-AC42-BB32-AA325F4F8900}"/>
                </a:ext>
              </a:extLst>
            </p:cNvPr>
            <p:cNvCxnSpPr>
              <a:cxnSpLocks/>
              <a:stCxn id="30" idx="1"/>
              <a:endCxn id="29" idx="5"/>
            </p:cNvCxnSpPr>
            <p:nvPr/>
          </p:nvCxnSpPr>
          <p:spPr>
            <a:xfrm flipV="1">
              <a:off x="6805633" y="4157266"/>
              <a:ext cx="838303" cy="627727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97B7524-2662-3748-AB65-8BA78C218DA1}"/>
                </a:ext>
              </a:extLst>
            </p:cNvPr>
            <p:cNvCxnSpPr>
              <a:cxnSpLocks/>
              <a:stCxn id="30" idx="7"/>
              <a:endCxn id="28" idx="3"/>
            </p:cNvCxnSpPr>
            <p:nvPr/>
          </p:nvCxnSpPr>
          <p:spPr>
            <a:xfrm flipV="1">
              <a:off x="7500106" y="4172167"/>
              <a:ext cx="641590" cy="612826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2AD2EDB-620C-134E-9CA2-7BEA650D6F7E}"/>
                </a:ext>
              </a:extLst>
            </p:cNvPr>
            <p:cNvSpPr/>
            <p:nvPr/>
          </p:nvSpPr>
          <p:spPr>
            <a:xfrm>
              <a:off x="7997865" y="4716872"/>
              <a:ext cx="982133" cy="46515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TPJ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FBA7351-E9F5-D941-A746-1200C2D34567}"/>
                </a:ext>
              </a:extLst>
            </p:cNvPr>
            <p:cNvCxnSpPr>
              <a:cxnSpLocks/>
              <a:stCxn id="50" idx="1"/>
              <a:endCxn id="29" idx="5"/>
            </p:cNvCxnSpPr>
            <p:nvPr/>
          </p:nvCxnSpPr>
          <p:spPr>
            <a:xfrm flipH="1" flipV="1">
              <a:off x="7643936" y="4157266"/>
              <a:ext cx="497759" cy="627727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B23C135-9968-AF44-B4DF-F40349A9817C}"/>
                </a:ext>
              </a:extLst>
            </p:cNvPr>
            <p:cNvCxnSpPr>
              <a:cxnSpLocks/>
              <a:stCxn id="50" idx="7"/>
              <a:endCxn id="28" idx="3"/>
            </p:cNvCxnSpPr>
            <p:nvPr/>
          </p:nvCxnSpPr>
          <p:spPr>
            <a:xfrm flipH="1" flipV="1">
              <a:off x="8141696" y="4172167"/>
              <a:ext cx="694472" cy="612826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B6B35F1-BFCE-7E42-9D6A-D5C1CF7C2A77}"/>
              </a:ext>
            </a:extLst>
          </p:cNvPr>
          <p:cNvGrpSpPr/>
          <p:nvPr/>
        </p:nvGrpSpPr>
        <p:grpSpPr>
          <a:xfrm>
            <a:off x="74292" y="3048397"/>
            <a:ext cx="2640992" cy="1070919"/>
            <a:chOff x="140311" y="3019309"/>
            <a:chExt cx="2640992" cy="1070919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372F673-47CC-3D43-9D85-D388315D50E5}"/>
                </a:ext>
              </a:extLst>
            </p:cNvPr>
            <p:cNvSpPr/>
            <p:nvPr/>
          </p:nvSpPr>
          <p:spPr>
            <a:xfrm>
              <a:off x="140311" y="3029346"/>
              <a:ext cx="982133" cy="465158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sPCS</a:t>
              </a:r>
              <a:endPara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2CD3444-7345-984A-B75A-CCAEDBD81F40}"/>
                </a:ext>
              </a:extLst>
            </p:cNvPr>
            <p:cNvSpPr/>
            <p:nvPr/>
          </p:nvSpPr>
          <p:spPr>
            <a:xfrm>
              <a:off x="1799170" y="3019309"/>
              <a:ext cx="982133" cy="465158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iPCS</a:t>
              </a:r>
              <a:endPara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2C38110-BDDC-5249-8E53-88E0F75ECC8C}"/>
                </a:ext>
              </a:extLst>
            </p:cNvPr>
            <p:cNvSpPr/>
            <p:nvPr/>
          </p:nvSpPr>
          <p:spPr>
            <a:xfrm>
              <a:off x="969740" y="3625070"/>
              <a:ext cx="982133" cy="465158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IPS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0AC11DB-F7DC-A641-9839-BEA94573A1B6}"/>
                </a:ext>
              </a:extLst>
            </p:cNvPr>
            <p:cNvCxnSpPr>
              <a:cxnSpLocks/>
              <a:stCxn id="27" idx="1"/>
              <a:endCxn id="25" idx="5"/>
            </p:cNvCxnSpPr>
            <p:nvPr/>
          </p:nvCxnSpPr>
          <p:spPr>
            <a:xfrm flipH="1" flipV="1">
              <a:off x="978614" y="3426383"/>
              <a:ext cx="134956" cy="266808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4B9B463-80CA-B94B-AC0C-917C211A1D49}"/>
                </a:ext>
              </a:extLst>
            </p:cNvPr>
            <p:cNvCxnSpPr>
              <a:cxnSpLocks/>
              <a:stCxn id="27" idx="7"/>
              <a:endCxn id="26" idx="3"/>
            </p:cNvCxnSpPr>
            <p:nvPr/>
          </p:nvCxnSpPr>
          <p:spPr>
            <a:xfrm flipV="1">
              <a:off x="1808043" y="3416346"/>
              <a:ext cx="134957" cy="276845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CB17D56-BD6C-B746-A9AC-8E02977CC0D6}"/>
                </a:ext>
              </a:extLst>
            </p:cNvPr>
            <p:cNvCxnSpPr>
              <a:cxnSpLocks/>
              <a:stCxn id="26" idx="2"/>
              <a:endCxn id="25" idx="6"/>
            </p:cNvCxnSpPr>
            <p:nvPr/>
          </p:nvCxnSpPr>
          <p:spPr>
            <a:xfrm flipH="1">
              <a:off x="1122444" y="3251888"/>
              <a:ext cx="676726" cy="10037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5298643-74AC-8044-9B29-319CEE5D2A16}"/>
              </a:ext>
            </a:extLst>
          </p:cNvPr>
          <p:cNvSpPr txBox="1"/>
          <p:nvPr/>
        </p:nvSpPr>
        <p:spPr>
          <a:xfrm>
            <a:off x="3431214" y="1951728"/>
            <a:ext cx="2332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D7D3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Frontoparietal Control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3C19682-B51A-D748-AAC0-28209F9B9683}"/>
              </a:ext>
            </a:extLst>
          </p:cNvPr>
          <p:cNvSpPr txBox="1"/>
          <p:nvPr/>
        </p:nvSpPr>
        <p:spPr>
          <a:xfrm>
            <a:off x="445433" y="2585619"/>
            <a:ext cx="1773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Dorsal Attention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90C88F9-8EBD-0240-B1A9-91BBA8388F45}"/>
              </a:ext>
            </a:extLst>
          </p:cNvPr>
          <p:cNvSpPr txBox="1"/>
          <p:nvPr/>
        </p:nvSpPr>
        <p:spPr>
          <a:xfrm>
            <a:off x="7164106" y="1739703"/>
            <a:ext cx="151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Default Mode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7337C31-C202-DC4D-8B09-0EFCA878E700}"/>
              </a:ext>
            </a:extLst>
          </p:cNvPr>
          <p:cNvCxnSpPr>
            <a:stCxn id="5" idx="2"/>
            <a:endCxn id="27" idx="6"/>
          </p:cNvCxnSpPr>
          <p:nvPr/>
        </p:nvCxnSpPr>
        <p:spPr>
          <a:xfrm flipH="1">
            <a:off x="1885854" y="3543576"/>
            <a:ext cx="2156979" cy="34316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0841736-F998-4F42-8D0B-4B51816D3003}"/>
              </a:ext>
            </a:extLst>
          </p:cNvPr>
          <p:cNvCxnSpPr>
            <a:cxnSpLocks/>
            <a:stCxn id="5" idx="2"/>
            <a:endCxn id="26" idx="6"/>
          </p:cNvCxnSpPr>
          <p:nvPr/>
        </p:nvCxnSpPr>
        <p:spPr>
          <a:xfrm flipH="1" flipV="1">
            <a:off x="2715284" y="3280976"/>
            <a:ext cx="1327549" cy="262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A51F07A-FDD1-C549-82EA-FE9902BC7BA2}"/>
              </a:ext>
            </a:extLst>
          </p:cNvPr>
          <p:cNvCxnSpPr>
            <a:cxnSpLocks/>
            <a:stCxn id="6" idx="2"/>
            <a:endCxn id="26" idx="6"/>
          </p:cNvCxnSpPr>
          <p:nvPr/>
        </p:nvCxnSpPr>
        <p:spPr>
          <a:xfrm flipH="1">
            <a:off x="2715284" y="2677069"/>
            <a:ext cx="336951" cy="6039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F23A28E-C1FB-9E40-BD37-078D6F71D329}"/>
              </a:ext>
            </a:extLst>
          </p:cNvPr>
          <p:cNvCxnSpPr>
            <a:cxnSpLocks/>
            <a:stCxn id="6" idx="2"/>
            <a:endCxn id="25" idx="7"/>
          </p:cNvCxnSpPr>
          <p:nvPr/>
        </p:nvCxnSpPr>
        <p:spPr>
          <a:xfrm flipH="1">
            <a:off x="912595" y="2677069"/>
            <a:ext cx="2139640" cy="44948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88857EC-4A1F-234E-AF19-8AD20BFCC29A}"/>
              </a:ext>
            </a:extLst>
          </p:cNvPr>
          <p:cNvCxnSpPr>
            <a:cxnSpLocks/>
            <a:stCxn id="8" idx="1"/>
            <a:endCxn id="26" idx="6"/>
          </p:cNvCxnSpPr>
          <p:nvPr/>
        </p:nvCxnSpPr>
        <p:spPr>
          <a:xfrm flipH="1" flipV="1">
            <a:off x="2715284" y="3280976"/>
            <a:ext cx="454479" cy="9854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E6B02F0-7896-294D-A195-595C829F6255}"/>
              </a:ext>
            </a:extLst>
          </p:cNvPr>
          <p:cNvCxnSpPr>
            <a:cxnSpLocks/>
            <a:stCxn id="8" idx="1"/>
            <a:endCxn id="27" idx="6"/>
          </p:cNvCxnSpPr>
          <p:nvPr/>
        </p:nvCxnSpPr>
        <p:spPr>
          <a:xfrm flipH="1" flipV="1">
            <a:off x="1885854" y="3886737"/>
            <a:ext cx="1283909" cy="3797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78517B1-FDAF-174A-A5C0-0C687BC64960}"/>
              </a:ext>
            </a:extLst>
          </p:cNvPr>
          <p:cNvCxnSpPr>
            <a:cxnSpLocks/>
            <a:stCxn id="50" idx="1"/>
            <a:endCxn id="5" idx="6"/>
          </p:cNvCxnSpPr>
          <p:nvPr/>
        </p:nvCxnSpPr>
        <p:spPr>
          <a:xfrm flipH="1" flipV="1">
            <a:off x="5151965" y="3543576"/>
            <a:ext cx="3000967" cy="6812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4694C19-7948-A647-AD61-E19F13DB463E}"/>
              </a:ext>
            </a:extLst>
          </p:cNvPr>
          <p:cNvCxnSpPr>
            <a:cxnSpLocks/>
            <a:stCxn id="30" idx="1"/>
            <a:endCxn id="5" idx="6"/>
          </p:cNvCxnSpPr>
          <p:nvPr/>
        </p:nvCxnSpPr>
        <p:spPr>
          <a:xfrm flipH="1" flipV="1">
            <a:off x="5151965" y="3543576"/>
            <a:ext cx="1664905" cy="6812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9DE00CB-E561-EB43-8993-9EF029389D44}"/>
              </a:ext>
            </a:extLst>
          </p:cNvPr>
          <p:cNvCxnSpPr>
            <a:cxnSpLocks/>
            <a:stCxn id="30" idx="1"/>
            <a:endCxn id="7" idx="4"/>
          </p:cNvCxnSpPr>
          <p:nvPr/>
        </p:nvCxnSpPr>
        <p:spPr>
          <a:xfrm flipH="1" flipV="1">
            <a:off x="5537198" y="2918369"/>
            <a:ext cx="1279672" cy="130648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C8C5D8B-BF5E-E94D-BCFD-D9F43464A794}"/>
              </a:ext>
            </a:extLst>
          </p:cNvPr>
          <p:cNvCxnSpPr>
            <a:cxnSpLocks/>
            <a:stCxn id="28" idx="3"/>
            <a:endCxn id="9" idx="0"/>
          </p:cNvCxnSpPr>
          <p:nvPr/>
        </p:nvCxnSpPr>
        <p:spPr>
          <a:xfrm flipH="1">
            <a:off x="5537199" y="3612028"/>
            <a:ext cx="2615734" cy="5837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4542E63-19F6-0F4E-A7DF-722D70949E8C}"/>
              </a:ext>
            </a:extLst>
          </p:cNvPr>
          <p:cNvCxnSpPr>
            <a:cxnSpLocks/>
            <a:stCxn id="29" idx="2"/>
            <a:endCxn id="9" idx="0"/>
          </p:cNvCxnSpPr>
          <p:nvPr/>
        </p:nvCxnSpPr>
        <p:spPr>
          <a:xfrm flipH="1">
            <a:off x="5537199" y="3432669"/>
            <a:ext cx="1279671" cy="7631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E6A26C9-1ECF-1146-84FD-E0EC837BDB38}"/>
              </a:ext>
            </a:extLst>
          </p:cNvPr>
          <p:cNvCxnSpPr>
            <a:cxnSpLocks/>
            <a:stCxn id="29" idx="2"/>
            <a:endCxn id="5" idx="6"/>
          </p:cNvCxnSpPr>
          <p:nvPr/>
        </p:nvCxnSpPr>
        <p:spPr>
          <a:xfrm flipH="1">
            <a:off x="5151965" y="3432669"/>
            <a:ext cx="1664905" cy="1109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1BFB031-33DC-5F4B-A108-B52F0E88089E}"/>
              </a:ext>
            </a:extLst>
          </p:cNvPr>
          <p:cNvCxnSpPr>
            <a:cxnSpLocks/>
            <a:stCxn id="31" idx="3"/>
            <a:endCxn id="7" idx="4"/>
          </p:cNvCxnSpPr>
          <p:nvPr/>
        </p:nvCxnSpPr>
        <p:spPr>
          <a:xfrm flipH="1">
            <a:off x="5537198" y="2585619"/>
            <a:ext cx="2037336" cy="3327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3A379A5B-A329-B546-A1BE-20DF7C1000E6}"/>
              </a:ext>
            </a:extLst>
          </p:cNvPr>
          <p:cNvCxnSpPr>
            <a:cxnSpLocks/>
            <a:stCxn id="31" idx="3"/>
            <a:endCxn id="5" idx="6"/>
          </p:cNvCxnSpPr>
          <p:nvPr/>
        </p:nvCxnSpPr>
        <p:spPr>
          <a:xfrm flipH="1">
            <a:off x="5151965" y="2585619"/>
            <a:ext cx="2422569" cy="9579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CB57B40C-F23E-534B-88E8-F960953D25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980073" y="4925075"/>
            <a:ext cx="2835689" cy="177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2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BE3A9-7BE0-7D4A-95BA-6F54D6800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Specific Aim #3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BA8D9-9E81-3B43-9F71-B47135733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>
                <a:latin typeface="Helvetica Neue Light" panose="02000403000000020004" pitchFamily="2" charset="0"/>
                <a:ea typeface="Helvetica Neue Light" panose="02000403000000020004" pitchFamily="2" charset="0"/>
              </a:rPr>
              <a:t>38</a:t>
            </a:fld>
            <a:endParaRPr lang="en-US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44162B6-C41D-614C-B68E-97A96D23D60E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Functionally determine the </a:t>
            </a:r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complementary contributions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of lateral prefrontal and lateral parietal </a:t>
            </a:r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nodes of the frontoparietal control network 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during an abstract reasoning task. </a:t>
            </a:r>
          </a:p>
          <a:p>
            <a:pPr marL="0" indent="0">
              <a:buNone/>
            </a:pPr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3932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90EFC-4F83-6A48-B534-6B59B96E2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Frontoparietal Control Network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B3E084D-7200-3D47-9C35-3A4DB28304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709" y="4060250"/>
            <a:ext cx="3587300" cy="263800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CF4E5-E09C-D040-905B-E5A788DA5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/>
              <a:t>39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8C79E8-86A0-C244-B78E-E71FBF46BE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873" t="24051" r="23145" b="25991"/>
          <a:stretch/>
        </p:blipFill>
        <p:spPr>
          <a:xfrm>
            <a:off x="811335" y="1787793"/>
            <a:ext cx="3561400" cy="23411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3FE4F2-2ACC-594F-9693-FF42F5361D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790" t="22116" r="20804" b="20078"/>
          <a:stretch/>
        </p:blipFill>
        <p:spPr>
          <a:xfrm>
            <a:off x="4497547" y="4139800"/>
            <a:ext cx="3740203" cy="26294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6195C2-3C9E-984F-9FEA-4F1BA430560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140" b="74450" l="24279" r="763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955" t="23294" r="23771" b="26125"/>
          <a:stretch/>
        </p:blipFill>
        <p:spPr>
          <a:xfrm>
            <a:off x="4497547" y="1690689"/>
            <a:ext cx="3615391" cy="24382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04F03B-CB18-A949-92B0-2B62A3C90D31}"/>
              </a:ext>
            </a:extLst>
          </p:cNvPr>
          <p:cNvSpPr txBox="1"/>
          <p:nvPr/>
        </p:nvSpPr>
        <p:spPr>
          <a:xfrm>
            <a:off x="3998163" y="1974457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pre-SMA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7CBAD6-0918-7441-A111-3D3EECF9EFF5}"/>
              </a:ext>
            </a:extLst>
          </p:cNvPr>
          <p:cNvSpPr txBox="1"/>
          <p:nvPr/>
        </p:nvSpPr>
        <p:spPr>
          <a:xfrm>
            <a:off x="4174755" y="2639214"/>
            <a:ext cx="518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CaS</a:t>
            </a:r>
            <a:endParaRPr lang="en-US" sz="1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FA114E-7AC9-CE40-9D4D-F6F2ABDDCD42}"/>
              </a:ext>
            </a:extLst>
          </p:cNvPr>
          <p:cNvSpPr txBox="1"/>
          <p:nvPr/>
        </p:nvSpPr>
        <p:spPr>
          <a:xfrm>
            <a:off x="4166185" y="4531717"/>
            <a:ext cx="697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lat</a:t>
            </a:r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-IPS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8B1753-294B-C44F-846B-67D2F8917EE5}"/>
              </a:ext>
            </a:extLst>
          </p:cNvPr>
          <p:cNvSpPr txBox="1"/>
          <p:nvPr/>
        </p:nvSpPr>
        <p:spPr>
          <a:xfrm>
            <a:off x="4174755" y="6270331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lat</a:t>
            </a:r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-IT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07F998-E844-2140-A6AB-D48570F8DED8}"/>
              </a:ext>
            </a:extLst>
          </p:cNvPr>
          <p:cNvSpPr txBox="1"/>
          <p:nvPr/>
        </p:nvSpPr>
        <p:spPr>
          <a:xfrm>
            <a:off x="279836" y="5962554"/>
            <a:ext cx="611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rlPFC</a:t>
            </a:r>
            <a:endParaRPr lang="en-US" sz="1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999630-362D-FB48-B7BE-DE7735E5C166}"/>
              </a:ext>
            </a:extLst>
          </p:cNvPr>
          <p:cNvSpPr txBox="1"/>
          <p:nvPr/>
        </p:nvSpPr>
        <p:spPr>
          <a:xfrm>
            <a:off x="1150587" y="3985911"/>
            <a:ext cx="625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sPCS</a:t>
            </a:r>
            <a:endParaRPr lang="en-US" sz="1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21D879-371D-194A-95D3-7A27755C0667}"/>
              </a:ext>
            </a:extLst>
          </p:cNvPr>
          <p:cNvSpPr txBox="1"/>
          <p:nvPr/>
        </p:nvSpPr>
        <p:spPr>
          <a:xfrm>
            <a:off x="279836" y="4584099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MFG/IFS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11352A-72CD-FB49-A751-323C70594A4E}"/>
              </a:ext>
            </a:extLst>
          </p:cNvPr>
          <p:cNvSpPr txBox="1"/>
          <p:nvPr/>
        </p:nvSpPr>
        <p:spPr>
          <a:xfrm>
            <a:off x="8249751" y="5962553"/>
            <a:ext cx="611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rlPFC</a:t>
            </a:r>
            <a:endParaRPr lang="en-US" sz="1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0DF75A-CD0E-E345-8F64-49F002FD163F}"/>
              </a:ext>
            </a:extLst>
          </p:cNvPr>
          <p:cNvSpPr txBox="1"/>
          <p:nvPr/>
        </p:nvSpPr>
        <p:spPr>
          <a:xfrm>
            <a:off x="7253918" y="4060250"/>
            <a:ext cx="625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sPCS</a:t>
            </a:r>
            <a:endParaRPr lang="en-US" sz="1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3CFB15-3911-5747-95E7-02AE3D921FEA}"/>
              </a:ext>
            </a:extLst>
          </p:cNvPr>
          <p:cNvSpPr txBox="1"/>
          <p:nvPr/>
        </p:nvSpPr>
        <p:spPr>
          <a:xfrm>
            <a:off x="8027996" y="4659295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MFG/IFS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12EA222-AF37-844C-9DB6-F5B37A8FAFE0}"/>
              </a:ext>
            </a:extLst>
          </p:cNvPr>
          <p:cNvCxnSpPr>
            <a:cxnSpLocks/>
          </p:cNvCxnSpPr>
          <p:nvPr/>
        </p:nvCxnSpPr>
        <p:spPr>
          <a:xfrm flipH="1">
            <a:off x="3568589" y="2282234"/>
            <a:ext cx="526546" cy="806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136927B-AC5C-694F-943D-5C0A8879DE9C}"/>
              </a:ext>
            </a:extLst>
          </p:cNvPr>
          <p:cNvCxnSpPr>
            <a:cxnSpLocks/>
          </p:cNvCxnSpPr>
          <p:nvPr/>
        </p:nvCxnSpPr>
        <p:spPr>
          <a:xfrm flipH="1" flipV="1">
            <a:off x="3074973" y="2753701"/>
            <a:ext cx="1111032" cy="502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40CEE4-6C61-FF4B-98EA-4D3E77F35202}"/>
              </a:ext>
            </a:extLst>
          </p:cNvPr>
          <p:cNvCxnSpPr>
            <a:cxnSpLocks/>
          </p:cNvCxnSpPr>
          <p:nvPr/>
        </p:nvCxnSpPr>
        <p:spPr>
          <a:xfrm flipV="1">
            <a:off x="4677044" y="2708963"/>
            <a:ext cx="1115584" cy="841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468A1A9-5A41-2042-A469-AADB63F172F7}"/>
              </a:ext>
            </a:extLst>
          </p:cNvPr>
          <p:cNvCxnSpPr>
            <a:cxnSpLocks/>
          </p:cNvCxnSpPr>
          <p:nvPr/>
        </p:nvCxnSpPr>
        <p:spPr>
          <a:xfrm flipH="1" flipV="1">
            <a:off x="4677044" y="2293058"/>
            <a:ext cx="534213" cy="99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881DDFD-BF16-D942-A72B-B5F2FEB9F1A8}"/>
              </a:ext>
            </a:extLst>
          </p:cNvPr>
          <p:cNvCxnSpPr>
            <a:cxnSpLocks/>
          </p:cNvCxnSpPr>
          <p:nvPr/>
        </p:nvCxnSpPr>
        <p:spPr>
          <a:xfrm flipH="1">
            <a:off x="3639639" y="4813183"/>
            <a:ext cx="526546" cy="806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3ED3E2C-F426-F54A-B4E3-542410F5D2B4}"/>
              </a:ext>
            </a:extLst>
          </p:cNvPr>
          <p:cNvCxnSpPr>
            <a:cxnSpLocks/>
          </p:cNvCxnSpPr>
          <p:nvPr/>
        </p:nvCxnSpPr>
        <p:spPr>
          <a:xfrm flipH="1" flipV="1">
            <a:off x="4836930" y="4769591"/>
            <a:ext cx="617171" cy="416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3665D61-55D2-CF44-B0A5-F79502B1B6BA}"/>
              </a:ext>
            </a:extLst>
          </p:cNvPr>
          <p:cNvCxnSpPr>
            <a:cxnSpLocks/>
          </p:cNvCxnSpPr>
          <p:nvPr/>
        </p:nvCxnSpPr>
        <p:spPr>
          <a:xfrm flipH="1">
            <a:off x="7193819" y="4368027"/>
            <a:ext cx="153749" cy="216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8D7E7EC-C0A2-BA48-AEC4-40955CF571CD}"/>
              </a:ext>
            </a:extLst>
          </p:cNvPr>
          <p:cNvCxnSpPr>
            <a:cxnSpLocks/>
          </p:cNvCxnSpPr>
          <p:nvPr/>
        </p:nvCxnSpPr>
        <p:spPr>
          <a:xfrm flipH="1" flipV="1">
            <a:off x="1698855" y="4243635"/>
            <a:ext cx="332246" cy="1871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8C82E7A-0F10-8B4B-A6AF-E2C72356156F}"/>
              </a:ext>
            </a:extLst>
          </p:cNvPr>
          <p:cNvCxnSpPr>
            <a:cxnSpLocks/>
          </p:cNvCxnSpPr>
          <p:nvPr/>
        </p:nvCxnSpPr>
        <p:spPr>
          <a:xfrm flipH="1" flipV="1">
            <a:off x="963424" y="4879814"/>
            <a:ext cx="735431" cy="1938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CAB54F9-D02E-E141-B25C-D3BAA625E3DE}"/>
              </a:ext>
            </a:extLst>
          </p:cNvPr>
          <p:cNvCxnSpPr>
            <a:cxnSpLocks/>
          </p:cNvCxnSpPr>
          <p:nvPr/>
        </p:nvCxnSpPr>
        <p:spPr>
          <a:xfrm flipH="1">
            <a:off x="577841" y="5659832"/>
            <a:ext cx="506492" cy="3068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1D6D8BE-3956-2442-8A9F-102D257F9EED}"/>
              </a:ext>
            </a:extLst>
          </p:cNvPr>
          <p:cNvCxnSpPr>
            <a:cxnSpLocks/>
          </p:cNvCxnSpPr>
          <p:nvPr/>
        </p:nvCxnSpPr>
        <p:spPr>
          <a:xfrm flipH="1">
            <a:off x="7270694" y="4924734"/>
            <a:ext cx="842244" cy="1489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36557D9-6C84-1C42-94D8-FB1A970A8631}"/>
              </a:ext>
            </a:extLst>
          </p:cNvPr>
          <p:cNvCxnSpPr>
            <a:cxnSpLocks/>
          </p:cNvCxnSpPr>
          <p:nvPr/>
        </p:nvCxnSpPr>
        <p:spPr>
          <a:xfrm flipH="1" flipV="1">
            <a:off x="8027996" y="5901228"/>
            <a:ext cx="274135" cy="1679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8E757F9-10AA-EC4E-9BB4-31DDBCBBE014}"/>
              </a:ext>
            </a:extLst>
          </p:cNvPr>
          <p:cNvCxnSpPr>
            <a:cxnSpLocks/>
          </p:cNvCxnSpPr>
          <p:nvPr/>
        </p:nvCxnSpPr>
        <p:spPr>
          <a:xfrm flipH="1">
            <a:off x="4677044" y="6117372"/>
            <a:ext cx="924002" cy="2389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FF8E9DE-F0B7-9D46-97F1-A08550C28D7B}"/>
              </a:ext>
            </a:extLst>
          </p:cNvPr>
          <p:cNvCxnSpPr>
            <a:cxnSpLocks/>
          </p:cNvCxnSpPr>
          <p:nvPr/>
        </p:nvCxnSpPr>
        <p:spPr>
          <a:xfrm flipH="1" flipV="1">
            <a:off x="3443597" y="6150125"/>
            <a:ext cx="774669" cy="1954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C89419B9-5D00-594F-94C9-EF0540E9E107}"/>
              </a:ext>
            </a:extLst>
          </p:cNvPr>
          <p:cNvSpPr txBox="1"/>
          <p:nvPr/>
        </p:nvSpPr>
        <p:spPr>
          <a:xfrm>
            <a:off x="622689" y="1690689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Left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4A8AE87-8759-894E-9C82-E98FB1B0BC57}"/>
              </a:ext>
            </a:extLst>
          </p:cNvPr>
          <p:cNvSpPr txBox="1"/>
          <p:nvPr/>
        </p:nvSpPr>
        <p:spPr>
          <a:xfrm>
            <a:off x="7486650" y="1551895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Right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168135B-D731-274D-876A-7060ECF6CA60}"/>
              </a:ext>
            </a:extLst>
          </p:cNvPr>
          <p:cNvSpPr txBox="1"/>
          <p:nvPr/>
        </p:nvSpPr>
        <p:spPr>
          <a:xfrm>
            <a:off x="29596" y="6567587"/>
            <a:ext cx="2603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Yeo, et al. 2011 (</a:t>
            </a:r>
            <a:r>
              <a:rPr lang="en-US" sz="14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J. </a:t>
            </a:r>
            <a:r>
              <a:rPr lang="en-US" sz="1400" i="1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Neurophys</a:t>
            </a:r>
            <a:r>
              <a:rPr lang="en-US" sz="14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.)</a:t>
            </a:r>
            <a:endParaRPr lang="en-US" sz="1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4328F74-F1C8-964A-B679-3D4C633D7EB2}"/>
              </a:ext>
            </a:extLst>
          </p:cNvPr>
          <p:cNvSpPr/>
          <p:nvPr/>
        </p:nvSpPr>
        <p:spPr>
          <a:xfrm rot="19024053">
            <a:off x="709022" y="4583763"/>
            <a:ext cx="1982279" cy="1131909"/>
          </a:xfrm>
          <a:prstGeom prst="ellipse">
            <a:avLst/>
          </a:prstGeom>
          <a:solidFill>
            <a:srgbClr val="00B050">
              <a:alpha val="20000"/>
            </a:srgb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BCB9CED-0ECC-EE4A-AC54-9B7CA160D87D}"/>
              </a:ext>
            </a:extLst>
          </p:cNvPr>
          <p:cNvSpPr/>
          <p:nvPr/>
        </p:nvSpPr>
        <p:spPr>
          <a:xfrm rot="2575947" flipH="1">
            <a:off x="6455626" y="4712869"/>
            <a:ext cx="1982279" cy="1042754"/>
          </a:xfrm>
          <a:prstGeom prst="ellipse">
            <a:avLst/>
          </a:prstGeom>
          <a:solidFill>
            <a:srgbClr val="00B050">
              <a:alpha val="20000"/>
            </a:srgb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8BD7A93-7A95-AB4F-B52E-F3577179EC7E}"/>
              </a:ext>
            </a:extLst>
          </p:cNvPr>
          <p:cNvSpPr/>
          <p:nvPr/>
        </p:nvSpPr>
        <p:spPr>
          <a:xfrm rot="984431">
            <a:off x="3151332" y="4707224"/>
            <a:ext cx="903021" cy="514620"/>
          </a:xfrm>
          <a:prstGeom prst="ellipse">
            <a:avLst/>
          </a:prstGeom>
          <a:solidFill>
            <a:srgbClr val="00B050">
              <a:alpha val="20000"/>
            </a:srgb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61F9877-6629-6048-B01E-4BCBB22C90D1}"/>
              </a:ext>
            </a:extLst>
          </p:cNvPr>
          <p:cNvSpPr/>
          <p:nvPr/>
        </p:nvSpPr>
        <p:spPr>
          <a:xfrm rot="20864016">
            <a:off x="4980703" y="4629220"/>
            <a:ext cx="982026" cy="597198"/>
          </a:xfrm>
          <a:prstGeom prst="ellipse">
            <a:avLst/>
          </a:prstGeom>
          <a:solidFill>
            <a:srgbClr val="00B050">
              <a:alpha val="20000"/>
            </a:srgb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BF1F7D-6D2D-824B-AF05-9B7F26E6504D}"/>
              </a:ext>
            </a:extLst>
          </p:cNvPr>
          <p:cNvSpPr txBox="1"/>
          <p:nvPr/>
        </p:nvSpPr>
        <p:spPr>
          <a:xfrm>
            <a:off x="1295400" y="4967072"/>
            <a:ext cx="735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LFPC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42D3D3C-C7E8-744E-A336-228A7E7899D5}"/>
              </a:ext>
            </a:extLst>
          </p:cNvPr>
          <p:cNvSpPr txBox="1"/>
          <p:nvPr/>
        </p:nvSpPr>
        <p:spPr>
          <a:xfrm>
            <a:off x="7116009" y="4962086"/>
            <a:ext cx="735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LFPC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D3181AA-083C-F440-9C09-15101AF74061}"/>
              </a:ext>
            </a:extLst>
          </p:cNvPr>
          <p:cNvSpPr txBox="1"/>
          <p:nvPr/>
        </p:nvSpPr>
        <p:spPr>
          <a:xfrm>
            <a:off x="3356086" y="4769591"/>
            <a:ext cx="534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IPS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17C730B-63F8-E84A-8A6C-EE4DA83E97F4}"/>
              </a:ext>
            </a:extLst>
          </p:cNvPr>
          <p:cNvSpPr txBox="1"/>
          <p:nvPr/>
        </p:nvSpPr>
        <p:spPr>
          <a:xfrm>
            <a:off x="5202664" y="4737761"/>
            <a:ext cx="534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IPS</a:t>
            </a:r>
          </a:p>
        </p:txBody>
      </p:sp>
    </p:spTree>
    <p:extLst>
      <p:ext uri="{BB962C8B-B14F-4D97-AF65-F5344CB8AC3E}">
        <p14:creationId xmlns:p14="http://schemas.microsoft.com/office/powerpoint/2010/main" val="313385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6" grpId="0" animBg="1"/>
      <p:bldP spid="38" grpId="0" animBg="1"/>
      <p:bldP spid="39" grpId="0" animBg="1"/>
      <p:bldP spid="5" grpId="0"/>
      <p:bldP spid="41" grpId="0"/>
      <p:bldP spid="43" grpId="0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345A1-1E2A-FC43-BD0C-AA911E7D2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Resting State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DC96E-1E8D-014C-ACDF-0EAC5948B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FF959B-05F1-5A45-809E-EF9AA77D7C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173" y="1858608"/>
            <a:ext cx="3480121" cy="45550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8176CF-3969-C446-9EB0-3CB27FF12D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8748" y="1973348"/>
            <a:ext cx="2387823" cy="23209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9FA810-6A5A-8644-A1D5-C60A06FF1D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0324" y="1858607"/>
            <a:ext cx="3475251" cy="45550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F82A96-5214-EC4E-B203-79AC8D871975}"/>
              </a:ext>
            </a:extLst>
          </p:cNvPr>
          <p:cNvSpPr txBox="1"/>
          <p:nvPr/>
        </p:nvSpPr>
        <p:spPr>
          <a:xfrm>
            <a:off x="444700" y="6413699"/>
            <a:ext cx="25998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Yeo, et al. 2011 </a:t>
            </a:r>
            <a:r>
              <a:rPr lang="en-US" sz="14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(J. </a:t>
            </a:r>
            <a:r>
              <a:rPr lang="en-US" sz="1400" i="1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Neurophys</a:t>
            </a:r>
            <a:r>
              <a:rPr lang="en-US" sz="14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.)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EE800F-F109-7848-9CAC-E8FEAFBB1876}"/>
              </a:ext>
            </a:extLst>
          </p:cNvPr>
          <p:cNvSpPr txBox="1"/>
          <p:nvPr/>
        </p:nvSpPr>
        <p:spPr>
          <a:xfrm>
            <a:off x="691173" y="1489275"/>
            <a:ext cx="3480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7-Network Parcellation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BB10FF-1E62-E347-A27A-71402688CA8D}"/>
              </a:ext>
            </a:extLst>
          </p:cNvPr>
          <p:cNvSpPr txBox="1"/>
          <p:nvPr/>
        </p:nvSpPr>
        <p:spPr>
          <a:xfrm>
            <a:off x="4720324" y="1483544"/>
            <a:ext cx="3480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17-Network Parcellation</a:t>
            </a:r>
          </a:p>
        </p:txBody>
      </p:sp>
    </p:spTree>
    <p:extLst>
      <p:ext uri="{BB962C8B-B14F-4D97-AF65-F5344CB8AC3E}">
        <p14:creationId xmlns:p14="http://schemas.microsoft.com/office/powerpoint/2010/main" val="306032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3D3F5-6D4D-9349-860B-D01BFE956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Through “Problem Space”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E2391-6AA6-4646-9EF7-7618DA98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699C48-7897-CB47-8E0C-1BB5545D9C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"/>
          <a:stretch/>
        </p:blipFill>
        <p:spPr>
          <a:xfrm>
            <a:off x="416688" y="1956908"/>
            <a:ext cx="8400627" cy="14113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7F053F-3604-DB4D-8C99-86BE042A9A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2670" y="3368234"/>
            <a:ext cx="4672680" cy="25517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8CA3C2-1183-AB4A-9ACC-F22132BF47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688" y="3368234"/>
            <a:ext cx="3382499" cy="14121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0A01BF-3B40-8C49-A956-7EB0A28ABB65}"/>
              </a:ext>
            </a:extLst>
          </p:cNvPr>
          <p:cNvSpPr txBox="1"/>
          <p:nvPr/>
        </p:nvSpPr>
        <p:spPr>
          <a:xfrm>
            <a:off x="4078371" y="6356351"/>
            <a:ext cx="4201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Constantinescu, O’Reilly, &amp; Behrens, 2016 </a:t>
            </a:r>
            <a:r>
              <a:rPr lang="en-US" sz="14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(Science)</a:t>
            </a:r>
            <a:endParaRPr lang="en-US" sz="1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endParaRPr lang="en-US" sz="1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06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C1401-478B-D241-8610-AB9AE1CFF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Distance Effect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D623B7-9C9C-1941-83C8-6EC41FE7D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/>
              <a:t>41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267027-9F8A-C844-8B35-1E85F68BA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946275"/>
            <a:ext cx="4000500" cy="340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733F7D-781B-DB4F-8C91-B0DD61BF1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100" y="1719362"/>
            <a:ext cx="4038600" cy="3644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5E9523-A4E4-9248-816A-0787A68F85B1}"/>
              </a:ext>
            </a:extLst>
          </p:cNvPr>
          <p:cNvSpPr txBox="1"/>
          <p:nvPr/>
        </p:nvSpPr>
        <p:spPr>
          <a:xfrm>
            <a:off x="5679480" y="6356351"/>
            <a:ext cx="2752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Moyer &amp; </a:t>
            </a:r>
            <a:r>
              <a:rPr lang="en-US" sz="1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Landauer</a:t>
            </a:r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1967 </a:t>
            </a:r>
            <a:r>
              <a:rPr lang="en-US" sz="14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(Nature)</a:t>
            </a:r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146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05263-8C68-1349-97FC-E0D9368A8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Symbolic Distance Effect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C3F969-E1A0-6A4E-95F3-87BAC650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19A0EA-5272-8F4F-848D-E8121CA8FC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100" y="1690689"/>
            <a:ext cx="3633043" cy="3841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39FEB5-FCE0-784A-91EA-922D5F413523}"/>
              </a:ext>
            </a:extLst>
          </p:cNvPr>
          <p:cNvSpPr txBox="1"/>
          <p:nvPr/>
        </p:nvSpPr>
        <p:spPr>
          <a:xfrm>
            <a:off x="353100" y="5512928"/>
            <a:ext cx="2757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Hinton et al. 2010 </a:t>
            </a:r>
            <a:r>
              <a:rPr lang="en-US" sz="14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(Neuroscience)</a:t>
            </a:r>
            <a:endParaRPr lang="en-US" sz="1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496AEA-3ECE-ED4F-A931-ECBC599654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5755" y="1752137"/>
            <a:ext cx="3357493" cy="35057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AFB4DD-818E-1440-8351-B0ED9A30DA10}"/>
              </a:ext>
            </a:extLst>
          </p:cNvPr>
          <p:cNvSpPr txBox="1"/>
          <p:nvPr/>
        </p:nvSpPr>
        <p:spPr>
          <a:xfrm>
            <a:off x="4809068" y="5512928"/>
            <a:ext cx="2502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Pinel</a:t>
            </a:r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et al. 2001 </a:t>
            </a:r>
            <a:r>
              <a:rPr lang="en-US" sz="14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(Neuroimage)</a:t>
            </a:r>
            <a:endParaRPr lang="en-US" sz="1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02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06E76-BC04-5E4B-BD23-98B653B1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Hierarchical Organization of LPFC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82D05B-E2F9-794C-9E16-3CD202692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8ED206-75CA-DB4F-A699-44D21C41119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428" y="2193958"/>
            <a:ext cx="4381388" cy="3101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3EB6DF-5620-0542-937A-30336A95DC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9209" y="1882014"/>
            <a:ext cx="3283956" cy="34134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678F13-67BD-E848-9604-B2B361ECC48E}"/>
              </a:ext>
            </a:extLst>
          </p:cNvPr>
          <p:cNvSpPr txBox="1"/>
          <p:nvPr/>
        </p:nvSpPr>
        <p:spPr>
          <a:xfrm>
            <a:off x="6131363" y="5295478"/>
            <a:ext cx="2131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Badre</a:t>
            </a:r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&amp; Nee 2018 </a:t>
            </a:r>
            <a:r>
              <a:rPr lang="en-US" sz="1400" i="1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(</a:t>
            </a:r>
            <a:r>
              <a:rPr lang="en-US" sz="1400" i="1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TiCS</a:t>
            </a:r>
            <a:r>
              <a:rPr lang="en-US" sz="1400" i="1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)</a:t>
            </a:r>
            <a:endParaRPr lang="en-US" sz="14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80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4789A-3CCC-E043-BA8B-36F7F1EAF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Example Block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F4D4F0-D00D-E547-89D6-5C261AFAB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/>
              <a:t>44</a:t>
            </a:fld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4F01D86-3D23-664E-B3E1-DF1F36D9C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221" y="1506408"/>
            <a:ext cx="13438509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39" descr="https://lh5.googleusercontent.com/Pjf0XDkfw1Fs9ve_R1DhqFkcmJrvhX0scNBHFh8QK9SBSLDN2x84wBJguQ3SvwjAiFRpa1Dzq795QX5sF7McfQU8312Ht6_Z8pFDaRt46kpExS96kuob56pkejjSg-tBGVfa6FQ_">
            <a:extLst>
              <a:ext uri="{FF2B5EF4-FFF2-40B4-BE49-F238E27FC236}">
                <a16:creationId xmlns:a16="http://schemas.microsoft.com/office/drawing/2014/main" id="{985F944C-FFE1-6242-85E8-7C569540F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222" y="1506408"/>
            <a:ext cx="6967366" cy="503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657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10AFD-E3F2-BB49-953F-657EF52BA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 #3 Hypotheses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E8CF23-224D-C24C-84F3-D89352203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/>
              <a:t>45</a:t>
            </a:fld>
            <a:endParaRPr lang="en-US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02281231-9EDF-DF41-8D7F-4DA1F25C68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500" t="20655" r="20939" b="18720"/>
          <a:stretch/>
        </p:blipFill>
        <p:spPr>
          <a:xfrm>
            <a:off x="2607261" y="2019476"/>
            <a:ext cx="3655743" cy="268833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27D054A-2610-3B4A-810F-44C0D575C908}"/>
              </a:ext>
            </a:extLst>
          </p:cNvPr>
          <p:cNvSpPr/>
          <p:nvPr/>
        </p:nvSpPr>
        <p:spPr>
          <a:xfrm rot="19051022">
            <a:off x="3578155" y="2284959"/>
            <a:ext cx="698511" cy="723371"/>
          </a:xfrm>
          <a:prstGeom prst="ellipse">
            <a:avLst/>
          </a:prstGeom>
          <a:solidFill>
            <a:srgbClr val="92D050">
              <a:alpha val="25098"/>
            </a:srgbClr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7EA03CC-1FF9-9E47-A621-2A3F6DD9CF9F}"/>
              </a:ext>
            </a:extLst>
          </p:cNvPr>
          <p:cNvSpPr/>
          <p:nvPr/>
        </p:nvSpPr>
        <p:spPr>
          <a:xfrm rot="19051022">
            <a:off x="3060728" y="2617245"/>
            <a:ext cx="997325" cy="946586"/>
          </a:xfrm>
          <a:prstGeom prst="ellipse">
            <a:avLst/>
          </a:prstGeom>
          <a:solidFill>
            <a:srgbClr val="ED7D31">
              <a:alpha val="25098"/>
            </a:srgbClr>
          </a:solidFill>
          <a:ln w="3810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E993250-60D1-4142-A960-862CF58C3E43}"/>
              </a:ext>
            </a:extLst>
          </p:cNvPr>
          <p:cNvSpPr/>
          <p:nvPr/>
        </p:nvSpPr>
        <p:spPr>
          <a:xfrm rot="19051022">
            <a:off x="2560276" y="3184873"/>
            <a:ext cx="843124" cy="845485"/>
          </a:xfrm>
          <a:prstGeom prst="ellipse">
            <a:avLst/>
          </a:prstGeom>
          <a:solidFill>
            <a:srgbClr val="C00000">
              <a:alpha val="25098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099D2F-EB00-7A4D-A49D-669F32F16AA1}"/>
              </a:ext>
            </a:extLst>
          </p:cNvPr>
          <p:cNvSpPr txBox="1"/>
          <p:nvPr/>
        </p:nvSpPr>
        <p:spPr>
          <a:xfrm>
            <a:off x="6053662" y="467864"/>
            <a:ext cx="2914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Signal Scales with Distance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F3A9F3-4D06-D748-9872-8390A382ED6E}"/>
              </a:ext>
            </a:extLst>
          </p:cNvPr>
          <p:cNvSpPr txBox="1"/>
          <p:nvPr/>
        </p:nvSpPr>
        <p:spPr>
          <a:xfrm>
            <a:off x="670044" y="3284449"/>
            <a:ext cx="1910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Most Abstract</a:t>
            </a:r>
          </a:p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(Internal Schema)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659710-774C-2C4A-90B7-0EB8D1B7100A}"/>
              </a:ext>
            </a:extLst>
          </p:cNvPr>
          <p:cNvSpPr txBox="1"/>
          <p:nvPr/>
        </p:nvSpPr>
        <p:spPr>
          <a:xfrm>
            <a:off x="2912372" y="1546694"/>
            <a:ext cx="1632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Least Abstract</a:t>
            </a:r>
          </a:p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(External Info)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B6148E8-8507-7D44-8E37-F18C76B56B05}"/>
              </a:ext>
            </a:extLst>
          </p:cNvPr>
          <p:cNvCxnSpPr>
            <a:cxnSpLocks/>
          </p:cNvCxnSpPr>
          <p:nvPr/>
        </p:nvCxnSpPr>
        <p:spPr>
          <a:xfrm flipH="1">
            <a:off x="2307169" y="2315382"/>
            <a:ext cx="1024868" cy="9907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D243FC4-5275-274A-9829-DBC0BCA67B7D}"/>
              </a:ext>
            </a:extLst>
          </p:cNvPr>
          <p:cNvSpPr/>
          <p:nvPr/>
        </p:nvSpPr>
        <p:spPr>
          <a:xfrm>
            <a:off x="5979582" y="845663"/>
            <a:ext cx="2834217" cy="1812869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BE9F85-F477-B240-B272-6C4F5FC479FA}"/>
              </a:ext>
            </a:extLst>
          </p:cNvPr>
          <p:cNvCxnSpPr>
            <a:stCxn id="18" idx="1"/>
          </p:cNvCxnSpPr>
          <p:nvPr/>
        </p:nvCxnSpPr>
        <p:spPr>
          <a:xfrm flipH="1">
            <a:off x="5571067" y="1752098"/>
            <a:ext cx="408515" cy="112656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2E4DB0E-B866-A540-A9DC-AE898302A61F}"/>
              </a:ext>
            </a:extLst>
          </p:cNvPr>
          <p:cNvCxnSpPr>
            <a:stCxn id="18" idx="2"/>
          </p:cNvCxnSpPr>
          <p:nvPr/>
        </p:nvCxnSpPr>
        <p:spPr>
          <a:xfrm flipH="1">
            <a:off x="5579533" y="2658532"/>
            <a:ext cx="1817158" cy="21166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C99415A-CEC2-704F-8AC7-DC4B5CF548AB}"/>
              </a:ext>
            </a:extLst>
          </p:cNvPr>
          <p:cNvSpPr txBox="1"/>
          <p:nvPr/>
        </p:nvSpPr>
        <p:spPr>
          <a:xfrm>
            <a:off x="6538982" y="223787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EF11DB-1126-F04B-9356-CAA2B988ED90}"/>
              </a:ext>
            </a:extLst>
          </p:cNvPr>
          <p:cNvSpPr txBox="1"/>
          <p:nvPr/>
        </p:nvSpPr>
        <p:spPr>
          <a:xfrm>
            <a:off x="7246650" y="224634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&gt;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26C656-46B1-A546-BC14-8ADC24A1F7A2}"/>
              </a:ext>
            </a:extLst>
          </p:cNvPr>
          <p:cNvSpPr txBox="1"/>
          <p:nvPr/>
        </p:nvSpPr>
        <p:spPr>
          <a:xfrm>
            <a:off x="7927159" y="223787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&gt;&gt;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C6A285F-6B57-FA4A-949C-3AEECA0ED026}"/>
              </a:ext>
            </a:extLst>
          </p:cNvPr>
          <p:cNvCxnSpPr>
            <a:cxnSpLocks/>
          </p:cNvCxnSpPr>
          <p:nvPr/>
        </p:nvCxnSpPr>
        <p:spPr>
          <a:xfrm>
            <a:off x="6356350" y="2237873"/>
            <a:ext cx="224578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B5CE65E-B319-1A44-9202-405DC18AC89A}"/>
              </a:ext>
            </a:extLst>
          </p:cNvPr>
          <p:cNvCxnSpPr>
            <a:cxnSpLocks/>
          </p:cNvCxnSpPr>
          <p:nvPr/>
        </p:nvCxnSpPr>
        <p:spPr>
          <a:xfrm flipV="1">
            <a:off x="6356350" y="978687"/>
            <a:ext cx="0" cy="125918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B5C03242-D897-724F-B623-6DE9E4DED2A7}"/>
              </a:ext>
            </a:extLst>
          </p:cNvPr>
          <p:cNvSpPr/>
          <p:nvPr/>
        </p:nvSpPr>
        <p:spPr>
          <a:xfrm>
            <a:off x="6538982" y="1185333"/>
            <a:ext cx="300082" cy="10525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2B18609-FA19-F548-B9F1-51FA08660DE7}"/>
              </a:ext>
            </a:extLst>
          </p:cNvPr>
          <p:cNvSpPr/>
          <p:nvPr/>
        </p:nvSpPr>
        <p:spPr>
          <a:xfrm>
            <a:off x="7246650" y="1451149"/>
            <a:ext cx="300082" cy="7869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C5255CB-0DA7-A649-BBA5-0730D6887265}"/>
              </a:ext>
            </a:extLst>
          </p:cNvPr>
          <p:cNvSpPr/>
          <p:nvPr/>
        </p:nvSpPr>
        <p:spPr>
          <a:xfrm>
            <a:off x="7943606" y="1752097"/>
            <a:ext cx="300082" cy="485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37C655A-A195-6A4E-8C78-A02A87F470A6}"/>
              </a:ext>
            </a:extLst>
          </p:cNvPr>
          <p:cNvSpPr txBox="1"/>
          <p:nvPr/>
        </p:nvSpPr>
        <p:spPr>
          <a:xfrm rot="16200000">
            <a:off x="5589008" y="1477475"/>
            <a:ext cx="12298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% Signal Change</a:t>
            </a:r>
          </a:p>
        </p:txBody>
      </p:sp>
      <p:sp>
        <p:nvSpPr>
          <p:cNvPr id="38" name="Cloud Callout 37">
            <a:extLst>
              <a:ext uri="{FF2B5EF4-FFF2-40B4-BE49-F238E27FC236}">
                <a16:creationId xmlns:a16="http://schemas.microsoft.com/office/drawing/2014/main" id="{C55D06B0-A0FE-044B-AC7D-4AF7CC653BE9}"/>
              </a:ext>
            </a:extLst>
          </p:cNvPr>
          <p:cNvSpPr/>
          <p:nvPr/>
        </p:nvSpPr>
        <p:spPr>
          <a:xfrm>
            <a:off x="118533" y="4354153"/>
            <a:ext cx="3564467" cy="2303100"/>
          </a:xfrm>
          <a:prstGeom prst="cloudCallout">
            <a:avLst>
              <a:gd name="adj1" fmla="val 41162"/>
              <a:gd name="adj2" fmla="val 5900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8171D4E-C865-A441-95DD-48F484EEF5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9015" y="4790841"/>
            <a:ext cx="1454907" cy="14025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3F4AD0F-E053-F245-9E5C-BC40DBCDCC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1343" y="4599168"/>
            <a:ext cx="1531387" cy="15786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ADD737B-955E-794A-A165-0670C7777232}"/>
              </a:ext>
            </a:extLst>
          </p:cNvPr>
          <p:cNvSpPr txBox="1"/>
          <p:nvPr/>
        </p:nvSpPr>
        <p:spPr>
          <a:xfrm>
            <a:off x="4172430" y="5567601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BEAUTIFUL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4D826C3-7120-B746-9B54-3B9741074BFA}"/>
              </a:ext>
            </a:extLst>
          </p:cNvPr>
          <p:cNvSpPr txBox="1"/>
          <p:nvPr/>
        </p:nvSpPr>
        <p:spPr>
          <a:xfrm>
            <a:off x="4223726" y="5567601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ROUNDED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3FC27D1-3D10-0F4D-B84F-EBFA757C877F}"/>
              </a:ext>
            </a:extLst>
          </p:cNvPr>
          <p:cNvSpPr txBox="1"/>
          <p:nvPr/>
        </p:nvSpPr>
        <p:spPr>
          <a:xfrm>
            <a:off x="4403262" y="5567601"/>
            <a:ext cx="99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URBAN</a:t>
            </a:r>
          </a:p>
        </p:txBody>
      </p:sp>
    </p:spTree>
    <p:extLst>
      <p:ext uri="{BB962C8B-B14F-4D97-AF65-F5344CB8AC3E}">
        <p14:creationId xmlns:p14="http://schemas.microsoft.com/office/powerpoint/2010/main" val="68380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/>
      <p:bldP spid="14" grpId="0"/>
      <p:bldP spid="15" grpId="0"/>
      <p:bldP spid="18" grpId="0" animBg="1"/>
      <p:bldP spid="25" grpId="0"/>
      <p:bldP spid="26" grpId="0"/>
      <p:bldP spid="27" grpId="0"/>
      <p:bldP spid="34" grpId="0" animBg="1"/>
      <p:bldP spid="35" grpId="0" animBg="1"/>
      <p:bldP spid="36" grpId="0" animBg="1"/>
      <p:bldP spid="37" grpId="0"/>
      <p:bldP spid="38" grpId="0" animBg="1"/>
      <p:bldP spid="41" grpId="0"/>
      <p:bldP spid="43" grpId="0"/>
      <p:bldP spid="43" grpId="1"/>
      <p:bldP spid="44" grpId="0"/>
      <p:bldP spid="44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96A71-93A1-9F44-96C7-08B57763B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Significance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FD935-FE15-6949-9B80-89DF9820D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Develop a detailed understanding of frontoparietal control network dynamics</a:t>
            </a:r>
          </a:p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Improve our understanding of the neural substrates for abstract reasoning</a:t>
            </a:r>
          </a:p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Consider the co-dependent functions of individual network nodes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2B12D-20F0-4149-AFEF-57F3079CB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>
                <a:latin typeface="Helvetica Neue Light" panose="02000403000000020004" pitchFamily="2" charset="0"/>
                <a:ea typeface="Helvetica Neue Light" panose="02000403000000020004" pitchFamily="2" charset="0"/>
              </a:rPr>
              <a:t>46</a:t>
            </a:fld>
            <a:endParaRPr lang="en-US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65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6BD82-2256-4A4D-9B23-AF6D20B5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192" y="365126"/>
            <a:ext cx="8134158" cy="1325563"/>
          </a:xfrm>
        </p:spPr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Thank You!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C91A76-513F-CC41-8232-D7EDFF402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47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B03D63-2368-3942-9C21-F6B5315F29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92" y="1589593"/>
            <a:ext cx="4361592" cy="32345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8CA988-3186-8B44-B84E-708433E719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2351" y="5177255"/>
            <a:ext cx="2386524" cy="10795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BC93C6-B423-CA43-96AC-EE30501D3D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41" y="5091812"/>
            <a:ext cx="1600281" cy="1200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E9A86D-14A7-8B4C-A197-E2BD1CDE48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1324" y="5070906"/>
            <a:ext cx="1713529" cy="781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300565-4F6F-754D-87D4-E61D18CE6D9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7913" y="4882259"/>
            <a:ext cx="1027085" cy="10324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F90AD9-2B7C-B244-A231-A5384D757DA2}"/>
              </a:ext>
            </a:extLst>
          </p:cNvPr>
          <p:cNvSpPr/>
          <p:nvPr/>
        </p:nvSpPr>
        <p:spPr>
          <a:xfrm>
            <a:off x="5268976" y="5972846"/>
            <a:ext cx="296587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effectLst/>
              </a:rPr>
              <a:t>NSF Major Research Instrumentation Award 1625552</a:t>
            </a:r>
          </a:p>
          <a:p>
            <a:r>
              <a:rPr lang="en-US" sz="1000" dirty="0"/>
              <a:t>ONR MURI Award N00014-16-1-2832</a:t>
            </a:r>
          </a:p>
          <a:p>
            <a:r>
              <a:rPr lang="en-US" sz="1000" dirty="0">
                <a:effectLst/>
              </a:rPr>
              <a:t>ONR DURIP Award </a:t>
            </a:r>
            <a:r>
              <a:rPr lang="en-US" sz="1000" dirty="0"/>
              <a:t>N00014-17-1-2304</a:t>
            </a:r>
            <a:endParaRPr lang="en-US" sz="1000" dirty="0"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8F0405-09CD-374F-BA8A-5F54EA72C7C5}"/>
              </a:ext>
            </a:extLst>
          </p:cNvPr>
          <p:cNvSpPr txBox="1"/>
          <p:nvPr/>
        </p:nvSpPr>
        <p:spPr>
          <a:xfrm>
            <a:off x="5074859" y="4547126"/>
            <a:ext cx="1036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/>
              <a:t>Funding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ABB989-5561-7A47-8B48-906C0DE35725}"/>
              </a:ext>
            </a:extLst>
          </p:cNvPr>
          <p:cNvSpPr txBox="1"/>
          <p:nvPr/>
        </p:nvSpPr>
        <p:spPr>
          <a:xfrm>
            <a:off x="5074859" y="1498667"/>
            <a:ext cx="15522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/>
              <a:t>GPN</a:t>
            </a:r>
          </a:p>
          <a:p>
            <a:r>
              <a:rPr lang="en-US" sz="1200" dirty="0"/>
              <a:t>Shelley </a:t>
            </a:r>
            <a:r>
              <a:rPr lang="en-US" sz="1200" dirty="0" err="1"/>
              <a:t>Russek</a:t>
            </a:r>
            <a:endParaRPr lang="en-US" sz="1200" dirty="0"/>
          </a:p>
          <a:p>
            <a:r>
              <a:rPr lang="en-US" sz="1200" dirty="0"/>
              <a:t>Sandi Grasso</a:t>
            </a:r>
          </a:p>
          <a:p>
            <a:r>
              <a:rPr lang="en-US" sz="1200" dirty="0" err="1"/>
              <a:t>Nazifa</a:t>
            </a:r>
            <a:r>
              <a:rPr lang="en-US" sz="1200" dirty="0"/>
              <a:t> </a:t>
            </a:r>
            <a:r>
              <a:rPr lang="en-US" sz="1200" dirty="0" err="1"/>
              <a:t>Haque</a:t>
            </a:r>
            <a:endParaRPr lang="en-US" sz="1200" dirty="0"/>
          </a:p>
          <a:p>
            <a:endParaRPr lang="en-US" sz="1200" dirty="0"/>
          </a:p>
          <a:p>
            <a:r>
              <a:rPr lang="en-US" sz="1200" u="sng" dirty="0"/>
              <a:t>Qualifying Exam Committee</a:t>
            </a:r>
          </a:p>
          <a:p>
            <a:r>
              <a:rPr lang="en-US" sz="1200" dirty="0"/>
              <a:t>Chantal Stern</a:t>
            </a:r>
          </a:p>
          <a:p>
            <a:r>
              <a:rPr lang="en-US" sz="1200" dirty="0"/>
              <a:t>Joe McGuire</a:t>
            </a:r>
          </a:p>
          <a:p>
            <a:r>
              <a:rPr lang="en-US" sz="1200" dirty="0"/>
              <a:t>Mike </a:t>
            </a:r>
            <a:r>
              <a:rPr lang="en-US" sz="1200" dirty="0" err="1"/>
              <a:t>Hasselmo</a:t>
            </a:r>
            <a:endParaRPr lang="en-US" sz="1200" dirty="0"/>
          </a:p>
          <a:p>
            <a:endParaRPr lang="en-US" sz="1200" dirty="0"/>
          </a:p>
          <a:p>
            <a:r>
              <a:rPr lang="en-US" sz="1200" u="sng" dirty="0"/>
              <a:t>Cognitive Neuroimaging Center</a:t>
            </a:r>
          </a:p>
          <a:p>
            <a:r>
              <a:rPr lang="en-US" sz="1200" dirty="0"/>
              <a:t>Jay </a:t>
            </a:r>
            <a:r>
              <a:rPr lang="en-US" sz="1200" dirty="0" err="1"/>
              <a:t>Bohland</a:t>
            </a:r>
            <a:endParaRPr lang="en-US" sz="1200" dirty="0"/>
          </a:p>
          <a:p>
            <a:r>
              <a:rPr lang="en-US" sz="1200" dirty="0"/>
              <a:t>Shruthi Chakrapani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9321DE-9667-2E45-B4D1-D55AEEAF34A6}"/>
              </a:ext>
            </a:extLst>
          </p:cNvPr>
          <p:cNvSpPr txBox="1"/>
          <p:nvPr/>
        </p:nvSpPr>
        <p:spPr>
          <a:xfrm>
            <a:off x="6785773" y="1498667"/>
            <a:ext cx="21587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/>
              <a:t>Stern Lab</a:t>
            </a:r>
          </a:p>
          <a:p>
            <a:r>
              <a:rPr lang="en-US" sz="1200" dirty="0"/>
              <a:t>Chantal Stern</a:t>
            </a:r>
          </a:p>
          <a:p>
            <a:r>
              <a:rPr lang="en-US" sz="1200" dirty="0"/>
              <a:t>Allen Chang</a:t>
            </a:r>
          </a:p>
          <a:p>
            <a:r>
              <a:rPr lang="en-US" sz="1200" dirty="0"/>
              <a:t>Rachel </a:t>
            </a:r>
            <a:r>
              <a:rPr lang="en-US" sz="1200" dirty="0" err="1"/>
              <a:t>Nauer</a:t>
            </a:r>
            <a:endParaRPr lang="en-US" sz="1200" dirty="0"/>
          </a:p>
          <a:p>
            <a:r>
              <a:rPr lang="en-US" sz="1200" dirty="0"/>
              <a:t>Matt Dunne</a:t>
            </a:r>
          </a:p>
          <a:p>
            <a:r>
              <a:rPr lang="en-US" sz="1200" dirty="0" err="1"/>
              <a:t>Stamati</a:t>
            </a:r>
            <a:r>
              <a:rPr lang="en-US" sz="1200" dirty="0"/>
              <a:t> </a:t>
            </a:r>
            <a:r>
              <a:rPr lang="en-US" sz="1200" dirty="0" err="1"/>
              <a:t>Liapis</a:t>
            </a:r>
            <a:endParaRPr lang="en-US" sz="1200" dirty="0"/>
          </a:p>
          <a:p>
            <a:r>
              <a:rPr lang="en-US" sz="1200" dirty="0"/>
              <a:t>Kylie Moore</a:t>
            </a:r>
          </a:p>
          <a:p>
            <a:r>
              <a:rPr lang="en-US" sz="1200" dirty="0"/>
              <a:t>Kelli </a:t>
            </a:r>
            <a:r>
              <a:rPr lang="en-US" sz="1200" dirty="0" err="1"/>
              <a:t>Tahaney</a:t>
            </a:r>
            <a:endParaRPr lang="en-US" sz="1200" dirty="0"/>
          </a:p>
          <a:p>
            <a:r>
              <a:rPr lang="en-US" sz="1200" dirty="0" err="1"/>
              <a:t>Tashauna</a:t>
            </a:r>
            <a:r>
              <a:rPr lang="en-US" sz="1200" dirty="0"/>
              <a:t> Blankenship</a:t>
            </a:r>
          </a:p>
          <a:p>
            <a:r>
              <a:rPr lang="en-US" sz="1200" dirty="0" err="1"/>
              <a:t>Weida</a:t>
            </a:r>
            <a:r>
              <a:rPr lang="en-US" sz="1200" dirty="0"/>
              <a:t> Ma</a:t>
            </a:r>
          </a:p>
          <a:p>
            <a:r>
              <a:rPr lang="en-US" sz="1200" dirty="0"/>
              <a:t>Sheila Yee</a:t>
            </a:r>
          </a:p>
          <a:p>
            <a:endParaRPr lang="en-US" sz="1200" u="sng" dirty="0"/>
          </a:p>
          <a:p>
            <a:r>
              <a:rPr lang="en-US" sz="1200" u="sng" dirty="0"/>
              <a:t>Boston University</a:t>
            </a:r>
          </a:p>
          <a:p>
            <a:r>
              <a:rPr lang="en-US" sz="1200" dirty="0"/>
              <a:t>David Somers</a:t>
            </a:r>
          </a:p>
        </p:txBody>
      </p:sp>
    </p:spTree>
    <p:extLst>
      <p:ext uri="{BB962C8B-B14F-4D97-AF65-F5344CB8AC3E}">
        <p14:creationId xmlns:p14="http://schemas.microsoft.com/office/powerpoint/2010/main" val="1920291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09D6A-0B90-6348-B6A8-787F06678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Other Cortical Parcellations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7C9E20-1956-2348-93B5-9488D25BA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>
                <a:latin typeface="Helvetica Neue Light" panose="02000403000000020004" pitchFamily="2" charset="0"/>
                <a:ea typeface="Helvetica Neue Light" panose="02000403000000020004" pitchFamily="2" charset="0"/>
              </a:rPr>
              <a:t>5</a:t>
            </a:fld>
            <a:endParaRPr lang="en-US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CF103D-2368-5345-A854-0E772CCA43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797" y="2350794"/>
            <a:ext cx="4024270" cy="24704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12C5B9-1892-F142-9B4F-C14340922860}"/>
              </a:ext>
            </a:extLst>
          </p:cNvPr>
          <p:cNvSpPr txBox="1"/>
          <p:nvPr/>
        </p:nvSpPr>
        <p:spPr>
          <a:xfrm>
            <a:off x="2287282" y="4927911"/>
            <a:ext cx="2255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Power et al. 2011 </a:t>
            </a:r>
            <a:r>
              <a:rPr lang="en-US" sz="14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(Neuron)</a:t>
            </a:r>
            <a:endParaRPr lang="en-US" sz="1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0B665E-40E4-814B-B27B-35DE9019F4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3989" y="2350794"/>
            <a:ext cx="4112051" cy="27310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DC6C98-ECDE-CA45-A208-45A73EEFC2FA}"/>
              </a:ext>
            </a:extLst>
          </p:cNvPr>
          <p:cNvSpPr txBox="1"/>
          <p:nvPr/>
        </p:nvSpPr>
        <p:spPr>
          <a:xfrm>
            <a:off x="6503425" y="5081799"/>
            <a:ext cx="2292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Glasser et al. 2016 </a:t>
            </a:r>
            <a:r>
              <a:rPr lang="en-US" sz="14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(Nature)</a:t>
            </a:r>
            <a:endParaRPr lang="en-US" sz="1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0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90EFC-4F83-6A48-B534-6B59B96E2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Frontoparietal Control Network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B3E084D-7200-3D47-9C35-3A4DB28304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709" y="4060250"/>
            <a:ext cx="3587300" cy="263800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CF4E5-E09C-D040-905B-E5A788DA5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8C79E8-86A0-C244-B78E-E71FBF46BE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873" t="24051" r="23145" b="25991"/>
          <a:stretch/>
        </p:blipFill>
        <p:spPr>
          <a:xfrm>
            <a:off x="811335" y="1787793"/>
            <a:ext cx="3561400" cy="23411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3FE4F2-2ACC-594F-9693-FF42F5361D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790" t="22116" r="20804" b="20078"/>
          <a:stretch/>
        </p:blipFill>
        <p:spPr>
          <a:xfrm>
            <a:off x="4497547" y="4139800"/>
            <a:ext cx="3740203" cy="26294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6195C2-3C9E-984F-9FEA-4F1BA430560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140" b="74450" l="24279" r="763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955" t="23294" r="23771" b="26125"/>
          <a:stretch/>
        </p:blipFill>
        <p:spPr>
          <a:xfrm>
            <a:off x="4497547" y="1690689"/>
            <a:ext cx="3615391" cy="24382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04F03B-CB18-A949-92B0-2B62A3C90D31}"/>
              </a:ext>
            </a:extLst>
          </p:cNvPr>
          <p:cNvSpPr txBox="1"/>
          <p:nvPr/>
        </p:nvSpPr>
        <p:spPr>
          <a:xfrm>
            <a:off x="3998163" y="1974457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pre-SMA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7CBAD6-0918-7441-A111-3D3EECF9EFF5}"/>
              </a:ext>
            </a:extLst>
          </p:cNvPr>
          <p:cNvSpPr txBox="1"/>
          <p:nvPr/>
        </p:nvSpPr>
        <p:spPr>
          <a:xfrm>
            <a:off x="4174755" y="2639214"/>
            <a:ext cx="518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CaS</a:t>
            </a:r>
            <a:endParaRPr lang="en-US" sz="1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FA114E-7AC9-CE40-9D4D-F6F2ABDDCD42}"/>
              </a:ext>
            </a:extLst>
          </p:cNvPr>
          <p:cNvSpPr txBox="1"/>
          <p:nvPr/>
        </p:nvSpPr>
        <p:spPr>
          <a:xfrm>
            <a:off x="4166185" y="4531717"/>
            <a:ext cx="697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lat</a:t>
            </a:r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-IPS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8B1753-294B-C44F-846B-67D2F8917EE5}"/>
              </a:ext>
            </a:extLst>
          </p:cNvPr>
          <p:cNvSpPr txBox="1"/>
          <p:nvPr/>
        </p:nvSpPr>
        <p:spPr>
          <a:xfrm>
            <a:off x="4174755" y="6270331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lat</a:t>
            </a:r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-IT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07F998-E844-2140-A6AB-D48570F8DED8}"/>
              </a:ext>
            </a:extLst>
          </p:cNvPr>
          <p:cNvSpPr txBox="1"/>
          <p:nvPr/>
        </p:nvSpPr>
        <p:spPr>
          <a:xfrm>
            <a:off x="279836" y="5962554"/>
            <a:ext cx="611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rlPFC</a:t>
            </a:r>
            <a:endParaRPr lang="en-US" sz="1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999630-362D-FB48-B7BE-DE7735E5C166}"/>
              </a:ext>
            </a:extLst>
          </p:cNvPr>
          <p:cNvSpPr txBox="1"/>
          <p:nvPr/>
        </p:nvSpPr>
        <p:spPr>
          <a:xfrm>
            <a:off x="1150587" y="3985911"/>
            <a:ext cx="625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sPCS</a:t>
            </a:r>
            <a:endParaRPr lang="en-US" sz="1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21D879-371D-194A-95D3-7A27755C0667}"/>
              </a:ext>
            </a:extLst>
          </p:cNvPr>
          <p:cNvSpPr txBox="1"/>
          <p:nvPr/>
        </p:nvSpPr>
        <p:spPr>
          <a:xfrm>
            <a:off x="279836" y="4584099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MFG/IFS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11352A-72CD-FB49-A751-323C70594A4E}"/>
              </a:ext>
            </a:extLst>
          </p:cNvPr>
          <p:cNvSpPr txBox="1"/>
          <p:nvPr/>
        </p:nvSpPr>
        <p:spPr>
          <a:xfrm>
            <a:off x="8249751" y="5962553"/>
            <a:ext cx="611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rlPFC</a:t>
            </a:r>
            <a:endParaRPr lang="en-US" sz="1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0DF75A-CD0E-E345-8F64-49F002FD163F}"/>
              </a:ext>
            </a:extLst>
          </p:cNvPr>
          <p:cNvSpPr txBox="1"/>
          <p:nvPr/>
        </p:nvSpPr>
        <p:spPr>
          <a:xfrm>
            <a:off x="7253918" y="4060250"/>
            <a:ext cx="625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sPCS</a:t>
            </a:r>
            <a:endParaRPr lang="en-US" sz="1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3CFB15-3911-5747-95E7-02AE3D921FEA}"/>
              </a:ext>
            </a:extLst>
          </p:cNvPr>
          <p:cNvSpPr txBox="1"/>
          <p:nvPr/>
        </p:nvSpPr>
        <p:spPr>
          <a:xfrm>
            <a:off x="8027996" y="4659295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MFG/IFS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12EA222-AF37-844C-9DB6-F5B37A8FAFE0}"/>
              </a:ext>
            </a:extLst>
          </p:cNvPr>
          <p:cNvCxnSpPr>
            <a:cxnSpLocks/>
          </p:cNvCxnSpPr>
          <p:nvPr/>
        </p:nvCxnSpPr>
        <p:spPr>
          <a:xfrm flipH="1">
            <a:off x="3568589" y="2282234"/>
            <a:ext cx="526546" cy="806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136927B-AC5C-694F-943D-5C0A8879DE9C}"/>
              </a:ext>
            </a:extLst>
          </p:cNvPr>
          <p:cNvCxnSpPr>
            <a:cxnSpLocks/>
          </p:cNvCxnSpPr>
          <p:nvPr/>
        </p:nvCxnSpPr>
        <p:spPr>
          <a:xfrm flipH="1" flipV="1">
            <a:off x="3074973" y="2753701"/>
            <a:ext cx="1111032" cy="502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40CEE4-6C61-FF4B-98EA-4D3E77F35202}"/>
              </a:ext>
            </a:extLst>
          </p:cNvPr>
          <p:cNvCxnSpPr>
            <a:cxnSpLocks/>
          </p:cNvCxnSpPr>
          <p:nvPr/>
        </p:nvCxnSpPr>
        <p:spPr>
          <a:xfrm flipV="1">
            <a:off x="4677044" y="2708963"/>
            <a:ext cx="1115584" cy="841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468A1A9-5A41-2042-A469-AADB63F172F7}"/>
              </a:ext>
            </a:extLst>
          </p:cNvPr>
          <p:cNvCxnSpPr>
            <a:cxnSpLocks/>
          </p:cNvCxnSpPr>
          <p:nvPr/>
        </p:nvCxnSpPr>
        <p:spPr>
          <a:xfrm flipH="1" flipV="1">
            <a:off x="4677044" y="2293058"/>
            <a:ext cx="534213" cy="99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881DDFD-BF16-D942-A72B-B5F2FEB9F1A8}"/>
              </a:ext>
            </a:extLst>
          </p:cNvPr>
          <p:cNvCxnSpPr>
            <a:cxnSpLocks/>
          </p:cNvCxnSpPr>
          <p:nvPr/>
        </p:nvCxnSpPr>
        <p:spPr>
          <a:xfrm flipH="1">
            <a:off x="3639639" y="4813183"/>
            <a:ext cx="526546" cy="806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3ED3E2C-F426-F54A-B4E3-542410F5D2B4}"/>
              </a:ext>
            </a:extLst>
          </p:cNvPr>
          <p:cNvCxnSpPr>
            <a:cxnSpLocks/>
          </p:cNvCxnSpPr>
          <p:nvPr/>
        </p:nvCxnSpPr>
        <p:spPr>
          <a:xfrm flipH="1" flipV="1">
            <a:off x="4836930" y="4769591"/>
            <a:ext cx="617171" cy="416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3665D61-55D2-CF44-B0A5-F79502B1B6BA}"/>
              </a:ext>
            </a:extLst>
          </p:cNvPr>
          <p:cNvCxnSpPr>
            <a:cxnSpLocks/>
          </p:cNvCxnSpPr>
          <p:nvPr/>
        </p:nvCxnSpPr>
        <p:spPr>
          <a:xfrm flipH="1">
            <a:off x="7193819" y="4368027"/>
            <a:ext cx="153749" cy="216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8D7E7EC-C0A2-BA48-AEC4-40955CF571CD}"/>
              </a:ext>
            </a:extLst>
          </p:cNvPr>
          <p:cNvCxnSpPr>
            <a:cxnSpLocks/>
          </p:cNvCxnSpPr>
          <p:nvPr/>
        </p:nvCxnSpPr>
        <p:spPr>
          <a:xfrm flipH="1" flipV="1">
            <a:off x="1698855" y="4243635"/>
            <a:ext cx="332246" cy="1871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8C82E7A-0F10-8B4B-A6AF-E2C72356156F}"/>
              </a:ext>
            </a:extLst>
          </p:cNvPr>
          <p:cNvCxnSpPr>
            <a:cxnSpLocks/>
          </p:cNvCxnSpPr>
          <p:nvPr/>
        </p:nvCxnSpPr>
        <p:spPr>
          <a:xfrm flipH="1" flipV="1">
            <a:off x="963424" y="4879814"/>
            <a:ext cx="735431" cy="1938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CAB54F9-D02E-E141-B25C-D3BAA625E3DE}"/>
              </a:ext>
            </a:extLst>
          </p:cNvPr>
          <p:cNvCxnSpPr>
            <a:cxnSpLocks/>
          </p:cNvCxnSpPr>
          <p:nvPr/>
        </p:nvCxnSpPr>
        <p:spPr>
          <a:xfrm flipH="1">
            <a:off x="577841" y="5659832"/>
            <a:ext cx="506492" cy="3068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1D6D8BE-3956-2442-8A9F-102D257F9EED}"/>
              </a:ext>
            </a:extLst>
          </p:cNvPr>
          <p:cNvCxnSpPr>
            <a:cxnSpLocks/>
          </p:cNvCxnSpPr>
          <p:nvPr/>
        </p:nvCxnSpPr>
        <p:spPr>
          <a:xfrm flipH="1">
            <a:off x="7270694" y="4924734"/>
            <a:ext cx="842244" cy="1489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36557D9-6C84-1C42-94D8-FB1A970A8631}"/>
              </a:ext>
            </a:extLst>
          </p:cNvPr>
          <p:cNvCxnSpPr>
            <a:cxnSpLocks/>
          </p:cNvCxnSpPr>
          <p:nvPr/>
        </p:nvCxnSpPr>
        <p:spPr>
          <a:xfrm flipH="1" flipV="1">
            <a:off x="8027996" y="5901228"/>
            <a:ext cx="274135" cy="1679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8E757F9-10AA-EC4E-9BB4-31DDBCBBE014}"/>
              </a:ext>
            </a:extLst>
          </p:cNvPr>
          <p:cNvCxnSpPr>
            <a:cxnSpLocks/>
          </p:cNvCxnSpPr>
          <p:nvPr/>
        </p:nvCxnSpPr>
        <p:spPr>
          <a:xfrm flipH="1">
            <a:off x="4677044" y="6117372"/>
            <a:ext cx="924002" cy="2389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FF8E9DE-F0B7-9D46-97F1-A08550C28D7B}"/>
              </a:ext>
            </a:extLst>
          </p:cNvPr>
          <p:cNvCxnSpPr>
            <a:cxnSpLocks/>
          </p:cNvCxnSpPr>
          <p:nvPr/>
        </p:nvCxnSpPr>
        <p:spPr>
          <a:xfrm flipH="1" flipV="1">
            <a:off x="3443597" y="6150125"/>
            <a:ext cx="774669" cy="1954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C89419B9-5D00-594F-94C9-EF0540E9E107}"/>
              </a:ext>
            </a:extLst>
          </p:cNvPr>
          <p:cNvSpPr txBox="1"/>
          <p:nvPr/>
        </p:nvSpPr>
        <p:spPr>
          <a:xfrm>
            <a:off x="622689" y="1690689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Left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4A8AE87-8759-894E-9C82-E98FB1B0BC57}"/>
              </a:ext>
            </a:extLst>
          </p:cNvPr>
          <p:cNvSpPr txBox="1"/>
          <p:nvPr/>
        </p:nvSpPr>
        <p:spPr>
          <a:xfrm>
            <a:off x="7486650" y="1551895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Right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168135B-D731-274D-876A-7060ECF6CA60}"/>
              </a:ext>
            </a:extLst>
          </p:cNvPr>
          <p:cNvSpPr txBox="1"/>
          <p:nvPr/>
        </p:nvSpPr>
        <p:spPr>
          <a:xfrm>
            <a:off x="29596" y="6567587"/>
            <a:ext cx="2603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Yeo, et al. 2011 (</a:t>
            </a:r>
            <a:r>
              <a:rPr lang="en-US" sz="14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J. </a:t>
            </a:r>
            <a:r>
              <a:rPr lang="en-US" sz="1400" i="1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Neurophys</a:t>
            </a:r>
            <a:r>
              <a:rPr lang="en-US" sz="14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.)</a:t>
            </a:r>
            <a:endParaRPr lang="en-US" sz="1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74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B3163-1E0D-C343-98C1-89F90C8B9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FPCN Subdivisions &amp; Function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A5EA5-0B9E-EE43-ABDB-3DB4A7F5B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291A8B-1994-A64A-A56D-18A33CA52E98}"/>
              </a:ext>
            </a:extLst>
          </p:cNvPr>
          <p:cNvSpPr txBox="1"/>
          <p:nvPr/>
        </p:nvSpPr>
        <p:spPr>
          <a:xfrm>
            <a:off x="292200" y="6413699"/>
            <a:ext cx="2100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Dixon, et al 2018 (</a:t>
            </a:r>
            <a:r>
              <a:rPr lang="en-US" sz="14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PNAS)</a:t>
            </a:r>
            <a:endParaRPr lang="en-US" sz="1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28DE15-FAFA-E049-B1DE-22D4856139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3631" y="4420218"/>
            <a:ext cx="4984115" cy="23012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05F831-8151-1A4D-A77B-097F00D826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5190" y="1633341"/>
            <a:ext cx="3269181" cy="27431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9F735F-13AE-B442-B3FB-E6E59F697C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4373" y="1632726"/>
            <a:ext cx="1943604" cy="2743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C5E23B-DFB1-6047-8822-0822370AF6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200" y="4375858"/>
            <a:ext cx="2837319" cy="178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5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70FE4-01E3-9D4C-9068-C76CA3AEA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Specific 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12EB3-05DB-B64C-96D2-92D7F01A8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Determine frontoparietal control network contributions to </a:t>
            </a:r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discrete symbolic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and </a:t>
            </a:r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continuous perceptual abstract reasoning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tasks.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Characterize local and global </a:t>
            </a:r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functional connectivity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of the frontoparietal control network during abstract reasoning including </a:t>
            </a:r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interactions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between the frontoparietal control, dorsal attention, and default mode networks.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Functionally determine the </a:t>
            </a:r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complementary contributions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of lateral prefrontal and lateral parietal </a:t>
            </a:r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nodes of the frontoparietal control network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during an abstract reasoning task.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927CC8-2586-2642-AA1C-6D7E68182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BE38-50D4-3A44-892D-B8FC7ED8BB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3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B86B3A-74F4-6147-A23B-B908811FE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C57A-A379-694B-9C21-16F74B6E68BA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C7D62F-DC50-6B41-82A0-A82B8D3EFD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356" y="1254415"/>
            <a:ext cx="8607287" cy="2174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7876C-9F7B-9144-B1C8-2F0C22D0AD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578" y="4055304"/>
            <a:ext cx="1674743" cy="1674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082104-3BA8-3E4B-8C2D-54FD19FF8AA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5512" y="4065243"/>
            <a:ext cx="1654865" cy="165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3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2074</TotalTime>
  <Words>1235</Words>
  <Application>Microsoft Macintosh PowerPoint</Application>
  <PresentationFormat>On-screen Show (4:3)</PresentationFormat>
  <Paragraphs>351</Paragraphs>
  <Slides>47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Calibri Light</vt:lpstr>
      <vt:lpstr>Helvetica Light</vt:lpstr>
      <vt:lpstr>Helvetica Neue Light</vt:lpstr>
      <vt:lpstr>Office Theme</vt:lpstr>
      <vt:lpstr>Frontoparietal Control Network Contributions to Abstract Reasoning Behavior in Humans</vt:lpstr>
      <vt:lpstr>Outline</vt:lpstr>
      <vt:lpstr>Resting State Connectivity</vt:lpstr>
      <vt:lpstr>Resting State Networks</vt:lpstr>
      <vt:lpstr>Other Cortical Parcellations</vt:lpstr>
      <vt:lpstr>Frontoparietal Control Network</vt:lpstr>
      <vt:lpstr>FPCN Subdivisions &amp; Function</vt:lpstr>
      <vt:lpstr>Specific Aims</vt:lpstr>
      <vt:lpstr>PowerPoint Presentation</vt:lpstr>
      <vt:lpstr>PowerPoint Presentation</vt:lpstr>
      <vt:lpstr>PowerPoint Presentation</vt:lpstr>
      <vt:lpstr>PowerPoint Presentation</vt:lpstr>
      <vt:lpstr>Raven’s Progressive Matrices Task</vt:lpstr>
      <vt:lpstr>Previous Work on the Raven’s Progressive Matrices Task</vt:lpstr>
      <vt:lpstr>Computational Models of the Raven’s Progressive Matrices</vt:lpstr>
      <vt:lpstr>Computational Models of the Raven’s Progressive Matrices Task</vt:lpstr>
      <vt:lpstr>PowerPoint Presentation</vt:lpstr>
      <vt:lpstr>Frontoparietal Activity Contributes to Relational Reasoning</vt:lpstr>
      <vt:lpstr>Past Raven’s Studies</vt:lpstr>
      <vt:lpstr>Past Raven’s Studies</vt:lpstr>
      <vt:lpstr>Past Raven’s Studies</vt:lpstr>
      <vt:lpstr>Motivation</vt:lpstr>
      <vt:lpstr>Task Conditions</vt:lpstr>
      <vt:lpstr>Sample Trial</vt:lpstr>
      <vt:lpstr>Activity During Symbolic and Perceptual Reasoning</vt:lpstr>
      <vt:lpstr>Key Differences Between Symbolic and Perceptual Reasoning Activity</vt:lpstr>
      <vt:lpstr>Examining Network Activity Across Symbolic and Perceptual Reasoning</vt:lpstr>
      <vt:lpstr>Differential Frontoparietal Control Network Activation</vt:lpstr>
      <vt:lpstr>Differences in Frontoparietal Control Network Activity</vt:lpstr>
      <vt:lpstr>Summary of Results</vt:lpstr>
      <vt:lpstr>Implications</vt:lpstr>
      <vt:lpstr>Specific Aim #2</vt:lpstr>
      <vt:lpstr>Inter-Subject Variability of Resting State Networks</vt:lpstr>
      <vt:lpstr>Individual Subject Network Parcellation</vt:lpstr>
      <vt:lpstr>Hypothesis 2a: IPS serves as a Hub for the Frontoparietal Control Network</vt:lpstr>
      <vt:lpstr>Hypothesis 2b: During Texture Reasoning, FPCN-DAN connectivity increases. </vt:lpstr>
      <vt:lpstr>Hypothesis 2b: During Symbolic reasoning, FPCN-DMN connectivity increases</vt:lpstr>
      <vt:lpstr>Specific Aim #3</vt:lpstr>
      <vt:lpstr>Frontoparietal Control Network</vt:lpstr>
      <vt:lpstr>Moving Through “Problem Space”</vt:lpstr>
      <vt:lpstr>Numerical Distance Effect</vt:lpstr>
      <vt:lpstr>Symbolic Distance Effect</vt:lpstr>
      <vt:lpstr>Hierarchical Organization of LPFC</vt:lpstr>
      <vt:lpstr>Example Block</vt:lpstr>
      <vt:lpstr>Aim #3 Hypotheses</vt:lpstr>
      <vt:lpstr>Significance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Frontoparietal Control Network Contributions to Abstract Reasoning Behavior in Humans</dc:title>
  <dc:creator>Microsoft Office User</dc:creator>
  <cp:lastModifiedBy>Microsoft Office User</cp:lastModifiedBy>
  <cp:revision>74</cp:revision>
  <dcterms:created xsi:type="dcterms:W3CDTF">2019-06-10T19:33:56Z</dcterms:created>
  <dcterms:modified xsi:type="dcterms:W3CDTF">2022-07-06T17:50:09Z</dcterms:modified>
</cp:coreProperties>
</file>