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572" r:id="rId2"/>
    <p:sldId id="592" r:id="rId3"/>
    <p:sldId id="595" r:id="rId4"/>
    <p:sldId id="594" r:id="rId5"/>
    <p:sldId id="492" r:id="rId6"/>
    <p:sldId id="591" r:id="rId7"/>
    <p:sldId id="457" r:id="rId8"/>
    <p:sldId id="456" r:id="rId9"/>
    <p:sldId id="499" r:id="rId10"/>
    <p:sldId id="265" r:id="rId11"/>
    <p:sldId id="51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DC"/>
    <a:srgbClr val="D9AA96"/>
    <a:srgbClr val="9E816F"/>
    <a:srgbClr val="BFC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9"/>
    <p:restoredTop sz="96327"/>
  </p:normalViewPr>
  <p:slideViewPr>
    <p:cSldViewPr snapToGrid="0" snapToObjects="1">
      <p:cViewPr>
        <p:scale>
          <a:sx n="144" d="100"/>
          <a:sy n="144" d="100"/>
        </p:scale>
        <p:origin x="255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F082-88B9-BA41-8D7B-8877D83E1BEB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C02C0-B715-6A44-99A0-CE51FCF4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5D65C-E8C7-EE4F-9105-617869A658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8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1E72-974F-644D-A2C3-C49F4C7A4E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9030-8144-444E-865F-8CC2FCF29818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3C60-4F9F-2F4E-9635-518E6884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tiff"/><Relationship Id="rId11" Type="http://schemas.openxmlformats.org/officeDocument/2006/relationships/image" Target="../media/image33.jpeg"/><Relationship Id="rId5" Type="http://schemas.openxmlformats.org/officeDocument/2006/relationships/image" Target="../media/image27.tiff"/><Relationship Id="rId10" Type="http://schemas.openxmlformats.org/officeDocument/2006/relationships/image" Target="../media/image32.jpeg"/><Relationship Id="rId4" Type="http://schemas.openxmlformats.org/officeDocument/2006/relationships/image" Target="../media/image26.tif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395B-3F7F-8541-B010-9A4FFFD9D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65163"/>
            <a:ext cx="7772400" cy="21335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Functional Reconfiguration of a Task-Active Frontoparietal</a:t>
            </a:r>
            <a:b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Control Network Facilitates Abstract 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39CB7-420A-B141-A479-99ADCF7D1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4838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Tom Morin</a:t>
            </a:r>
          </a:p>
          <a:p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Graduate Program for Neuroscience</a:t>
            </a:r>
          </a:p>
          <a:p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Henry I. </a:t>
            </a:r>
            <a:r>
              <a:rPr lang="en-US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Russek</a:t>
            </a:r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Student Achievement Day</a:t>
            </a:r>
          </a:p>
          <a:p>
            <a:r>
              <a:rPr lang="en-US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May 6, 2022</a:t>
            </a:r>
          </a:p>
          <a:p>
            <a:endParaRPr lang="en-US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80766F-9670-514A-92AC-07B05642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81" y="5517694"/>
            <a:ext cx="2385301" cy="10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30C3C4-D38C-4442-91FF-0BDDD951D96E}"/>
              </a:ext>
            </a:extLst>
          </p:cNvPr>
          <p:cNvGrpSpPr/>
          <p:nvPr/>
        </p:nvGrpSpPr>
        <p:grpSpPr>
          <a:xfrm>
            <a:off x="6841960" y="5257800"/>
            <a:ext cx="2100258" cy="1393574"/>
            <a:chOff x="6521654" y="5137800"/>
            <a:chExt cx="2407155" cy="1597208"/>
          </a:xfrm>
        </p:grpSpPr>
        <p:pic>
          <p:nvPicPr>
            <p:cNvPr id="5" name="Picture 2" descr="BU Graduate Mentors – Providing guidance, advice, and answers for students  interested in graduate school">
              <a:extLst>
                <a:ext uri="{FF2B5EF4-FFF2-40B4-BE49-F238E27FC236}">
                  <a16:creationId xmlns:a16="http://schemas.microsoft.com/office/drawing/2014/main" id="{83D9F48D-54A4-F843-8442-1E7EA55BD2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1655" y="5137800"/>
              <a:ext cx="2407154" cy="1209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U Graduate Mentors – Providing guidance, advice, and answers for students  interested in graduate school">
              <a:extLst>
                <a:ext uri="{FF2B5EF4-FFF2-40B4-BE49-F238E27FC236}">
                  <a16:creationId xmlns:a16="http://schemas.microsoft.com/office/drawing/2014/main" id="{6B687F6B-7C1E-CE4B-A3EB-7A64E475C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1654" y="6347009"/>
              <a:ext cx="2407153" cy="38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63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BD82-2256-4A4D-9B23-AF6D20B5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2" y="365126"/>
            <a:ext cx="813415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Acknowledgements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91A76-513F-CC41-8232-D7EDFF40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C57A-A379-694B-9C21-16F74B6E68B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03D63-2368-3942-9C21-F6B5315F2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79" y="1617865"/>
            <a:ext cx="2436158" cy="1806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CA988-3186-8B44-B84E-708433E719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86" y="5394351"/>
            <a:ext cx="2386524" cy="1079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9A86D-14A7-8B4C-A197-E2BD1CDE48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835" y="4842030"/>
            <a:ext cx="2254742" cy="102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00565-4F6F-754D-87D4-E61D18CE6D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12" y="4837689"/>
            <a:ext cx="1027085" cy="10324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F90AD9-2B7C-B244-A231-A5384D757DA2}"/>
              </a:ext>
            </a:extLst>
          </p:cNvPr>
          <p:cNvSpPr/>
          <p:nvPr/>
        </p:nvSpPr>
        <p:spPr>
          <a:xfrm>
            <a:off x="5268203" y="5932617"/>
            <a:ext cx="2965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</a:rPr>
              <a:t>NSF Major Research Instrumentation Award 1625552</a:t>
            </a:r>
          </a:p>
          <a:p>
            <a:r>
              <a:rPr lang="en-US" sz="1000" dirty="0">
                <a:solidFill>
                  <a:schemeClr val="bg1"/>
                </a:solidFill>
              </a:rPr>
              <a:t>ONR MURI Award N00014-16-1-2832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</a:rPr>
              <a:t>ONR DURIP Award </a:t>
            </a:r>
            <a:r>
              <a:rPr lang="en-US" sz="1000" dirty="0">
                <a:solidFill>
                  <a:schemeClr val="bg1"/>
                </a:solidFill>
              </a:rPr>
              <a:t>N00014-17-1-2304</a:t>
            </a:r>
            <a:endParaRPr lang="en-US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F0405-09CD-374F-BA8A-5F54EA72C7C5}"/>
              </a:ext>
            </a:extLst>
          </p:cNvPr>
          <p:cNvSpPr txBox="1"/>
          <p:nvPr/>
        </p:nvSpPr>
        <p:spPr>
          <a:xfrm>
            <a:off x="5074086" y="4506897"/>
            <a:ext cx="1036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321DE-9667-2E45-B4D1-D55AEEAF34A6}"/>
              </a:ext>
            </a:extLst>
          </p:cNvPr>
          <p:cNvSpPr txBox="1"/>
          <p:nvPr/>
        </p:nvSpPr>
        <p:spPr>
          <a:xfrm>
            <a:off x="4955632" y="1862163"/>
            <a:ext cx="21587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Stern Lab</a:t>
            </a:r>
          </a:p>
          <a:p>
            <a:r>
              <a:rPr lang="en-US" sz="1200" dirty="0">
                <a:solidFill>
                  <a:schemeClr val="bg1"/>
                </a:solidFill>
              </a:rPr>
              <a:t>Chantal Stern</a:t>
            </a:r>
          </a:p>
          <a:p>
            <a:r>
              <a:rPr lang="en-US" sz="1200" dirty="0">
                <a:solidFill>
                  <a:schemeClr val="bg1"/>
                </a:solidFill>
              </a:rPr>
              <a:t>Matt Dunne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Stamati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Liapis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Kylie Moore</a:t>
            </a:r>
          </a:p>
          <a:p>
            <a:r>
              <a:rPr lang="en-US" sz="1200" dirty="0">
                <a:solidFill>
                  <a:schemeClr val="bg1"/>
                </a:solidFill>
              </a:rPr>
              <a:t>Caroline Ahn</a:t>
            </a:r>
          </a:p>
          <a:p>
            <a:r>
              <a:rPr lang="en-US" sz="1200" dirty="0">
                <a:solidFill>
                  <a:schemeClr val="bg1"/>
                </a:solidFill>
              </a:rPr>
              <a:t>Kylie </a:t>
            </a:r>
            <a:r>
              <a:rPr lang="en-US" sz="1200" dirty="0" err="1">
                <a:solidFill>
                  <a:schemeClr val="bg1"/>
                </a:solidFill>
              </a:rPr>
              <a:t>Isenburg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Jing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Cognitive Neuroimaging Center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Stephanie </a:t>
            </a:r>
            <a:r>
              <a:rPr lang="en-US" sz="1200" dirty="0" err="1">
                <a:solidFill>
                  <a:schemeClr val="bg1"/>
                </a:solidFill>
              </a:rPr>
              <a:t>McMains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Shruthi Chakrapani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D3B89-714F-9043-B8C5-C4959203C933}"/>
              </a:ext>
            </a:extLst>
          </p:cNvPr>
          <p:cNvSpPr/>
          <p:nvPr/>
        </p:nvSpPr>
        <p:spPr>
          <a:xfrm>
            <a:off x="7092426" y="767433"/>
            <a:ext cx="178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Stern Lab Alumni</a:t>
            </a:r>
          </a:p>
          <a:p>
            <a:r>
              <a:rPr lang="en-US" sz="1200" dirty="0">
                <a:solidFill>
                  <a:schemeClr val="bg1"/>
                </a:solidFill>
              </a:rPr>
              <a:t>Allen Chang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Rachel </a:t>
            </a:r>
            <a:r>
              <a:rPr lang="en-US" sz="1200" dirty="0" err="1">
                <a:solidFill>
                  <a:schemeClr val="bg1"/>
                </a:solidFill>
              </a:rPr>
              <a:t>Wehr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Justine Cohen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Weida</a:t>
            </a:r>
            <a:r>
              <a:rPr lang="en-US" sz="1200" dirty="0">
                <a:solidFill>
                  <a:schemeClr val="bg1"/>
                </a:solidFill>
              </a:rPr>
              <a:t> Ma</a:t>
            </a:r>
          </a:p>
          <a:p>
            <a:endParaRPr lang="en-US" sz="1200" u="sng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Dissertation Advisory Committee</a:t>
            </a:r>
          </a:p>
          <a:p>
            <a:r>
              <a:rPr lang="en-US" sz="1200" dirty="0">
                <a:solidFill>
                  <a:schemeClr val="bg1"/>
                </a:solidFill>
              </a:rPr>
              <a:t>Chantal Stern</a:t>
            </a:r>
          </a:p>
          <a:p>
            <a:r>
              <a:rPr lang="en-US" sz="1200" dirty="0">
                <a:solidFill>
                  <a:schemeClr val="bg1"/>
                </a:solidFill>
              </a:rPr>
              <a:t>Joe McGuire</a:t>
            </a:r>
          </a:p>
          <a:p>
            <a:r>
              <a:rPr lang="en-US" sz="1200" dirty="0">
                <a:solidFill>
                  <a:schemeClr val="bg1"/>
                </a:solidFill>
              </a:rPr>
              <a:t>David Badre</a:t>
            </a:r>
          </a:p>
          <a:p>
            <a:r>
              <a:rPr lang="en-US" sz="1200" dirty="0">
                <a:solidFill>
                  <a:schemeClr val="bg1"/>
                </a:solidFill>
              </a:rPr>
              <a:t>David Somers</a:t>
            </a:r>
          </a:p>
          <a:p>
            <a:r>
              <a:rPr lang="en-US" sz="1200" dirty="0">
                <a:solidFill>
                  <a:schemeClr val="bg1"/>
                </a:solidFill>
              </a:rPr>
              <a:t>Mike Hasselmo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GPN Admin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Shelley </a:t>
            </a:r>
            <a:r>
              <a:rPr lang="en-US" sz="1200" dirty="0" err="1">
                <a:solidFill>
                  <a:schemeClr val="bg1"/>
                </a:solidFill>
              </a:rPr>
              <a:t>Russek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Sandi Grasso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Lavell Blackwell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83CD81-C925-4E40-B937-EE702A9A2D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77965" y="1770764"/>
            <a:ext cx="2059425" cy="18470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ADDAE-D711-F943-930F-A30A2D6F370B}"/>
              </a:ext>
            </a:extLst>
          </p:cNvPr>
          <p:cNvGrpSpPr/>
          <p:nvPr/>
        </p:nvGrpSpPr>
        <p:grpSpPr>
          <a:xfrm>
            <a:off x="369186" y="3321517"/>
            <a:ext cx="2818788" cy="1584776"/>
            <a:chOff x="381192" y="3517554"/>
            <a:chExt cx="2679511" cy="1506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1CA4AE-5CA5-1D49-954D-F6FC44CD7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67712" y="2931034"/>
              <a:ext cx="1506472" cy="26795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D2051E-1CD7-5546-9603-9707A27C7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07007" y="3461805"/>
              <a:ext cx="691248" cy="92529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9B769-301F-AE45-827C-C9D14A5E2E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317" y="3154123"/>
            <a:ext cx="1935070" cy="1791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042D2-E2E3-7144-9C2E-B7376EC5CEE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50" y="840329"/>
            <a:ext cx="821841" cy="8256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A8224-571D-5B4F-9E39-2250ADBAC3F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62" y="844455"/>
            <a:ext cx="838706" cy="8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2048-54F1-BF41-874A-BFEFFCA1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61" y="1426448"/>
            <a:ext cx="3040524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7FEB9-B08D-FA47-BA34-F3B7A2AD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2ADF-166F-AF40-B1A4-D35B819B761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C5EFE-DBD6-1049-9679-DE953EA6D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6" b="98454" l="876" r="94746">
                        <a14:foregroundMark x1="30123" y1="91065" x2="26095" y2="83505"/>
                        <a14:foregroundMark x1="26095" y1="83505" x2="8932" y2="69588"/>
                        <a14:foregroundMark x1="8932" y1="69588" x2="12960" y2="61340"/>
                        <a14:foregroundMark x1="12960" y1="61340" x2="13310" y2="52062"/>
                        <a14:foregroundMark x1="13310" y1="52062" x2="14186" y2="49485"/>
                        <a14:foregroundMark x1="12609" y1="86426" x2="18039" y2="95361"/>
                        <a14:foregroundMark x1="18039" y1="95361" x2="51664" y2="99141"/>
                        <a14:foregroundMark x1="51664" y1="99141" x2="59545" y2="98797"/>
                        <a14:foregroundMark x1="59545" y1="98797" x2="68651" y2="93814"/>
                        <a14:foregroundMark x1="68651" y1="93814" x2="72329" y2="94502"/>
                        <a14:foregroundMark x1="14186" y1="95361" x2="26095" y2="99141"/>
                        <a14:foregroundMark x1="26095" y1="99141" x2="74081" y2="96220"/>
                        <a14:foregroundMark x1="74081" y1="96220" x2="68827" y2="98969"/>
                        <a14:foregroundMark x1="89492" y1="59278" x2="93345" y2="50687"/>
                        <a14:foregroundMark x1="93345" y1="50687" x2="92995" y2="34536"/>
                        <a14:foregroundMark x1="92995" y1="34536" x2="87566" y2="17010"/>
                        <a14:foregroundMark x1="87566" y1="17010" x2="82137" y2="11856"/>
                        <a14:foregroundMark x1="82137" y1="11856" x2="45359" y2="8591"/>
                        <a14:foregroundMark x1="45359" y1="8591" x2="36252" y2="9966"/>
                        <a14:foregroundMark x1="36252" y1="9966" x2="29072" y2="14261"/>
                        <a14:foregroundMark x1="39580" y1="6529" x2="55517" y2="4124"/>
                        <a14:foregroundMark x1="55517" y1="4124" x2="70753" y2="4296"/>
                        <a14:foregroundMark x1="70753" y1="4296" x2="73555" y2="5498"/>
                        <a14:foregroundMark x1="92294" y1="29897" x2="95096" y2="45189"/>
                        <a14:foregroundMark x1="95096" y1="45189" x2="94921" y2="49485"/>
                        <a14:foregroundMark x1="5079" y1="62027" x2="4028" y2="69072"/>
                        <a14:foregroundMark x1="4028" y1="69072" x2="6480" y2="70447"/>
                        <a14:foregroundMark x1="1676" y1="64261" x2="2977" y2="62027"/>
                        <a14:foregroundMark x1="876" y1="65636" x2="1676" y2="64261"/>
                        <a14:backgroundMark x1="0" y1="63918" x2="1226" y2="62371"/>
                        <a14:backgroundMark x1="175" y1="64261" x2="175" y2="64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6067">
            <a:off x="3708716" y="3240911"/>
            <a:ext cx="3764487" cy="3837008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66B607AD-6AD2-384F-B035-FC4F77F5AB0C}"/>
              </a:ext>
            </a:extLst>
          </p:cNvPr>
          <p:cNvSpPr/>
          <p:nvPr/>
        </p:nvSpPr>
        <p:spPr>
          <a:xfrm>
            <a:off x="648183" y="960699"/>
            <a:ext cx="3923817" cy="2257063"/>
          </a:xfrm>
          <a:prstGeom prst="cloudCallout">
            <a:avLst>
              <a:gd name="adj1" fmla="val 41999"/>
              <a:gd name="adj2" fmla="val 7532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E48B-B7C0-AF66-3EBD-C6D62100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Brain is Like an Orchestra</a:t>
            </a:r>
          </a:p>
        </p:txBody>
      </p:sp>
      <p:pic>
        <p:nvPicPr>
          <p:cNvPr id="1026" name="Picture 2" descr="Orchestra Arrangement: How Is It Arranged? - Orchestra Central">
            <a:extLst>
              <a:ext uri="{FF2B5EF4-FFF2-40B4-BE49-F238E27FC236}">
                <a16:creationId xmlns:a16="http://schemas.microsoft.com/office/drawing/2014/main" id="{2EF258AB-3C0F-0F33-E6D3-0CE1BAF8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2661601"/>
            <a:ext cx="4787620" cy="26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D7592-9850-9E4F-80CD-96FE2F95F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284" y="2029549"/>
            <a:ext cx="3293516" cy="2392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AAC79-F337-000F-4B06-25A8111D8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200" y="4489171"/>
            <a:ext cx="1777314" cy="21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2E465D6-9999-CC42-D348-5C1C37EF3F6A}"/>
              </a:ext>
            </a:extLst>
          </p:cNvPr>
          <p:cNvSpPr/>
          <p:nvPr/>
        </p:nvSpPr>
        <p:spPr>
          <a:xfrm>
            <a:off x="2037745" y="5778206"/>
            <a:ext cx="1419809" cy="714668"/>
          </a:xfrm>
          <a:prstGeom prst="rect">
            <a:avLst/>
          </a:prstGeom>
          <a:solidFill>
            <a:srgbClr val="9E816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3AB969-B1B2-73BA-69F9-01230360F2AB}"/>
              </a:ext>
            </a:extLst>
          </p:cNvPr>
          <p:cNvSpPr/>
          <p:nvPr/>
        </p:nvSpPr>
        <p:spPr>
          <a:xfrm rot="374025">
            <a:off x="2104464" y="5272672"/>
            <a:ext cx="1381539" cy="427665"/>
          </a:xfrm>
          <a:prstGeom prst="rect">
            <a:avLst/>
          </a:prstGeom>
          <a:solidFill>
            <a:srgbClr val="BFCBA5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6E7C0E-51B1-9CE9-3F3B-222C8B113B29}"/>
              </a:ext>
            </a:extLst>
          </p:cNvPr>
          <p:cNvSpPr/>
          <p:nvPr/>
        </p:nvSpPr>
        <p:spPr>
          <a:xfrm rot="265834">
            <a:off x="2090083" y="4660136"/>
            <a:ext cx="1305560" cy="441772"/>
          </a:xfrm>
          <a:prstGeom prst="rect">
            <a:avLst/>
          </a:prstGeom>
          <a:solidFill>
            <a:srgbClr val="FAF4DC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47DF83-6F5E-5943-BC4B-3ABEE15CAB4D}"/>
              </a:ext>
            </a:extLst>
          </p:cNvPr>
          <p:cNvSpPr/>
          <p:nvPr/>
        </p:nvSpPr>
        <p:spPr>
          <a:xfrm rot="166029">
            <a:off x="2174609" y="4121685"/>
            <a:ext cx="1187955" cy="300973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458AE9-5D0F-6104-8762-E5925B846C44}"/>
              </a:ext>
            </a:extLst>
          </p:cNvPr>
          <p:cNvSpPr/>
          <p:nvPr/>
        </p:nvSpPr>
        <p:spPr>
          <a:xfrm>
            <a:off x="2197290" y="3831465"/>
            <a:ext cx="1187955" cy="261763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DA5FE-D18D-6D21-A069-8E7E599A771E}"/>
              </a:ext>
            </a:extLst>
          </p:cNvPr>
          <p:cNvSpPr/>
          <p:nvPr/>
        </p:nvSpPr>
        <p:spPr>
          <a:xfrm rot="21337700">
            <a:off x="2174608" y="3708420"/>
            <a:ext cx="1187955" cy="89423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51CF5B-9D85-C914-1F59-ECDF863390F9}"/>
              </a:ext>
            </a:extLst>
          </p:cNvPr>
          <p:cNvSpPr/>
          <p:nvPr/>
        </p:nvSpPr>
        <p:spPr>
          <a:xfrm rot="21145649">
            <a:off x="2194842" y="3626832"/>
            <a:ext cx="1187955" cy="47065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620B3E-06B8-F3B2-684D-EAF6A7062EF4}"/>
              </a:ext>
            </a:extLst>
          </p:cNvPr>
          <p:cNvSpPr/>
          <p:nvPr/>
        </p:nvSpPr>
        <p:spPr>
          <a:xfrm rot="21324999">
            <a:off x="2087247" y="4506453"/>
            <a:ext cx="1305560" cy="100224"/>
          </a:xfrm>
          <a:prstGeom prst="rect">
            <a:avLst/>
          </a:prstGeom>
          <a:solidFill>
            <a:srgbClr val="FAF4DC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A7B20-EADB-1535-05D1-958CBEFB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Network Reconfiguration in an Orchestra</a:t>
            </a:r>
          </a:p>
        </p:txBody>
      </p:sp>
      <p:pic>
        <p:nvPicPr>
          <p:cNvPr id="4" name="Picture 2" descr="Orchestra Arrangement: How Is It Arranged? - Orchestra Central">
            <a:extLst>
              <a:ext uri="{FF2B5EF4-FFF2-40B4-BE49-F238E27FC236}">
                <a16:creationId xmlns:a16="http://schemas.microsoft.com/office/drawing/2014/main" id="{A5B2E13C-C8DA-7056-63F2-BF45D689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25" y="1350656"/>
            <a:ext cx="2661920" cy="14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11C96-3BD5-342B-B1DE-9F233E70DAAC}"/>
              </a:ext>
            </a:extLst>
          </p:cNvPr>
          <p:cNvSpPr/>
          <p:nvPr/>
        </p:nvSpPr>
        <p:spPr>
          <a:xfrm>
            <a:off x="1833573" y="3647440"/>
            <a:ext cx="379824" cy="741680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4ADD4-9293-5B46-6476-F143C22FD988}"/>
              </a:ext>
            </a:extLst>
          </p:cNvPr>
          <p:cNvSpPr/>
          <p:nvPr/>
        </p:nvSpPr>
        <p:spPr>
          <a:xfrm>
            <a:off x="1833573" y="4529470"/>
            <a:ext cx="379824" cy="520995"/>
          </a:xfrm>
          <a:prstGeom prst="rect">
            <a:avLst/>
          </a:prstGeom>
          <a:solidFill>
            <a:srgbClr val="FAF4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819F5F-B610-58AB-E684-F2AD6500C7AD}"/>
              </a:ext>
            </a:extLst>
          </p:cNvPr>
          <p:cNvSpPr/>
          <p:nvPr/>
        </p:nvSpPr>
        <p:spPr>
          <a:xfrm>
            <a:off x="1833573" y="5200503"/>
            <a:ext cx="379824" cy="427665"/>
          </a:xfrm>
          <a:prstGeom prst="rect">
            <a:avLst/>
          </a:prstGeom>
          <a:solidFill>
            <a:srgbClr val="BFCB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1AA3A-31AC-B098-9B0C-A798B57EB82F}"/>
              </a:ext>
            </a:extLst>
          </p:cNvPr>
          <p:cNvSpPr/>
          <p:nvPr/>
        </p:nvSpPr>
        <p:spPr>
          <a:xfrm>
            <a:off x="1833573" y="5778206"/>
            <a:ext cx="379824" cy="714668"/>
          </a:xfrm>
          <a:prstGeom prst="rect">
            <a:avLst/>
          </a:prstGeom>
          <a:solidFill>
            <a:srgbClr val="9E81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BB2D6-335B-D43B-C6BF-8CE11E1FFBB7}"/>
              </a:ext>
            </a:extLst>
          </p:cNvPr>
          <p:cNvSpPr txBox="1"/>
          <p:nvPr/>
        </p:nvSpPr>
        <p:spPr>
          <a:xfrm>
            <a:off x="964930" y="385638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947EF-3B97-049E-5FC2-818C5C4F61C0}"/>
              </a:ext>
            </a:extLst>
          </p:cNvPr>
          <p:cNvSpPr txBox="1"/>
          <p:nvPr/>
        </p:nvSpPr>
        <p:spPr>
          <a:xfrm>
            <a:off x="488903" y="4605301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Woodwinds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BF52F-9401-704F-12C5-88763F3B017C}"/>
              </a:ext>
            </a:extLst>
          </p:cNvPr>
          <p:cNvSpPr txBox="1"/>
          <p:nvPr/>
        </p:nvSpPr>
        <p:spPr>
          <a:xfrm>
            <a:off x="1110740" y="5191700"/>
            <a:ext cx="67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51DAC-CD18-96B8-6811-9DBD62B8CC98}"/>
              </a:ext>
            </a:extLst>
          </p:cNvPr>
          <p:cNvSpPr txBox="1"/>
          <p:nvPr/>
        </p:nvSpPr>
        <p:spPr>
          <a:xfrm>
            <a:off x="599446" y="595087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4FDCF-204B-1AAD-BC0F-B3A6426E08E5}"/>
              </a:ext>
            </a:extLst>
          </p:cNvPr>
          <p:cNvSpPr txBox="1"/>
          <p:nvPr/>
        </p:nvSpPr>
        <p:spPr>
          <a:xfrm>
            <a:off x="2969574" y="3117434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Warm-up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3A5889-782E-E302-097B-940304EACCD0}"/>
              </a:ext>
            </a:extLst>
          </p:cNvPr>
          <p:cNvSpPr txBox="1"/>
          <p:nvPr/>
        </p:nvSpPr>
        <p:spPr>
          <a:xfrm>
            <a:off x="5199346" y="31466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Song #1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C5EF7-90C8-2CE4-6D68-79FD5CF9A3E2}"/>
              </a:ext>
            </a:extLst>
          </p:cNvPr>
          <p:cNvSpPr txBox="1"/>
          <p:nvPr/>
        </p:nvSpPr>
        <p:spPr>
          <a:xfrm>
            <a:off x="7251245" y="31384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Song #2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A2996F-6875-143A-D847-71D375D4250B}"/>
              </a:ext>
            </a:extLst>
          </p:cNvPr>
          <p:cNvSpPr/>
          <p:nvPr/>
        </p:nvSpPr>
        <p:spPr>
          <a:xfrm>
            <a:off x="3668280" y="5778206"/>
            <a:ext cx="1924716" cy="714668"/>
          </a:xfrm>
          <a:prstGeom prst="rect">
            <a:avLst/>
          </a:prstGeom>
          <a:solidFill>
            <a:srgbClr val="9E816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D9EA1A-1206-DEAB-E7DA-A7DC054768D8}"/>
              </a:ext>
            </a:extLst>
          </p:cNvPr>
          <p:cNvSpPr/>
          <p:nvPr/>
        </p:nvSpPr>
        <p:spPr>
          <a:xfrm>
            <a:off x="5754679" y="5778206"/>
            <a:ext cx="1924716" cy="714668"/>
          </a:xfrm>
          <a:prstGeom prst="rect">
            <a:avLst/>
          </a:prstGeom>
          <a:solidFill>
            <a:srgbClr val="9E816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ABB6FE-099D-F52B-1452-6646CAF34568}"/>
              </a:ext>
            </a:extLst>
          </p:cNvPr>
          <p:cNvSpPr/>
          <p:nvPr/>
        </p:nvSpPr>
        <p:spPr>
          <a:xfrm>
            <a:off x="3674639" y="5343381"/>
            <a:ext cx="1844320" cy="427665"/>
          </a:xfrm>
          <a:prstGeom prst="rect">
            <a:avLst/>
          </a:prstGeom>
          <a:solidFill>
            <a:srgbClr val="BFCBA5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EF96D3-2822-5776-D4C8-6FF69EF62124}"/>
              </a:ext>
            </a:extLst>
          </p:cNvPr>
          <p:cNvSpPr/>
          <p:nvPr/>
        </p:nvSpPr>
        <p:spPr>
          <a:xfrm>
            <a:off x="5794877" y="5343381"/>
            <a:ext cx="1844320" cy="427665"/>
          </a:xfrm>
          <a:prstGeom prst="rect">
            <a:avLst/>
          </a:prstGeom>
          <a:solidFill>
            <a:srgbClr val="BFCBA5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0C5583-5D3E-8E57-1C94-B1B3F5BBFE5F}"/>
              </a:ext>
            </a:extLst>
          </p:cNvPr>
          <p:cNvSpPr/>
          <p:nvPr/>
        </p:nvSpPr>
        <p:spPr>
          <a:xfrm rot="21110951">
            <a:off x="3652588" y="4595040"/>
            <a:ext cx="1797341" cy="441772"/>
          </a:xfrm>
          <a:prstGeom prst="rect">
            <a:avLst/>
          </a:prstGeom>
          <a:solidFill>
            <a:srgbClr val="FAF4DC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F1810E-8C1A-F390-2C07-EFB0E4DB7BB2}"/>
              </a:ext>
            </a:extLst>
          </p:cNvPr>
          <p:cNvSpPr/>
          <p:nvPr/>
        </p:nvSpPr>
        <p:spPr>
          <a:xfrm>
            <a:off x="3692270" y="4437213"/>
            <a:ext cx="1749202" cy="100224"/>
          </a:xfrm>
          <a:prstGeom prst="rect">
            <a:avLst/>
          </a:prstGeom>
          <a:solidFill>
            <a:srgbClr val="FAF4DC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5ECA04-A724-F7A6-D775-4B8762397475}"/>
              </a:ext>
            </a:extLst>
          </p:cNvPr>
          <p:cNvSpPr/>
          <p:nvPr/>
        </p:nvSpPr>
        <p:spPr>
          <a:xfrm rot="-120000" flipH="1">
            <a:off x="3674807" y="4126544"/>
            <a:ext cx="1831161" cy="297387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02A04C-3672-BFF4-F58E-1A89947A3D61}"/>
              </a:ext>
            </a:extLst>
          </p:cNvPr>
          <p:cNvSpPr/>
          <p:nvPr/>
        </p:nvSpPr>
        <p:spPr>
          <a:xfrm flipH="1">
            <a:off x="3652082" y="3823416"/>
            <a:ext cx="1831161" cy="261763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FBB45A-FC2B-7954-8E51-98EA78722CDB}"/>
              </a:ext>
            </a:extLst>
          </p:cNvPr>
          <p:cNvSpPr/>
          <p:nvPr/>
        </p:nvSpPr>
        <p:spPr>
          <a:xfrm rot="120000" flipH="1">
            <a:off x="3617388" y="3694148"/>
            <a:ext cx="1831161" cy="89423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A0777D-8B7C-D15F-448B-6EF4D319A636}"/>
              </a:ext>
            </a:extLst>
          </p:cNvPr>
          <p:cNvSpPr/>
          <p:nvPr/>
        </p:nvSpPr>
        <p:spPr>
          <a:xfrm rot="240000" flipH="1">
            <a:off x="3635753" y="3608202"/>
            <a:ext cx="1831161" cy="47065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A4CE117-D801-71E7-0796-DE48980908BB}"/>
              </a:ext>
            </a:extLst>
          </p:cNvPr>
          <p:cNvSpPr/>
          <p:nvPr/>
        </p:nvSpPr>
        <p:spPr>
          <a:xfrm rot="259142">
            <a:off x="5768544" y="4469906"/>
            <a:ext cx="1930053" cy="520995"/>
          </a:xfrm>
          <a:prstGeom prst="rect">
            <a:avLst/>
          </a:prstGeom>
          <a:solidFill>
            <a:srgbClr val="FAF4DC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F53F418-851E-C6AB-AEA6-335827DD3EE3}"/>
              </a:ext>
            </a:extLst>
          </p:cNvPr>
          <p:cNvSpPr/>
          <p:nvPr/>
        </p:nvSpPr>
        <p:spPr>
          <a:xfrm>
            <a:off x="5743430" y="3654250"/>
            <a:ext cx="1914325" cy="741680"/>
          </a:xfrm>
          <a:prstGeom prst="rect">
            <a:avLst/>
          </a:prstGeom>
          <a:solidFill>
            <a:srgbClr val="D9AA96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7B1FEF-37BF-CE60-7B6C-54E44750A6F6}"/>
              </a:ext>
            </a:extLst>
          </p:cNvPr>
          <p:cNvSpPr/>
          <p:nvPr/>
        </p:nvSpPr>
        <p:spPr>
          <a:xfrm>
            <a:off x="3334559" y="4153478"/>
            <a:ext cx="379824" cy="300973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90E2CF-FAB2-7BD7-4D99-7C8D3BF3D05D}"/>
              </a:ext>
            </a:extLst>
          </p:cNvPr>
          <p:cNvSpPr/>
          <p:nvPr/>
        </p:nvSpPr>
        <p:spPr>
          <a:xfrm>
            <a:off x="5434925" y="3647440"/>
            <a:ext cx="379824" cy="741680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FD36D-6B52-70D6-3607-888ECA47DAD7}"/>
              </a:ext>
            </a:extLst>
          </p:cNvPr>
          <p:cNvSpPr/>
          <p:nvPr/>
        </p:nvSpPr>
        <p:spPr>
          <a:xfrm>
            <a:off x="7619325" y="3647440"/>
            <a:ext cx="379824" cy="741680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28031B-5C6A-E264-FB13-5F4DB8AAF114}"/>
              </a:ext>
            </a:extLst>
          </p:cNvPr>
          <p:cNvSpPr/>
          <p:nvPr/>
        </p:nvSpPr>
        <p:spPr>
          <a:xfrm>
            <a:off x="3334558" y="4715628"/>
            <a:ext cx="379824" cy="436047"/>
          </a:xfrm>
          <a:prstGeom prst="rect">
            <a:avLst/>
          </a:prstGeom>
          <a:solidFill>
            <a:srgbClr val="FAF4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877466-F89C-8EEC-1237-380903A26C69}"/>
              </a:ext>
            </a:extLst>
          </p:cNvPr>
          <p:cNvSpPr/>
          <p:nvPr/>
        </p:nvSpPr>
        <p:spPr>
          <a:xfrm>
            <a:off x="3334559" y="5344083"/>
            <a:ext cx="379824" cy="427665"/>
          </a:xfrm>
          <a:prstGeom prst="rect">
            <a:avLst/>
          </a:prstGeom>
          <a:solidFill>
            <a:srgbClr val="BFCB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737CA3-E461-3869-C05B-EA280478719E}"/>
              </a:ext>
            </a:extLst>
          </p:cNvPr>
          <p:cNvSpPr/>
          <p:nvPr/>
        </p:nvSpPr>
        <p:spPr>
          <a:xfrm>
            <a:off x="3334559" y="5778206"/>
            <a:ext cx="379824" cy="714668"/>
          </a:xfrm>
          <a:prstGeom prst="rect">
            <a:avLst/>
          </a:prstGeom>
          <a:solidFill>
            <a:srgbClr val="9E81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4FE87E-8B2E-580C-D27E-0583D60342B1}"/>
              </a:ext>
            </a:extLst>
          </p:cNvPr>
          <p:cNvSpPr/>
          <p:nvPr/>
        </p:nvSpPr>
        <p:spPr>
          <a:xfrm>
            <a:off x="5434925" y="4395579"/>
            <a:ext cx="379824" cy="520995"/>
          </a:xfrm>
          <a:prstGeom prst="rect">
            <a:avLst/>
          </a:prstGeom>
          <a:solidFill>
            <a:srgbClr val="FAF4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A601EA-686B-AF04-A2AB-D97384BC178E}"/>
              </a:ext>
            </a:extLst>
          </p:cNvPr>
          <p:cNvSpPr/>
          <p:nvPr/>
        </p:nvSpPr>
        <p:spPr>
          <a:xfrm>
            <a:off x="5434925" y="5344082"/>
            <a:ext cx="379824" cy="427665"/>
          </a:xfrm>
          <a:prstGeom prst="rect">
            <a:avLst/>
          </a:prstGeom>
          <a:solidFill>
            <a:srgbClr val="BFCB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6CCCEB-E8BB-951F-03DC-17D5F564566E}"/>
              </a:ext>
            </a:extLst>
          </p:cNvPr>
          <p:cNvSpPr/>
          <p:nvPr/>
        </p:nvSpPr>
        <p:spPr>
          <a:xfrm>
            <a:off x="5434925" y="5778206"/>
            <a:ext cx="379824" cy="714668"/>
          </a:xfrm>
          <a:prstGeom prst="rect">
            <a:avLst/>
          </a:prstGeom>
          <a:solidFill>
            <a:srgbClr val="9E81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0877D2-DBC1-EC4E-BCF9-1885BF523E15}"/>
              </a:ext>
            </a:extLst>
          </p:cNvPr>
          <p:cNvSpPr/>
          <p:nvPr/>
        </p:nvSpPr>
        <p:spPr>
          <a:xfrm>
            <a:off x="7619325" y="4529470"/>
            <a:ext cx="379824" cy="520995"/>
          </a:xfrm>
          <a:prstGeom prst="rect">
            <a:avLst/>
          </a:prstGeom>
          <a:solidFill>
            <a:srgbClr val="FAF4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CB1F78-2FE5-AF68-7F2F-07AB70FF0656}"/>
              </a:ext>
            </a:extLst>
          </p:cNvPr>
          <p:cNvSpPr/>
          <p:nvPr/>
        </p:nvSpPr>
        <p:spPr>
          <a:xfrm>
            <a:off x="7619325" y="5343382"/>
            <a:ext cx="379824" cy="427665"/>
          </a:xfrm>
          <a:prstGeom prst="rect">
            <a:avLst/>
          </a:prstGeom>
          <a:solidFill>
            <a:srgbClr val="BFCB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0DA500-E670-4D2E-71D0-2A527FA86147}"/>
              </a:ext>
            </a:extLst>
          </p:cNvPr>
          <p:cNvSpPr/>
          <p:nvPr/>
        </p:nvSpPr>
        <p:spPr>
          <a:xfrm>
            <a:off x="7619325" y="5778206"/>
            <a:ext cx="379824" cy="714668"/>
          </a:xfrm>
          <a:prstGeom prst="rect">
            <a:avLst/>
          </a:prstGeom>
          <a:solidFill>
            <a:srgbClr val="9E81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50866-EFD9-71BA-BA6C-64D6772BBEAB}"/>
              </a:ext>
            </a:extLst>
          </p:cNvPr>
          <p:cNvSpPr/>
          <p:nvPr/>
        </p:nvSpPr>
        <p:spPr>
          <a:xfrm>
            <a:off x="3334559" y="3817517"/>
            <a:ext cx="379824" cy="270631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230EC9-B818-22BC-376C-C49A2CD2028E}"/>
              </a:ext>
            </a:extLst>
          </p:cNvPr>
          <p:cNvSpPr/>
          <p:nvPr/>
        </p:nvSpPr>
        <p:spPr>
          <a:xfrm>
            <a:off x="3334559" y="3658398"/>
            <a:ext cx="379824" cy="107693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EAE8FA-18EC-AD98-33FA-BE87203EDF9D}"/>
              </a:ext>
            </a:extLst>
          </p:cNvPr>
          <p:cNvSpPr/>
          <p:nvPr/>
        </p:nvSpPr>
        <p:spPr>
          <a:xfrm>
            <a:off x="3334558" y="4457616"/>
            <a:ext cx="379824" cy="84949"/>
          </a:xfrm>
          <a:prstGeom prst="rect">
            <a:avLst/>
          </a:prstGeom>
          <a:solidFill>
            <a:srgbClr val="FAF4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E11117-FDB1-EA41-8BC2-CC916F3C6C2D}"/>
              </a:ext>
            </a:extLst>
          </p:cNvPr>
          <p:cNvSpPr/>
          <p:nvPr/>
        </p:nvSpPr>
        <p:spPr>
          <a:xfrm>
            <a:off x="3334558" y="3546708"/>
            <a:ext cx="379824" cy="62384"/>
          </a:xfrm>
          <a:prstGeom prst="rect">
            <a:avLst/>
          </a:prstGeom>
          <a:solidFill>
            <a:srgbClr val="D9AA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87F98D-0276-D85B-7CCA-2651D2D987E2}"/>
              </a:ext>
            </a:extLst>
          </p:cNvPr>
          <p:cNvSpPr/>
          <p:nvPr/>
        </p:nvSpPr>
        <p:spPr>
          <a:xfrm>
            <a:off x="3334558" y="5343381"/>
            <a:ext cx="379824" cy="11494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834FFC-AF11-6265-A021-A28164D65037}"/>
              </a:ext>
            </a:extLst>
          </p:cNvPr>
          <p:cNvSpPr/>
          <p:nvPr/>
        </p:nvSpPr>
        <p:spPr>
          <a:xfrm>
            <a:off x="3338102" y="4707542"/>
            <a:ext cx="379824" cy="4360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932AB8C-BDA6-A1C2-D64D-7C3CF83982C9}"/>
              </a:ext>
            </a:extLst>
          </p:cNvPr>
          <p:cNvSpPr/>
          <p:nvPr/>
        </p:nvSpPr>
        <p:spPr>
          <a:xfrm>
            <a:off x="3325345" y="4140419"/>
            <a:ext cx="379824" cy="4210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AAD6BF2-779A-8868-2F4C-C977421C23DD}"/>
              </a:ext>
            </a:extLst>
          </p:cNvPr>
          <p:cNvSpPr/>
          <p:nvPr/>
        </p:nvSpPr>
        <p:spPr>
          <a:xfrm>
            <a:off x="3328752" y="3804812"/>
            <a:ext cx="379824" cy="269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3D6F2D-FEC3-3C23-447C-74342E408D96}"/>
              </a:ext>
            </a:extLst>
          </p:cNvPr>
          <p:cNvSpPr/>
          <p:nvPr/>
        </p:nvSpPr>
        <p:spPr>
          <a:xfrm>
            <a:off x="3331656" y="3650026"/>
            <a:ext cx="379824" cy="957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384806-0336-08EC-BF2D-9A0FC2754989}"/>
              </a:ext>
            </a:extLst>
          </p:cNvPr>
          <p:cNvSpPr/>
          <p:nvPr/>
        </p:nvSpPr>
        <p:spPr>
          <a:xfrm>
            <a:off x="3334558" y="3548569"/>
            <a:ext cx="379824" cy="560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E66D53-CF95-B32D-38EA-2BB5A2FEA835}"/>
              </a:ext>
            </a:extLst>
          </p:cNvPr>
          <p:cNvSpPr/>
          <p:nvPr/>
        </p:nvSpPr>
        <p:spPr>
          <a:xfrm>
            <a:off x="1825212" y="3651607"/>
            <a:ext cx="379824" cy="73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087FC62-926C-F26E-AAE4-ACD76BA07946}"/>
              </a:ext>
            </a:extLst>
          </p:cNvPr>
          <p:cNvSpPr/>
          <p:nvPr/>
        </p:nvSpPr>
        <p:spPr>
          <a:xfrm>
            <a:off x="1827321" y="4516154"/>
            <a:ext cx="379824" cy="5327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C1D64F-177B-5EAA-0D8B-F4951E2C06F0}"/>
              </a:ext>
            </a:extLst>
          </p:cNvPr>
          <p:cNvSpPr/>
          <p:nvPr/>
        </p:nvSpPr>
        <p:spPr>
          <a:xfrm>
            <a:off x="1830737" y="5206383"/>
            <a:ext cx="379824" cy="403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1121BF-B74B-CBC3-20BD-855D59D5F92D}"/>
              </a:ext>
            </a:extLst>
          </p:cNvPr>
          <p:cNvSpPr/>
          <p:nvPr/>
        </p:nvSpPr>
        <p:spPr>
          <a:xfrm>
            <a:off x="1833572" y="5780446"/>
            <a:ext cx="379824" cy="712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42D3D1-3ECC-D6E8-0701-B3720D48A231}"/>
              </a:ext>
            </a:extLst>
          </p:cNvPr>
          <p:cNvSpPr/>
          <p:nvPr/>
        </p:nvSpPr>
        <p:spPr>
          <a:xfrm>
            <a:off x="5434925" y="5342679"/>
            <a:ext cx="379824" cy="11407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78BFD1C-F41C-797D-5C3C-8E7524989535}"/>
              </a:ext>
            </a:extLst>
          </p:cNvPr>
          <p:cNvSpPr/>
          <p:nvPr/>
        </p:nvSpPr>
        <p:spPr>
          <a:xfrm>
            <a:off x="5435988" y="3643794"/>
            <a:ext cx="379824" cy="12727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C79C3BA-1171-CED4-BF57-9050FBFB2556}"/>
              </a:ext>
            </a:extLst>
          </p:cNvPr>
          <p:cNvSpPr/>
          <p:nvPr/>
        </p:nvSpPr>
        <p:spPr>
          <a:xfrm>
            <a:off x="7619325" y="3660871"/>
            <a:ext cx="379824" cy="741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E1EDBB-2D85-4766-E9F7-7D879FB7CA21}"/>
              </a:ext>
            </a:extLst>
          </p:cNvPr>
          <p:cNvSpPr/>
          <p:nvPr/>
        </p:nvSpPr>
        <p:spPr>
          <a:xfrm>
            <a:off x="7615149" y="4529469"/>
            <a:ext cx="379824" cy="519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A7C76F-4CA5-53F9-4525-F86B30AB617A}"/>
              </a:ext>
            </a:extLst>
          </p:cNvPr>
          <p:cNvSpPr/>
          <p:nvPr/>
        </p:nvSpPr>
        <p:spPr>
          <a:xfrm>
            <a:off x="7625407" y="5348260"/>
            <a:ext cx="379824" cy="11277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1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15" grpId="0"/>
      <p:bldP spid="16" grpId="0"/>
      <p:bldP spid="17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3CC6-C01F-6E23-917F-FF8BD73A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7C8B-E39A-C169-CC57-B29650F4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patterns of functional network reconfiguration associated with complex cognition?</a:t>
            </a:r>
          </a:p>
          <a:p>
            <a:pPr lvl="1"/>
            <a:r>
              <a:rPr lang="en-US" dirty="0"/>
              <a:t>Do some networks reconfigure flexibly? Do others remain stable?</a:t>
            </a:r>
          </a:p>
          <a:p>
            <a:r>
              <a:rPr lang="en-US" dirty="0"/>
              <a:t>How might reconfiguration between rest and task compare to reconfiguration between different tasks?</a:t>
            </a:r>
          </a:p>
        </p:txBody>
      </p:sp>
    </p:spTree>
    <p:extLst>
      <p:ext uri="{BB962C8B-B14F-4D97-AF65-F5344CB8AC3E}">
        <p14:creationId xmlns:p14="http://schemas.microsoft.com/office/powerpoint/2010/main" val="15149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DD0C-F595-984B-9390-3154F30F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Raven’s Progressive Matrices Task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2EBF3C-86B0-5D4C-BC31-9E2F65446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732" y="3625109"/>
            <a:ext cx="5947880" cy="2054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49146-370D-C847-9E10-47685DFA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2ADF-166F-AF40-B1A4-D35B819B761E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2641E9F-6DE7-ED4C-90BB-62C585F54C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731" y="1690689"/>
            <a:ext cx="5947881" cy="2207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31CA84-F762-2149-BC2B-B05D8A9A1FD6}"/>
              </a:ext>
            </a:extLst>
          </p:cNvPr>
          <p:cNvSpPr/>
          <p:nvPr/>
        </p:nvSpPr>
        <p:spPr>
          <a:xfrm>
            <a:off x="2425718" y="2974072"/>
            <a:ext cx="491540" cy="4558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29DA6E-1094-2F42-ABA5-F25E5DC6A8F0}"/>
              </a:ext>
            </a:extLst>
          </p:cNvPr>
          <p:cNvSpPr/>
          <p:nvPr/>
        </p:nvSpPr>
        <p:spPr>
          <a:xfrm>
            <a:off x="6012759" y="2974072"/>
            <a:ext cx="491540" cy="4558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10BF-FD0B-434E-82B3-6002929A0733}"/>
              </a:ext>
            </a:extLst>
          </p:cNvPr>
          <p:cNvSpPr/>
          <p:nvPr/>
        </p:nvSpPr>
        <p:spPr>
          <a:xfrm>
            <a:off x="2447490" y="5017934"/>
            <a:ext cx="491540" cy="4558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E2515-4204-5E4A-AE60-B3DF6FCA78AA}"/>
              </a:ext>
            </a:extLst>
          </p:cNvPr>
          <p:cNvSpPr/>
          <p:nvPr/>
        </p:nvSpPr>
        <p:spPr>
          <a:xfrm>
            <a:off x="6023645" y="5017934"/>
            <a:ext cx="491540" cy="4558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5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80B0-E186-534F-ACF1-38B58F5B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fMRI Scanning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9FAD1-B696-584B-9167-47BFCFF3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2ADF-166F-AF40-B1A4-D35B819B761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5D6E7-0720-C644-9B55-E3105A01D036}"/>
              </a:ext>
            </a:extLst>
          </p:cNvPr>
          <p:cNvSpPr txBox="1"/>
          <p:nvPr/>
        </p:nvSpPr>
        <p:spPr>
          <a:xfrm>
            <a:off x="1250711" y="2300949"/>
            <a:ext cx="2052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Resting State</a:t>
            </a:r>
          </a:p>
          <a:p>
            <a:pPr algn="ctr"/>
            <a:r>
              <a:rPr lang="en-US" sz="2400" dirty="0"/>
              <a:t>(3 x 6 Minutes)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5A5A-3B90-184D-A54E-CDA2F11EBB11}"/>
              </a:ext>
            </a:extLst>
          </p:cNvPr>
          <p:cNvSpPr txBox="1"/>
          <p:nvPr/>
        </p:nvSpPr>
        <p:spPr>
          <a:xfrm>
            <a:off x="4812665" y="2286001"/>
            <a:ext cx="2284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Task</a:t>
            </a:r>
          </a:p>
          <a:p>
            <a:pPr algn="ctr"/>
            <a:r>
              <a:rPr lang="en-US" sz="2400" dirty="0"/>
              <a:t>(6 x 6.5 Minutes)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9696C6E-6BB9-9A46-9A87-C9FB361C447A}"/>
              </a:ext>
            </a:extLst>
          </p:cNvPr>
          <p:cNvSpPr/>
          <p:nvPr/>
        </p:nvSpPr>
        <p:spPr>
          <a:xfrm>
            <a:off x="3713356" y="3131946"/>
            <a:ext cx="4471639" cy="3568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598A2-E115-AE49-A0F7-2419A9D74C96}"/>
              </a:ext>
            </a:extLst>
          </p:cNvPr>
          <p:cNvSpPr/>
          <p:nvPr/>
        </p:nvSpPr>
        <p:spPr>
          <a:xfrm>
            <a:off x="1383634" y="3712310"/>
            <a:ext cx="1699807" cy="1093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275F453-6DA9-EB44-B95E-DA1CF8BF7C89}"/>
              </a:ext>
            </a:extLst>
          </p:cNvPr>
          <p:cNvSpPr/>
          <p:nvPr/>
        </p:nvSpPr>
        <p:spPr>
          <a:xfrm>
            <a:off x="840102" y="3146894"/>
            <a:ext cx="2987619" cy="35683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C59068A-1294-4D44-A10E-78A0833E4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64" y="3582394"/>
            <a:ext cx="4105880" cy="2261198"/>
          </a:xfrm>
        </p:spPr>
      </p:pic>
    </p:spTree>
    <p:extLst>
      <p:ext uri="{BB962C8B-B14F-4D97-AF65-F5344CB8AC3E}">
        <p14:creationId xmlns:p14="http://schemas.microsoft.com/office/powerpoint/2010/main" val="23372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582A-986A-A145-BEF2-1528457D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 as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4E19-BC5C-3A47-8391-A7A06B17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92392"/>
            <a:ext cx="7886700" cy="216395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Node: </a:t>
            </a:r>
            <a:r>
              <a:rPr lang="en-US" dirty="0"/>
              <a:t>A brain region of interest</a:t>
            </a:r>
          </a:p>
          <a:p>
            <a:r>
              <a:rPr lang="en-US" b="1" dirty="0"/>
              <a:t>Edge: </a:t>
            </a:r>
            <a:r>
              <a:rPr lang="en-US" dirty="0"/>
              <a:t>Functional connectivity (correlation) between two nodes</a:t>
            </a:r>
          </a:p>
          <a:p>
            <a:r>
              <a:rPr lang="en-US" b="1" dirty="0"/>
              <a:t>Community: </a:t>
            </a:r>
            <a:r>
              <a:rPr lang="en-US" dirty="0"/>
              <a:t>A group of nodes with strong connectivity to each other, and weak connectivity to other communities</a:t>
            </a:r>
          </a:p>
        </p:txBody>
      </p:sp>
      <p:pic>
        <p:nvPicPr>
          <p:cNvPr id="5" name="Picture 4" descr="https://lh6.googleusercontent.com/3DA7Dv1rgPFKcwdcnohtHctygGqKykACrBRmgSW8PNZc_6rzaDR2o8I_L5rb8aJTHjAIIrXXpUA6rnjmC5QdrUqjipisrlJM1fSzJ9RmV-0qgLl_2KWRuHZZhEmT_dcwLfLQ7eXj6Us">
            <a:extLst>
              <a:ext uri="{FF2B5EF4-FFF2-40B4-BE49-F238E27FC236}">
                <a16:creationId xmlns:a16="http://schemas.microsoft.com/office/drawing/2014/main" id="{3B20ED83-652E-2D4F-BFE5-21A722B2A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376" y="2766917"/>
            <a:ext cx="2517169" cy="8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s://lh6.googleusercontent.com/3DA7Dv1rgPFKcwdcnohtHctygGqKykACrBRmgSW8PNZc_6rzaDR2o8I_L5rb8aJTHjAIIrXXpUA6rnjmC5QdrUqjipisrlJM1fSzJ9RmV-0qgLl_2KWRuHZZhEmT_dcwLfLQ7eXj6Us">
            <a:extLst>
              <a:ext uri="{FF2B5EF4-FFF2-40B4-BE49-F238E27FC236}">
                <a16:creationId xmlns:a16="http://schemas.microsoft.com/office/drawing/2014/main" id="{B00ACA1F-A35B-934E-9D88-55987B6A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376" y="1902918"/>
            <a:ext cx="2517169" cy="7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CE0B-A199-E046-B09E-CA1D59DF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2ADF-166F-AF40-B1A4-D35B819B761E}" type="slidenum">
              <a:rPr lang="en-US" smtClean="0"/>
              <a:t>7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369C93-7A11-574A-873C-DB6D93698B73}"/>
              </a:ext>
            </a:extLst>
          </p:cNvPr>
          <p:cNvGrpSpPr/>
          <p:nvPr/>
        </p:nvGrpSpPr>
        <p:grpSpPr>
          <a:xfrm>
            <a:off x="5618859" y="1329796"/>
            <a:ext cx="3255809" cy="2671624"/>
            <a:chOff x="5618859" y="1329796"/>
            <a:chExt cx="3255809" cy="2671624"/>
          </a:xfrm>
        </p:grpSpPr>
        <p:pic>
          <p:nvPicPr>
            <p:cNvPr id="7" name="Picture 2" descr="https://lh6.googleusercontent.com/3DA7Dv1rgPFKcwdcnohtHctygGqKykACrBRmgSW8PNZc_6rzaDR2o8I_L5rb8aJTHjAIIrXXpUA6rnjmC5QdrUqjipisrlJM1fSzJ9RmV-0qgLl_2KWRuHZZhEmT_dcwLfLQ7eXj6Us">
              <a:extLst>
                <a:ext uri="{FF2B5EF4-FFF2-40B4-BE49-F238E27FC236}">
                  <a16:creationId xmlns:a16="http://schemas.microsoft.com/office/drawing/2014/main" id="{6D461ECA-DACF-D141-B07F-A623EF7C0A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30031" y="1329796"/>
              <a:ext cx="2644637" cy="267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8C88A3-D151-8741-833F-027AF65EFE30}"/>
                </a:ext>
              </a:extLst>
            </p:cNvPr>
            <p:cNvCxnSpPr>
              <a:cxnSpLocks/>
            </p:cNvCxnSpPr>
            <p:nvPr/>
          </p:nvCxnSpPr>
          <p:spPr>
            <a:xfrm>
              <a:off x="5618859" y="2766917"/>
              <a:ext cx="458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BC5586-9C58-264E-80CD-4F0A815867C9}"/>
                </a:ext>
              </a:extLst>
            </p:cNvPr>
            <p:cNvSpPr txBox="1"/>
            <p:nvPr/>
          </p:nvSpPr>
          <p:spPr>
            <a:xfrm>
              <a:off x="5715837" y="2346922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B6ACCA-CE32-8A4A-A595-68432A7FB7DB}"/>
              </a:ext>
            </a:extLst>
          </p:cNvPr>
          <p:cNvGrpSpPr/>
          <p:nvPr/>
        </p:nvGrpSpPr>
        <p:grpSpPr>
          <a:xfrm>
            <a:off x="2948545" y="1538104"/>
            <a:ext cx="2339797" cy="2483665"/>
            <a:chOff x="2948545" y="1538104"/>
            <a:chExt cx="2339797" cy="2483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1135ED-AB06-9042-875E-EEE3A02BB159}"/>
                </a:ext>
              </a:extLst>
            </p:cNvPr>
            <p:cNvCxnSpPr>
              <a:cxnSpLocks/>
            </p:cNvCxnSpPr>
            <p:nvPr/>
          </p:nvCxnSpPr>
          <p:spPr>
            <a:xfrm>
              <a:off x="2948545" y="2766917"/>
              <a:ext cx="458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9C0EFC-F520-E84B-8079-69299325C517}"/>
                </a:ext>
              </a:extLst>
            </p:cNvPr>
            <p:cNvSpPr txBox="1"/>
            <p:nvPr/>
          </p:nvSpPr>
          <p:spPr>
            <a:xfrm rot="5400000">
              <a:off x="4390354" y="2956363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62B2ED-6EDC-7F4E-BB7B-7275A65F7229}"/>
                </a:ext>
              </a:extLst>
            </p:cNvPr>
            <p:cNvSpPr txBox="1"/>
            <p:nvPr/>
          </p:nvSpPr>
          <p:spPr>
            <a:xfrm>
              <a:off x="3436149" y="18002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D68544-6F15-3848-8355-8F2F52811D1C}"/>
                </a:ext>
              </a:extLst>
            </p:cNvPr>
            <p:cNvSpPr txBox="1"/>
            <p:nvPr/>
          </p:nvSpPr>
          <p:spPr>
            <a:xfrm>
              <a:off x="3436149" y="24178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EA6AA-E9E6-2847-9A90-5CA0C1281DAD}"/>
                </a:ext>
              </a:extLst>
            </p:cNvPr>
            <p:cNvSpPr txBox="1"/>
            <p:nvPr/>
          </p:nvSpPr>
          <p:spPr>
            <a:xfrm>
              <a:off x="3222114" y="341039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400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2C7EAB-B3EC-B44B-A890-2BB1C40AD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6250" y="1538104"/>
              <a:ext cx="1468656" cy="7350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448AA3E-B09D-C645-8E72-5CF2706D6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5726" y="2273171"/>
              <a:ext cx="1482616" cy="7390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695487-4C1B-4642-9F10-E98AA1A02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4115" y="3282681"/>
              <a:ext cx="1482616" cy="73908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36F1476-3506-7848-BAE1-0BE3EDF5F048}"/>
              </a:ext>
            </a:extLst>
          </p:cNvPr>
          <p:cNvSpPr txBox="1"/>
          <p:nvPr/>
        </p:nvSpPr>
        <p:spPr>
          <a:xfrm>
            <a:off x="714372" y="36705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(Schaefer et al. 2018)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7F1CDB-8B06-0347-9A80-220D0CEEB9BD}"/>
              </a:ext>
            </a:extLst>
          </p:cNvPr>
          <p:cNvSpPr/>
          <p:nvPr/>
        </p:nvSpPr>
        <p:spPr>
          <a:xfrm>
            <a:off x="7274421" y="1806576"/>
            <a:ext cx="212229" cy="212229"/>
          </a:xfrm>
          <a:prstGeom prst="ellipse">
            <a:avLst/>
          </a:prstGeom>
          <a:solidFill>
            <a:srgbClr val="77107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EC9F04-A06D-EC4E-BC22-8D0E74691ED7}"/>
              </a:ext>
            </a:extLst>
          </p:cNvPr>
          <p:cNvSpPr/>
          <p:nvPr/>
        </p:nvSpPr>
        <p:spPr>
          <a:xfrm>
            <a:off x="6933241" y="2443130"/>
            <a:ext cx="212229" cy="212229"/>
          </a:xfrm>
          <a:prstGeom prst="ellipse">
            <a:avLst/>
          </a:prstGeom>
          <a:solidFill>
            <a:srgbClr val="3B78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1D284C-31C6-C74D-9422-16C4E39C120B}"/>
              </a:ext>
            </a:extLst>
          </p:cNvPr>
          <p:cNvSpPr/>
          <p:nvPr/>
        </p:nvSpPr>
        <p:spPr>
          <a:xfrm>
            <a:off x="7789312" y="2681036"/>
            <a:ext cx="212229" cy="212229"/>
          </a:xfrm>
          <a:prstGeom prst="ellipse">
            <a:avLst/>
          </a:prstGeom>
          <a:solidFill>
            <a:srgbClr val="CD3E4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98D19D-292D-B04F-AE81-489A6C4DB25A}"/>
              </a:ext>
            </a:extLst>
          </p:cNvPr>
          <p:cNvCxnSpPr>
            <a:cxnSpLocks/>
            <a:stCxn id="12" idx="3"/>
            <a:endCxn id="22" idx="7"/>
          </p:cNvCxnSpPr>
          <p:nvPr/>
        </p:nvCxnSpPr>
        <p:spPr>
          <a:xfrm flipH="1">
            <a:off x="7114390" y="1987725"/>
            <a:ext cx="191111" cy="48648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CEDFD3D-19E3-164E-84F8-4BF752941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28" y="2511164"/>
            <a:ext cx="8725135" cy="39817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09AAC-FB71-A947-87B3-13EAFC72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Community Structure Across Reasoning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7BAB-E0DE-EA4A-AE49-0ED3433B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2ADF-166F-AF40-B1A4-D35B819B761E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A160D-E2AB-8949-B74A-03AB02F3F30F}"/>
              </a:ext>
            </a:extLst>
          </p:cNvPr>
          <p:cNvSpPr/>
          <p:nvPr/>
        </p:nvSpPr>
        <p:spPr>
          <a:xfrm>
            <a:off x="1220308" y="2943225"/>
            <a:ext cx="1459610" cy="35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800055-E018-284D-860F-E8A536B86D15}"/>
              </a:ext>
            </a:extLst>
          </p:cNvPr>
          <p:cNvGrpSpPr/>
          <p:nvPr/>
        </p:nvGrpSpPr>
        <p:grpSpPr>
          <a:xfrm>
            <a:off x="2171700" y="2561627"/>
            <a:ext cx="1014411" cy="3882035"/>
            <a:chOff x="2171700" y="2333027"/>
            <a:chExt cx="1014411" cy="3882035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F973D8-690A-7B4B-8021-25179DFD0DFE}"/>
                </a:ext>
              </a:extLst>
            </p:cNvPr>
            <p:cNvSpPr/>
            <p:nvPr/>
          </p:nvSpPr>
          <p:spPr>
            <a:xfrm>
              <a:off x="2171700" y="2333027"/>
              <a:ext cx="508217" cy="38820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F8E1B8-C7C7-E246-8FEE-3520AEAC5986}"/>
                </a:ext>
              </a:extLst>
            </p:cNvPr>
            <p:cNvSpPr/>
            <p:nvPr/>
          </p:nvSpPr>
          <p:spPr>
            <a:xfrm>
              <a:off x="2171700" y="2398710"/>
              <a:ext cx="1014411" cy="216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98182F-814D-0C42-B99B-270E937646EB}"/>
              </a:ext>
            </a:extLst>
          </p:cNvPr>
          <p:cNvGrpSpPr/>
          <p:nvPr/>
        </p:nvGrpSpPr>
        <p:grpSpPr>
          <a:xfrm>
            <a:off x="4139528" y="2542470"/>
            <a:ext cx="4767743" cy="3901191"/>
            <a:chOff x="4139528" y="2313870"/>
            <a:chExt cx="4767743" cy="3901191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53DDAA-ED03-E24B-8684-9E3966E71F86}"/>
                </a:ext>
              </a:extLst>
            </p:cNvPr>
            <p:cNvSpPr/>
            <p:nvPr/>
          </p:nvSpPr>
          <p:spPr>
            <a:xfrm>
              <a:off x="4139528" y="2313870"/>
              <a:ext cx="4767743" cy="3901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C5C31C-82B9-CA40-A89B-424658F76F2D}"/>
                </a:ext>
              </a:extLst>
            </p:cNvPr>
            <p:cNvSpPr/>
            <p:nvPr/>
          </p:nvSpPr>
          <p:spPr>
            <a:xfrm>
              <a:off x="4903142" y="2394579"/>
              <a:ext cx="3876733" cy="504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F1B5464-E148-A846-856A-17B91D58F6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592" y="1778701"/>
            <a:ext cx="1287308" cy="653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8A587-3327-3047-B34F-C09DA3EAC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800" y="1777265"/>
            <a:ext cx="1200588" cy="6546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5C30032D-AF66-3B47-B279-39B51E3913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142" y="1789782"/>
            <a:ext cx="1168696" cy="633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1B19A857-C5F6-E44D-A30D-84E9625892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654" y="1778701"/>
            <a:ext cx="1192058" cy="633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 descr="https://lh6.googleusercontent.com/3DA7Dv1rgPFKcwdcnohtHctygGqKykACrBRmgSW8PNZc_6rzaDR2o8I_L5rb8aJTHjAIIrXXpUA6rnjmC5QdrUqjipisrlJM1fSzJ9RmV-0qgLl_2KWRuHZZhEmT_dcwLfLQ7eXj6Us">
            <a:extLst>
              <a:ext uri="{FF2B5EF4-FFF2-40B4-BE49-F238E27FC236}">
                <a16:creationId xmlns:a16="http://schemas.microsoft.com/office/drawing/2014/main" id="{996B440E-BF73-074F-A7A1-741DB7374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105" y="1704760"/>
            <a:ext cx="1318192" cy="4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ttps://lh6.googleusercontent.com/3DA7Dv1rgPFKcwdcnohtHctygGqKykACrBRmgSW8PNZc_6rzaDR2o8I_L5rb8aJTHjAIIrXXpUA6rnjmC5QdrUqjipisrlJM1fSzJ9RmV-0qgLl_2KWRuHZZhEmT_dcwLfLQ7eXj6Us">
            <a:extLst>
              <a:ext uri="{FF2B5EF4-FFF2-40B4-BE49-F238E27FC236}">
                <a16:creationId xmlns:a16="http://schemas.microsoft.com/office/drawing/2014/main" id="{727583B0-D9D5-3443-B7B7-0A10708AC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534" y="2173306"/>
            <a:ext cx="1379763" cy="4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F854220-74BF-774E-B461-5F6582E658D1}"/>
              </a:ext>
            </a:extLst>
          </p:cNvPr>
          <p:cNvGrpSpPr/>
          <p:nvPr/>
        </p:nvGrpSpPr>
        <p:grpSpPr>
          <a:xfrm>
            <a:off x="4139528" y="2561627"/>
            <a:ext cx="4767743" cy="3901191"/>
            <a:chOff x="4139528" y="2313870"/>
            <a:chExt cx="4767743" cy="3901191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77EEA-DC74-C741-9FC9-B654EEC46214}"/>
                </a:ext>
              </a:extLst>
            </p:cNvPr>
            <p:cNvSpPr/>
            <p:nvPr/>
          </p:nvSpPr>
          <p:spPr>
            <a:xfrm>
              <a:off x="4139528" y="2313870"/>
              <a:ext cx="4767743" cy="3901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C0EA9A-0EB7-E449-B0B9-A80C04617D12}"/>
                </a:ext>
              </a:extLst>
            </p:cNvPr>
            <p:cNvSpPr/>
            <p:nvPr/>
          </p:nvSpPr>
          <p:spPr>
            <a:xfrm>
              <a:off x="4903142" y="2394579"/>
              <a:ext cx="3876733" cy="504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F2C5ED-F2B9-B447-B1E2-EB2DE3C877CD}"/>
              </a:ext>
            </a:extLst>
          </p:cNvPr>
          <p:cNvGrpSpPr/>
          <p:nvPr/>
        </p:nvGrpSpPr>
        <p:grpSpPr>
          <a:xfrm>
            <a:off x="2679918" y="2561626"/>
            <a:ext cx="1808643" cy="3882035"/>
            <a:chOff x="2679918" y="2380038"/>
            <a:chExt cx="1808643" cy="3835024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D464B8-742E-A446-9C4B-9318097F17B6}"/>
                </a:ext>
              </a:extLst>
            </p:cNvPr>
            <p:cNvSpPr/>
            <p:nvPr/>
          </p:nvSpPr>
          <p:spPr>
            <a:xfrm>
              <a:off x="3186111" y="2406266"/>
              <a:ext cx="1302450" cy="425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005DED-0737-194A-88D7-73284B098643}"/>
                </a:ext>
              </a:extLst>
            </p:cNvPr>
            <p:cNvSpPr/>
            <p:nvPr/>
          </p:nvSpPr>
          <p:spPr>
            <a:xfrm>
              <a:off x="2679918" y="2380038"/>
              <a:ext cx="1459610" cy="3835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0BCEC77-8788-B644-8C9B-617A3A4F8D7D}"/>
              </a:ext>
            </a:extLst>
          </p:cNvPr>
          <p:cNvSpPr txBox="1"/>
          <p:nvPr/>
        </p:nvSpPr>
        <p:spPr>
          <a:xfrm>
            <a:off x="2272157" y="2536658"/>
            <a:ext cx="587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Rest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B77154-9A1E-7D40-A43C-31415C6A167D}"/>
              </a:ext>
            </a:extLst>
          </p:cNvPr>
          <p:cNvSpPr txBox="1"/>
          <p:nvPr/>
        </p:nvSpPr>
        <p:spPr>
          <a:xfrm>
            <a:off x="3502361" y="2542471"/>
            <a:ext cx="11622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Symbolic</a:t>
            </a:r>
          </a:p>
          <a:p>
            <a:pPr algn="ctr"/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Reasoning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0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5BCD-D763-6446-BD28-108997AB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B0560-7031-5B47-9DA6-2E6755AA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2ADF-166F-AF40-B1A4-D35B819B761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ABC59-7FD0-C64B-B539-E5AA6BCAEA1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732" y="1854008"/>
            <a:ext cx="3785160" cy="16265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7E3709-94DA-A849-8315-EF56A662507A}"/>
              </a:ext>
            </a:extLst>
          </p:cNvPr>
          <p:cNvSpPr txBox="1">
            <a:spLocks/>
          </p:cNvSpPr>
          <p:nvPr/>
        </p:nvSpPr>
        <p:spPr>
          <a:xfrm>
            <a:off x="571501" y="1800520"/>
            <a:ext cx="4691723" cy="443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Between rest and task we observed: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 stable network core (</a:t>
            </a:r>
            <a:r>
              <a:rPr lang="en-US" sz="2000" dirty="0">
                <a:solidFill>
                  <a:srgbClr val="CE3E48"/>
                </a:solidFill>
              </a:rPr>
              <a:t>default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4580B3"/>
                </a:solidFill>
              </a:rPr>
              <a:t>somatomotor</a:t>
            </a:r>
            <a:r>
              <a:rPr lang="en-US" sz="2000" dirty="0"/>
              <a:t> regions)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 flexible community (composed of </a:t>
            </a:r>
            <a:r>
              <a:rPr lang="en-US" sz="2000" dirty="0">
                <a:solidFill>
                  <a:srgbClr val="E59421"/>
                </a:solidFill>
              </a:rPr>
              <a:t>frontoparietal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507"/>
                </a:solidFill>
              </a:rPr>
              <a:t>dorsal attention</a:t>
            </a:r>
            <a:r>
              <a:rPr lang="en-US" sz="2000" dirty="0"/>
              <a:t>, &amp; </a:t>
            </a:r>
            <a:r>
              <a:rPr lang="en-US" sz="2000" dirty="0">
                <a:solidFill>
                  <a:srgbClr val="781180"/>
                </a:solidFill>
              </a:rPr>
              <a:t>visual</a:t>
            </a:r>
            <a:r>
              <a:rPr lang="en-US" sz="2000" dirty="0"/>
              <a:t> regions) that was fragmented at rest, but became more strongly interconnected during the task</a:t>
            </a:r>
          </a:p>
          <a:p>
            <a:r>
              <a:rPr lang="en-US" sz="2400" dirty="0"/>
              <a:t>Across all four tasks, we observed a stable community structure.</a:t>
            </a:r>
          </a:p>
          <a:p>
            <a:endParaRPr lang="en-US" sz="2000" dirty="0"/>
          </a:p>
        </p:txBody>
      </p:sp>
      <p:pic>
        <p:nvPicPr>
          <p:cNvPr id="15" name="Picture 2" descr="Orchestra Arrangement: How Is It Arranged? - Orchestra Central">
            <a:extLst>
              <a:ext uri="{FF2B5EF4-FFF2-40B4-BE49-F238E27FC236}">
                <a16:creationId xmlns:a16="http://schemas.microsoft.com/office/drawing/2014/main" id="{2291E2DE-0084-3966-7E61-EFAAC286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52" y="4109448"/>
            <a:ext cx="2661920" cy="14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317</Words>
  <Application>Microsoft Macintosh PowerPoint</Application>
  <PresentationFormat>On-screen Show (4:3)</PresentationFormat>
  <Paragraphs>88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 Light</vt:lpstr>
      <vt:lpstr>Helvetica Neue Thin</vt:lpstr>
      <vt:lpstr>Office Theme</vt:lpstr>
      <vt:lpstr>Functional Reconfiguration of a Task-Active Frontoparietal Control Network Facilitates Abstract Reasoning</vt:lpstr>
      <vt:lpstr>The Brain is Like an Orchestra</vt:lpstr>
      <vt:lpstr>Network Reconfiguration in an Orchestra</vt:lpstr>
      <vt:lpstr>Guiding Questions</vt:lpstr>
      <vt:lpstr>Simplified Raven’s Progressive Matrices Task</vt:lpstr>
      <vt:lpstr>fMRI Scanning Procedure</vt:lpstr>
      <vt:lpstr>The Brain as a Network</vt:lpstr>
      <vt:lpstr>Stable Community Structure Across Reasoning Conditions</vt:lpstr>
      <vt:lpstr>Conclusions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Reconfiguration of a Task-Active Frontoparietal Control Network Facilitates Abstract Reasoning</dc:title>
  <dc:creator>Microsoft Office User</dc:creator>
  <cp:lastModifiedBy>Microsoft Office User</cp:lastModifiedBy>
  <cp:revision>6</cp:revision>
  <dcterms:created xsi:type="dcterms:W3CDTF">2022-05-02T14:36:40Z</dcterms:created>
  <dcterms:modified xsi:type="dcterms:W3CDTF">2022-05-05T20:02:54Z</dcterms:modified>
</cp:coreProperties>
</file>