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584" r:id="rId4"/>
    <p:sldId id="431" r:id="rId5"/>
    <p:sldId id="397" r:id="rId6"/>
    <p:sldId id="398" r:id="rId7"/>
    <p:sldId id="260" r:id="rId8"/>
    <p:sldId id="409" r:id="rId9"/>
    <p:sldId id="428" r:id="rId10"/>
    <p:sldId id="585" r:id="rId11"/>
    <p:sldId id="578" r:id="rId12"/>
    <p:sldId id="258" r:id="rId13"/>
    <p:sldId id="610" r:id="rId14"/>
    <p:sldId id="611" r:id="rId15"/>
    <p:sldId id="609" r:id="rId16"/>
    <p:sldId id="433" r:id="rId17"/>
    <p:sldId id="393" r:id="rId18"/>
    <p:sldId id="586" r:id="rId19"/>
    <p:sldId id="581" r:id="rId20"/>
    <p:sldId id="600" r:id="rId21"/>
    <p:sldId id="589" r:id="rId22"/>
    <p:sldId id="588" r:id="rId23"/>
    <p:sldId id="601" r:id="rId24"/>
    <p:sldId id="604" r:id="rId25"/>
    <p:sldId id="606" r:id="rId26"/>
    <p:sldId id="591" r:id="rId27"/>
    <p:sldId id="592" r:id="rId28"/>
    <p:sldId id="590" r:id="rId29"/>
    <p:sldId id="593" r:id="rId30"/>
    <p:sldId id="595" r:id="rId31"/>
    <p:sldId id="596" r:id="rId32"/>
    <p:sldId id="267" r:id="rId33"/>
    <p:sldId id="408" r:id="rId34"/>
    <p:sldId id="598" r:id="rId35"/>
    <p:sldId id="6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0C65"/>
    <a:srgbClr val="FAA21B"/>
    <a:srgbClr val="F1F2F2"/>
    <a:srgbClr val="F0EDE6"/>
    <a:srgbClr val="FFA300"/>
    <a:srgbClr val="F6F6F6"/>
    <a:srgbClr val="35D9C3"/>
    <a:srgbClr val="FFFFFF"/>
    <a:srgbClr val="898B88"/>
    <a:srgbClr val="EFED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7"/>
    <p:restoredTop sz="76503"/>
  </p:normalViewPr>
  <p:slideViewPr>
    <p:cSldViewPr snapToGrid="0">
      <p:cViewPr varScale="1">
        <p:scale>
          <a:sx n="87" d="100"/>
          <a:sy n="87" d="100"/>
        </p:scale>
        <p:origin x="21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09C4A-C1E7-6949-ADF4-5A5A56A12735}" type="datetimeFigureOut">
              <a:rPr lang="en-US" smtClean="0"/>
              <a:t>10/7/25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6C1E8-3007-6C4D-8F40-7317C60BDA0C}" type="slidenum">
              <a:rPr lang="en-US" smtClean="0"/>
              <a:t>‹#›</a:t>
            </a:fld>
            <a:endParaRPr lang="en-US"/>
          </a:p>
        </p:txBody>
      </p:sp>
    </p:spTree>
    <p:extLst>
      <p:ext uri="{BB962C8B-B14F-4D97-AF65-F5344CB8AC3E}">
        <p14:creationId xmlns:p14="http://schemas.microsoft.com/office/powerpoint/2010/main" val="177403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85ABD-46D3-7F43-A509-C0B37E2268DA}" type="slidenum">
              <a:rPr lang="en-US" smtClean="0"/>
              <a:t>4</a:t>
            </a:fld>
            <a:endParaRPr lang="en-US"/>
          </a:p>
        </p:txBody>
      </p:sp>
    </p:spTree>
    <p:extLst>
      <p:ext uri="{BB962C8B-B14F-4D97-AF65-F5344CB8AC3E}">
        <p14:creationId xmlns:p14="http://schemas.microsoft.com/office/powerpoint/2010/main" val="2254660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F6C1E8-3007-6C4D-8F40-7317C60BDA0C}" type="slidenum">
              <a:rPr lang="en-US" smtClean="0"/>
              <a:t>19</a:t>
            </a:fld>
            <a:endParaRPr lang="en-US"/>
          </a:p>
        </p:txBody>
      </p:sp>
    </p:spTree>
    <p:extLst>
      <p:ext uri="{BB962C8B-B14F-4D97-AF65-F5344CB8AC3E}">
        <p14:creationId xmlns:p14="http://schemas.microsoft.com/office/powerpoint/2010/main" val="1274590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F6C1E8-3007-6C4D-8F40-7317C60BDA0C}" type="slidenum">
              <a:rPr lang="en-US" smtClean="0"/>
              <a:t>20</a:t>
            </a:fld>
            <a:endParaRPr lang="en-US"/>
          </a:p>
        </p:txBody>
      </p:sp>
    </p:spTree>
    <p:extLst>
      <p:ext uri="{BB962C8B-B14F-4D97-AF65-F5344CB8AC3E}">
        <p14:creationId xmlns:p14="http://schemas.microsoft.com/office/powerpoint/2010/main" val="2295175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85ABD-46D3-7F43-A509-C0B37E2268DA}" type="slidenum">
              <a:rPr lang="en-US" smtClean="0"/>
              <a:t>31</a:t>
            </a:fld>
            <a:endParaRPr lang="en-US"/>
          </a:p>
        </p:txBody>
      </p:sp>
    </p:spTree>
    <p:extLst>
      <p:ext uri="{BB962C8B-B14F-4D97-AF65-F5344CB8AC3E}">
        <p14:creationId xmlns:p14="http://schemas.microsoft.com/office/powerpoint/2010/main" val="2468979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85ABD-46D3-7F43-A509-C0B37E2268DA}" type="slidenum">
              <a:rPr lang="en-US" smtClean="0"/>
              <a:t>32</a:t>
            </a:fld>
            <a:endParaRPr lang="en-US"/>
          </a:p>
        </p:txBody>
      </p:sp>
    </p:spTree>
    <p:extLst>
      <p:ext uri="{BB962C8B-B14F-4D97-AF65-F5344CB8AC3E}">
        <p14:creationId xmlns:p14="http://schemas.microsoft.com/office/powerpoint/2010/main" val="367973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from 10/6/2025</a:t>
            </a:r>
          </a:p>
        </p:txBody>
      </p:sp>
      <p:sp>
        <p:nvSpPr>
          <p:cNvPr id="4" name="Slide Number Placeholder 3"/>
          <p:cNvSpPr>
            <a:spLocks noGrp="1"/>
          </p:cNvSpPr>
          <p:nvPr>
            <p:ph type="sldNum" sz="quarter" idx="5"/>
          </p:nvPr>
        </p:nvSpPr>
        <p:spPr/>
        <p:txBody>
          <a:bodyPr/>
          <a:lstStyle/>
          <a:p>
            <a:fld id="{FDF6C1E8-3007-6C4D-8F40-7317C60BDA0C}" type="slidenum">
              <a:rPr lang="en-US" smtClean="0"/>
              <a:t>35</a:t>
            </a:fld>
            <a:endParaRPr lang="en-US"/>
          </a:p>
        </p:txBody>
      </p:sp>
    </p:spTree>
    <p:extLst>
      <p:ext uri="{BB962C8B-B14F-4D97-AF65-F5344CB8AC3E}">
        <p14:creationId xmlns:p14="http://schemas.microsoft.com/office/powerpoint/2010/main" val="106788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85ABD-46D3-7F43-A509-C0B37E2268DA}" type="slidenum">
              <a:rPr lang="en-US" smtClean="0"/>
              <a:t>5</a:t>
            </a:fld>
            <a:endParaRPr lang="en-US"/>
          </a:p>
        </p:txBody>
      </p:sp>
    </p:spTree>
    <p:extLst>
      <p:ext uri="{BB962C8B-B14F-4D97-AF65-F5344CB8AC3E}">
        <p14:creationId xmlns:p14="http://schemas.microsoft.com/office/powerpoint/2010/main" val="100776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85ABD-46D3-7F43-A509-C0B37E2268DA}" type="slidenum">
              <a:rPr lang="en-US" smtClean="0"/>
              <a:t>7</a:t>
            </a:fld>
            <a:endParaRPr lang="en-US"/>
          </a:p>
        </p:txBody>
      </p:sp>
    </p:spTree>
    <p:extLst>
      <p:ext uri="{BB962C8B-B14F-4D97-AF65-F5344CB8AC3E}">
        <p14:creationId xmlns:p14="http://schemas.microsoft.com/office/powerpoint/2010/main" val="427780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85ABD-46D3-7F43-A509-C0B37E2268DA}" type="slidenum">
              <a:rPr lang="en-US" smtClean="0"/>
              <a:t>8</a:t>
            </a:fld>
            <a:endParaRPr lang="en-US"/>
          </a:p>
        </p:txBody>
      </p:sp>
    </p:spTree>
    <p:extLst>
      <p:ext uri="{BB962C8B-B14F-4D97-AF65-F5344CB8AC3E}">
        <p14:creationId xmlns:p14="http://schemas.microsoft.com/office/powerpoint/2010/main" val="150437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85ABD-46D3-7F43-A509-C0B37E2268DA}" type="slidenum">
              <a:rPr lang="en-US" smtClean="0"/>
              <a:t>9</a:t>
            </a:fld>
            <a:endParaRPr lang="en-US"/>
          </a:p>
        </p:txBody>
      </p:sp>
    </p:spTree>
    <p:extLst>
      <p:ext uri="{BB962C8B-B14F-4D97-AF65-F5344CB8AC3E}">
        <p14:creationId xmlns:p14="http://schemas.microsoft.com/office/powerpoint/2010/main" val="3168435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F6C1E8-3007-6C4D-8F40-7317C60BDA0C}" type="slidenum">
              <a:rPr lang="en-US" smtClean="0"/>
              <a:t>11</a:t>
            </a:fld>
            <a:endParaRPr lang="en-US"/>
          </a:p>
        </p:txBody>
      </p:sp>
    </p:spTree>
    <p:extLst>
      <p:ext uri="{BB962C8B-B14F-4D97-AF65-F5344CB8AC3E}">
        <p14:creationId xmlns:p14="http://schemas.microsoft.com/office/powerpoint/2010/main" val="99180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Dementia is an overall term for a particular group of symptoms. Dementia symptoms include trouble with memory, language and problem-solving; difficulty concentrating; and struggling to understand and express thoughts. Other symptoms are confusion, poor judgment and acting impulsively, among others. Dementia symptoms are the result of changes in the brain. Many different conditions can cause dementia symptoms </a:t>
            </a:r>
          </a:p>
        </p:txBody>
      </p:sp>
      <p:sp>
        <p:nvSpPr>
          <p:cNvPr id="4" name="Slide Number Placeholder 3"/>
          <p:cNvSpPr>
            <a:spLocks noGrp="1"/>
          </p:cNvSpPr>
          <p:nvPr>
            <p:ph type="sldNum" sz="quarter" idx="5"/>
          </p:nvPr>
        </p:nvSpPr>
        <p:spPr/>
        <p:txBody>
          <a:bodyPr/>
          <a:lstStyle/>
          <a:p>
            <a:fld id="{FDF6C1E8-3007-6C4D-8F40-7317C60BDA0C}" type="slidenum">
              <a:rPr lang="en-US" smtClean="0"/>
              <a:t>12</a:t>
            </a:fld>
            <a:endParaRPr lang="en-US"/>
          </a:p>
        </p:txBody>
      </p:sp>
    </p:spTree>
    <p:extLst>
      <p:ext uri="{BB962C8B-B14F-4D97-AF65-F5344CB8AC3E}">
        <p14:creationId xmlns:p14="http://schemas.microsoft.com/office/powerpoint/2010/main" val="1289834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9 of those aged 65+</a:t>
            </a:r>
          </a:p>
        </p:txBody>
      </p:sp>
      <p:sp>
        <p:nvSpPr>
          <p:cNvPr id="4" name="Slide Number Placeholder 3"/>
          <p:cNvSpPr>
            <a:spLocks noGrp="1"/>
          </p:cNvSpPr>
          <p:nvPr>
            <p:ph type="sldNum" sz="quarter" idx="5"/>
          </p:nvPr>
        </p:nvSpPr>
        <p:spPr/>
        <p:txBody>
          <a:bodyPr/>
          <a:lstStyle/>
          <a:p>
            <a:fld id="{FDF6C1E8-3007-6C4D-8F40-7317C60BDA0C}" type="slidenum">
              <a:rPr lang="en-US" smtClean="0"/>
              <a:t>13</a:t>
            </a:fld>
            <a:endParaRPr lang="en-US"/>
          </a:p>
        </p:txBody>
      </p:sp>
    </p:spTree>
    <p:extLst>
      <p:ext uri="{BB962C8B-B14F-4D97-AF65-F5344CB8AC3E}">
        <p14:creationId xmlns:p14="http://schemas.microsoft.com/office/powerpoint/2010/main" val="289763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594F54-6D95-2444-B773-C9EB719179E1}" type="slidenum">
              <a:rPr lang="en-US" smtClean="0"/>
              <a:t>17</a:t>
            </a:fld>
            <a:endParaRPr lang="en-US"/>
          </a:p>
        </p:txBody>
      </p:sp>
    </p:spTree>
    <p:extLst>
      <p:ext uri="{BB962C8B-B14F-4D97-AF65-F5344CB8AC3E}">
        <p14:creationId xmlns:p14="http://schemas.microsoft.com/office/powerpoint/2010/main" val="3362088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BAFE-87B4-3114-7174-6A8D9285B6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98569A-5FEF-C5D1-2E5A-0877898D1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874618-F947-1E8D-5508-BE6D8FAE9BF4}"/>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5" name="Footer Placeholder 4">
            <a:extLst>
              <a:ext uri="{FF2B5EF4-FFF2-40B4-BE49-F238E27FC236}">
                <a16:creationId xmlns:a16="http://schemas.microsoft.com/office/drawing/2014/main" id="{97235F64-4811-E138-FADA-800A4D5A3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EF435-ACDC-8499-2DCC-4D7BEC493037}"/>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229950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7FE4-9FD1-D2C1-1EC6-DCCD5E3B2E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EBAD5F-8030-850E-12B5-206C81DFBC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AC6FB-2617-717A-EFAE-4FC2D95F009B}"/>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5" name="Footer Placeholder 4">
            <a:extLst>
              <a:ext uri="{FF2B5EF4-FFF2-40B4-BE49-F238E27FC236}">
                <a16:creationId xmlns:a16="http://schemas.microsoft.com/office/drawing/2014/main" id="{C4999E65-D57A-904B-9759-B948799AC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3AC57-4D37-725C-ABCD-821D9F6A40FF}"/>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4049372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1CAEEC-6A30-97E9-C404-BE0A7A0C3E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7CB2A4-68D2-14D7-EDD0-A7D4527975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B856E-6B55-6248-AD0E-D366C2F1DE45}"/>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5" name="Footer Placeholder 4">
            <a:extLst>
              <a:ext uri="{FF2B5EF4-FFF2-40B4-BE49-F238E27FC236}">
                <a16:creationId xmlns:a16="http://schemas.microsoft.com/office/drawing/2014/main" id="{536FFA65-EBD7-3B81-B3D4-3E6167F61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B673D-0922-D4D2-97CF-6CF90F1BAF2C}"/>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61750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B490-4346-BB07-6BE0-2A07A7063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8DFC5-97C2-95FD-1E51-3F72D0AE84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14F9E-818F-FCDB-6019-BECEA4415BE8}"/>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5" name="Footer Placeholder 4">
            <a:extLst>
              <a:ext uri="{FF2B5EF4-FFF2-40B4-BE49-F238E27FC236}">
                <a16:creationId xmlns:a16="http://schemas.microsoft.com/office/drawing/2014/main" id="{281CB71C-4886-FB85-930C-93AD57DA4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B1A0-0502-1D93-298E-A55E5F623FAC}"/>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305176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CB0A-78CE-CFB7-E795-532134C370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E88D4C-E786-9D97-A4C0-BAEFC3A25F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F577BD-246B-D762-B2D8-C70B2CAF46FE}"/>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5" name="Footer Placeholder 4">
            <a:extLst>
              <a:ext uri="{FF2B5EF4-FFF2-40B4-BE49-F238E27FC236}">
                <a16:creationId xmlns:a16="http://schemas.microsoft.com/office/drawing/2014/main" id="{DE3E5C2D-77DA-3030-2963-601D83306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D35B2-4277-D9F4-D695-4666A4BFCE01}"/>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348994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68E2-1193-0173-7DC7-85AC0FC375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2C747F-6DA0-CFA5-8A58-2A19AF2ECF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D6D095-56C6-E1CB-262D-EBC868C4F6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C5AC5E-E100-8396-739A-552D4BA9E9F6}"/>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6" name="Footer Placeholder 5">
            <a:extLst>
              <a:ext uri="{FF2B5EF4-FFF2-40B4-BE49-F238E27FC236}">
                <a16:creationId xmlns:a16="http://schemas.microsoft.com/office/drawing/2014/main" id="{521077B5-1E9C-7C03-A41A-349B23FC0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4A87EF-9331-6882-BF1B-7DC580C000F1}"/>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116215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7B37-943E-EA8A-F264-F56882F769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AA739A-B297-FD87-E9B7-079FF922E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83428-3204-4B6B-9DF8-8E5CF527C0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517798-7865-C0ED-2436-060AABA595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5A0DC2-A462-9A11-17D1-68FFECAF0D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52E3AE-8CF3-7A32-BD3A-CD64E4947FEB}"/>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8" name="Footer Placeholder 7">
            <a:extLst>
              <a:ext uri="{FF2B5EF4-FFF2-40B4-BE49-F238E27FC236}">
                <a16:creationId xmlns:a16="http://schemas.microsoft.com/office/drawing/2014/main" id="{E2AE50BF-4DC8-C742-8BB6-EC7FA02DF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F8820D-2855-3C84-2348-103C9BF8E9F0}"/>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2466802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52360-626C-E59A-CFA8-8017AC972D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6E31F0-8588-99D4-C6CA-BFEA0AB12C49}"/>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4" name="Footer Placeholder 3">
            <a:extLst>
              <a:ext uri="{FF2B5EF4-FFF2-40B4-BE49-F238E27FC236}">
                <a16:creationId xmlns:a16="http://schemas.microsoft.com/office/drawing/2014/main" id="{2E3F41DA-1A57-09DD-2106-10A1204936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BC0B7A-E9DB-633E-E9A9-0D1CD4FBDB4A}"/>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39898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F8D8F3-6A10-5220-B8FA-61586E676B8B}"/>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3" name="Footer Placeholder 2">
            <a:extLst>
              <a:ext uri="{FF2B5EF4-FFF2-40B4-BE49-F238E27FC236}">
                <a16:creationId xmlns:a16="http://schemas.microsoft.com/office/drawing/2014/main" id="{F0452678-F2B0-5D17-FBD5-A291B3E6B2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96CB54-02EA-3B14-8A94-1125A4553C4B}"/>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2305104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5D50-4AAE-86BB-48A4-F2473AF4AA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22A8F-2701-06E3-0425-B8B4894E0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754AF1-EA43-D849-0E38-75BBCD645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02F3E2-1599-B427-C128-002FA77DF432}"/>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6" name="Footer Placeholder 5">
            <a:extLst>
              <a:ext uri="{FF2B5EF4-FFF2-40B4-BE49-F238E27FC236}">
                <a16:creationId xmlns:a16="http://schemas.microsoft.com/office/drawing/2014/main" id="{5A98766F-0E6C-B4F1-B0ED-F38839F778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F73E36-164A-F796-C42B-0E2558859064}"/>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159111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47FF-E9FC-F07A-586C-1408A7A6F6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A4659E-384E-F8AA-AAB9-E3C4D7652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DD54C7-24A5-A1F3-EE94-6F6489D5B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D9B0C-9293-0C6F-3BB6-9B5AB0BF23FB}"/>
              </a:ext>
            </a:extLst>
          </p:cNvPr>
          <p:cNvSpPr>
            <a:spLocks noGrp="1"/>
          </p:cNvSpPr>
          <p:nvPr>
            <p:ph type="dt" sz="half" idx="10"/>
          </p:nvPr>
        </p:nvSpPr>
        <p:spPr/>
        <p:txBody>
          <a:bodyPr/>
          <a:lstStyle/>
          <a:p>
            <a:fld id="{389BBC2D-2993-204B-B4D9-26ECDBD6CEBB}" type="datetimeFigureOut">
              <a:rPr lang="en-US" smtClean="0"/>
              <a:t>10/7/25</a:t>
            </a:fld>
            <a:endParaRPr lang="en-US"/>
          </a:p>
        </p:txBody>
      </p:sp>
      <p:sp>
        <p:nvSpPr>
          <p:cNvPr id="6" name="Footer Placeholder 5">
            <a:extLst>
              <a:ext uri="{FF2B5EF4-FFF2-40B4-BE49-F238E27FC236}">
                <a16:creationId xmlns:a16="http://schemas.microsoft.com/office/drawing/2014/main" id="{1444951A-F35B-D986-D938-3B0DF0D3B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F092A-F671-A046-89EC-3C1C82D606EE}"/>
              </a:ext>
            </a:extLst>
          </p:cNvPr>
          <p:cNvSpPr>
            <a:spLocks noGrp="1"/>
          </p:cNvSpPr>
          <p:nvPr>
            <p:ph type="sldNum" sz="quarter" idx="12"/>
          </p:nvPr>
        </p:nvSpPr>
        <p:spPr/>
        <p:txBody>
          <a:bodyPr/>
          <a:lstStyle/>
          <a:p>
            <a:fld id="{2F9B352F-E1AD-B04C-9658-E811D186DF41}" type="slidenum">
              <a:rPr lang="en-US" smtClean="0"/>
              <a:t>‹#›</a:t>
            </a:fld>
            <a:endParaRPr lang="en-US"/>
          </a:p>
        </p:txBody>
      </p:sp>
    </p:spTree>
    <p:extLst>
      <p:ext uri="{BB962C8B-B14F-4D97-AF65-F5344CB8AC3E}">
        <p14:creationId xmlns:p14="http://schemas.microsoft.com/office/powerpoint/2010/main" val="3875384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21B443-0C2B-75A5-B9AE-CD4F7891E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0300D9-A655-6833-9109-1F1D4C898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F823B-986A-70C5-C69B-B7B57DE790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9BBC2D-2993-204B-B4D9-26ECDBD6CEBB}" type="datetimeFigureOut">
              <a:rPr lang="en-US" smtClean="0"/>
              <a:t>10/7/25</a:t>
            </a:fld>
            <a:endParaRPr lang="en-US"/>
          </a:p>
        </p:txBody>
      </p:sp>
      <p:sp>
        <p:nvSpPr>
          <p:cNvPr id="5" name="Footer Placeholder 4">
            <a:extLst>
              <a:ext uri="{FF2B5EF4-FFF2-40B4-BE49-F238E27FC236}">
                <a16:creationId xmlns:a16="http://schemas.microsoft.com/office/drawing/2014/main" id="{02F63B5F-A428-D931-7103-8088398A9A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26DDA9-8F7E-27A9-BBCF-E8B4F9AD1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9B352F-E1AD-B04C-9658-E811D186DF41}" type="slidenum">
              <a:rPr lang="en-US" smtClean="0"/>
              <a:t>‹#›</a:t>
            </a:fld>
            <a:endParaRPr lang="en-US"/>
          </a:p>
        </p:txBody>
      </p:sp>
    </p:spTree>
    <p:extLst>
      <p:ext uri="{BB962C8B-B14F-4D97-AF65-F5344CB8AC3E}">
        <p14:creationId xmlns:p14="http://schemas.microsoft.com/office/powerpoint/2010/main" val="4191602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6412F-3FEC-6A64-16E7-E425BF352426}"/>
              </a:ext>
            </a:extLst>
          </p:cNvPr>
          <p:cNvSpPr>
            <a:spLocks noGrp="1"/>
          </p:cNvSpPr>
          <p:nvPr>
            <p:ph type="ctrTitle"/>
          </p:nvPr>
        </p:nvSpPr>
        <p:spPr/>
        <p:txBody>
          <a:bodyPr>
            <a:normAutofit fontScale="90000"/>
          </a:bodyPr>
          <a:lstStyle/>
          <a:p>
            <a:r>
              <a:rPr lang="en-US" b="1" dirty="0"/>
              <a:t>Brain Health &amp; Alzheimer’s: What Everyone Should Know</a:t>
            </a:r>
            <a:endParaRPr lang="en-US" dirty="0"/>
          </a:p>
        </p:txBody>
      </p:sp>
      <p:sp>
        <p:nvSpPr>
          <p:cNvPr id="3" name="Subtitle 2">
            <a:extLst>
              <a:ext uri="{FF2B5EF4-FFF2-40B4-BE49-F238E27FC236}">
                <a16:creationId xmlns:a16="http://schemas.microsoft.com/office/drawing/2014/main" id="{BAADFB7C-0965-92A8-D182-B1EF60F8C3FA}"/>
              </a:ext>
            </a:extLst>
          </p:cNvPr>
          <p:cNvSpPr>
            <a:spLocks noGrp="1"/>
          </p:cNvSpPr>
          <p:nvPr>
            <p:ph type="subTitle" idx="1"/>
          </p:nvPr>
        </p:nvSpPr>
        <p:spPr>
          <a:xfrm>
            <a:off x="2987040" y="4307117"/>
            <a:ext cx="2728511" cy="1655762"/>
          </a:xfrm>
        </p:spPr>
        <p:txBody>
          <a:bodyPr>
            <a:normAutofit fontScale="85000" lnSpcReduction="10000"/>
          </a:bodyPr>
          <a:lstStyle/>
          <a:p>
            <a:r>
              <a:rPr lang="en-US" sz="3000" b="1" dirty="0"/>
              <a:t>Anne Berry, PhD</a:t>
            </a:r>
          </a:p>
          <a:p>
            <a:r>
              <a:rPr lang="en-US" dirty="0"/>
              <a:t>Associate Professor of Psychology &amp; Neuroscience</a:t>
            </a:r>
          </a:p>
          <a:p>
            <a:r>
              <a:rPr lang="en-US" dirty="0"/>
              <a:t>Brandeis University</a:t>
            </a:r>
          </a:p>
        </p:txBody>
      </p:sp>
      <p:sp>
        <p:nvSpPr>
          <p:cNvPr id="4" name="Subtitle 2">
            <a:extLst>
              <a:ext uri="{FF2B5EF4-FFF2-40B4-BE49-F238E27FC236}">
                <a16:creationId xmlns:a16="http://schemas.microsoft.com/office/drawing/2014/main" id="{E9F0AD45-E63A-A45E-DA75-5E019456ADD9}"/>
              </a:ext>
            </a:extLst>
          </p:cNvPr>
          <p:cNvSpPr txBox="1">
            <a:spLocks/>
          </p:cNvSpPr>
          <p:nvPr/>
        </p:nvSpPr>
        <p:spPr>
          <a:xfrm>
            <a:off x="6476451" y="4307117"/>
            <a:ext cx="2728511" cy="1655762"/>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b="1" dirty="0"/>
              <a:t>Tom Morin, PhD</a:t>
            </a:r>
          </a:p>
          <a:p>
            <a:r>
              <a:rPr lang="en-US" dirty="0"/>
              <a:t>Postdoctoral Fellow</a:t>
            </a:r>
          </a:p>
          <a:p>
            <a:r>
              <a:rPr lang="en-US" dirty="0"/>
              <a:t>Mass. General Hospital</a:t>
            </a:r>
          </a:p>
          <a:p>
            <a:r>
              <a:rPr lang="en-US" dirty="0"/>
              <a:t>Brandeis University</a:t>
            </a:r>
          </a:p>
        </p:txBody>
      </p:sp>
    </p:spTree>
    <p:extLst>
      <p:ext uri="{BB962C8B-B14F-4D97-AF65-F5344CB8AC3E}">
        <p14:creationId xmlns:p14="http://schemas.microsoft.com/office/powerpoint/2010/main" val="442372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93C5F-589A-9FE9-529D-CE744CC37A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CEA0D-0BB0-8785-D44B-DBEB1D5044C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16BA089-79F3-357F-0DE4-504254954DF5}"/>
              </a:ext>
            </a:extLst>
          </p:cNvPr>
          <p:cNvSpPr>
            <a:spLocks noGrp="1"/>
          </p:cNvSpPr>
          <p:nvPr>
            <p:ph idx="1"/>
          </p:nvPr>
        </p:nvSpPr>
        <p:spPr/>
        <p:txBody>
          <a:bodyPr/>
          <a:lstStyle/>
          <a:p>
            <a:r>
              <a:rPr lang="en-US" dirty="0"/>
              <a:t>What happens to our brains as we get older?</a:t>
            </a:r>
          </a:p>
          <a:p>
            <a:r>
              <a:rPr lang="en-US" b="1" dirty="0"/>
              <a:t>What is Alzheimer’s disease?</a:t>
            </a:r>
          </a:p>
          <a:p>
            <a:r>
              <a:rPr lang="en-US" dirty="0"/>
              <a:t>New treatments and blood tests for Alzheimer’s disease</a:t>
            </a:r>
          </a:p>
          <a:p>
            <a:r>
              <a:rPr lang="en-US" dirty="0"/>
              <a:t>What does the research say on maintaining a healthy brain?</a:t>
            </a:r>
          </a:p>
          <a:p>
            <a:r>
              <a:rPr lang="en-US" dirty="0"/>
              <a:t>Overview of the Brandeis Aging Brain Study</a:t>
            </a:r>
          </a:p>
        </p:txBody>
      </p:sp>
    </p:spTree>
    <p:extLst>
      <p:ext uri="{BB962C8B-B14F-4D97-AF65-F5344CB8AC3E}">
        <p14:creationId xmlns:p14="http://schemas.microsoft.com/office/powerpoint/2010/main" val="996064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4DE3-88CC-AD4E-31AF-F60FAEFF9E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9983C6-AFE4-B306-175A-964DBF5BBB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44B5627-7EAB-3892-CAC9-07A100D3CE7C}"/>
              </a:ext>
            </a:extLst>
          </p:cNvPr>
          <p:cNvPicPr>
            <a:picLocks noChangeAspect="1"/>
          </p:cNvPicPr>
          <p:nvPr/>
        </p:nvPicPr>
        <p:blipFill>
          <a:blip r:embed="rId3"/>
          <a:stretch>
            <a:fillRect/>
          </a:stretch>
        </p:blipFill>
        <p:spPr>
          <a:xfrm>
            <a:off x="0" y="0"/>
            <a:ext cx="12208640" cy="6858000"/>
          </a:xfrm>
          <a:prstGeom prst="rect">
            <a:avLst/>
          </a:prstGeom>
        </p:spPr>
      </p:pic>
    </p:spTree>
    <p:extLst>
      <p:ext uri="{BB962C8B-B14F-4D97-AF65-F5344CB8AC3E}">
        <p14:creationId xmlns:p14="http://schemas.microsoft.com/office/powerpoint/2010/main" val="3405841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fographic: Dementia Is an Umbrella Term | National Institute on Aging">
            <a:extLst>
              <a:ext uri="{FF2B5EF4-FFF2-40B4-BE49-F238E27FC236}">
                <a16:creationId xmlns:a16="http://schemas.microsoft.com/office/drawing/2014/main" id="{0A83FD36-15D2-653E-377C-A250D1381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718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C7FB-FAB6-8B77-0082-199C4176C4EC}"/>
              </a:ext>
            </a:extLst>
          </p:cNvPr>
          <p:cNvSpPr>
            <a:spLocks noGrp="1"/>
          </p:cNvSpPr>
          <p:nvPr>
            <p:ph type="title"/>
          </p:nvPr>
        </p:nvSpPr>
        <p:spPr/>
        <p:txBody>
          <a:bodyPr/>
          <a:lstStyle/>
          <a:p>
            <a:r>
              <a:rPr lang="en-US" dirty="0"/>
              <a:t>Alzheimer’s Disease: By the Numbers</a:t>
            </a:r>
          </a:p>
        </p:txBody>
      </p:sp>
      <p:sp>
        <p:nvSpPr>
          <p:cNvPr id="3" name="Content Placeholder 2">
            <a:extLst>
              <a:ext uri="{FF2B5EF4-FFF2-40B4-BE49-F238E27FC236}">
                <a16:creationId xmlns:a16="http://schemas.microsoft.com/office/drawing/2014/main" id="{C96C60A8-758C-C46C-F037-087E9ADFC66F}"/>
              </a:ext>
            </a:extLst>
          </p:cNvPr>
          <p:cNvSpPr>
            <a:spLocks noGrp="1"/>
          </p:cNvSpPr>
          <p:nvPr>
            <p:ph idx="1"/>
          </p:nvPr>
        </p:nvSpPr>
        <p:spPr>
          <a:xfrm>
            <a:off x="838200" y="1825625"/>
            <a:ext cx="10680290" cy="4351338"/>
          </a:xfrm>
        </p:spPr>
        <p:txBody>
          <a:bodyPr>
            <a:normAutofit/>
          </a:bodyPr>
          <a:lstStyle/>
          <a:p>
            <a:r>
              <a:rPr lang="en-US" sz="3200" dirty="0"/>
              <a:t>An estimated </a:t>
            </a:r>
            <a:r>
              <a:rPr lang="en-US" sz="3200" b="1" dirty="0"/>
              <a:t>7.2 million</a:t>
            </a:r>
            <a:r>
              <a:rPr lang="en-US" sz="3200" dirty="0"/>
              <a:t> Americans are living with Alzheimer’s disease.</a:t>
            </a:r>
          </a:p>
          <a:p>
            <a:pPr marL="0" indent="0">
              <a:buNone/>
            </a:pPr>
            <a:endParaRPr lang="en-US" sz="3200" dirty="0"/>
          </a:p>
          <a:p>
            <a:r>
              <a:rPr lang="en-US" sz="3200" b="1" dirty="0"/>
              <a:t>Early-onset</a:t>
            </a:r>
            <a:r>
              <a:rPr lang="en-US" sz="3200" dirty="0"/>
              <a:t> Alzheimer’s (symptom onset age 40 – 65) is more likely to be </a:t>
            </a:r>
            <a:r>
              <a:rPr lang="en-US" sz="3200" b="1" dirty="0"/>
              <a:t>genetic</a:t>
            </a:r>
            <a:r>
              <a:rPr lang="en-US" sz="3200" dirty="0"/>
              <a:t>, and </a:t>
            </a:r>
            <a:r>
              <a:rPr lang="en-US" sz="3200" b="1" dirty="0"/>
              <a:t>only accounts for ~5% </a:t>
            </a:r>
            <a:r>
              <a:rPr lang="en-US" sz="3200" dirty="0"/>
              <a:t>of Alzheimer’s cases.</a:t>
            </a:r>
          </a:p>
        </p:txBody>
      </p:sp>
      <p:sp>
        <p:nvSpPr>
          <p:cNvPr id="7" name="TextBox 6">
            <a:extLst>
              <a:ext uri="{FF2B5EF4-FFF2-40B4-BE49-F238E27FC236}">
                <a16:creationId xmlns:a16="http://schemas.microsoft.com/office/drawing/2014/main" id="{4C20B9E1-FC4D-3E50-2348-C293FB423E5E}"/>
              </a:ext>
            </a:extLst>
          </p:cNvPr>
          <p:cNvSpPr txBox="1"/>
          <p:nvPr/>
        </p:nvSpPr>
        <p:spPr>
          <a:xfrm>
            <a:off x="9325219" y="6522949"/>
            <a:ext cx="2696251" cy="369332"/>
          </a:xfrm>
          <a:prstGeom prst="rect">
            <a:avLst/>
          </a:prstGeom>
          <a:noFill/>
        </p:spPr>
        <p:txBody>
          <a:bodyPr wrap="none" rtlCol="0">
            <a:spAutoFit/>
          </a:bodyPr>
          <a:lstStyle/>
          <a:p>
            <a:r>
              <a:rPr lang="en-US" dirty="0"/>
              <a:t>(Alzheimer’s Association)</a:t>
            </a:r>
          </a:p>
        </p:txBody>
      </p:sp>
    </p:spTree>
    <p:extLst>
      <p:ext uri="{BB962C8B-B14F-4D97-AF65-F5344CB8AC3E}">
        <p14:creationId xmlns:p14="http://schemas.microsoft.com/office/powerpoint/2010/main" val="35752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56B15-4B05-C2F6-72DE-FCE78E04F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1E732-29FB-B7DC-910E-418BA1C3594D}"/>
              </a:ext>
            </a:extLst>
          </p:cNvPr>
          <p:cNvSpPr>
            <a:spLocks noGrp="1"/>
          </p:cNvSpPr>
          <p:nvPr>
            <p:ph type="title"/>
          </p:nvPr>
        </p:nvSpPr>
        <p:spPr/>
        <p:txBody>
          <a:bodyPr/>
          <a:lstStyle/>
          <a:p>
            <a:r>
              <a:rPr lang="en-US" dirty="0"/>
              <a:t>Alzheimer’s Disease: By the Numbers</a:t>
            </a:r>
          </a:p>
        </p:txBody>
      </p:sp>
      <p:sp>
        <p:nvSpPr>
          <p:cNvPr id="7" name="TextBox 6">
            <a:extLst>
              <a:ext uri="{FF2B5EF4-FFF2-40B4-BE49-F238E27FC236}">
                <a16:creationId xmlns:a16="http://schemas.microsoft.com/office/drawing/2014/main" id="{80E8A6BF-E940-CB09-48CF-DCE6DA4F6157}"/>
              </a:ext>
            </a:extLst>
          </p:cNvPr>
          <p:cNvSpPr txBox="1"/>
          <p:nvPr/>
        </p:nvSpPr>
        <p:spPr>
          <a:xfrm>
            <a:off x="9325219" y="6522949"/>
            <a:ext cx="2696251" cy="369332"/>
          </a:xfrm>
          <a:prstGeom prst="rect">
            <a:avLst/>
          </a:prstGeom>
          <a:noFill/>
        </p:spPr>
        <p:txBody>
          <a:bodyPr wrap="none" rtlCol="0">
            <a:spAutoFit/>
          </a:bodyPr>
          <a:lstStyle/>
          <a:p>
            <a:r>
              <a:rPr lang="en-US" dirty="0"/>
              <a:t>(Alzheimer’s Association)</a:t>
            </a:r>
          </a:p>
        </p:txBody>
      </p:sp>
      <p:grpSp>
        <p:nvGrpSpPr>
          <p:cNvPr id="19" name="Group 18">
            <a:extLst>
              <a:ext uri="{FF2B5EF4-FFF2-40B4-BE49-F238E27FC236}">
                <a16:creationId xmlns:a16="http://schemas.microsoft.com/office/drawing/2014/main" id="{18A11E29-777B-9AE5-B1E9-C91CD7377B9C}"/>
              </a:ext>
            </a:extLst>
          </p:cNvPr>
          <p:cNvGrpSpPr/>
          <p:nvPr/>
        </p:nvGrpSpPr>
        <p:grpSpPr>
          <a:xfrm>
            <a:off x="5361999" y="1802613"/>
            <a:ext cx="5827111" cy="4572839"/>
            <a:chOff x="5897857" y="1820399"/>
            <a:chExt cx="5827111" cy="4572839"/>
          </a:xfrm>
        </p:grpSpPr>
        <p:pic>
          <p:nvPicPr>
            <p:cNvPr id="4" name="Picture 3">
              <a:extLst>
                <a:ext uri="{FF2B5EF4-FFF2-40B4-BE49-F238E27FC236}">
                  <a16:creationId xmlns:a16="http://schemas.microsoft.com/office/drawing/2014/main" id="{0F1D96AD-E0DB-78EA-5BEC-302D78C2ABB8}"/>
                </a:ext>
              </a:extLst>
            </p:cNvPr>
            <p:cNvPicPr>
              <a:picLocks noChangeAspect="1"/>
            </p:cNvPicPr>
            <p:nvPr/>
          </p:nvPicPr>
          <p:blipFill>
            <a:blip r:embed="rId2"/>
            <a:srcRect t="22171"/>
            <a:stretch>
              <a:fillRect/>
            </a:stretch>
          </p:blipFill>
          <p:spPr>
            <a:xfrm>
              <a:off x="5897857" y="2333270"/>
              <a:ext cx="5827111" cy="4059968"/>
            </a:xfrm>
            <a:prstGeom prst="rect">
              <a:avLst/>
            </a:prstGeom>
          </p:spPr>
        </p:pic>
        <p:sp>
          <p:nvSpPr>
            <p:cNvPr id="14" name="TextBox 13">
              <a:extLst>
                <a:ext uri="{FF2B5EF4-FFF2-40B4-BE49-F238E27FC236}">
                  <a16:creationId xmlns:a16="http://schemas.microsoft.com/office/drawing/2014/main" id="{B312DE42-CC4A-29C5-7E65-DDFE3837E8CD}"/>
                </a:ext>
              </a:extLst>
            </p:cNvPr>
            <p:cNvSpPr txBox="1"/>
            <p:nvPr/>
          </p:nvSpPr>
          <p:spPr>
            <a:xfrm>
              <a:off x="5897857" y="1820399"/>
              <a:ext cx="5714513" cy="461665"/>
            </a:xfrm>
            <a:prstGeom prst="rect">
              <a:avLst/>
            </a:prstGeom>
            <a:noFill/>
          </p:spPr>
          <p:txBody>
            <a:bodyPr wrap="none" rtlCol="0">
              <a:spAutoFit/>
            </a:bodyPr>
            <a:lstStyle/>
            <a:p>
              <a:r>
                <a:rPr lang="en-US" sz="2400" b="1" dirty="0"/>
                <a:t>Prevalence of Alzheimer’s by Age Group</a:t>
              </a:r>
            </a:p>
          </p:txBody>
        </p:sp>
      </p:grpSp>
      <p:grpSp>
        <p:nvGrpSpPr>
          <p:cNvPr id="18" name="Group 17">
            <a:extLst>
              <a:ext uri="{FF2B5EF4-FFF2-40B4-BE49-F238E27FC236}">
                <a16:creationId xmlns:a16="http://schemas.microsoft.com/office/drawing/2014/main" id="{9E7E5CE0-C88B-0AA6-010A-4F5010E191E1}"/>
              </a:ext>
            </a:extLst>
          </p:cNvPr>
          <p:cNvGrpSpPr/>
          <p:nvPr/>
        </p:nvGrpSpPr>
        <p:grpSpPr>
          <a:xfrm>
            <a:off x="1002890" y="1584703"/>
            <a:ext cx="3436373" cy="5452785"/>
            <a:chOff x="1429743" y="2278083"/>
            <a:chExt cx="2808526" cy="4456527"/>
          </a:xfrm>
        </p:grpSpPr>
        <p:pic>
          <p:nvPicPr>
            <p:cNvPr id="5" name="Picture 4">
              <a:extLst>
                <a:ext uri="{FF2B5EF4-FFF2-40B4-BE49-F238E27FC236}">
                  <a16:creationId xmlns:a16="http://schemas.microsoft.com/office/drawing/2014/main" id="{3134CFD7-3480-4FD5-819B-4289D5D6C2D3}"/>
                </a:ext>
              </a:extLst>
            </p:cNvPr>
            <p:cNvPicPr>
              <a:picLocks noChangeAspect="1"/>
            </p:cNvPicPr>
            <p:nvPr/>
          </p:nvPicPr>
          <p:blipFill>
            <a:blip r:embed="rId3"/>
            <a:srcRect t="23563" r="47924" b="10422"/>
            <a:stretch>
              <a:fillRect/>
            </a:stretch>
          </p:blipFill>
          <p:spPr>
            <a:xfrm>
              <a:off x="1429743" y="2953535"/>
              <a:ext cx="2528778" cy="2869731"/>
            </a:xfrm>
            <a:prstGeom prst="rect">
              <a:avLst/>
            </a:prstGeom>
          </p:spPr>
        </p:pic>
        <p:sp>
          <p:nvSpPr>
            <p:cNvPr id="15" name="TextBox 14">
              <a:extLst>
                <a:ext uri="{FF2B5EF4-FFF2-40B4-BE49-F238E27FC236}">
                  <a16:creationId xmlns:a16="http://schemas.microsoft.com/office/drawing/2014/main" id="{D8FE40EF-3B3B-C481-F4FB-6DB2BA375548}"/>
                </a:ext>
              </a:extLst>
            </p:cNvPr>
            <p:cNvSpPr txBox="1"/>
            <p:nvPr/>
          </p:nvSpPr>
          <p:spPr>
            <a:xfrm>
              <a:off x="1429743" y="2278083"/>
              <a:ext cx="2808526" cy="830997"/>
            </a:xfrm>
            <a:prstGeom prst="rect">
              <a:avLst/>
            </a:prstGeom>
            <a:noFill/>
          </p:spPr>
          <p:txBody>
            <a:bodyPr wrap="none" rtlCol="0">
              <a:spAutoFit/>
            </a:bodyPr>
            <a:lstStyle/>
            <a:p>
              <a:pPr algn="ctr"/>
              <a:r>
                <a:rPr lang="en-US" sz="2400" b="1" dirty="0"/>
                <a:t>Lifetime Risk of </a:t>
              </a:r>
            </a:p>
            <a:p>
              <a:pPr algn="ctr"/>
              <a:r>
                <a:rPr lang="en-US" sz="2400" b="1" dirty="0"/>
                <a:t>Alzheimer’s By Sex</a:t>
              </a:r>
            </a:p>
          </p:txBody>
        </p:sp>
        <p:sp>
          <p:nvSpPr>
            <p:cNvPr id="16" name="TextBox 15">
              <a:extLst>
                <a:ext uri="{FF2B5EF4-FFF2-40B4-BE49-F238E27FC236}">
                  <a16:creationId xmlns:a16="http://schemas.microsoft.com/office/drawing/2014/main" id="{6C164742-7F17-C8D9-948E-C12BF36F9986}"/>
                </a:ext>
              </a:extLst>
            </p:cNvPr>
            <p:cNvSpPr txBox="1"/>
            <p:nvPr/>
          </p:nvSpPr>
          <p:spPr>
            <a:xfrm rot="18717747">
              <a:off x="2286008" y="5918146"/>
              <a:ext cx="816249" cy="369332"/>
            </a:xfrm>
            <a:prstGeom prst="rect">
              <a:avLst/>
            </a:prstGeom>
            <a:noFill/>
          </p:spPr>
          <p:txBody>
            <a:bodyPr wrap="none" rtlCol="0">
              <a:spAutoFit/>
            </a:bodyPr>
            <a:lstStyle/>
            <a:p>
              <a:r>
                <a:rPr lang="en-US" b="1" dirty="0">
                  <a:solidFill>
                    <a:srgbClr val="FAA21B"/>
                  </a:solidFill>
                </a:rPr>
                <a:t>Males</a:t>
              </a:r>
            </a:p>
          </p:txBody>
        </p:sp>
        <p:sp>
          <p:nvSpPr>
            <p:cNvPr id="17" name="TextBox 16">
              <a:extLst>
                <a:ext uri="{FF2B5EF4-FFF2-40B4-BE49-F238E27FC236}">
                  <a16:creationId xmlns:a16="http://schemas.microsoft.com/office/drawing/2014/main" id="{125389A8-D8FD-D625-F62F-4DC8DF3B743C}"/>
                </a:ext>
              </a:extLst>
            </p:cNvPr>
            <p:cNvSpPr txBox="1"/>
            <p:nvPr/>
          </p:nvSpPr>
          <p:spPr>
            <a:xfrm rot="18717747">
              <a:off x="2563259" y="6008866"/>
              <a:ext cx="1082156" cy="369332"/>
            </a:xfrm>
            <a:prstGeom prst="rect">
              <a:avLst/>
            </a:prstGeom>
            <a:noFill/>
          </p:spPr>
          <p:txBody>
            <a:bodyPr wrap="none" rtlCol="0">
              <a:spAutoFit/>
            </a:bodyPr>
            <a:lstStyle/>
            <a:p>
              <a:r>
                <a:rPr lang="en-US" b="1" dirty="0">
                  <a:solidFill>
                    <a:srgbClr val="4A0C65"/>
                  </a:solidFill>
                </a:rPr>
                <a:t>Females</a:t>
              </a:r>
            </a:p>
          </p:txBody>
        </p:sp>
      </p:grpSp>
    </p:spTree>
    <p:extLst>
      <p:ext uri="{BB962C8B-B14F-4D97-AF65-F5344CB8AC3E}">
        <p14:creationId xmlns:p14="http://schemas.microsoft.com/office/powerpoint/2010/main" val="7798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A9E5-6F9A-2B5D-5B08-5BD2D4327818}"/>
              </a:ext>
            </a:extLst>
          </p:cNvPr>
          <p:cNvSpPr>
            <a:spLocks noGrp="1"/>
          </p:cNvSpPr>
          <p:nvPr>
            <p:ph type="title"/>
          </p:nvPr>
        </p:nvSpPr>
        <p:spPr>
          <a:xfrm>
            <a:off x="838200" y="150834"/>
            <a:ext cx="10515600" cy="1325563"/>
          </a:xfrm>
        </p:spPr>
        <p:txBody>
          <a:bodyPr>
            <a:normAutofit/>
          </a:bodyPr>
          <a:lstStyle/>
          <a:p>
            <a:pPr algn="ctr"/>
            <a:r>
              <a:rPr lang="en-US" sz="4000" dirty="0"/>
              <a:t>Alzheimer’s Disease is Characterized by</a:t>
            </a:r>
            <a:br>
              <a:rPr lang="en-US" sz="4000" dirty="0"/>
            </a:br>
            <a:r>
              <a:rPr lang="en-US" sz="4000" dirty="0"/>
              <a:t>Amyloid </a:t>
            </a:r>
            <a:r>
              <a:rPr lang="en-US" sz="4000" b="1" dirty="0"/>
              <a:t>Plaques</a:t>
            </a:r>
            <a:r>
              <a:rPr lang="en-US" sz="4000" dirty="0"/>
              <a:t> and Neurofibrillary (Tau) </a:t>
            </a:r>
            <a:r>
              <a:rPr lang="en-US" sz="4000" b="1" dirty="0"/>
              <a:t>Tangles</a:t>
            </a:r>
          </a:p>
        </p:txBody>
      </p:sp>
      <p:pic>
        <p:nvPicPr>
          <p:cNvPr id="1026" name="Picture 2">
            <a:extLst>
              <a:ext uri="{FF2B5EF4-FFF2-40B4-BE49-F238E27FC236}">
                <a16:creationId xmlns:a16="http://schemas.microsoft.com/office/drawing/2014/main" id="{F93243EB-1B30-90D0-3DDD-D34A825D6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48" y="1593051"/>
            <a:ext cx="6254921" cy="4721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C1BA48-7519-8C15-79D2-668BF8CEB206}"/>
              </a:ext>
            </a:extLst>
          </p:cNvPr>
          <p:cNvSpPr txBox="1"/>
          <p:nvPr/>
        </p:nvSpPr>
        <p:spPr>
          <a:xfrm>
            <a:off x="7126318" y="6492875"/>
            <a:ext cx="5065682" cy="369332"/>
          </a:xfrm>
          <a:prstGeom prst="rect">
            <a:avLst/>
          </a:prstGeom>
          <a:noFill/>
        </p:spPr>
        <p:txBody>
          <a:bodyPr wrap="none" rtlCol="0">
            <a:spAutoFit/>
          </a:bodyPr>
          <a:lstStyle/>
          <a:p>
            <a:r>
              <a:rPr lang="en-US" dirty="0"/>
              <a:t>(Querol-</a:t>
            </a:r>
            <a:r>
              <a:rPr lang="en-US" dirty="0" err="1"/>
              <a:t>Vilaseqa</a:t>
            </a:r>
            <a:r>
              <a:rPr lang="en-US" dirty="0"/>
              <a:t> 2019) (Bright Focus Foundation)</a:t>
            </a:r>
          </a:p>
        </p:txBody>
      </p:sp>
      <p:sp>
        <p:nvSpPr>
          <p:cNvPr id="9" name="TextBox 8">
            <a:extLst>
              <a:ext uri="{FF2B5EF4-FFF2-40B4-BE49-F238E27FC236}">
                <a16:creationId xmlns:a16="http://schemas.microsoft.com/office/drawing/2014/main" id="{F27593CA-9105-F9F3-45B9-4E97578325D6}"/>
              </a:ext>
            </a:extLst>
          </p:cNvPr>
          <p:cNvSpPr txBox="1"/>
          <p:nvPr/>
        </p:nvSpPr>
        <p:spPr>
          <a:xfrm>
            <a:off x="7836324" y="1563718"/>
            <a:ext cx="931665" cy="369332"/>
          </a:xfrm>
          <a:prstGeom prst="rect">
            <a:avLst/>
          </a:prstGeom>
          <a:noFill/>
        </p:spPr>
        <p:txBody>
          <a:bodyPr wrap="none" rtlCol="0">
            <a:spAutoFit/>
          </a:bodyPr>
          <a:lstStyle/>
          <a:p>
            <a:r>
              <a:rPr lang="en-US" dirty="0"/>
              <a:t>Normal</a:t>
            </a:r>
          </a:p>
        </p:txBody>
      </p:sp>
      <p:sp>
        <p:nvSpPr>
          <p:cNvPr id="10" name="TextBox 9">
            <a:extLst>
              <a:ext uri="{FF2B5EF4-FFF2-40B4-BE49-F238E27FC236}">
                <a16:creationId xmlns:a16="http://schemas.microsoft.com/office/drawing/2014/main" id="{9AC3307C-CEE8-DB5C-C889-8FBB35462112}"/>
              </a:ext>
            </a:extLst>
          </p:cNvPr>
          <p:cNvSpPr txBox="1"/>
          <p:nvPr/>
        </p:nvSpPr>
        <p:spPr>
          <a:xfrm>
            <a:off x="9692953" y="1559426"/>
            <a:ext cx="1343829" cy="369332"/>
          </a:xfrm>
          <a:prstGeom prst="rect">
            <a:avLst/>
          </a:prstGeom>
          <a:noFill/>
        </p:spPr>
        <p:txBody>
          <a:bodyPr wrap="none" rtlCol="0">
            <a:spAutoFit/>
          </a:bodyPr>
          <a:lstStyle/>
          <a:p>
            <a:r>
              <a:rPr lang="en-US" dirty="0"/>
              <a:t>Alzheimer’s</a:t>
            </a:r>
          </a:p>
        </p:txBody>
      </p:sp>
      <p:grpSp>
        <p:nvGrpSpPr>
          <p:cNvPr id="16" name="Group 15">
            <a:extLst>
              <a:ext uri="{FF2B5EF4-FFF2-40B4-BE49-F238E27FC236}">
                <a16:creationId xmlns:a16="http://schemas.microsoft.com/office/drawing/2014/main" id="{E49FB82D-2D64-C2EE-A8BE-D105576483A6}"/>
              </a:ext>
            </a:extLst>
          </p:cNvPr>
          <p:cNvGrpSpPr/>
          <p:nvPr/>
        </p:nvGrpSpPr>
        <p:grpSpPr>
          <a:xfrm>
            <a:off x="7285504" y="1939626"/>
            <a:ext cx="3981731" cy="2071834"/>
            <a:chOff x="7372069" y="2106362"/>
            <a:chExt cx="3981731" cy="2071834"/>
          </a:xfrm>
        </p:grpSpPr>
        <p:pic>
          <p:nvPicPr>
            <p:cNvPr id="1028" name="Picture 4" descr="Figure 1">
              <a:extLst>
                <a:ext uri="{FF2B5EF4-FFF2-40B4-BE49-F238E27FC236}">
                  <a16:creationId xmlns:a16="http://schemas.microsoft.com/office/drawing/2014/main" id="{DA8F9CB0-9291-AB15-DB1C-45227EFA7B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11" t="24907" r="33098" b="51319"/>
            <a:stretch>
              <a:fillRect/>
            </a:stretch>
          </p:blipFill>
          <p:spPr bwMode="auto">
            <a:xfrm>
              <a:off x="9405378" y="2106362"/>
              <a:ext cx="1948422" cy="20316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gure 1">
              <a:extLst>
                <a:ext uri="{FF2B5EF4-FFF2-40B4-BE49-F238E27FC236}">
                  <a16:creationId xmlns:a16="http://schemas.microsoft.com/office/drawing/2014/main" id="{ADFB2FC8-3008-02DB-ADAC-107FFCB3B0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11" t="48789" r="31722" b="27385"/>
            <a:stretch>
              <a:fillRect/>
            </a:stretch>
          </p:blipFill>
          <p:spPr bwMode="auto">
            <a:xfrm>
              <a:off x="7372069" y="2142115"/>
              <a:ext cx="2033307" cy="20360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ED9A426-468E-B278-9607-D52CC5D72B0E}"/>
                </a:ext>
              </a:extLst>
            </p:cNvPr>
            <p:cNvSpPr txBox="1"/>
            <p:nvPr/>
          </p:nvSpPr>
          <p:spPr>
            <a:xfrm>
              <a:off x="9969903" y="2339669"/>
              <a:ext cx="880369" cy="369332"/>
            </a:xfrm>
            <a:prstGeom prst="rect">
              <a:avLst/>
            </a:prstGeom>
            <a:noFill/>
          </p:spPr>
          <p:txBody>
            <a:bodyPr wrap="none" rtlCol="0">
              <a:spAutoFit/>
            </a:bodyPr>
            <a:lstStyle/>
            <a:p>
              <a:r>
                <a:rPr lang="en-US" dirty="0"/>
                <a:t>Plaque</a:t>
              </a:r>
            </a:p>
          </p:txBody>
        </p:sp>
        <p:cxnSp>
          <p:nvCxnSpPr>
            <p:cNvPr id="13" name="Straight Arrow Connector 12">
              <a:extLst>
                <a:ext uri="{FF2B5EF4-FFF2-40B4-BE49-F238E27FC236}">
                  <a16:creationId xmlns:a16="http://schemas.microsoft.com/office/drawing/2014/main" id="{8216FDEB-2479-76DD-0346-70809A8FBBAD}"/>
                </a:ext>
              </a:extLst>
            </p:cNvPr>
            <p:cNvCxnSpPr>
              <a:cxnSpLocks/>
            </p:cNvCxnSpPr>
            <p:nvPr/>
          </p:nvCxnSpPr>
          <p:spPr>
            <a:xfrm flipH="1">
              <a:off x="10129838" y="2719993"/>
              <a:ext cx="218080" cy="28038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grpSp>
        <p:nvGrpSpPr>
          <p:cNvPr id="17" name="Group 16">
            <a:extLst>
              <a:ext uri="{FF2B5EF4-FFF2-40B4-BE49-F238E27FC236}">
                <a16:creationId xmlns:a16="http://schemas.microsoft.com/office/drawing/2014/main" id="{20070A91-7697-3F47-B627-1C3F41FA4A77}"/>
              </a:ext>
            </a:extLst>
          </p:cNvPr>
          <p:cNvGrpSpPr/>
          <p:nvPr/>
        </p:nvGrpSpPr>
        <p:grpSpPr>
          <a:xfrm>
            <a:off x="7285504" y="3975498"/>
            <a:ext cx="4018844" cy="2296562"/>
            <a:chOff x="7395956" y="4126364"/>
            <a:chExt cx="4018844" cy="2296562"/>
          </a:xfrm>
        </p:grpSpPr>
        <p:pic>
          <p:nvPicPr>
            <p:cNvPr id="1030" name="Picture 6" descr="What are Alzheimer's Plaques and Tangles?">
              <a:extLst>
                <a:ext uri="{FF2B5EF4-FFF2-40B4-BE49-F238E27FC236}">
                  <a16:creationId xmlns:a16="http://schemas.microsoft.com/office/drawing/2014/main" id="{2AF59BA6-4B06-12B8-B34E-653DADA1D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956" y="4162326"/>
              <a:ext cx="4018844" cy="2260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07F6725-8320-0D98-8B15-A52077088C75}"/>
                </a:ext>
              </a:extLst>
            </p:cNvPr>
            <p:cNvSpPr txBox="1"/>
            <p:nvPr/>
          </p:nvSpPr>
          <p:spPr>
            <a:xfrm>
              <a:off x="10238878" y="4126364"/>
              <a:ext cx="821315" cy="369332"/>
            </a:xfrm>
            <a:prstGeom prst="rect">
              <a:avLst/>
            </a:prstGeom>
            <a:noFill/>
          </p:spPr>
          <p:txBody>
            <a:bodyPr wrap="none" rtlCol="0">
              <a:spAutoFit/>
            </a:bodyPr>
            <a:lstStyle/>
            <a:p>
              <a:r>
                <a:rPr lang="en-US" dirty="0"/>
                <a:t>Tangle</a:t>
              </a:r>
            </a:p>
          </p:txBody>
        </p:sp>
      </p:grpSp>
    </p:spTree>
    <p:extLst>
      <p:ext uri="{BB962C8B-B14F-4D97-AF65-F5344CB8AC3E}">
        <p14:creationId xmlns:p14="http://schemas.microsoft.com/office/powerpoint/2010/main" val="3324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62177F-A6E2-25AC-B225-919379D37B25}"/>
              </a:ext>
            </a:extLst>
          </p:cNvPr>
          <p:cNvSpPr/>
          <p:nvPr/>
        </p:nvSpPr>
        <p:spPr>
          <a:xfrm>
            <a:off x="0" y="5105"/>
            <a:ext cx="12192000" cy="6863394"/>
          </a:xfrm>
          <a:prstGeom prst="rect">
            <a:avLst/>
          </a:prstGeom>
          <a:solidFill>
            <a:srgbClr val="898B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descr="The relationship between adult hippocampal neurogenesis and cognitive  impairment in Alzheimer's disease - Geigenmüller - 2024 - Alzheimer's &amp;  Dementia - Wiley Online Library">
            <a:extLst>
              <a:ext uri="{FF2B5EF4-FFF2-40B4-BE49-F238E27FC236}">
                <a16:creationId xmlns:a16="http://schemas.microsoft.com/office/drawing/2014/main" id="{B3F78157-7C2B-9428-8EE6-8064F52AD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026" y="-19250"/>
            <a:ext cx="9384579" cy="68772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8476F8-F9A8-FAEF-5F0E-5C67605460D3}"/>
              </a:ext>
            </a:extLst>
          </p:cNvPr>
          <p:cNvSpPr txBox="1"/>
          <p:nvPr/>
        </p:nvSpPr>
        <p:spPr>
          <a:xfrm>
            <a:off x="9630401" y="6513022"/>
            <a:ext cx="2561599" cy="369332"/>
          </a:xfrm>
          <a:prstGeom prst="rect">
            <a:avLst/>
          </a:prstGeom>
          <a:noFill/>
        </p:spPr>
        <p:txBody>
          <a:bodyPr wrap="none" rtlCol="0">
            <a:spAutoFit/>
          </a:bodyPr>
          <a:lstStyle/>
          <a:p>
            <a:r>
              <a:rPr lang="en-US" dirty="0"/>
              <a:t>Alzheimer’s Association</a:t>
            </a:r>
          </a:p>
        </p:txBody>
      </p:sp>
      <p:sp>
        <p:nvSpPr>
          <p:cNvPr id="10" name="Oval 9">
            <a:extLst>
              <a:ext uri="{FF2B5EF4-FFF2-40B4-BE49-F238E27FC236}">
                <a16:creationId xmlns:a16="http://schemas.microsoft.com/office/drawing/2014/main" id="{C4B99CE2-17C0-2DA9-D82F-BBD9E803F49C}"/>
              </a:ext>
            </a:extLst>
          </p:cNvPr>
          <p:cNvSpPr/>
          <p:nvPr/>
        </p:nvSpPr>
        <p:spPr>
          <a:xfrm>
            <a:off x="7059918" y="2466109"/>
            <a:ext cx="1981200" cy="2493818"/>
          </a:xfrm>
          <a:prstGeom prst="ellipse">
            <a:avLst/>
          </a:prstGeom>
          <a:noFill/>
          <a:ln w="57150">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7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3993A01-08F3-FE40-8F9D-EFA18E197866}"/>
              </a:ext>
            </a:extLst>
          </p:cNvPr>
          <p:cNvSpPr/>
          <p:nvPr/>
        </p:nvSpPr>
        <p:spPr>
          <a:xfrm>
            <a:off x="0" y="1"/>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1">
            <a:extLst>
              <a:ext uri="{FF2B5EF4-FFF2-40B4-BE49-F238E27FC236}">
                <a16:creationId xmlns:a16="http://schemas.microsoft.com/office/drawing/2014/main" id="{535020D6-70C9-8142-945B-253AAB8CEF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0660" y="918835"/>
            <a:ext cx="3657600"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
            <a:extLst>
              <a:ext uri="{FF2B5EF4-FFF2-40B4-BE49-F238E27FC236}">
                <a16:creationId xmlns:a16="http://schemas.microsoft.com/office/drawing/2014/main" id="{48FA3E0D-FB74-374E-A35C-058B777189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4923" y="1050597"/>
            <a:ext cx="1466850" cy="164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extBox 3">
            <a:extLst>
              <a:ext uri="{FF2B5EF4-FFF2-40B4-BE49-F238E27FC236}">
                <a16:creationId xmlns:a16="http://schemas.microsoft.com/office/drawing/2014/main" id="{DE997E7E-CF49-744B-A96F-16B9EEE18CA6}"/>
              </a:ext>
            </a:extLst>
          </p:cNvPr>
          <p:cNvSpPr txBox="1">
            <a:spLocks noChangeArrowheads="1"/>
          </p:cNvSpPr>
          <p:nvPr/>
        </p:nvSpPr>
        <p:spPr bwMode="auto">
          <a:xfrm>
            <a:off x="3637148" y="653723"/>
            <a:ext cx="24177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sz="1800" b="1" dirty="0">
                <a:solidFill>
                  <a:srgbClr val="FFFFFF"/>
                </a:solidFill>
              </a:rPr>
              <a:t>Alzheimer</a:t>
            </a:r>
            <a:r>
              <a:rPr lang="en-US" altLang="en-US" sz="1800" b="1" dirty="0">
                <a:solidFill>
                  <a:srgbClr val="FFFFFF"/>
                </a:solidFill>
              </a:rPr>
              <a:t>’</a:t>
            </a:r>
            <a:r>
              <a:rPr lang="en-US" altLang="x-none" sz="1800" b="1" dirty="0">
                <a:solidFill>
                  <a:srgbClr val="FFFFFF"/>
                </a:solidFill>
              </a:rPr>
              <a:t>s Disease</a:t>
            </a:r>
          </a:p>
        </p:txBody>
      </p:sp>
      <p:grpSp>
        <p:nvGrpSpPr>
          <p:cNvPr id="31" name="Group 30">
            <a:extLst>
              <a:ext uri="{FF2B5EF4-FFF2-40B4-BE49-F238E27FC236}">
                <a16:creationId xmlns:a16="http://schemas.microsoft.com/office/drawing/2014/main" id="{BC486E5B-265C-9E44-879D-7A2A82786E62}"/>
              </a:ext>
            </a:extLst>
          </p:cNvPr>
          <p:cNvGrpSpPr>
            <a:grpSpLocks/>
          </p:cNvGrpSpPr>
          <p:nvPr/>
        </p:nvGrpSpPr>
        <p:grpSpPr bwMode="auto">
          <a:xfrm>
            <a:off x="3396308" y="2530358"/>
            <a:ext cx="5545138" cy="2030412"/>
            <a:chOff x="0" y="2370138"/>
            <a:chExt cx="5545138" cy="2030412"/>
          </a:xfrm>
        </p:grpSpPr>
        <p:pic>
          <p:nvPicPr>
            <p:cNvPr id="32" name="Picture 4">
              <a:extLst>
                <a:ext uri="{FF2B5EF4-FFF2-40B4-BE49-F238E27FC236}">
                  <a16:creationId xmlns:a16="http://schemas.microsoft.com/office/drawing/2014/main" id="{69D65891-4C25-3C4A-B8F1-5D6BE58107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87538" y="2728913"/>
              <a:ext cx="3657600" cy="164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5">
              <a:extLst>
                <a:ext uri="{FF2B5EF4-FFF2-40B4-BE49-F238E27FC236}">
                  <a16:creationId xmlns:a16="http://schemas.microsoft.com/office/drawing/2014/main" id="{3D0C4295-5A54-C24D-A215-866AF9626CE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338" y="2754313"/>
              <a:ext cx="1368425" cy="164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TextBox 9">
              <a:extLst>
                <a:ext uri="{FF2B5EF4-FFF2-40B4-BE49-F238E27FC236}">
                  <a16:creationId xmlns:a16="http://schemas.microsoft.com/office/drawing/2014/main" id="{AE3D0FA3-4C84-FA45-9260-195F30E0368D}"/>
                </a:ext>
              </a:extLst>
            </p:cNvPr>
            <p:cNvSpPr txBox="1">
              <a:spLocks noChangeArrowheads="1"/>
            </p:cNvSpPr>
            <p:nvPr/>
          </p:nvSpPr>
          <p:spPr bwMode="auto">
            <a:xfrm>
              <a:off x="0" y="2370138"/>
              <a:ext cx="38449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sz="1800" b="1">
                  <a:solidFill>
                    <a:srgbClr val="FFFFFF"/>
                  </a:solidFill>
                </a:rPr>
                <a:t>Normal Aging (Amyloid Negative)</a:t>
              </a:r>
            </a:p>
          </p:txBody>
        </p:sp>
      </p:grpSp>
      <p:grpSp>
        <p:nvGrpSpPr>
          <p:cNvPr id="35" name="Group 34">
            <a:extLst>
              <a:ext uri="{FF2B5EF4-FFF2-40B4-BE49-F238E27FC236}">
                <a16:creationId xmlns:a16="http://schemas.microsoft.com/office/drawing/2014/main" id="{34A466E6-F3C7-8248-BBDC-4D40B99FB33B}"/>
              </a:ext>
            </a:extLst>
          </p:cNvPr>
          <p:cNvGrpSpPr>
            <a:grpSpLocks/>
          </p:cNvGrpSpPr>
          <p:nvPr/>
        </p:nvGrpSpPr>
        <p:grpSpPr bwMode="auto">
          <a:xfrm>
            <a:off x="3430045" y="4499068"/>
            <a:ext cx="5601889" cy="2318444"/>
            <a:chOff x="284163" y="4591050"/>
            <a:chExt cx="5105400" cy="2112963"/>
          </a:xfrm>
        </p:grpSpPr>
        <p:pic>
          <p:nvPicPr>
            <p:cNvPr id="36" name="Picture 6">
              <a:extLst>
                <a:ext uri="{FF2B5EF4-FFF2-40B4-BE49-F238E27FC236}">
                  <a16:creationId xmlns:a16="http://schemas.microsoft.com/office/drawing/2014/main" id="{705A0640-D939-F345-A0A9-90662C53975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31963" y="5083175"/>
              <a:ext cx="3657600" cy="156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8">
              <a:extLst>
                <a:ext uri="{FF2B5EF4-FFF2-40B4-BE49-F238E27FC236}">
                  <a16:creationId xmlns:a16="http://schemas.microsoft.com/office/drawing/2014/main" id="{B3D78275-9E4C-1D4B-A619-FE11116114B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4163" y="5057775"/>
              <a:ext cx="1646237" cy="164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 name="TextBox 10">
              <a:extLst>
                <a:ext uri="{FF2B5EF4-FFF2-40B4-BE49-F238E27FC236}">
                  <a16:creationId xmlns:a16="http://schemas.microsoft.com/office/drawing/2014/main" id="{A1617220-D947-5248-BC32-8A0891904055}"/>
                </a:ext>
              </a:extLst>
            </p:cNvPr>
            <p:cNvSpPr txBox="1">
              <a:spLocks noChangeArrowheads="1"/>
            </p:cNvSpPr>
            <p:nvPr/>
          </p:nvSpPr>
          <p:spPr bwMode="auto">
            <a:xfrm>
              <a:off x="341313" y="4591050"/>
              <a:ext cx="37671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sz="1800" b="1">
                  <a:solidFill>
                    <a:srgbClr val="FFFFFF"/>
                  </a:solidFill>
                </a:rPr>
                <a:t>Normal Aging (Amyloid Positive)</a:t>
              </a:r>
            </a:p>
          </p:txBody>
        </p:sp>
      </p:grpSp>
      <p:sp>
        <p:nvSpPr>
          <p:cNvPr id="39" name="TextBox 1">
            <a:extLst>
              <a:ext uri="{FF2B5EF4-FFF2-40B4-BE49-F238E27FC236}">
                <a16:creationId xmlns:a16="http://schemas.microsoft.com/office/drawing/2014/main" id="{8FFD4017-6C90-6C4C-BFE8-56F5DE05E925}"/>
              </a:ext>
            </a:extLst>
          </p:cNvPr>
          <p:cNvSpPr txBox="1">
            <a:spLocks noChangeArrowheads="1"/>
          </p:cNvSpPr>
          <p:nvPr/>
        </p:nvSpPr>
        <p:spPr bwMode="auto">
          <a:xfrm>
            <a:off x="3430045" y="102185"/>
            <a:ext cx="348685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r>
              <a:rPr lang="en-US" altLang="x-none" sz="3200" b="1" dirty="0">
                <a:solidFill>
                  <a:srgbClr val="FFFF00"/>
                </a:solidFill>
              </a:rPr>
              <a:t>Amyloid Imaging</a:t>
            </a:r>
          </a:p>
        </p:txBody>
      </p:sp>
    </p:spTree>
    <p:extLst>
      <p:ext uri="{BB962C8B-B14F-4D97-AF65-F5344CB8AC3E}">
        <p14:creationId xmlns:p14="http://schemas.microsoft.com/office/powerpoint/2010/main" val="150550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D79D4-8E2D-468D-B86E-74D18443F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D609A5-E2CC-0B9B-9E60-A8AD6AD4719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A8C4B3E-82C0-9FE1-ABBB-10E26E8386CF}"/>
              </a:ext>
            </a:extLst>
          </p:cNvPr>
          <p:cNvSpPr>
            <a:spLocks noGrp="1"/>
          </p:cNvSpPr>
          <p:nvPr>
            <p:ph idx="1"/>
          </p:nvPr>
        </p:nvSpPr>
        <p:spPr/>
        <p:txBody>
          <a:bodyPr/>
          <a:lstStyle/>
          <a:p>
            <a:r>
              <a:rPr lang="en-US" dirty="0"/>
              <a:t>What happens to our brains as we get older?</a:t>
            </a:r>
          </a:p>
          <a:p>
            <a:r>
              <a:rPr lang="en-US" dirty="0"/>
              <a:t>What is Alzheimer’s disease?</a:t>
            </a:r>
          </a:p>
          <a:p>
            <a:r>
              <a:rPr lang="en-US" b="1" dirty="0"/>
              <a:t>New treatments and blood tests for Alzheimer’s disease</a:t>
            </a:r>
          </a:p>
          <a:p>
            <a:r>
              <a:rPr lang="en-US" dirty="0"/>
              <a:t>What does the research say on maintaining a healthy brain?</a:t>
            </a:r>
          </a:p>
          <a:p>
            <a:r>
              <a:rPr lang="en-US" dirty="0"/>
              <a:t>Overview of the Brandeis Aging Brain Study</a:t>
            </a:r>
          </a:p>
        </p:txBody>
      </p:sp>
    </p:spTree>
    <p:extLst>
      <p:ext uri="{BB962C8B-B14F-4D97-AF65-F5344CB8AC3E}">
        <p14:creationId xmlns:p14="http://schemas.microsoft.com/office/powerpoint/2010/main" val="2365750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D9AF-AF84-D4BF-A982-6F0A5194E2CA}"/>
              </a:ext>
            </a:extLst>
          </p:cNvPr>
          <p:cNvSpPr>
            <a:spLocks noGrp="1"/>
          </p:cNvSpPr>
          <p:nvPr>
            <p:ph type="title"/>
          </p:nvPr>
        </p:nvSpPr>
        <p:spPr>
          <a:xfrm>
            <a:off x="0" y="22705"/>
            <a:ext cx="12192000" cy="1325563"/>
          </a:xfrm>
        </p:spPr>
        <p:txBody>
          <a:bodyPr/>
          <a:lstStyle/>
          <a:p>
            <a:r>
              <a:rPr lang="en-US" dirty="0"/>
              <a:t>Amyloid Targeting Treatments for Alzheimer’s Disease</a:t>
            </a:r>
          </a:p>
        </p:txBody>
      </p:sp>
      <p:pic>
        <p:nvPicPr>
          <p:cNvPr id="2050" name="Picture 2" descr="Understanding Lecanemab for Early Alzheimer's Treatment | Adult Neurology  in Centerville, Beavercreek, Springfield, Eaton, Wilmington, Hillsboro,  Huber Heights, Miamisburg and Hamilton, OH | Dayton Center for Neurological  Disorders">
            <a:extLst>
              <a:ext uri="{FF2B5EF4-FFF2-40B4-BE49-F238E27FC236}">
                <a16:creationId xmlns:a16="http://schemas.microsoft.com/office/drawing/2014/main" id="{452520B1-A1A5-7828-DB1A-E58AB3DF6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020" y="1460820"/>
            <a:ext cx="3349062" cy="33537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sunla (donanemab) - Penn Memory Center">
            <a:extLst>
              <a:ext uri="{FF2B5EF4-FFF2-40B4-BE49-F238E27FC236}">
                <a16:creationId xmlns:a16="http://schemas.microsoft.com/office/drawing/2014/main" id="{30D91708-7783-AA61-D56E-7501364F1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55" r="22725" b="7812"/>
          <a:stretch>
            <a:fillRect/>
          </a:stretch>
        </p:blipFill>
        <p:spPr bwMode="auto">
          <a:xfrm>
            <a:off x="326767" y="1189357"/>
            <a:ext cx="3333672" cy="33537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0A310F-FC2E-65C8-F921-1BFD5A7BC2E9}"/>
              </a:ext>
            </a:extLst>
          </p:cNvPr>
          <p:cNvSpPr txBox="1"/>
          <p:nvPr/>
        </p:nvSpPr>
        <p:spPr>
          <a:xfrm>
            <a:off x="472399" y="4953920"/>
            <a:ext cx="2355133" cy="954107"/>
          </a:xfrm>
          <a:prstGeom prst="rect">
            <a:avLst/>
          </a:prstGeom>
          <a:noFill/>
        </p:spPr>
        <p:txBody>
          <a:bodyPr wrap="none" rtlCol="0">
            <a:spAutoFit/>
          </a:bodyPr>
          <a:lstStyle/>
          <a:p>
            <a:pPr algn="ctr"/>
            <a:r>
              <a:rPr lang="en-US" sz="2800" b="1" dirty="0" err="1"/>
              <a:t>Kinsula</a:t>
            </a:r>
            <a:endParaRPr lang="en-US" sz="2800" b="1" dirty="0"/>
          </a:p>
          <a:p>
            <a:pPr algn="ctr"/>
            <a:r>
              <a:rPr lang="en-US" sz="2800" b="1" dirty="0"/>
              <a:t>(donanemab)</a:t>
            </a:r>
          </a:p>
        </p:txBody>
      </p:sp>
      <p:sp>
        <p:nvSpPr>
          <p:cNvPr id="5" name="TextBox 4">
            <a:extLst>
              <a:ext uri="{FF2B5EF4-FFF2-40B4-BE49-F238E27FC236}">
                <a16:creationId xmlns:a16="http://schemas.microsoft.com/office/drawing/2014/main" id="{3DD75852-2595-21C0-C50D-2BA0B316CF5E}"/>
              </a:ext>
            </a:extLst>
          </p:cNvPr>
          <p:cNvSpPr txBox="1"/>
          <p:nvPr/>
        </p:nvSpPr>
        <p:spPr>
          <a:xfrm>
            <a:off x="4157777" y="4953920"/>
            <a:ext cx="2231958" cy="954107"/>
          </a:xfrm>
          <a:prstGeom prst="rect">
            <a:avLst/>
          </a:prstGeom>
          <a:noFill/>
        </p:spPr>
        <p:txBody>
          <a:bodyPr wrap="none" rtlCol="0">
            <a:spAutoFit/>
          </a:bodyPr>
          <a:lstStyle/>
          <a:p>
            <a:pPr algn="ctr"/>
            <a:r>
              <a:rPr lang="en-US" sz="2800" b="1" dirty="0" err="1"/>
              <a:t>Leqembi</a:t>
            </a:r>
            <a:endParaRPr lang="en-US" sz="2800" b="1" dirty="0"/>
          </a:p>
          <a:p>
            <a:pPr algn="ctr"/>
            <a:r>
              <a:rPr lang="en-US" sz="2800" b="1" dirty="0"/>
              <a:t>(</a:t>
            </a:r>
            <a:r>
              <a:rPr lang="en-US" sz="2800" b="1" dirty="0" err="1"/>
              <a:t>lecanemab</a:t>
            </a:r>
            <a:r>
              <a:rPr lang="en-US" sz="2800" b="1" dirty="0"/>
              <a:t>)</a:t>
            </a:r>
          </a:p>
        </p:txBody>
      </p:sp>
      <p:sp>
        <p:nvSpPr>
          <p:cNvPr id="9" name="TextBox 8">
            <a:extLst>
              <a:ext uri="{FF2B5EF4-FFF2-40B4-BE49-F238E27FC236}">
                <a16:creationId xmlns:a16="http://schemas.microsoft.com/office/drawing/2014/main" id="{44CFF983-CAD9-8797-583E-27945E411128}"/>
              </a:ext>
            </a:extLst>
          </p:cNvPr>
          <p:cNvSpPr txBox="1"/>
          <p:nvPr/>
        </p:nvSpPr>
        <p:spPr>
          <a:xfrm>
            <a:off x="7114828" y="2296309"/>
            <a:ext cx="4437836"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Reduce amyloid plaques in the brain</a:t>
            </a:r>
          </a:p>
          <a:p>
            <a:endParaRPr lang="en-US" sz="3200" dirty="0"/>
          </a:p>
          <a:p>
            <a:pPr marL="285750" indent="-285750">
              <a:buFont typeface="Arial" panose="020B0604020202020204" pitchFamily="34" charset="0"/>
              <a:buChar char="•"/>
            </a:pPr>
            <a:r>
              <a:rPr lang="en-US" sz="3200" dirty="0"/>
              <a:t>Slow the rate of cognitive decline</a:t>
            </a:r>
          </a:p>
        </p:txBody>
      </p:sp>
    </p:spTree>
    <p:extLst>
      <p:ext uri="{BB962C8B-B14F-4D97-AF65-F5344CB8AC3E}">
        <p14:creationId xmlns:p14="http://schemas.microsoft.com/office/powerpoint/2010/main" val="20332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6261-EC31-F9D0-7A0C-C7E28002BE9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7E03477-C3F3-12F1-79E2-7B6F691B5592}"/>
              </a:ext>
            </a:extLst>
          </p:cNvPr>
          <p:cNvSpPr>
            <a:spLocks noGrp="1"/>
          </p:cNvSpPr>
          <p:nvPr>
            <p:ph idx="1"/>
          </p:nvPr>
        </p:nvSpPr>
        <p:spPr/>
        <p:txBody>
          <a:bodyPr/>
          <a:lstStyle/>
          <a:p>
            <a:r>
              <a:rPr lang="en-US" dirty="0"/>
              <a:t>What happens to our brains as we get older? (Anne)</a:t>
            </a:r>
          </a:p>
          <a:p>
            <a:r>
              <a:rPr lang="en-US" dirty="0"/>
              <a:t>What is Alzheimer’s disease? (Tom)</a:t>
            </a:r>
          </a:p>
          <a:p>
            <a:r>
              <a:rPr lang="en-US" dirty="0"/>
              <a:t>New treatments and blood tests for Alzheimer’s disease (Tom)</a:t>
            </a:r>
          </a:p>
          <a:p>
            <a:r>
              <a:rPr lang="en-US" dirty="0"/>
              <a:t>What does the research say on maintaining a healthy brain? (Tom)</a:t>
            </a:r>
          </a:p>
          <a:p>
            <a:r>
              <a:rPr lang="en-US" dirty="0"/>
              <a:t>Overview of the Brandeis Aging Brain Study (Anne)</a:t>
            </a:r>
          </a:p>
        </p:txBody>
      </p:sp>
    </p:spTree>
    <p:extLst>
      <p:ext uri="{BB962C8B-B14F-4D97-AF65-F5344CB8AC3E}">
        <p14:creationId xmlns:p14="http://schemas.microsoft.com/office/powerpoint/2010/main" val="320304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1st Blood Test to Diagnose Alzheimer's Wins FDA Nod">
            <a:extLst>
              <a:ext uri="{FF2B5EF4-FFF2-40B4-BE49-F238E27FC236}">
                <a16:creationId xmlns:a16="http://schemas.microsoft.com/office/drawing/2014/main" id="{BB2BFE59-EF31-BE8E-DC8F-92507F599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68881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0A820D-CF40-7AD7-E97C-70A8BB743E72}"/>
              </a:ext>
            </a:extLst>
          </p:cNvPr>
          <p:cNvSpPr/>
          <p:nvPr/>
        </p:nvSpPr>
        <p:spPr>
          <a:xfrm>
            <a:off x="1" y="0"/>
            <a:ext cx="12688810" cy="6858000"/>
          </a:xfrm>
          <a:prstGeom prst="rect">
            <a:avLst/>
          </a:prstGeom>
          <a:solidFill>
            <a:schemeClr val="bg1">
              <a:alpha val="5019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0CA86-CA0E-42B5-A92C-B9769A7BDAD1}"/>
              </a:ext>
            </a:extLst>
          </p:cNvPr>
          <p:cNvSpPr>
            <a:spLocks noGrp="1"/>
          </p:cNvSpPr>
          <p:nvPr>
            <p:ph type="title"/>
          </p:nvPr>
        </p:nvSpPr>
        <p:spPr/>
        <p:txBody>
          <a:bodyPr/>
          <a:lstStyle/>
          <a:p>
            <a:r>
              <a:rPr lang="en-US" dirty="0"/>
              <a:t>First FDA Approved Blood Test for Use in Diagnosing Alzheimer’s Disease</a:t>
            </a:r>
          </a:p>
        </p:txBody>
      </p:sp>
      <p:sp>
        <p:nvSpPr>
          <p:cNvPr id="3" name="Content Placeholder 2">
            <a:extLst>
              <a:ext uri="{FF2B5EF4-FFF2-40B4-BE49-F238E27FC236}">
                <a16:creationId xmlns:a16="http://schemas.microsoft.com/office/drawing/2014/main" id="{00942D79-9A5C-C96C-C19E-62E5A43E8DD1}"/>
              </a:ext>
            </a:extLst>
          </p:cNvPr>
          <p:cNvSpPr>
            <a:spLocks noGrp="1"/>
          </p:cNvSpPr>
          <p:nvPr>
            <p:ph idx="1"/>
          </p:nvPr>
        </p:nvSpPr>
        <p:spPr>
          <a:xfrm>
            <a:off x="838200" y="1825625"/>
            <a:ext cx="5539425" cy="4351338"/>
          </a:xfrm>
        </p:spPr>
        <p:txBody>
          <a:bodyPr/>
          <a:lstStyle/>
          <a:p>
            <a:r>
              <a:rPr lang="en-US" dirty="0"/>
              <a:t>Measures tau and amyloid proteins in the blood</a:t>
            </a:r>
          </a:p>
          <a:p>
            <a:r>
              <a:rPr lang="en-US" dirty="0"/>
              <a:t>Effective </a:t>
            </a:r>
            <a:r>
              <a:rPr lang="en-US" b="1" dirty="0"/>
              <a:t>screening</a:t>
            </a:r>
            <a:r>
              <a:rPr lang="en-US" dirty="0"/>
              <a:t> tool</a:t>
            </a:r>
          </a:p>
          <a:p>
            <a:pPr lvl="1"/>
            <a:r>
              <a:rPr lang="en-US" dirty="0"/>
              <a:t>Which patients need additional testing/monitoring for Alzheimer’s disease?</a:t>
            </a:r>
          </a:p>
        </p:txBody>
      </p:sp>
      <p:pic>
        <p:nvPicPr>
          <p:cNvPr id="5" name="Picture 4">
            <a:extLst>
              <a:ext uri="{FF2B5EF4-FFF2-40B4-BE49-F238E27FC236}">
                <a16:creationId xmlns:a16="http://schemas.microsoft.com/office/drawing/2014/main" id="{F882A152-7013-E9F0-B13C-432F033D4E47}"/>
              </a:ext>
            </a:extLst>
          </p:cNvPr>
          <p:cNvPicPr>
            <a:picLocks noChangeAspect="1"/>
          </p:cNvPicPr>
          <p:nvPr/>
        </p:nvPicPr>
        <p:blipFill>
          <a:blip r:embed="rId4"/>
          <a:stretch>
            <a:fillRect/>
          </a:stretch>
        </p:blipFill>
        <p:spPr>
          <a:xfrm>
            <a:off x="6481880" y="2200503"/>
            <a:ext cx="5539425" cy="3601582"/>
          </a:xfrm>
          <a:prstGeom prst="rect">
            <a:avLst/>
          </a:prstGeom>
        </p:spPr>
      </p:pic>
    </p:spTree>
    <p:extLst>
      <p:ext uri="{BB962C8B-B14F-4D97-AF65-F5344CB8AC3E}">
        <p14:creationId xmlns:p14="http://schemas.microsoft.com/office/powerpoint/2010/main" val="281480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206D0-EB84-CDE4-4AF0-105CC0A8F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98C5C-FBFC-83DF-6373-5BA520F65E2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A670AAD-33C2-BE45-F245-C64C96144224}"/>
              </a:ext>
            </a:extLst>
          </p:cNvPr>
          <p:cNvSpPr>
            <a:spLocks noGrp="1"/>
          </p:cNvSpPr>
          <p:nvPr>
            <p:ph idx="1"/>
          </p:nvPr>
        </p:nvSpPr>
        <p:spPr/>
        <p:txBody>
          <a:bodyPr/>
          <a:lstStyle/>
          <a:p>
            <a:r>
              <a:rPr lang="en-US" dirty="0"/>
              <a:t>What happens to our brains as we get older?</a:t>
            </a:r>
          </a:p>
          <a:p>
            <a:r>
              <a:rPr lang="en-US" dirty="0"/>
              <a:t>What is Alzheimer’s disease?</a:t>
            </a:r>
          </a:p>
          <a:p>
            <a:r>
              <a:rPr lang="en-US" dirty="0"/>
              <a:t>New treatments and blood tests for Alzheimer’s disease</a:t>
            </a:r>
          </a:p>
          <a:p>
            <a:r>
              <a:rPr lang="en-US" b="1" dirty="0"/>
              <a:t>What does the research say on maintaining a healthy brain?</a:t>
            </a:r>
          </a:p>
          <a:p>
            <a:r>
              <a:rPr lang="en-US" dirty="0"/>
              <a:t>Overview of the Brandeis Aging Brain Study</a:t>
            </a:r>
          </a:p>
        </p:txBody>
      </p:sp>
    </p:spTree>
    <p:extLst>
      <p:ext uri="{BB962C8B-B14F-4D97-AF65-F5344CB8AC3E}">
        <p14:creationId xmlns:p14="http://schemas.microsoft.com/office/powerpoint/2010/main" val="1065697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17F342-F3D9-82AD-7AFE-9A9AB39F760D}"/>
              </a:ext>
            </a:extLst>
          </p:cNvPr>
          <p:cNvSpPr/>
          <p:nvPr/>
        </p:nvSpPr>
        <p:spPr>
          <a:xfrm>
            <a:off x="0" y="0"/>
            <a:ext cx="12192000" cy="685800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336BD6C-E98F-AFD5-DC51-21FF50D5646A}"/>
              </a:ext>
            </a:extLst>
          </p:cNvPr>
          <p:cNvPicPr>
            <a:picLocks noChangeAspect="1"/>
          </p:cNvPicPr>
          <p:nvPr/>
        </p:nvPicPr>
        <p:blipFill>
          <a:blip r:embed="rId2"/>
          <a:srcRect t="10185" b="11667"/>
          <a:stretch>
            <a:fillRect/>
          </a:stretch>
        </p:blipFill>
        <p:spPr>
          <a:xfrm>
            <a:off x="3759200" y="9878"/>
            <a:ext cx="4673600" cy="6848122"/>
          </a:xfrm>
          <a:prstGeom prst="rect">
            <a:avLst/>
          </a:prstGeom>
        </p:spPr>
      </p:pic>
      <p:sp>
        <p:nvSpPr>
          <p:cNvPr id="2" name="TextBox 1">
            <a:extLst>
              <a:ext uri="{FF2B5EF4-FFF2-40B4-BE49-F238E27FC236}">
                <a16:creationId xmlns:a16="http://schemas.microsoft.com/office/drawing/2014/main" id="{8414C826-6CAE-7BF5-1F1E-A3F29694B176}"/>
              </a:ext>
            </a:extLst>
          </p:cNvPr>
          <p:cNvSpPr txBox="1"/>
          <p:nvPr/>
        </p:nvSpPr>
        <p:spPr>
          <a:xfrm>
            <a:off x="0" y="9878"/>
            <a:ext cx="3788217" cy="523220"/>
          </a:xfrm>
          <a:prstGeom prst="rect">
            <a:avLst/>
          </a:prstGeom>
          <a:noFill/>
        </p:spPr>
        <p:txBody>
          <a:bodyPr wrap="none" rtlCol="0">
            <a:spAutoFit/>
          </a:bodyPr>
          <a:lstStyle/>
          <a:p>
            <a:r>
              <a:rPr lang="en-US" sz="2800" dirty="0"/>
              <a:t>Modifiable Risk Factors</a:t>
            </a:r>
          </a:p>
        </p:txBody>
      </p:sp>
    </p:spTree>
    <p:extLst>
      <p:ext uri="{BB962C8B-B14F-4D97-AF65-F5344CB8AC3E}">
        <p14:creationId xmlns:p14="http://schemas.microsoft.com/office/powerpoint/2010/main" val="3490187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2B9D7-7C83-1A73-E4F2-7BF50FB945A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82080B0-C1DD-D330-0191-D3E87A70B352}"/>
              </a:ext>
            </a:extLst>
          </p:cNvPr>
          <p:cNvSpPr/>
          <p:nvPr/>
        </p:nvSpPr>
        <p:spPr>
          <a:xfrm>
            <a:off x="0" y="0"/>
            <a:ext cx="12192000" cy="685800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FE99E2-1316-AE79-59EC-1561EC8F84BA}"/>
              </a:ext>
            </a:extLst>
          </p:cNvPr>
          <p:cNvPicPr>
            <a:picLocks noChangeAspect="1"/>
          </p:cNvPicPr>
          <p:nvPr/>
        </p:nvPicPr>
        <p:blipFill>
          <a:blip r:embed="rId2"/>
          <a:srcRect l="-1" t="10185" r="35245" b="65019"/>
          <a:stretch>
            <a:fillRect/>
          </a:stretch>
        </p:blipFill>
        <p:spPr>
          <a:xfrm>
            <a:off x="2653790" y="0"/>
            <a:ext cx="9538210" cy="6848122"/>
          </a:xfrm>
          <a:prstGeom prst="rect">
            <a:avLst/>
          </a:prstGeom>
        </p:spPr>
      </p:pic>
      <p:sp>
        <p:nvSpPr>
          <p:cNvPr id="2" name="TextBox 1">
            <a:extLst>
              <a:ext uri="{FF2B5EF4-FFF2-40B4-BE49-F238E27FC236}">
                <a16:creationId xmlns:a16="http://schemas.microsoft.com/office/drawing/2014/main" id="{D9E1621E-C262-B68D-F32E-86AB4FE09A47}"/>
              </a:ext>
            </a:extLst>
          </p:cNvPr>
          <p:cNvSpPr txBox="1"/>
          <p:nvPr/>
        </p:nvSpPr>
        <p:spPr>
          <a:xfrm>
            <a:off x="0" y="9878"/>
            <a:ext cx="3788217" cy="523220"/>
          </a:xfrm>
          <a:prstGeom prst="rect">
            <a:avLst/>
          </a:prstGeom>
          <a:noFill/>
        </p:spPr>
        <p:txBody>
          <a:bodyPr wrap="none" rtlCol="0">
            <a:spAutoFit/>
          </a:bodyPr>
          <a:lstStyle/>
          <a:p>
            <a:r>
              <a:rPr lang="en-US" sz="2800" dirty="0"/>
              <a:t>Modifiable Risk Factors</a:t>
            </a:r>
          </a:p>
        </p:txBody>
      </p:sp>
    </p:spTree>
    <p:extLst>
      <p:ext uri="{BB962C8B-B14F-4D97-AF65-F5344CB8AC3E}">
        <p14:creationId xmlns:p14="http://schemas.microsoft.com/office/powerpoint/2010/main" val="1797135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FEED1-FFC5-E2D3-032B-C09B923E860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3804EE8-18E7-B7ED-C465-FB263A93EAD1}"/>
              </a:ext>
            </a:extLst>
          </p:cNvPr>
          <p:cNvSpPr/>
          <p:nvPr/>
        </p:nvSpPr>
        <p:spPr>
          <a:xfrm>
            <a:off x="0" y="0"/>
            <a:ext cx="12192000" cy="685800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47061D-8797-F4BE-AE7D-C9A503F1AA6E}"/>
              </a:ext>
            </a:extLst>
          </p:cNvPr>
          <p:cNvPicPr>
            <a:picLocks noChangeAspect="1"/>
          </p:cNvPicPr>
          <p:nvPr/>
        </p:nvPicPr>
        <p:blipFill>
          <a:blip r:embed="rId2"/>
          <a:srcRect l="6842" t="23200" b="40783"/>
          <a:stretch>
            <a:fillRect/>
          </a:stretch>
        </p:blipFill>
        <p:spPr>
          <a:xfrm>
            <a:off x="1" y="3593"/>
            <a:ext cx="9455584" cy="6854407"/>
          </a:xfrm>
          <a:prstGeom prst="rect">
            <a:avLst/>
          </a:prstGeom>
        </p:spPr>
      </p:pic>
      <p:sp>
        <p:nvSpPr>
          <p:cNvPr id="2" name="TextBox 1">
            <a:extLst>
              <a:ext uri="{FF2B5EF4-FFF2-40B4-BE49-F238E27FC236}">
                <a16:creationId xmlns:a16="http://schemas.microsoft.com/office/drawing/2014/main" id="{D7B64F7B-DBF6-5337-0AE5-A202543A5B74}"/>
              </a:ext>
            </a:extLst>
          </p:cNvPr>
          <p:cNvSpPr txBox="1"/>
          <p:nvPr/>
        </p:nvSpPr>
        <p:spPr>
          <a:xfrm>
            <a:off x="0" y="9878"/>
            <a:ext cx="3788217" cy="523220"/>
          </a:xfrm>
          <a:prstGeom prst="rect">
            <a:avLst/>
          </a:prstGeom>
          <a:noFill/>
        </p:spPr>
        <p:txBody>
          <a:bodyPr wrap="none" rtlCol="0">
            <a:spAutoFit/>
          </a:bodyPr>
          <a:lstStyle/>
          <a:p>
            <a:r>
              <a:rPr lang="en-US" sz="2800" dirty="0"/>
              <a:t>Modifiable Risk Factors</a:t>
            </a:r>
          </a:p>
        </p:txBody>
      </p:sp>
    </p:spTree>
    <p:extLst>
      <p:ext uri="{BB962C8B-B14F-4D97-AF65-F5344CB8AC3E}">
        <p14:creationId xmlns:p14="http://schemas.microsoft.com/office/powerpoint/2010/main" val="1683678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11031-EE8C-5B90-733E-3742703FC73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A4FBBF6-2852-F29D-C88A-6A0A8C386814}"/>
              </a:ext>
            </a:extLst>
          </p:cNvPr>
          <p:cNvSpPr/>
          <p:nvPr/>
        </p:nvSpPr>
        <p:spPr>
          <a:xfrm>
            <a:off x="0" y="0"/>
            <a:ext cx="12192000" cy="685800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6ED6FB-1E5F-00E8-B674-9E4B830DCF5E}"/>
              </a:ext>
            </a:extLst>
          </p:cNvPr>
          <p:cNvPicPr>
            <a:picLocks noChangeAspect="1"/>
          </p:cNvPicPr>
          <p:nvPr/>
        </p:nvPicPr>
        <p:blipFill>
          <a:blip r:embed="rId2"/>
          <a:srcRect t="58375" b="11667"/>
          <a:stretch>
            <a:fillRect/>
          </a:stretch>
        </p:blipFill>
        <p:spPr>
          <a:xfrm>
            <a:off x="30824" y="0"/>
            <a:ext cx="12209122" cy="6857999"/>
          </a:xfrm>
          <a:prstGeom prst="rect">
            <a:avLst/>
          </a:prstGeom>
        </p:spPr>
      </p:pic>
      <p:sp>
        <p:nvSpPr>
          <p:cNvPr id="2" name="TextBox 1">
            <a:extLst>
              <a:ext uri="{FF2B5EF4-FFF2-40B4-BE49-F238E27FC236}">
                <a16:creationId xmlns:a16="http://schemas.microsoft.com/office/drawing/2014/main" id="{B106EAEF-681D-8DD5-9048-C409F2F1C896}"/>
              </a:ext>
            </a:extLst>
          </p:cNvPr>
          <p:cNvSpPr txBox="1"/>
          <p:nvPr/>
        </p:nvSpPr>
        <p:spPr>
          <a:xfrm>
            <a:off x="0" y="9878"/>
            <a:ext cx="3788217" cy="523220"/>
          </a:xfrm>
          <a:prstGeom prst="rect">
            <a:avLst/>
          </a:prstGeom>
          <a:noFill/>
        </p:spPr>
        <p:txBody>
          <a:bodyPr wrap="none" rtlCol="0">
            <a:spAutoFit/>
          </a:bodyPr>
          <a:lstStyle/>
          <a:p>
            <a:r>
              <a:rPr lang="en-US" sz="2800" dirty="0"/>
              <a:t>Modifiable Risk Factors</a:t>
            </a:r>
          </a:p>
        </p:txBody>
      </p:sp>
    </p:spTree>
    <p:extLst>
      <p:ext uri="{BB962C8B-B14F-4D97-AF65-F5344CB8AC3E}">
        <p14:creationId xmlns:p14="http://schemas.microsoft.com/office/powerpoint/2010/main" val="3682595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CF4ED4-3A48-4313-4D76-5FBF57367BDB}"/>
              </a:ext>
            </a:extLst>
          </p:cNvPr>
          <p:cNvSpPr/>
          <p:nvPr/>
        </p:nvSpPr>
        <p:spPr>
          <a:xfrm>
            <a:off x="0" y="0"/>
            <a:ext cx="12192000" cy="6857999"/>
          </a:xfrm>
          <a:prstGeom prst="rect">
            <a:avLst/>
          </a:prstGeom>
          <a:solidFill>
            <a:srgbClr val="EFED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A2DC0-10A6-F931-133D-50F37310DDC2}"/>
              </a:ext>
            </a:extLst>
          </p:cNvPr>
          <p:cNvSpPr>
            <a:spLocks noGrp="1"/>
          </p:cNvSpPr>
          <p:nvPr>
            <p:ph type="title"/>
          </p:nvPr>
        </p:nvSpPr>
        <p:spPr>
          <a:xfrm>
            <a:off x="360218" y="1"/>
            <a:ext cx="10155382" cy="926402"/>
          </a:xfrm>
        </p:spPr>
        <p:txBody>
          <a:bodyPr/>
          <a:lstStyle/>
          <a:p>
            <a:r>
              <a:rPr lang="en-US" dirty="0">
                <a:solidFill>
                  <a:srgbClr val="D71E36"/>
                </a:solidFill>
              </a:rPr>
              <a:t>U.S. POINTER Study</a:t>
            </a:r>
          </a:p>
        </p:txBody>
      </p:sp>
      <p:sp>
        <p:nvSpPr>
          <p:cNvPr id="5" name="Rectangle 4">
            <a:extLst>
              <a:ext uri="{FF2B5EF4-FFF2-40B4-BE49-F238E27FC236}">
                <a16:creationId xmlns:a16="http://schemas.microsoft.com/office/drawing/2014/main" id="{AABBE2C1-3493-C7D5-AD7F-FB149DEF77A9}"/>
              </a:ext>
            </a:extLst>
          </p:cNvPr>
          <p:cNvSpPr/>
          <p:nvPr/>
        </p:nvSpPr>
        <p:spPr>
          <a:xfrm>
            <a:off x="-1" y="-1"/>
            <a:ext cx="360218" cy="6858000"/>
          </a:xfrm>
          <a:prstGeom prst="rect">
            <a:avLst/>
          </a:prstGeom>
          <a:solidFill>
            <a:srgbClr val="971E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A2EBC0-EB9D-7F98-463A-CA92C716C89B}"/>
              </a:ext>
            </a:extLst>
          </p:cNvPr>
          <p:cNvSpPr/>
          <p:nvPr/>
        </p:nvSpPr>
        <p:spPr>
          <a:xfrm>
            <a:off x="484909" y="5169596"/>
            <a:ext cx="3325091" cy="1549859"/>
          </a:xfrm>
          <a:prstGeom prst="rect">
            <a:avLst/>
          </a:prstGeom>
          <a:solidFill>
            <a:srgbClr val="EF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BD31CB-181B-9DF3-3FE2-D7718033BB7E}"/>
              </a:ext>
            </a:extLst>
          </p:cNvPr>
          <p:cNvSpPr/>
          <p:nvPr/>
        </p:nvSpPr>
        <p:spPr>
          <a:xfrm>
            <a:off x="4128654" y="926402"/>
            <a:ext cx="7225144" cy="3924538"/>
          </a:xfrm>
          <a:prstGeom prst="rect">
            <a:avLst/>
          </a:prstGeom>
          <a:solidFill>
            <a:srgbClr val="EFE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B6B62C8B-966D-6267-8AA6-EE49CD2703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38" t="28687" r="35817" b="31877"/>
          <a:stretch>
            <a:fillRect/>
          </a:stretch>
        </p:blipFill>
        <p:spPr bwMode="auto">
          <a:xfrm>
            <a:off x="1132218" y="926401"/>
            <a:ext cx="9802481" cy="534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245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ange From Baseline in Global Cognitive Function Composite Score (Primary Outcome) by Structured vs Self-Guided Lifestyle Interventions">
            <a:extLst>
              <a:ext uri="{FF2B5EF4-FFF2-40B4-BE49-F238E27FC236}">
                <a16:creationId xmlns:a16="http://schemas.microsoft.com/office/drawing/2014/main" id="{1B021F11-41DB-6B3E-4DAB-BC751D9BAF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12" b="19862"/>
          <a:stretch>
            <a:fillRect/>
          </a:stretch>
        </p:blipFill>
        <p:spPr bwMode="auto">
          <a:xfrm>
            <a:off x="2165245" y="1416853"/>
            <a:ext cx="7851053" cy="50585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E6E397-BCE9-D059-C9EC-DE75224AD720}"/>
              </a:ext>
            </a:extLst>
          </p:cNvPr>
          <p:cNvSpPr txBox="1"/>
          <p:nvPr/>
        </p:nvSpPr>
        <p:spPr>
          <a:xfrm>
            <a:off x="5498163" y="6396335"/>
            <a:ext cx="192430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Time (Years)</a:t>
            </a:r>
          </a:p>
        </p:txBody>
      </p:sp>
      <p:sp>
        <p:nvSpPr>
          <p:cNvPr id="5" name="TextBox 4">
            <a:extLst>
              <a:ext uri="{FF2B5EF4-FFF2-40B4-BE49-F238E27FC236}">
                <a16:creationId xmlns:a16="http://schemas.microsoft.com/office/drawing/2014/main" id="{F4C38C8A-A9AC-F2D6-0933-769C917DA08E}"/>
              </a:ext>
            </a:extLst>
          </p:cNvPr>
          <p:cNvSpPr txBox="1"/>
          <p:nvPr/>
        </p:nvSpPr>
        <p:spPr>
          <a:xfrm rot="16200000">
            <a:off x="625819" y="3377840"/>
            <a:ext cx="235994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Cognitive Score</a:t>
            </a:r>
          </a:p>
        </p:txBody>
      </p:sp>
      <p:sp>
        <p:nvSpPr>
          <p:cNvPr id="6" name="Rectangle 5">
            <a:extLst>
              <a:ext uri="{FF2B5EF4-FFF2-40B4-BE49-F238E27FC236}">
                <a16:creationId xmlns:a16="http://schemas.microsoft.com/office/drawing/2014/main" id="{03BE1308-DC6C-0541-4E2D-B88F97F2FC94}"/>
              </a:ext>
            </a:extLst>
          </p:cNvPr>
          <p:cNvSpPr/>
          <p:nvPr/>
        </p:nvSpPr>
        <p:spPr>
          <a:xfrm>
            <a:off x="2694709" y="1624905"/>
            <a:ext cx="6331527" cy="5957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999E60-D614-8042-FF8F-376FFC8A3436}"/>
              </a:ext>
            </a:extLst>
          </p:cNvPr>
          <p:cNvSpPr txBox="1"/>
          <p:nvPr/>
        </p:nvSpPr>
        <p:spPr>
          <a:xfrm>
            <a:off x="-10456" y="-29697"/>
            <a:ext cx="12202456" cy="1446550"/>
          </a:xfrm>
          <a:prstGeom prst="rect">
            <a:avLst/>
          </a:prstGeom>
          <a:noFill/>
        </p:spPr>
        <p:txBody>
          <a:bodyPr wrap="square" rtlCol="0">
            <a:spAutoFit/>
          </a:bodyPr>
          <a:lstStyle/>
          <a:p>
            <a:r>
              <a:rPr lang="en-US" sz="4400" dirty="0"/>
              <a:t>Participants in the </a:t>
            </a:r>
            <a:r>
              <a:rPr lang="en-US" sz="4400" dirty="0">
                <a:solidFill>
                  <a:srgbClr val="FFA300"/>
                </a:solidFill>
              </a:rPr>
              <a:t>Structured Program</a:t>
            </a:r>
            <a:r>
              <a:rPr lang="en-US" sz="4400" dirty="0"/>
              <a:t> Showed Greater Cognitive Improvements</a:t>
            </a:r>
          </a:p>
        </p:txBody>
      </p:sp>
    </p:spTree>
    <p:extLst>
      <p:ext uri="{BB962C8B-B14F-4D97-AF65-F5344CB8AC3E}">
        <p14:creationId xmlns:p14="http://schemas.microsoft.com/office/powerpoint/2010/main" val="3465911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778918-C79D-6727-C364-A468E8719058}"/>
              </a:ext>
            </a:extLst>
          </p:cNvPr>
          <p:cNvSpPr/>
          <p:nvPr/>
        </p:nvSpPr>
        <p:spPr>
          <a:xfrm>
            <a:off x="0" y="0"/>
            <a:ext cx="12191999" cy="6857999"/>
          </a:xfrm>
          <a:prstGeom prst="rect">
            <a:avLst/>
          </a:prstGeom>
          <a:solidFill>
            <a:srgbClr val="35D9C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29D02C-327A-22C7-C8FB-7A441EBA95E9}"/>
              </a:ext>
            </a:extLst>
          </p:cNvPr>
          <p:cNvPicPr>
            <a:picLocks noChangeAspect="1"/>
          </p:cNvPicPr>
          <p:nvPr/>
        </p:nvPicPr>
        <p:blipFill>
          <a:blip r:embed="rId2"/>
          <a:stretch>
            <a:fillRect/>
          </a:stretch>
        </p:blipFill>
        <p:spPr>
          <a:xfrm>
            <a:off x="1614054" y="0"/>
            <a:ext cx="8963891" cy="8044518"/>
          </a:xfrm>
          <a:prstGeom prst="rect">
            <a:avLst/>
          </a:prstGeom>
        </p:spPr>
      </p:pic>
      <p:sp>
        <p:nvSpPr>
          <p:cNvPr id="6" name="TextBox 5">
            <a:extLst>
              <a:ext uri="{FF2B5EF4-FFF2-40B4-BE49-F238E27FC236}">
                <a16:creationId xmlns:a16="http://schemas.microsoft.com/office/drawing/2014/main" id="{F2BFFCFE-F564-5F09-98B7-48A4873DEFD7}"/>
              </a:ext>
            </a:extLst>
          </p:cNvPr>
          <p:cNvSpPr txBox="1"/>
          <p:nvPr/>
        </p:nvSpPr>
        <p:spPr>
          <a:xfrm>
            <a:off x="6373905" y="7250668"/>
            <a:ext cx="6097836" cy="369332"/>
          </a:xfrm>
          <a:prstGeom prst="rect">
            <a:avLst/>
          </a:prstGeom>
          <a:noFill/>
        </p:spPr>
        <p:txBody>
          <a:bodyPr wrap="square">
            <a:spAutoFit/>
          </a:bodyPr>
          <a:lstStyle/>
          <a:p>
            <a:r>
              <a:rPr lang="en-US" dirty="0"/>
              <a:t>https://</a:t>
            </a:r>
            <a:r>
              <a:rPr lang="en-US" dirty="0" err="1"/>
              <a:t>www.alz.org</a:t>
            </a:r>
            <a:r>
              <a:rPr lang="en-US" dirty="0"/>
              <a:t>/us-pointer/study-</a:t>
            </a:r>
            <a:r>
              <a:rPr lang="en-US" dirty="0" err="1"/>
              <a:t>results.asp</a:t>
            </a:r>
            <a:endParaRPr lang="en-US" dirty="0"/>
          </a:p>
        </p:txBody>
      </p:sp>
      <p:sp>
        <p:nvSpPr>
          <p:cNvPr id="2" name="Freeform 1">
            <a:extLst>
              <a:ext uri="{FF2B5EF4-FFF2-40B4-BE49-F238E27FC236}">
                <a16:creationId xmlns:a16="http://schemas.microsoft.com/office/drawing/2014/main" id="{1F3097DD-1578-DF6A-CA23-ED495FAA879E}"/>
              </a:ext>
            </a:extLst>
          </p:cNvPr>
          <p:cNvSpPr/>
          <p:nvPr/>
        </p:nvSpPr>
        <p:spPr>
          <a:xfrm>
            <a:off x="1906859" y="5341434"/>
            <a:ext cx="3691053" cy="1449659"/>
          </a:xfrm>
          <a:custGeom>
            <a:avLst/>
            <a:gdLst>
              <a:gd name="connsiteX0" fmla="*/ 345687 w 3691053"/>
              <a:gd name="connsiteY0" fmla="*/ 89210 h 1449659"/>
              <a:gd name="connsiteX1" fmla="*/ 22302 w 3691053"/>
              <a:gd name="connsiteY1" fmla="*/ 156117 h 1449659"/>
              <a:gd name="connsiteX2" fmla="*/ 0 w 3691053"/>
              <a:gd name="connsiteY2" fmla="*/ 1449659 h 1449659"/>
              <a:gd name="connsiteX3" fmla="*/ 3691053 w 3691053"/>
              <a:gd name="connsiteY3" fmla="*/ 1371600 h 1449659"/>
              <a:gd name="connsiteX4" fmla="*/ 3412273 w 3691053"/>
              <a:gd name="connsiteY4" fmla="*/ 970156 h 1449659"/>
              <a:gd name="connsiteX5" fmla="*/ 2486721 w 3691053"/>
              <a:gd name="connsiteY5" fmla="*/ 278781 h 1449659"/>
              <a:gd name="connsiteX6" fmla="*/ 1081668 w 3691053"/>
              <a:gd name="connsiteY6" fmla="*/ 0 h 1449659"/>
              <a:gd name="connsiteX7" fmla="*/ 345687 w 3691053"/>
              <a:gd name="connsiteY7" fmla="*/ 89210 h 144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1053" h="1449659">
                <a:moveTo>
                  <a:pt x="345687" y="89210"/>
                </a:moveTo>
                <a:lnTo>
                  <a:pt x="22302" y="156117"/>
                </a:lnTo>
                <a:lnTo>
                  <a:pt x="0" y="1449659"/>
                </a:lnTo>
                <a:lnTo>
                  <a:pt x="3691053" y="1371600"/>
                </a:lnTo>
                <a:lnTo>
                  <a:pt x="3412273" y="970156"/>
                </a:lnTo>
                <a:lnTo>
                  <a:pt x="2486721" y="278781"/>
                </a:lnTo>
                <a:lnTo>
                  <a:pt x="1081668" y="0"/>
                </a:lnTo>
                <a:lnTo>
                  <a:pt x="345687" y="89210"/>
                </a:lnTo>
                <a:close/>
              </a:path>
            </a:pathLst>
          </a:cu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290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B5A8F-2C63-DAE6-83B6-0875AD065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A7C7F-A260-3B02-7AFD-ABCABF6F335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69A2DA0-A7CF-3E1C-6F51-AA281347DDC6}"/>
              </a:ext>
            </a:extLst>
          </p:cNvPr>
          <p:cNvSpPr>
            <a:spLocks noGrp="1"/>
          </p:cNvSpPr>
          <p:nvPr>
            <p:ph idx="1"/>
          </p:nvPr>
        </p:nvSpPr>
        <p:spPr/>
        <p:txBody>
          <a:bodyPr/>
          <a:lstStyle/>
          <a:p>
            <a:r>
              <a:rPr lang="en-US" dirty="0"/>
              <a:t>What happens to our brains as we get older?</a:t>
            </a:r>
          </a:p>
          <a:p>
            <a:r>
              <a:rPr lang="en-US" dirty="0"/>
              <a:t>What is Alzheimer’s disease?</a:t>
            </a:r>
          </a:p>
          <a:p>
            <a:r>
              <a:rPr lang="en-US" dirty="0"/>
              <a:t>New treatments and blood tests for Alzheimer’s disease</a:t>
            </a:r>
          </a:p>
          <a:p>
            <a:r>
              <a:rPr lang="en-US" dirty="0"/>
              <a:t>What does the research say on maintaining a healthy brain?</a:t>
            </a:r>
          </a:p>
          <a:p>
            <a:r>
              <a:rPr lang="en-US" b="1" dirty="0"/>
              <a:t>Overview of the Brandeis Aging Brain Study</a:t>
            </a:r>
          </a:p>
        </p:txBody>
      </p:sp>
    </p:spTree>
    <p:extLst>
      <p:ext uri="{BB962C8B-B14F-4D97-AF65-F5344CB8AC3E}">
        <p14:creationId xmlns:p14="http://schemas.microsoft.com/office/powerpoint/2010/main" val="2279347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DB326-6E62-1441-D2E6-900E7C19D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61DDD-BD91-F121-D367-F7F94FCEB92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E22CEFB-3815-7F8B-27B1-CCEFB576582A}"/>
              </a:ext>
            </a:extLst>
          </p:cNvPr>
          <p:cNvSpPr>
            <a:spLocks noGrp="1"/>
          </p:cNvSpPr>
          <p:nvPr>
            <p:ph idx="1"/>
          </p:nvPr>
        </p:nvSpPr>
        <p:spPr/>
        <p:txBody>
          <a:bodyPr/>
          <a:lstStyle/>
          <a:p>
            <a:r>
              <a:rPr lang="en-US" b="1" dirty="0"/>
              <a:t>What happens to our brains as we get older?</a:t>
            </a:r>
          </a:p>
          <a:p>
            <a:r>
              <a:rPr lang="en-US" dirty="0"/>
              <a:t>What is Alzheimer’s disease?</a:t>
            </a:r>
          </a:p>
          <a:p>
            <a:r>
              <a:rPr lang="en-US" dirty="0"/>
              <a:t>New treatments and blood tests for Alzheimer’s disease</a:t>
            </a:r>
          </a:p>
          <a:p>
            <a:r>
              <a:rPr lang="en-US" dirty="0"/>
              <a:t>What does the research say on maintaining a healthy brain?</a:t>
            </a:r>
          </a:p>
          <a:p>
            <a:r>
              <a:rPr lang="en-US" dirty="0"/>
              <a:t>Overview of the Brandeis Aging Brain Study</a:t>
            </a:r>
          </a:p>
        </p:txBody>
      </p:sp>
    </p:spTree>
    <p:extLst>
      <p:ext uri="{BB962C8B-B14F-4D97-AF65-F5344CB8AC3E}">
        <p14:creationId xmlns:p14="http://schemas.microsoft.com/office/powerpoint/2010/main" val="3679739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CACB-1000-A13C-C088-49BCCB14422F}"/>
              </a:ext>
            </a:extLst>
          </p:cNvPr>
          <p:cNvSpPr>
            <a:spLocks noGrp="1"/>
          </p:cNvSpPr>
          <p:nvPr>
            <p:ph type="title"/>
          </p:nvPr>
        </p:nvSpPr>
        <p:spPr/>
        <p:txBody>
          <a:bodyPr/>
          <a:lstStyle/>
          <a:p>
            <a:pPr algn="ctr"/>
            <a:r>
              <a:rPr lang="en-US" dirty="0"/>
              <a:t>Brandeis Aging Brain Study</a:t>
            </a:r>
          </a:p>
        </p:txBody>
      </p:sp>
      <p:sp>
        <p:nvSpPr>
          <p:cNvPr id="3" name="Content Placeholder 2">
            <a:extLst>
              <a:ext uri="{FF2B5EF4-FFF2-40B4-BE49-F238E27FC236}">
                <a16:creationId xmlns:a16="http://schemas.microsoft.com/office/drawing/2014/main" id="{1ED9FE59-72E2-8F40-9812-A6A8FADB278F}"/>
              </a:ext>
            </a:extLst>
          </p:cNvPr>
          <p:cNvSpPr>
            <a:spLocks noGrp="1"/>
          </p:cNvSpPr>
          <p:nvPr>
            <p:ph idx="1"/>
          </p:nvPr>
        </p:nvSpPr>
        <p:spPr/>
        <p:txBody>
          <a:bodyPr/>
          <a:lstStyle/>
          <a:p>
            <a:r>
              <a:rPr lang="en-US" dirty="0"/>
              <a:t>326 participants (at least 1 visit)</a:t>
            </a:r>
          </a:p>
          <a:p>
            <a:endParaRPr lang="en-US" dirty="0"/>
          </a:p>
          <a:p>
            <a:pPr marL="0" indent="0">
              <a:buNone/>
            </a:pPr>
            <a:endParaRPr lang="en-US" dirty="0"/>
          </a:p>
          <a:p>
            <a:r>
              <a:rPr lang="en-US" dirty="0"/>
              <a:t>160 (at least 2 visits)</a:t>
            </a:r>
          </a:p>
          <a:p>
            <a:pPr marL="0" indent="0">
              <a:buNone/>
            </a:pPr>
            <a:endParaRPr lang="en-US" dirty="0"/>
          </a:p>
          <a:p>
            <a:pPr marL="0" indent="0">
              <a:buNone/>
            </a:pPr>
            <a:endParaRPr lang="en-US" dirty="0"/>
          </a:p>
          <a:p>
            <a:pPr marL="0" indent="0">
              <a:buNone/>
            </a:pPr>
            <a:endParaRPr lang="en-US" dirty="0"/>
          </a:p>
          <a:p>
            <a:r>
              <a:rPr lang="en-US" dirty="0"/>
              <a:t>39 (3+ visits)</a:t>
            </a:r>
          </a:p>
        </p:txBody>
      </p:sp>
      <p:pic>
        <p:nvPicPr>
          <p:cNvPr id="5" name="Picture 4">
            <a:extLst>
              <a:ext uri="{FF2B5EF4-FFF2-40B4-BE49-F238E27FC236}">
                <a16:creationId xmlns:a16="http://schemas.microsoft.com/office/drawing/2014/main" id="{39526147-317C-2B45-A93D-F5B17C4F4717}"/>
              </a:ext>
            </a:extLst>
          </p:cNvPr>
          <p:cNvPicPr>
            <a:picLocks noChangeAspect="1"/>
          </p:cNvPicPr>
          <p:nvPr/>
        </p:nvPicPr>
        <p:blipFill>
          <a:blip r:embed="rId2"/>
          <a:stretch>
            <a:fillRect/>
          </a:stretch>
        </p:blipFill>
        <p:spPr>
          <a:xfrm>
            <a:off x="4669320" y="2896394"/>
            <a:ext cx="2336800" cy="2209800"/>
          </a:xfrm>
          <a:prstGeom prst="rect">
            <a:avLst/>
          </a:prstGeom>
        </p:spPr>
      </p:pic>
      <p:pic>
        <p:nvPicPr>
          <p:cNvPr id="7" name="Picture 6">
            <a:extLst>
              <a:ext uri="{FF2B5EF4-FFF2-40B4-BE49-F238E27FC236}">
                <a16:creationId xmlns:a16="http://schemas.microsoft.com/office/drawing/2014/main" id="{81A9B97E-2510-CA41-0806-90B5E930401B}"/>
              </a:ext>
            </a:extLst>
          </p:cNvPr>
          <p:cNvPicPr>
            <a:picLocks noChangeAspect="1"/>
          </p:cNvPicPr>
          <p:nvPr/>
        </p:nvPicPr>
        <p:blipFill>
          <a:blip r:embed="rId3"/>
          <a:stretch>
            <a:fillRect/>
          </a:stretch>
        </p:blipFill>
        <p:spPr>
          <a:xfrm>
            <a:off x="7490895" y="1321594"/>
            <a:ext cx="3048000" cy="2679700"/>
          </a:xfrm>
          <a:prstGeom prst="rect">
            <a:avLst/>
          </a:prstGeom>
        </p:spPr>
      </p:pic>
      <p:pic>
        <p:nvPicPr>
          <p:cNvPr id="9" name="Picture 8">
            <a:extLst>
              <a:ext uri="{FF2B5EF4-FFF2-40B4-BE49-F238E27FC236}">
                <a16:creationId xmlns:a16="http://schemas.microsoft.com/office/drawing/2014/main" id="{04D4EA11-15AB-7275-12F4-BCC28B814B44}"/>
              </a:ext>
            </a:extLst>
          </p:cNvPr>
          <p:cNvPicPr>
            <a:picLocks noChangeAspect="1"/>
          </p:cNvPicPr>
          <p:nvPr/>
        </p:nvPicPr>
        <p:blipFill>
          <a:blip r:embed="rId4"/>
          <a:stretch>
            <a:fillRect/>
          </a:stretch>
        </p:blipFill>
        <p:spPr>
          <a:xfrm>
            <a:off x="6913010" y="4934348"/>
            <a:ext cx="1511300" cy="1778000"/>
          </a:xfrm>
          <a:prstGeom prst="rect">
            <a:avLst/>
          </a:prstGeom>
        </p:spPr>
      </p:pic>
    </p:spTree>
    <p:extLst>
      <p:ext uri="{BB962C8B-B14F-4D97-AF65-F5344CB8AC3E}">
        <p14:creationId xmlns:p14="http://schemas.microsoft.com/office/powerpoint/2010/main" val="3194912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38347-2DA1-9ABA-6178-D185E6FF299A}"/>
              </a:ext>
            </a:extLst>
          </p:cNvPr>
          <p:cNvSpPr>
            <a:spLocks noGrp="1"/>
          </p:cNvSpPr>
          <p:nvPr>
            <p:ph type="title"/>
          </p:nvPr>
        </p:nvSpPr>
        <p:spPr/>
        <p:txBody>
          <a:bodyPr/>
          <a:lstStyle/>
          <a:p>
            <a:pPr algn="ctr"/>
            <a:r>
              <a:rPr lang="en-US" dirty="0"/>
              <a:t>The aging brain</a:t>
            </a:r>
          </a:p>
        </p:txBody>
      </p:sp>
      <p:grpSp>
        <p:nvGrpSpPr>
          <p:cNvPr id="25" name="Group 24">
            <a:extLst>
              <a:ext uri="{FF2B5EF4-FFF2-40B4-BE49-F238E27FC236}">
                <a16:creationId xmlns:a16="http://schemas.microsoft.com/office/drawing/2014/main" id="{1CD2D955-8BA8-08FA-3C3E-0C9847BA248F}"/>
              </a:ext>
            </a:extLst>
          </p:cNvPr>
          <p:cNvGrpSpPr/>
          <p:nvPr/>
        </p:nvGrpSpPr>
        <p:grpSpPr>
          <a:xfrm>
            <a:off x="4696691" y="1854341"/>
            <a:ext cx="7089635" cy="584775"/>
            <a:chOff x="4696691" y="1854341"/>
            <a:chExt cx="7089635" cy="584775"/>
          </a:xfrm>
        </p:grpSpPr>
        <p:cxnSp>
          <p:nvCxnSpPr>
            <p:cNvPr id="23" name="Straight Connector 22">
              <a:extLst>
                <a:ext uri="{FF2B5EF4-FFF2-40B4-BE49-F238E27FC236}">
                  <a16:creationId xmlns:a16="http://schemas.microsoft.com/office/drawing/2014/main" id="{0FB18C27-D21B-836C-E59C-61A300ACC7DC}"/>
                </a:ext>
              </a:extLst>
            </p:cNvPr>
            <p:cNvCxnSpPr/>
            <p:nvPr/>
          </p:nvCxnSpPr>
          <p:spPr>
            <a:xfrm>
              <a:off x="4696691" y="2258291"/>
              <a:ext cx="5056909" cy="0"/>
            </a:xfrm>
            <a:prstGeom prst="line">
              <a:avLst/>
            </a:prstGeom>
            <a:ln w="762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E8A8B90-3D66-112B-7D47-6345F31FD3C4}"/>
                </a:ext>
              </a:extLst>
            </p:cNvPr>
            <p:cNvSpPr txBox="1"/>
            <p:nvPr/>
          </p:nvSpPr>
          <p:spPr>
            <a:xfrm>
              <a:off x="9644393" y="1854341"/>
              <a:ext cx="2141933" cy="584775"/>
            </a:xfrm>
            <a:prstGeom prst="rect">
              <a:avLst/>
            </a:prstGeom>
            <a:noFill/>
            <a:ln>
              <a:noFill/>
            </a:ln>
          </p:spPr>
          <p:txBody>
            <a:bodyPr wrap="none" rtlCol="0">
              <a:spAutoFit/>
            </a:bodyPr>
            <a:lstStyle/>
            <a:p>
              <a:r>
                <a:rPr lang="en-US" sz="3200" dirty="0">
                  <a:ln>
                    <a:solidFill>
                      <a:srgbClr val="00B050"/>
                    </a:solidFill>
                  </a:ln>
                </a:rPr>
                <a:t>Super aging</a:t>
              </a:r>
            </a:p>
          </p:txBody>
        </p:sp>
      </p:grpSp>
      <p:sp>
        <p:nvSpPr>
          <p:cNvPr id="18" name="Freeform 17">
            <a:extLst>
              <a:ext uri="{FF2B5EF4-FFF2-40B4-BE49-F238E27FC236}">
                <a16:creationId xmlns:a16="http://schemas.microsoft.com/office/drawing/2014/main" id="{B76FEBC4-A98E-7E40-7193-2C9B83E56090}"/>
              </a:ext>
            </a:extLst>
          </p:cNvPr>
          <p:cNvSpPr/>
          <p:nvPr/>
        </p:nvSpPr>
        <p:spPr>
          <a:xfrm>
            <a:off x="2938072" y="2218544"/>
            <a:ext cx="6760564" cy="1244184"/>
          </a:xfrm>
          <a:custGeom>
            <a:avLst/>
            <a:gdLst>
              <a:gd name="connsiteX0" fmla="*/ 0 w 6760564"/>
              <a:gd name="connsiteY0" fmla="*/ 0 h 1244184"/>
              <a:gd name="connsiteX1" fmla="*/ 5021705 w 6760564"/>
              <a:gd name="connsiteY1" fmla="*/ 419725 h 1244184"/>
              <a:gd name="connsiteX2" fmla="*/ 6760564 w 6760564"/>
              <a:gd name="connsiteY2" fmla="*/ 1244184 h 1244184"/>
            </a:gdLst>
            <a:ahLst/>
            <a:cxnLst>
              <a:cxn ang="0">
                <a:pos x="connsiteX0" y="connsiteY0"/>
              </a:cxn>
              <a:cxn ang="0">
                <a:pos x="connsiteX1" y="connsiteY1"/>
              </a:cxn>
              <a:cxn ang="0">
                <a:pos x="connsiteX2" y="connsiteY2"/>
              </a:cxn>
            </a:cxnLst>
            <a:rect l="l" t="t" r="r" b="b"/>
            <a:pathLst>
              <a:path w="6760564" h="1244184">
                <a:moveTo>
                  <a:pt x="0" y="0"/>
                </a:moveTo>
                <a:cubicBezTo>
                  <a:pt x="1947472" y="106180"/>
                  <a:pt x="3894945" y="212361"/>
                  <a:pt x="5021705" y="419725"/>
                </a:cubicBezTo>
                <a:cubicBezTo>
                  <a:pt x="6148465" y="627089"/>
                  <a:pt x="6454514" y="935636"/>
                  <a:pt x="6760564" y="1244184"/>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20BF1AD-2E10-6056-7B96-9EA2B510661C}"/>
              </a:ext>
            </a:extLst>
          </p:cNvPr>
          <p:cNvCxnSpPr/>
          <p:nvPr/>
        </p:nvCxnSpPr>
        <p:spPr>
          <a:xfrm>
            <a:off x="2893102" y="1618936"/>
            <a:ext cx="0" cy="4317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114A1DF-35EB-3668-F07E-4E800A2836D6}"/>
              </a:ext>
            </a:extLst>
          </p:cNvPr>
          <p:cNvCxnSpPr>
            <a:cxnSpLocks/>
          </p:cNvCxnSpPr>
          <p:nvPr/>
        </p:nvCxnSpPr>
        <p:spPr>
          <a:xfrm flipH="1">
            <a:off x="2880612" y="5953593"/>
            <a:ext cx="77474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781CE09-DDDD-348F-4AAE-02CF3367C23D}"/>
              </a:ext>
            </a:extLst>
          </p:cNvPr>
          <p:cNvSpPr txBox="1"/>
          <p:nvPr/>
        </p:nvSpPr>
        <p:spPr>
          <a:xfrm>
            <a:off x="9683645" y="2863151"/>
            <a:ext cx="1120820" cy="584775"/>
          </a:xfrm>
          <a:prstGeom prst="rect">
            <a:avLst/>
          </a:prstGeom>
          <a:noFill/>
          <a:ln>
            <a:noFill/>
          </a:ln>
        </p:spPr>
        <p:txBody>
          <a:bodyPr wrap="none" rtlCol="0">
            <a:spAutoFit/>
          </a:bodyPr>
          <a:lstStyle/>
          <a:p>
            <a:r>
              <a:rPr lang="en-US" sz="3200" dirty="0">
                <a:ln>
                  <a:solidFill>
                    <a:schemeClr val="tx1"/>
                  </a:solidFill>
                </a:ln>
                <a:solidFill>
                  <a:sysClr val="windowText" lastClr="000000"/>
                </a:solidFill>
              </a:rPr>
              <a:t>Aging</a:t>
            </a:r>
          </a:p>
        </p:txBody>
      </p:sp>
      <p:grpSp>
        <p:nvGrpSpPr>
          <p:cNvPr id="33" name="Group 32">
            <a:extLst>
              <a:ext uri="{FF2B5EF4-FFF2-40B4-BE49-F238E27FC236}">
                <a16:creationId xmlns:a16="http://schemas.microsoft.com/office/drawing/2014/main" id="{AAC876BD-2B35-858B-D1B1-A174D2474128}"/>
              </a:ext>
            </a:extLst>
          </p:cNvPr>
          <p:cNvGrpSpPr/>
          <p:nvPr/>
        </p:nvGrpSpPr>
        <p:grpSpPr>
          <a:xfrm>
            <a:off x="2923082" y="2218544"/>
            <a:ext cx="6730584" cy="3582649"/>
            <a:chOff x="2923082" y="2218544"/>
            <a:chExt cx="6730584" cy="3582649"/>
          </a:xfrm>
        </p:grpSpPr>
        <p:sp>
          <p:nvSpPr>
            <p:cNvPr id="17" name="Freeform 16">
              <a:extLst>
                <a:ext uri="{FF2B5EF4-FFF2-40B4-BE49-F238E27FC236}">
                  <a16:creationId xmlns:a16="http://schemas.microsoft.com/office/drawing/2014/main" id="{E582BF25-B6AE-22C1-BD4D-12F159C70874}"/>
                </a:ext>
              </a:extLst>
            </p:cNvPr>
            <p:cNvSpPr/>
            <p:nvPr/>
          </p:nvSpPr>
          <p:spPr>
            <a:xfrm>
              <a:off x="2923082" y="2218544"/>
              <a:ext cx="6730584" cy="3582649"/>
            </a:xfrm>
            <a:custGeom>
              <a:avLst/>
              <a:gdLst>
                <a:gd name="connsiteX0" fmla="*/ 0 w 6730584"/>
                <a:gd name="connsiteY0" fmla="*/ 0 h 3582649"/>
                <a:gd name="connsiteX1" fmla="*/ 4542020 w 6730584"/>
                <a:gd name="connsiteY1" fmla="*/ 824459 h 3582649"/>
                <a:gd name="connsiteX2" fmla="*/ 6730584 w 6730584"/>
                <a:gd name="connsiteY2" fmla="*/ 3582649 h 3582649"/>
              </a:gdLst>
              <a:ahLst/>
              <a:cxnLst>
                <a:cxn ang="0">
                  <a:pos x="connsiteX0" y="connsiteY0"/>
                </a:cxn>
                <a:cxn ang="0">
                  <a:pos x="connsiteX1" y="connsiteY1"/>
                </a:cxn>
                <a:cxn ang="0">
                  <a:pos x="connsiteX2" y="connsiteY2"/>
                </a:cxn>
              </a:cxnLst>
              <a:rect l="l" t="t" r="r" b="b"/>
              <a:pathLst>
                <a:path w="6730584" h="3582649">
                  <a:moveTo>
                    <a:pt x="0" y="0"/>
                  </a:moveTo>
                  <a:cubicBezTo>
                    <a:pt x="1710128" y="113675"/>
                    <a:pt x="3420256" y="227351"/>
                    <a:pt x="4542020" y="824459"/>
                  </a:cubicBezTo>
                  <a:cubicBezTo>
                    <a:pt x="5663784" y="1421567"/>
                    <a:pt x="6197184" y="2502108"/>
                    <a:pt x="6730584" y="3582649"/>
                  </a:cubicBezTo>
                </a:path>
              </a:pathLst>
            </a:cu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21" name="TextBox 20">
              <a:extLst>
                <a:ext uri="{FF2B5EF4-FFF2-40B4-BE49-F238E27FC236}">
                  <a16:creationId xmlns:a16="http://schemas.microsoft.com/office/drawing/2014/main" id="{B9FE306E-84B7-CF5F-7F36-91A55C6D7E53}"/>
                </a:ext>
              </a:extLst>
            </p:cNvPr>
            <p:cNvSpPr txBox="1"/>
            <p:nvPr/>
          </p:nvSpPr>
          <p:spPr>
            <a:xfrm>
              <a:off x="4721675" y="2605503"/>
              <a:ext cx="1871859" cy="584775"/>
            </a:xfrm>
            <a:prstGeom prst="rect">
              <a:avLst/>
            </a:prstGeom>
            <a:noFill/>
            <a:ln>
              <a:noFill/>
            </a:ln>
          </p:spPr>
          <p:txBody>
            <a:bodyPr wrap="none" rtlCol="0">
              <a:spAutoFit/>
            </a:bodyPr>
            <a:lstStyle/>
            <a:p>
              <a:r>
                <a:rPr lang="en-US" sz="3200" dirty="0">
                  <a:ln>
                    <a:solidFill>
                      <a:schemeClr val="tx1"/>
                    </a:solidFill>
                  </a:ln>
                  <a:solidFill>
                    <a:srgbClr val="FF0000"/>
                  </a:solidFill>
                </a:rPr>
                <a:t>Preclinical</a:t>
              </a:r>
            </a:p>
          </p:txBody>
        </p:sp>
        <p:sp>
          <p:nvSpPr>
            <p:cNvPr id="22" name="TextBox 21">
              <a:extLst>
                <a:ext uri="{FF2B5EF4-FFF2-40B4-BE49-F238E27FC236}">
                  <a16:creationId xmlns:a16="http://schemas.microsoft.com/office/drawing/2014/main" id="{327D32D4-369D-8169-1F61-657E64141EA0}"/>
                </a:ext>
              </a:extLst>
            </p:cNvPr>
            <p:cNvSpPr txBox="1"/>
            <p:nvPr/>
          </p:nvSpPr>
          <p:spPr>
            <a:xfrm>
              <a:off x="6939490" y="3210087"/>
              <a:ext cx="859531" cy="584775"/>
            </a:xfrm>
            <a:prstGeom prst="rect">
              <a:avLst/>
            </a:prstGeom>
            <a:noFill/>
            <a:ln>
              <a:noFill/>
            </a:ln>
          </p:spPr>
          <p:txBody>
            <a:bodyPr wrap="none" rtlCol="0">
              <a:spAutoFit/>
            </a:bodyPr>
            <a:lstStyle/>
            <a:p>
              <a:r>
                <a:rPr lang="en-US" sz="3200" dirty="0">
                  <a:ln>
                    <a:solidFill>
                      <a:schemeClr val="tx1"/>
                    </a:solidFill>
                  </a:ln>
                  <a:solidFill>
                    <a:srgbClr val="FF0000"/>
                  </a:solidFill>
                </a:rPr>
                <a:t>MCI</a:t>
              </a:r>
            </a:p>
          </p:txBody>
        </p:sp>
        <p:sp>
          <p:nvSpPr>
            <p:cNvPr id="26" name="TextBox 25">
              <a:extLst>
                <a:ext uri="{FF2B5EF4-FFF2-40B4-BE49-F238E27FC236}">
                  <a16:creationId xmlns:a16="http://schemas.microsoft.com/office/drawing/2014/main" id="{EF13A056-07CB-302F-6472-99E29EE2EED3}"/>
                </a:ext>
              </a:extLst>
            </p:cNvPr>
            <p:cNvSpPr txBox="1"/>
            <p:nvPr/>
          </p:nvSpPr>
          <p:spPr>
            <a:xfrm>
              <a:off x="7589110" y="5067686"/>
              <a:ext cx="1815946" cy="584775"/>
            </a:xfrm>
            <a:prstGeom prst="rect">
              <a:avLst/>
            </a:prstGeom>
            <a:noFill/>
            <a:ln>
              <a:noFill/>
            </a:ln>
          </p:spPr>
          <p:txBody>
            <a:bodyPr wrap="none" rtlCol="0">
              <a:spAutoFit/>
            </a:bodyPr>
            <a:lstStyle/>
            <a:p>
              <a:r>
                <a:rPr lang="en-US" sz="3200" dirty="0">
                  <a:ln>
                    <a:solidFill>
                      <a:schemeClr val="tx1"/>
                    </a:solidFill>
                  </a:ln>
                  <a:solidFill>
                    <a:srgbClr val="FF0000"/>
                  </a:solidFill>
                </a:rPr>
                <a:t>Dementia</a:t>
              </a:r>
            </a:p>
          </p:txBody>
        </p:sp>
      </p:grpSp>
      <p:sp>
        <p:nvSpPr>
          <p:cNvPr id="29" name="Right Arrow 28">
            <a:extLst>
              <a:ext uri="{FF2B5EF4-FFF2-40B4-BE49-F238E27FC236}">
                <a16:creationId xmlns:a16="http://schemas.microsoft.com/office/drawing/2014/main" id="{2F712153-8A27-6C22-4CC3-0967E65309D7}"/>
              </a:ext>
            </a:extLst>
          </p:cNvPr>
          <p:cNvSpPr/>
          <p:nvPr/>
        </p:nvSpPr>
        <p:spPr>
          <a:xfrm>
            <a:off x="4544291" y="5993468"/>
            <a:ext cx="1620981" cy="414037"/>
          </a:xfrm>
          <a:prstGeom prst="rightArrow">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7931FAD7-B70C-19C1-60D6-EB8072A6F295}"/>
              </a:ext>
            </a:extLst>
          </p:cNvPr>
          <p:cNvSpPr/>
          <p:nvPr/>
        </p:nvSpPr>
        <p:spPr>
          <a:xfrm rot="5400000">
            <a:off x="1285010" y="3043097"/>
            <a:ext cx="1620981" cy="414037"/>
          </a:xfrm>
          <a:prstGeom prst="rightArrow">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B900865-339C-15AD-EBB1-477C9BAE2DE3}"/>
              </a:ext>
            </a:extLst>
          </p:cNvPr>
          <p:cNvSpPr txBox="1"/>
          <p:nvPr/>
        </p:nvSpPr>
        <p:spPr>
          <a:xfrm>
            <a:off x="1047263" y="1772769"/>
            <a:ext cx="1790875" cy="584775"/>
          </a:xfrm>
          <a:prstGeom prst="rect">
            <a:avLst/>
          </a:prstGeom>
          <a:noFill/>
          <a:ln>
            <a:noFill/>
          </a:ln>
        </p:spPr>
        <p:txBody>
          <a:bodyPr wrap="none" rtlCol="0">
            <a:spAutoFit/>
          </a:bodyPr>
          <a:lstStyle/>
          <a:p>
            <a:r>
              <a:rPr lang="en-US" sz="3200" dirty="0">
                <a:ln>
                  <a:solidFill>
                    <a:schemeClr val="tx1"/>
                  </a:solidFill>
                </a:ln>
                <a:solidFill>
                  <a:sysClr val="windowText" lastClr="000000"/>
                </a:solidFill>
              </a:rPr>
              <a:t>Cognition</a:t>
            </a:r>
          </a:p>
        </p:txBody>
      </p:sp>
      <p:sp>
        <p:nvSpPr>
          <p:cNvPr id="32" name="TextBox 31">
            <a:extLst>
              <a:ext uri="{FF2B5EF4-FFF2-40B4-BE49-F238E27FC236}">
                <a16:creationId xmlns:a16="http://schemas.microsoft.com/office/drawing/2014/main" id="{BF7E732C-6434-F465-997C-1781D55831F8}"/>
              </a:ext>
            </a:extLst>
          </p:cNvPr>
          <p:cNvSpPr txBox="1"/>
          <p:nvPr/>
        </p:nvSpPr>
        <p:spPr>
          <a:xfrm>
            <a:off x="3281596" y="5849150"/>
            <a:ext cx="1052339" cy="584775"/>
          </a:xfrm>
          <a:prstGeom prst="rect">
            <a:avLst/>
          </a:prstGeom>
          <a:noFill/>
          <a:ln>
            <a:noFill/>
          </a:ln>
        </p:spPr>
        <p:txBody>
          <a:bodyPr wrap="none" rtlCol="0">
            <a:spAutoFit/>
          </a:bodyPr>
          <a:lstStyle/>
          <a:p>
            <a:r>
              <a:rPr lang="en-US" sz="3200" dirty="0">
                <a:ln>
                  <a:solidFill>
                    <a:schemeClr val="tx1"/>
                  </a:solidFill>
                </a:ln>
                <a:solidFill>
                  <a:sysClr val="windowText" lastClr="000000"/>
                </a:solidFill>
              </a:rPr>
              <a:t>Years</a:t>
            </a:r>
          </a:p>
        </p:txBody>
      </p:sp>
      <p:sp>
        <p:nvSpPr>
          <p:cNvPr id="3" name="Right Arrow 2">
            <a:extLst>
              <a:ext uri="{FF2B5EF4-FFF2-40B4-BE49-F238E27FC236}">
                <a16:creationId xmlns:a16="http://schemas.microsoft.com/office/drawing/2014/main" id="{68B30225-0F70-F0EE-B4FD-277046281247}"/>
              </a:ext>
            </a:extLst>
          </p:cNvPr>
          <p:cNvSpPr/>
          <p:nvPr/>
        </p:nvSpPr>
        <p:spPr>
          <a:xfrm rot="16200000">
            <a:off x="5894233" y="3408109"/>
            <a:ext cx="1620981" cy="414037"/>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96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82DFFA-7137-5EF8-D869-118FC5F8C331}"/>
              </a:ext>
            </a:extLst>
          </p:cNvPr>
          <p:cNvSpPr txBox="1"/>
          <p:nvPr/>
        </p:nvSpPr>
        <p:spPr>
          <a:xfrm>
            <a:off x="5447338" y="2224563"/>
            <a:ext cx="6888101" cy="575542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3200" dirty="0"/>
              <a:t>Brain imaging to measure</a:t>
            </a:r>
          </a:p>
          <a:p>
            <a:pPr marL="457200" indent="-457200">
              <a:spcAft>
                <a:spcPts val="1200"/>
              </a:spcAft>
              <a:buFont typeface="Arial" panose="020B0604020202020204" pitchFamily="34" charset="0"/>
              <a:buChar char="•"/>
            </a:pPr>
            <a:r>
              <a:rPr lang="en-US" sz="3200" dirty="0"/>
              <a:t>Brain structure and function (MRI)</a:t>
            </a:r>
          </a:p>
          <a:p>
            <a:pPr marL="457200" indent="-457200">
              <a:spcAft>
                <a:spcPts val="1200"/>
              </a:spcAft>
              <a:buFont typeface="Arial" panose="020B0604020202020204" pitchFamily="34" charset="0"/>
              <a:buChar char="•"/>
            </a:pPr>
            <a:r>
              <a:rPr lang="en-US" sz="3200" dirty="0"/>
              <a:t>Tau pathology (PET)</a:t>
            </a:r>
          </a:p>
          <a:p>
            <a:pPr marL="457200" indent="-457200">
              <a:spcAft>
                <a:spcPts val="1200"/>
              </a:spcAft>
              <a:buFont typeface="Arial" panose="020B0604020202020204" pitchFamily="34" charset="0"/>
              <a:buChar char="•"/>
            </a:pPr>
            <a:r>
              <a:rPr lang="en-US" sz="3200" dirty="0"/>
              <a:t>Dopamine</a:t>
            </a:r>
          </a:p>
          <a:p>
            <a:pPr marL="457200" indent="-457200">
              <a:spcAft>
                <a:spcPts val="1200"/>
              </a:spcAft>
              <a:buFont typeface="Arial" panose="020B0604020202020204" pitchFamily="34" charset="0"/>
              <a:buChar char="•"/>
            </a:pPr>
            <a:r>
              <a:rPr lang="en-US" sz="3200" dirty="0"/>
              <a:t>Norepinephrine</a:t>
            </a:r>
          </a:p>
          <a:p>
            <a:pPr marL="457200" indent="-457200">
              <a:spcAft>
                <a:spcPts val="1200"/>
              </a:spcAft>
              <a:buFont typeface="Arial" panose="020B0604020202020204" pitchFamily="34" charset="0"/>
              <a:buChar char="•"/>
            </a:pPr>
            <a:r>
              <a:rPr lang="en-US" sz="3200" dirty="0"/>
              <a:t>Serotonin</a:t>
            </a:r>
          </a:p>
          <a:p>
            <a:pPr>
              <a:spcAft>
                <a:spcPts val="1200"/>
              </a:spcAft>
            </a:pPr>
            <a:endParaRPr lang="en-US" sz="3200" dirty="0"/>
          </a:p>
          <a:p>
            <a:pPr>
              <a:spcAft>
                <a:spcPts val="1200"/>
              </a:spcAft>
            </a:pPr>
            <a:endParaRPr lang="en-US" sz="3200" dirty="0"/>
          </a:p>
          <a:p>
            <a:pPr>
              <a:spcAft>
                <a:spcPts val="1200"/>
              </a:spcAft>
            </a:pPr>
            <a:endParaRPr lang="en-US" sz="3200" dirty="0"/>
          </a:p>
        </p:txBody>
      </p:sp>
      <p:pic>
        <p:nvPicPr>
          <p:cNvPr id="3" name="Picture 2">
            <a:extLst>
              <a:ext uri="{FF2B5EF4-FFF2-40B4-BE49-F238E27FC236}">
                <a16:creationId xmlns:a16="http://schemas.microsoft.com/office/drawing/2014/main" id="{C0A2781E-747A-C2C8-C4CA-D94F62C5DA89}"/>
              </a:ext>
            </a:extLst>
          </p:cNvPr>
          <p:cNvPicPr>
            <a:picLocks noChangeAspect="1"/>
          </p:cNvPicPr>
          <p:nvPr/>
        </p:nvPicPr>
        <p:blipFill>
          <a:blip r:embed="rId3"/>
          <a:stretch>
            <a:fillRect/>
          </a:stretch>
        </p:blipFill>
        <p:spPr>
          <a:xfrm>
            <a:off x="387079" y="2083982"/>
            <a:ext cx="5012187" cy="3341458"/>
          </a:xfrm>
          <a:prstGeom prst="rect">
            <a:avLst/>
          </a:prstGeom>
        </p:spPr>
      </p:pic>
      <p:sp>
        <p:nvSpPr>
          <p:cNvPr id="6" name="Title 1">
            <a:extLst>
              <a:ext uri="{FF2B5EF4-FFF2-40B4-BE49-F238E27FC236}">
                <a16:creationId xmlns:a16="http://schemas.microsoft.com/office/drawing/2014/main" id="{EEF81E31-2D25-D247-EED9-9A8E2C1CA959}"/>
              </a:ext>
            </a:extLst>
          </p:cNvPr>
          <p:cNvSpPr>
            <a:spLocks noGrp="1"/>
          </p:cNvSpPr>
          <p:nvPr>
            <p:ph type="title"/>
          </p:nvPr>
        </p:nvSpPr>
        <p:spPr>
          <a:xfrm>
            <a:off x="838200" y="365125"/>
            <a:ext cx="10515600" cy="1325563"/>
          </a:xfrm>
        </p:spPr>
        <p:txBody>
          <a:bodyPr/>
          <a:lstStyle/>
          <a:p>
            <a:pPr algn="ctr"/>
            <a:r>
              <a:rPr lang="en-US" dirty="0"/>
              <a:t>The Brandeis Aging Brain Study</a:t>
            </a:r>
          </a:p>
        </p:txBody>
      </p:sp>
      <p:grpSp>
        <p:nvGrpSpPr>
          <p:cNvPr id="5" name="Group 4">
            <a:extLst>
              <a:ext uri="{FF2B5EF4-FFF2-40B4-BE49-F238E27FC236}">
                <a16:creationId xmlns:a16="http://schemas.microsoft.com/office/drawing/2014/main" id="{20919A8A-3F8A-5821-AFF3-277F03A08FAE}"/>
              </a:ext>
            </a:extLst>
          </p:cNvPr>
          <p:cNvGrpSpPr/>
          <p:nvPr/>
        </p:nvGrpSpPr>
        <p:grpSpPr>
          <a:xfrm>
            <a:off x="8733704" y="4195369"/>
            <a:ext cx="2340675" cy="1813810"/>
            <a:chOff x="8733704" y="4272197"/>
            <a:chExt cx="2340675" cy="1813810"/>
          </a:xfrm>
        </p:grpSpPr>
        <p:sp>
          <p:nvSpPr>
            <p:cNvPr id="2" name="Right Brace 1">
              <a:extLst>
                <a:ext uri="{FF2B5EF4-FFF2-40B4-BE49-F238E27FC236}">
                  <a16:creationId xmlns:a16="http://schemas.microsoft.com/office/drawing/2014/main" id="{811A8AC4-87A4-FBC6-3154-1716B3F75A6B}"/>
                </a:ext>
              </a:extLst>
            </p:cNvPr>
            <p:cNvSpPr/>
            <p:nvPr/>
          </p:nvSpPr>
          <p:spPr>
            <a:xfrm>
              <a:off x="8733704" y="4272197"/>
              <a:ext cx="605168" cy="1813810"/>
            </a:xfrm>
            <a:prstGeom prst="righ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6">
                    <a:lumMod val="75000"/>
                  </a:schemeClr>
                </a:solidFill>
              </a:endParaRPr>
            </a:p>
          </p:txBody>
        </p:sp>
        <p:sp>
          <p:nvSpPr>
            <p:cNvPr id="4" name="TextBox 3">
              <a:extLst>
                <a:ext uri="{FF2B5EF4-FFF2-40B4-BE49-F238E27FC236}">
                  <a16:creationId xmlns:a16="http://schemas.microsoft.com/office/drawing/2014/main" id="{6EB5A7B5-00EC-D5CF-701E-4BDC1268EC71}"/>
                </a:ext>
              </a:extLst>
            </p:cNvPr>
            <p:cNvSpPr txBox="1"/>
            <p:nvPr/>
          </p:nvSpPr>
          <p:spPr>
            <a:xfrm>
              <a:off x="9443804" y="4840665"/>
              <a:ext cx="1630575" cy="584775"/>
            </a:xfrm>
            <a:prstGeom prst="rect">
              <a:avLst/>
            </a:prstGeom>
            <a:noFill/>
            <a:ln w="28575">
              <a:solidFill>
                <a:schemeClr val="accent6">
                  <a:lumMod val="75000"/>
                </a:schemeClr>
              </a:solidFill>
            </a:ln>
          </p:spPr>
          <p:txBody>
            <a:bodyPr wrap="none" rtlCol="0">
              <a:spAutoFit/>
            </a:bodyPr>
            <a:lstStyle/>
            <a:p>
              <a:r>
                <a:rPr lang="en-US" sz="3200" dirty="0">
                  <a:solidFill>
                    <a:schemeClr val="accent6">
                      <a:lumMod val="75000"/>
                    </a:schemeClr>
                  </a:solidFill>
                </a:rPr>
                <a:t>FMT PET</a:t>
              </a:r>
            </a:p>
          </p:txBody>
        </p:sp>
      </p:grpSp>
    </p:spTree>
    <p:extLst>
      <p:ext uri="{BB962C8B-B14F-4D97-AF65-F5344CB8AC3E}">
        <p14:creationId xmlns:p14="http://schemas.microsoft.com/office/powerpoint/2010/main" val="273310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8CE7-A95D-9673-D3E0-84ED51E53AB2}"/>
              </a:ext>
            </a:extLst>
          </p:cNvPr>
          <p:cNvSpPr>
            <a:spLocks noGrp="1"/>
          </p:cNvSpPr>
          <p:nvPr>
            <p:ph type="title"/>
          </p:nvPr>
        </p:nvSpPr>
        <p:spPr>
          <a:xfrm>
            <a:off x="838200" y="0"/>
            <a:ext cx="10515600" cy="1325563"/>
          </a:xfrm>
        </p:spPr>
        <p:txBody>
          <a:bodyPr/>
          <a:lstStyle/>
          <a:p>
            <a:pPr algn="ctr"/>
            <a:r>
              <a:rPr lang="en-US" dirty="0"/>
              <a:t>The Brandeis Aging Brain Study</a:t>
            </a:r>
          </a:p>
        </p:txBody>
      </p:sp>
      <p:pic>
        <p:nvPicPr>
          <p:cNvPr id="4" name="Picture 3">
            <a:extLst>
              <a:ext uri="{FF2B5EF4-FFF2-40B4-BE49-F238E27FC236}">
                <a16:creationId xmlns:a16="http://schemas.microsoft.com/office/drawing/2014/main" id="{A298351F-4D83-6B8D-D03F-29FD26C227E9}"/>
              </a:ext>
            </a:extLst>
          </p:cNvPr>
          <p:cNvPicPr>
            <a:picLocks noChangeAspect="1"/>
          </p:cNvPicPr>
          <p:nvPr/>
        </p:nvPicPr>
        <p:blipFill>
          <a:blip r:embed="rId2"/>
          <a:stretch>
            <a:fillRect/>
          </a:stretch>
        </p:blipFill>
        <p:spPr>
          <a:xfrm>
            <a:off x="179027" y="1260764"/>
            <a:ext cx="3167880" cy="5597236"/>
          </a:xfrm>
          <a:prstGeom prst="rect">
            <a:avLst/>
          </a:prstGeom>
        </p:spPr>
      </p:pic>
      <p:sp>
        <p:nvSpPr>
          <p:cNvPr id="5" name="TextBox 4">
            <a:extLst>
              <a:ext uri="{FF2B5EF4-FFF2-40B4-BE49-F238E27FC236}">
                <a16:creationId xmlns:a16="http://schemas.microsoft.com/office/drawing/2014/main" id="{6690D0B6-3389-733C-F3A4-1DCE7E8F40AA}"/>
              </a:ext>
            </a:extLst>
          </p:cNvPr>
          <p:cNvSpPr txBox="1"/>
          <p:nvPr/>
        </p:nvSpPr>
        <p:spPr>
          <a:xfrm>
            <a:off x="4023576" y="1550546"/>
            <a:ext cx="6142434" cy="2369880"/>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200" dirty="0"/>
              <a:t>New method for measuring brain health</a:t>
            </a:r>
          </a:p>
          <a:p>
            <a:pPr>
              <a:spcAft>
                <a:spcPts val="1200"/>
              </a:spcAft>
            </a:pPr>
            <a:endParaRPr lang="en-US" sz="3200" dirty="0"/>
          </a:p>
          <a:p>
            <a:pPr marL="285750" indent="-285750">
              <a:spcAft>
                <a:spcPts val="1200"/>
              </a:spcAft>
              <a:buFont typeface="Arial" panose="020B0604020202020204" pitchFamily="34" charset="0"/>
              <a:buChar char="•"/>
            </a:pPr>
            <a:endParaRPr lang="en-US" sz="3200" dirty="0"/>
          </a:p>
        </p:txBody>
      </p:sp>
      <p:sp>
        <p:nvSpPr>
          <p:cNvPr id="8" name="TextBox 7">
            <a:extLst>
              <a:ext uri="{FF2B5EF4-FFF2-40B4-BE49-F238E27FC236}">
                <a16:creationId xmlns:a16="http://schemas.microsoft.com/office/drawing/2014/main" id="{B58FF183-EB71-F92F-6FDA-DC5D48AEE27C}"/>
              </a:ext>
            </a:extLst>
          </p:cNvPr>
          <p:cNvSpPr txBox="1"/>
          <p:nvPr/>
        </p:nvSpPr>
        <p:spPr>
          <a:xfrm>
            <a:off x="940793" y="556122"/>
            <a:ext cx="1202573" cy="769441"/>
          </a:xfrm>
          <a:prstGeom prst="rect">
            <a:avLst/>
          </a:prstGeom>
          <a:noFill/>
        </p:spPr>
        <p:txBody>
          <a:bodyPr wrap="none" rtlCol="0">
            <a:spAutoFit/>
          </a:bodyPr>
          <a:lstStyle/>
          <a:p>
            <a:r>
              <a:rPr lang="en-US" sz="4400" dirty="0">
                <a:solidFill>
                  <a:schemeClr val="accent6">
                    <a:lumMod val="75000"/>
                  </a:schemeClr>
                </a:solidFill>
              </a:rPr>
              <a:t>FMT</a:t>
            </a:r>
          </a:p>
        </p:txBody>
      </p:sp>
      <p:sp>
        <p:nvSpPr>
          <p:cNvPr id="14" name="TextBox 13">
            <a:extLst>
              <a:ext uri="{FF2B5EF4-FFF2-40B4-BE49-F238E27FC236}">
                <a16:creationId xmlns:a16="http://schemas.microsoft.com/office/drawing/2014/main" id="{A08991D5-DF93-F249-B9B0-E187538E3EE3}"/>
              </a:ext>
            </a:extLst>
          </p:cNvPr>
          <p:cNvSpPr txBox="1"/>
          <p:nvPr/>
        </p:nvSpPr>
        <p:spPr>
          <a:xfrm>
            <a:off x="4023576" y="2874442"/>
            <a:ext cx="6142434" cy="2369880"/>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200" dirty="0"/>
              <a:t>The norepinephrine system: where tau first begins</a:t>
            </a:r>
          </a:p>
          <a:p>
            <a:pPr>
              <a:spcAft>
                <a:spcPts val="1200"/>
              </a:spcAft>
            </a:pPr>
            <a:endParaRPr lang="en-US" sz="3200" dirty="0"/>
          </a:p>
          <a:p>
            <a:pPr marL="285750" indent="-285750">
              <a:spcAft>
                <a:spcPts val="1200"/>
              </a:spcAft>
              <a:buFont typeface="Arial" panose="020B0604020202020204" pitchFamily="34" charset="0"/>
              <a:buChar char="•"/>
            </a:pPr>
            <a:endParaRPr lang="en-US" sz="3200" dirty="0"/>
          </a:p>
        </p:txBody>
      </p:sp>
      <p:sp>
        <p:nvSpPr>
          <p:cNvPr id="15" name="TextBox 14">
            <a:extLst>
              <a:ext uri="{FF2B5EF4-FFF2-40B4-BE49-F238E27FC236}">
                <a16:creationId xmlns:a16="http://schemas.microsoft.com/office/drawing/2014/main" id="{7286E5DF-3D80-3457-901B-EB5A5D0F6DA8}"/>
              </a:ext>
            </a:extLst>
          </p:cNvPr>
          <p:cNvSpPr txBox="1"/>
          <p:nvPr/>
        </p:nvSpPr>
        <p:spPr>
          <a:xfrm>
            <a:off x="4023576" y="4198338"/>
            <a:ext cx="6142434" cy="335476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200" dirty="0"/>
              <a:t>We are developing FMT as an early ”biomarker” to predict who is most likely to develop Alzheimer’s disease </a:t>
            </a:r>
          </a:p>
          <a:p>
            <a:pPr>
              <a:spcAft>
                <a:spcPts val="1200"/>
              </a:spcAft>
            </a:pPr>
            <a:endParaRPr lang="en-US" sz="3200" dirty="0"/>
          </a:p>
          <a:p>
            <a:pPr marL="285750" indent="-285750">
              <a:spcAft>
                <a:spcPts val="1200"/>
              </a:spcAft>
              <a:buFont typeface="Arial" panose="020B0604020202020204" pitchFamily="34" charset="0"/>
              <a:buChar char="•"/>
            </a:pPr>
            <a:endParaRPr lang="en-US" sz="3200" dirty="0"/>
          </a:p>
        </p:txBody>
      </p:sp>
    </p:spTree>
    <p:extLst>
      <p:ext uri="{BB962C8B-B14F-4D97-AF65-F5344CB8AC3E}">
        <p14:creationId xmlns:p14="http://schemas.microsoft.com/office/powerpoint/2010/main" val="23623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CCDBB-3326-D283-4AF5-288F935D4A08}"/>
              </a:ext>
            </a:extLst>
          </p:cNvPr>
          <p:cNvSpPr>
            <a:spLocks noGrp="1"/>
          </p:cNvSpPr>
          <p:nvPr>
            <p:ph type="title"/>
          </p:nvPr>
        </p:nvSpPr>
        <p:spPr>
          <a:xfrm>
            <a:off x="838200" y="103353"/>
            <a:ext cx="10515600" cy="1325563"/>
          </a:xfrm>
        </p:spPr>
        <p:txBody>
          <a:bodyPr/>
          <a:lstStyle/>
          <a:p>
            <a:pPr algn="ctr"/>
            <a:r>
              <a:rPr lang="en-US" dirty="0"/>
              <a:t>Thank You!</a:t>
            </a:r>
          </a:p>
        </p:txBody>
      </p:sp>
      <p:pic>
        <p:nvPicPr>
          <p:cNvPr id="4" name="Picture 3" descr="A group of people posing for a photo&#10;&#10;Description automatically generated">
            <a:extLst>
              <a:ext uri="{FF2B5EF4-FFF2-40B4-BE49-F238E27FC236}">
                <a16:creationId xmlns:a16="http://schemas.microsoft.com/office/drawing/2014/main" id="{A33050AA-A155-E0E6-8C88-21C6B3480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142" y="1570013"/>
            <a:ext cx="3528880" cy="2657039"/>
          </a:xfrm>
          <a:prstGeom prst="rect">
            <a:avLst/>
          </a:prstGeom>
        </p:spPr>
      </p:pic>
      <p:pic>
        <p:nvPicPr>
          <p:cNvPr id="5" name="Picture 4" descr="National Institute on Aging">
            <a:extLst>
              <a:ext uri="{FF2B5EF4-FFF2-40B4-BE49-F238E27FC236}">
                <a16:creationId xmlns:a16="http://schemas.microsoft.com/office/drawing/2014/main" id="{35A05F4E-48AD-14A4-5D55-FA066F4CD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924" y="5008148"/>
            <a:ext cx="1473929" cy="1473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Other Gift Ideas | Holiday Gift Guide | Alumni, Friends and Families |  Brandeis University">
            <a:extLst>
              <a:ext uri="{FF2B5EF4-FFF2-40B4-BE49-F238E27FC236}">
                <a16:creationId xmlns:a16="http://schemas.microsoft.com/office/drawing/2014/main" id="{A372783B-440D-E254-0A07-7B8E469F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9" t="26624" r="479" b="24338"/>
          <a:stretch>
            <a:fillRect/>
          </a:stretch>
        </p:blipFill>
        <p:spPr bwMode="auto">
          <a:xfrm>
            <a:off x="3662903" y="1528246"/>
            <a:ext cx="4053216" cy="137028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D8C3D2C-9FC4-DD88-8E2B-33B75774B3B3}"/>
              </a:ext>
            </a:extLst>
          </p:cNvPr>
          <p:cNvGrpSpPr/>
          <p:nvPr/>
        </p:nvGrpSpPr>
        <p:grpSpPr>
          <a:xfrm>
            <a:off x="3332681" y="2853809"/>
            <a:ext cx="4645743" cy="1845668"/>
            <a:chOff x="-131448" y="4723200"/>
            <a:chExt cx="5535960" cy="2199337"/>
          </a:xfrm>
        </p:grpSpPr>
        <p:sp>
          <p:nvSpPr>
            <p:cNvPr id="10" name="Rectangle 9">
              <a:extLst>
                <a:ext uri="{FF2B5EF4-FFF2-40B4-BE49-F238E27FC236}">
                  <a16:creationId xmlns:a16="http://schemas.microsoft.com/office/drawing/2014/main" id="{2A7763CA-FB55-71B9-E304-02A81DD85EA1}"/>
                </a:ext>
              </a:extLst>
            </p:cNvPr>
            <p:cNvSpPr/>
            <p:nvPr/>
          </p:nvSpPr>
          <p:spPr>
            <a:xfrm>
              <a:off x="122829" y="4924261"/>
              <a:ext cx="5281683" cy="1797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4">
              <a:extLst>
                <a:ext uri="{FF2B5EF4-FFF2-40B4-BE49-F238E27FC236}">
                  <a16:creationId xmlns:a16="http://schemas.microsoft.com/office/drawing/2014/main" id="{A402219E-463F-3692-F29C-C8F4F3F89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48" y="4723200"/>
              <a:ext cx="5404508" cy="219933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7A91C7F7-72EA-D4EC-389A-7108245264E9}"/>
              </a:ext>
            </a:extLst>
          </p:cNvPr>
          <p:cNvSpPr txBox="1"/>
          <p:nvPr/>
        </p:nvSpPr>
        <p:spPr>
          <a:xfrm>
            <a:off x="763991" y="1565717"/>
            <a:ext cx="2265571" cy="5078313"/>
          </a:xfrm>
          <a:prstGeom prst="rect">
            <a:avLst/>
          </a:prstGeom>
          <a:noFill/>
        </p:spPr>
        <p:txBody>
          <a:bodyPr wrap="square" rtlCol="0">
            <a:spAutoFit/>
          </a:bodyPr>
          <a:lstStyle/>
          <a:p>
            <a:r>
              <a:rPr lang="en-US" b="1" u="sng" dirty="0"/>
              <a:t>Berry Lab:</a:t>
            </a:r>
          </a:p>
          <a:p>
            <a:r>
              <a:rPr lang="en-US" dirty="0"/>
              <a:t>Dr. Anne Berry</a:t>
            </a:r>
          </a:p>
          <a:p>
            <a:r>
              <a:rPr lang="en-US" dirty="0"/>
              <a:t>Alex Kinney</a:t>
            </a:r>
          </a:p>
          <a:p>
            <a:r>
              <a:rPr lang="en-US" dirty="0"/>
              <a:t>Emma Carlson</a:t>
            </a:r>
          </a:p>
          <a:p>
            <a:r>
              <a:rPr lang="en-US" dirty="0"/>
              <a:t>Patrick Cao</a:t>
            </a:r>
          </a:p>
          <a:p>
            <a:r>
              <a:rPr lang="en-US" dirty="0"/>
              <a:t>Dr. Hsiang-Yu Chen</a:t>
            </a:r>
          </a:p>
          <a:p>
            <a:r>
              <a:rPr lang="en-US" dirty="0"/>
              <a:t>Dr. Jenny Crawford</a:t>
            </a:r>
          </a:p>
          <a:p>
            <a:r>
              <a:rPr lang="en-US" dirty="0"/>
              <a:t>Dr. Tom Morin</a:t>
            </a:r>
          </a:p>
          <a:p>
            <a:r>
              <a:rPr lang="en-US" dirty="0"/>
              <a:t>Claire Ciampa</a:t>
            </a:r>
          </a:p>
          <a:p>
            <a:r>
              <a:rPr lang="en-US" dirty="0"/>
              <a:t>Teodora Markova</a:t>
            </a:r>
          </a:p>
          <a:p>
            <a:r>
              <a:rPr lang="en-US" dirty="0"/>
              <a:t>Rachel Marcus</a:t>
            </a:r>
          </a:p>
          <a:p>
            <a:r>
              <a:rPr lang="en-US" dirty="0"/>
              <a:t>Daisy Kiyemba</a:t>
            </a:r>
          </a:p>
          <a:p>
            <a:r>
              <a:rPr lang="en-US" dirty="0"/>
              <a:t>Griffin Dugan</a:t>
            </a:r>
          </a:p>
          <a:p>
            <a:r>
              <a:rPr lang="en-US" dirty="0"/>
              <a:t>Aroura Plummer</a:t>
            </a:r>
          </a:p>
          <a:p>
            <a:r>
              <a:rPr lang="en-US" dirty="0"/>
              <a:t>Kat </a:t>
            </a:r>
            <a:r>
              <a:rPr lang="en-US" dirty="0" err="1"/>
              <a:t>Xikes</a:t>
            </a:r>
            <a:endParaRPr lang="en-US" dirty="0"/>
          </a:p>
          <a:p>
            <a:r>
              <a:rPr lang="en-US" dirty="0"/>
              <a:t>Shaian </a:t>
            </a:r>
            <a:r>
              <a:rPr lang="en-US" dirty="0" err="1"/>
              <a:t>Aghasoltan</a:t>
            </a:r>
            <a:endParaRPr lang="en-US" dirty="0"/>
          </a:p>
          <a:p>
            <a:r>
              <a:rPr lang="en-US" dirty="0"/>
              <a:t>Chiamaka Onyema</a:t>
            </a:r>
          </a:p>
          <a:p>
            <a:endParaRPr lang="en-US" dirty="0"/>
          </a:p>
        </p:txBody>
      </p:sp>
      <p:pic>
        <p:nvPicPr>
          <p:cNvPr id="16" name="Picture 15">
            <a:extLst>
              <a:ext uri="{FF2B5EF4-FFF2-40B4-BE49-F238E27FC236}">
                <a16:creationId xmlns:a16="http://schemas.microsoft.com/office/drawing/2014/main" id="{A5560A99-A4F4-D365-EBBB-F066BD179E96}"/>
              </a:ext>
            </a:extLst>
          </p:cNvPr>
          <p:cNvPicPr>
            <a:picLocks noChangeAspect="1"/>
          </p:cNvPicPr>
          <p:nvPr/>
        </p:nvPicPr>
        <p:blipFill rotWithShape="1">
          <a:blip r:embed="rId6"/>
          <a:srcRect t="11470" b="11469"/>
          <a:stretch/>
        </p:blipFill>
        <p:spPr>
          <a:xfrm>
            <a:off x="10249522" y="4361861"/>
            <a:ext cx="1434500" cy="1473930"/>
          </a:xfrm>
          <a:prstGeom prst="rect">
            <a:avLst/>
          </a:prstGeom>
        </p:spPr>
      </p:pic>
      <p:pic>
        <p:nvPicPr>
          <p:cNvPr id="17" name="Picture 16">
            <a:extLst>
              <a:ext uri="{FF2B5EF4-FFF2-40B4-BE49-F238E27FC236}">
                <a16:creationId xmlns:a16="http://schemas.microsoft.com/office/drawing/2014/main" id="{5975BB30-2358-252E-7C89-B44A1C6320CA}"/>
              </a:ext>
            </a:extLst>
          </p:cNvPr>
          <p:cNvPicPr>
            <a:picLocks noChangeAspect="1"/>
          </p:cNvPicPr>
          <p:nvPr/>
        </p:nvPicPr>
        <p:blipFill>
          <a:blip r:embed="rId7"/>
          <a:stretch>
            <a:fillRect/>
          </a:stretch>
        </p:blipFill>
        <p:spPr>
          <a:xfrm>
            <a:off x="8159084" y="4361860"/>
            <a:ext cx="1965239" cy="1473930"/>
          </a:xfrm>
          <a:prstGeom prst="rect">
            <a:avLst/>
          </a:prstGeom>
        </p:spPr>
      </p:pic>
      <p:sp>
        <p:nvSpPr>
          <p:cNvPr id="20" name="TextBox 19">
            <a:extLst>
              <a:ext uri="{FF2B5EF4-FFF2-40B4-BE49-F238E27FC236}">
                <a16:creationId xmlns:a16="http://schemas.microsoft.com/office/drawing/2014/main" id="{B58D863A-F02B-D4C3-143C-C1033825DE32}"/>
              </a:ext>
            </a:extLst>
          </p:cNvPr>
          <p:cNvSpPr txBox="1"/>
          <p:nvPr/>
        </p:nvSpPr>
        <p:spPr>
          <a:xfrm>
            <a:off x="5712853" y="5144947"/>
            <a:ext cx="2265571" cy="1200329"/>
          </a:xfrm>
          <a:prstGeom prst="rect">
            <a:avLst/>
          </a:prstGeom>
          <a:noFill/>
        </p:spPr>
        <p:txBody>
          <a:bodyPr wrap="square" rtlCol="0">
            <a:spAutoFit/>
          </a:bodyPr>
          <a:lstStyle/>
          <a:p>
            <a:r>
              <a:rPr lang="en-US" dirty="0"/>
              <a:t>R01 AG074330</a:t>
            </a:r>
          </a:p>
          <a:p>
            <a:r>
              <a:rPr lang="en-US" dirty="0"/>
              <a:t>R21 AG086729</a:t>
            </a:r>
          </a:p>
          <a:p>
            <a:r>
              <a:rPr lang="en-US" dirty="0"/>
              <a:t>F32 AG084259</a:t>
            </a:r>
          </a:p>
          <a:p>
            <a:r>
              <a:rPr lang="en-US" dirty="0"/>
              <a:t>L30 AG089518</a:t>
            </a:r>
          </a:p>
        </p:txBody>
      </p:sp>
      <p:sp>
        <p:nvSpPr>
          <p:cNvPr id="21" name="TextBox 20">
            <a:extLst>
              <a:ext uri="{FF2B5EF4-FFF2-40B4-BE49-F238E27FC236}">
                <a16:creationId xmlns:a16="http://schemas.microsoft.com/office/drawing/2014/main" id="{FB548264-E489-50A5-57B3-846034A4B165}"/>
              </a:ext>
            </a:extLst>
          </p:cNvPr>
          <p:cNvSpPr txBox="1"/>
          <p:nvPr/>
        </p:nvSpPr>
        <p:spPr>
          <a:xfrm>
            <a:off x="4190810" y="4654753"/>
            <a:ext cx="1092415" cy="369332"/>
          </a:xfrm>
          <a:prstGeom prst="rect">
            <a:avLst/>
          </a:prstGeom>
          <a:noFill/>
        </p:spPr>
        <p:txBody>
          <a:bodyPr wrap="none" rtlCol="0">
            <a:spAutoFit/>
          </a:bodyPr>
          <a:lstStyle/>
          <a:p>
            <a:r>
              <a:rPr lang="en-US" b="1" u="sng" dirty="0"/>
              <a:t>Funding:</a:t>
            </a:r>
          </a:p>
        </p:txBody>
      </p:sp>
    </p:spTree>
    <p:extLst>
      <p:ext uri="{BB962C8B-B14F-4D97-AF65-F5344CB8AC3E}">
        <p14:creationId xmlns:p14="http://schemas.microsoft.com/office/powerpoint/2010/main" val="2406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5B1A-1262-5D8A-16D9-387A71F743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15145C-1752-43E0-AF33-937C0B387F2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AD949C-01AB-3C54-AABB-1B5E3087D175}"/>
              </a:ext>
            </a:extLst>
          </p:cNvPr>
          <p:cNvPicPr>
            <a:picLocks noChangeAspect="1"/>
          </p:cNvPicPr>
          <p:nvPr/>
        </p:nvPicPr>
        <p:blipFill>
          <a:blip r:embed="rId3"/>
          <a:stretch>
            <a:fillRect/>
          </a:stretch>
        </p:blipFill>
        <p:spPr>
          <a:xfrm>
            <a:off x="266700" y="1"/>
            <a:ext cx="11636713" cy="6858000"/>
          </a:xfrm>
          <a:prstGeom prst="rect">
            <a:avLst/>
          </a:prstGeom>
        </p:spPr>
      </p:pic>
    </p:spTree>
    <p:extLst>
      <p:ext uri="{BB962C8B-B14F-4D97-AF65-F5344CB8AC3E}">
        <p14:creationId xmlns:p14="http://schemas.microsoft.com/office/powerpoint/2010/main" val="1910198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38347-2DA1-9ABA-6178-D185E6FF299A}"/>
              </a:ext>
            </a:extLst>
          </p:cNvPr>
          <p:cNvSpPr>
            <a:spLocks noGrp="1"/>
          </p:cNvSpPr>
          <p:nvPr>
            <p:ph type="title"/>
          </p:nvPr>
        </p:nvSpPr>
        <p:spPr/>
        <p:txBody>
          <a:bodyPr/>
          <a:lstStyle/>
          <a:p>
            <a:pPr algn="ctr"/>
            <a:r>
              <a:rPr lang="en-US" dirty="0"/>
              <a:t>The aging brain</a:t>
            </a:r>
          </a:p>
        </p:txBody>
      </p:sp>
      <p:grpSp>
        <p:nvGrpSpPr>
          <p:cNvPr id="25" name="Group 24">
            <a:extLst>
              <a:ext uri="{FF2B5EF4-FFF2-40B4-BE49-F238E27FC236}">
                <a16:creationId xmlns:a16="http://schemas.microsoft.com/office/drawing/2014/main" id="{1CD2D955-8BA8-08FA-3C3E-0C9847BA248F}"/>
              </a:ext>
            </a:extLst>
          </p:cNvPr>
          <p:cNvGrpSpPr/>
          <p:nvPr/>
        </p:nvGrpSpPr>
        <p:grpSpPr>
          <a:xfrm>
            <a:off x="4696691" y="1854341"/>
            <a:ext cx="7089635" cy="584775"/>
            <a:chOff x="4696691" y="1854341"/>
            <a:chExt cx="7089635" cy="584775"/>
          </a:xfrm>
        </p:grpSpPr>
        <p:cxnSp>
          <p:nvCxnSpPr>
            <p:cNvPr id="23" name="Straight Connector 22">
              <a:extLst>
                <a:ext uri="{FF2B5EF4-FFF2-40B4-BE49-F238E27FC236}">
                  <a16:creationId xmlns:a16="http://schemas.microsoft.com/office/drawing/2014/main" id="{0FB18C27-D21B-836C-E59C-61A300ACC7DC}"/>
                </a:ext>
              </a:extLst>
            </p:cNvPr>
            <p:cNvCxnSpPr/>
            <p:nvPr/>
          </p:nvCxnSpPr>
          <p:spPr>
            <a:xfrm>
              <a:off x="4696691" y="2258291"/>
              <a:ext cx="5056909" cy="0"/>
            </a:xfrm>
            <a:prstGeom prst="line">
              <a:avLst/>
            </a:prstGeom>
            <a:ln w="762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E8A8B90-3D66-112B-7D47-6345F31FD3C4}"/>
                </a:ext>
              </a:extLst>
            </p:cNvPr>
            <p:cNvSpPr txBox="1"/>
            <p:nvPr/>
          </p:nvSpPr>
          <p:spPr>
            <a:xfrm>
              <a:off x="9644393" y="1854341"/>
              <a:ext cx="2141933" cy="584775"/>
            </a:xfrm>
            <a:prstGeom prst="rect">
              <a:avLst/>
            </a:prstGeom>
            <a:noFill/>
            <a:ln>
              <a:noFill/>
            </a:ln>
          </p:spPr>
          <p:txBody>
            <a:bodyPr wrap="none" rtlCol="0">
              <a:spAutoFit/>
            </a:bodyPr>
            <a:lstStyle/>
            <a:p>
              <a:r>
                <a:rPr lang="en-US" sz="3200" dirty="0">
                  <a:ln>
                    <a:solidFill>
                      <a:srgbClr val="00B050"/>
                    </a:solidFill>
                  </a:ln>
                </a:rPr>
                <a:t>Super aging</a:t>
              </a:r>
            </a:p>
          </p:txBody>
        </p:sp>
      </p:grpSp>
      <p:sp>
        <p:nvSpPr>
          <p:cNvPr id="18" name="Freeform 17">
            <a:extLst>
              <a:ext uri="{FF2B5EF4-FFF2-40B4-BE49-F238E27FC236}">
                <a16:creationId xmlns:a16="http://schemas.microsoft.com/office/drawing/2014/main" id="{B76FEBC4-A98E-7E40-7193-2C9B83E56090}"/>
              </a:ext>
            </a:extLst>
          </p:cNvPr>
          <p:cNvSpPr/>
          <p:nvPr/>
        </p:nvSpPr>
        <p:spPr>
          <a:xfrm>
            <a:off x="2938072" y="2218544"/>
            <a:ext cx="6760564" cy="1244184"/>
          </a:xfrm>
          <a:custGeom>
            <a:avLst/>
            <a:gdLst>
              <a:gd name="connsiteX0" fmla="*/ 0 w 6760564"/>
              <a:gd name="connsiteY0" fmla="*/ 0 h 1244184"/>
              <a:gd name="connsiteX1" fmla="*/ 5021705 w 6760564"/>
              <a:gd name="connsiteY1" fmla="*/ 419725 h 1244184"/>
              <a:gd name="connsiteX2" fmla="*/ 6760564 w 6760564"/>
              <a:gd name="connsiteY2" fmla="*/ 1244184 h 1244184"/>
            </a:gdLst>
            <a:ahLst/>
            <a:cxnLst>
              <a:cxn ang="0">
                <a:pos x="connsiteX0" y="connsiteY0"/>
              </a:cxn>
              <a:cxn ang="0">
                <a:pos x="connsiteX1" y="connsiteY1"/>
              </a:cxn>
              <a:cxn ang="0">
                <a:pos x="connsiteX2" y="connsiteY2"/>
              </a:cxn>
            </a:cxnLst>
            <a:rect l="l" t="t" r="r" b="b"/>
            <a:pathLst>
              <a:path w="6760564" h="1244184">
                <a:moveTo>
                  <a:pt x="0" y="0"/>
                </a:moveTo>
                <a:cubicBezTo>
                  <a:pt x="1947472" y="106180"/>
                  <a:pt x="3894945" y="212361"/>
                  <a:pt x="5021705" y="419725"/>
                </a:cubicBezTo>
                <a:cubicBezTo>
                  <a:pt x="6148465" y="627089"/>
                  <a:pt x="6454514" y="935636"/>
                  <a:pt x="6760564" y="1244184"/>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20BF1AD-2E10-6056-7B96-9EA2B510661C}"/>
              </a:ext>
            </a:extLst>
          </p:cNvPr>
          <p:cNvCxnSpPr/>
          <p:nvPr/>
        </p:nvCxnSpPr>
        <p:spPr>
          <a:xfrm>
            <a:off x="2893102" y="1618936"/>
            <a:ext cx="0" cy="4317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114A1DF-35EB-3668-F07E-4E800A2836D6}"/>
              </a:ext>
            </a:extLst>
          </p:cNvPr>
          <p:cNvCxnSpPr>
            <a:cxnSpLocks/>
          </p:cNvCxnSpPr>
          <p:nvPr/>
        </p:nvCxnSpPr>
        <p:spPr>
          <a:xfrm flipH="1">
            <a:off x="2880612" y="5953593"/>
            <a:ext cx="77474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781CE09-DDDD-348F-4AAE-02CF3367C23D}"/>
              </a:ext>
            </a:extLst>
          </p:cNvPr>
          <p:cNvSpPr txBox="1"/>
          <p:nvPr/>
        </p:nvSpPr>
        <p:spPr>
          <a:xfrm>
            <a:off x="9683645" y="2863151"/>
            <a:ext cx="1120820" cy="584775"/>
          </a:xfrm>
          <a:prstGeom prst="rect">
            <a:avLst/>
          </a:prstGeom>
          <a:noFill/>
          <a:ln>
            <a:noFill/>
          </a:ln>
        </p:spPr>
        <p:txBody>
          <a:bodyPr wrap="none" rtlCol="0">
            <a:spAutoFit/>
          </a:bodyPr>
          <a:lstStyle/>
          <a:p>
            <a:r>
              <a:rPr lang="en-US" sz="3200" dirty="0">
                <a:ln>
                  <a:solidFill>
                    <a:schemeClr val="tx1"/>
                  </a:solidFill>
                </a:ln>
                <a:solidFill>
                  <a:sysClr val="windowText" lastClr="000000"/>
                </a:solidFill>
              </a:rPr>
              <a:t>Aging</a:t>
            </a:r>
          </a:p>
        </p:txBody>
      </p:sp>
      <p:grpSp>
        <p:nvGrpSpPr>
          <p:cNvPr id="33" name="Group 32">
            <a:extLst>
              <a:ext uri="{FF2B5EF4-FFF2-40B4-BE49-F238E27FC236}">
                <a16:creationId xmlns:a16="http://schemas.microsoft.com/office/drawing/2014/main" id="{AAC876BD-2B35-858B-D1B1-A174D2474128}"/>
              </a:ext>
            </a:extLst>
          </p:cNvPr>
          <p:cNvGrpSpPr/>
          <p:nvPr/>
        </p:nvGrpSpPr>
        <p:grpSpPr>
          <a:xfrm>
            <a:off x="2923082" y="2218544"/>
            <a:ext cx="6730584" cy="3582649"/>
            <a:chOff x="2923082" y="2218544"/>
            <a:chExt cx="6730584" cy="3582649"/>
          </a:xfrm>
        </p:grpSpPr>
        <p:sp>
          <p:nvSpPr>
            <p:cNvPr id="17" name="Freeform 16">
              <a:extLst>
                <a:ext uri="{FF2B5EF4-FFF2-40B4-BE49-F238E27FC236}">
                  <a16:creationId xmlns:a16="http://schemas.microsoft.com/office/drawing/2014/main" id="{E582BF25-B6AE-22C1-BD4D-12F159C70874}"/>
                </a:ext>
              </a:extLst>
            </p:cNvPr>
            <p:cNvSpPr/>
            <p:nvPr/>
          </p:nvSpPr>
          <p:spPr>
            <a:xfrm>
              <a:off x="2923082" y="2218544"/>
              <a:ext cx="6730584" cy="3582649"/>
            </a:xfrm>
            <a:custGeom>
              <a:avLst/>
              <a:gdLst>
                <a:gd name="connsiteX0" fmla="*/ 0 w 6730584"/>
                <a:gd name="connsiteY0" fmla="*/ 0 h 3582649"/>
                <a:gd name="connsiteX1" fmla="*/ 4542020 w 6730584"/>
                <a:gd name="connsiteY1" fmla="*/ 824459 h 3582649"/>
                <a:gd name="connsiteX2" fmla="*/ 6730584 w 6730584"/>
                <a:gd name="connsiteY2" fmla="*/ 3582649 h 3582649"/>
              </a:gdLst>
              <a:ahLst/>
              <a:cxnLst>
                <a:cxn ang="0">
                  <a:pos x="connsiteX0" y="connsiteY0"/>
                </a:cxn>
                <a:cxn ang="0">
                  <a:pos x="connsiteX1" y="connsiteY1"/>
                </a:cxn>
                <a:cxn ang="0">
                  <a:pos x="connsiteX2" y="connsiteY2"/>
                </a:cxn>
              </a:cxnLst>
              <a:rect l="l" t="t" r="r" b="b"/>
              <a:pathLst>
                <a:path w="6730584" h="3582649">
                  <a:moveTo>
                    <a:pt x="0" y="0"/>
                  </a:moveTo>
                  <a:cubicBezTo>
                    <a:pt x="1710128" y="113675"/>
                    <a:pt x="3420256" y="227351"/>
                    <a:pt x="4542020" y="824459"/>
                  </a:cubicBezTo>
                  <a:cubicBezTo>
                    <a:pt x="5663784" y="1421567"/>
                    <a:pt x="6197184" y="2502108"/>
                    <a:pt x="6730584" y="3582649"/>
                  </a:cubicBezTo>
                </a:path>
              </a:pathLst>
            </a:cu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21" name="TextBox 20">
              <a:extLst>
                <a:ext uri="{FF2B5EF4-FFF2-40B4-BE49-F238E27FC236}">
                  <a16:creationId xmlns:a16="http://schemas.microsoft.com/office/drawing/2014/main" id="{B9FE306E-84B7-CF5F-7F36-91A55C6D7E53}"/>
                </a:ext>
              </a:extLst>
            </p:cNvPr>
            <p:cNvSpPr txBox="1"/>
            <p:nvPr/>
          </p:nvSpPr>
          <p:spPr>
            <a:xfrm>
              <a:off x="4721675" y="2605503"/>
              <a:ext cx="1871859" cy="584775"/>
            </a:xfrm>
            <a:prstGeom prst="rect">
              <a:avLst/>
            </a:prstGeom>
            <a:noFill/>
            <a:ln>
              <a:noFill/>
            </a:ln>
          </p:spPr>
          <p:txBody>
            <a:bodyPr wrap="none" rtlCol="0">
              <a:spAutoFit/>
            </a:bodyPr>
            <a:lstStyle/>
            <a:p>
              <a:r>
                <a:rPr lang="en-US" sz="3200" dirty="0">
                  <a:ln>
                    <a:solidFill>
                      <a:schemeClr val="tx1"/>
                    </a:solidFill>
                  </a:ln>
                  <a:solidFill>
                    <a:srgbClr val="FF0000"/>
                  </a:solidFill>
                </a:rPr>
                <a:t>Preclinical</a:t>
              </a:r>
            </a:p>
          </p:txBody>
        </p:sp>
        <p:sp>
          <p:nvSpPr>
            <p:cNvPr id="22" name="TextBox 21">
              <a:extLst>
                <a:ext uri="{FF2B5EF4-FFF2-40B4-BE49-F238E27FC236}">
                  <a16:creationId xmlns:a16="http://schemas.microsoft.com/office/drawing/2014/main" id="{327D32D4-369D-8169-1F61-657E64141EA0}"/>
                </a:ext>
              </a:extLst>
            </p:cNvPr>
            <p:cNvSpPr txBox="1"/>
            <p:nvPr/>
          </p:nvSpPr>
          <p:spPr>
            <a:xfrm>
              <a:off x="6939490" y="3210087"/>
              <a:ext cx="859531" cy="584775"/>
            </a:xfrm>
            <a:prstGeom prst="rect">
              <a:avLst/>
            </a:prstGeom>
            <a:noFill/>
            <a:ln>
              <a:noFill/>
            </a:ln>
          </p:spPr>
          <p:txBody>
            <a:bodyPr wrap="none" rtlCol="0">
              <a:spAutoFit/>
            </a:bodyPr>
            <a:lstStyle/>
            <a:p>
              <a:r>
                <a:rPr lang="en-US" sz="3200" dirty="0">
                  <a:ln>
                    <a:solidFill>
                      <a:schemeClr val="tx1"/>
                    </a:solidFill>
                  </a:ln>
                  <a:solidFill>
                    <a:srgbClr val="FF0000"/>
                  </a:solidFill>
                </a:rPr>
                <a:t>MCI</a:t>
              </a:r>
            </a:p>
          </p:txBody>
        </p:sp>
        <p:sp>
          <p:nvSpPr>
            <p:cNvPr id="26" name="TextBox 25">
              <a:extLst>
                <a:ext uri="{FF2B5EF4-FFF2-40B4-BE49-F238E27FC236}">
                  <a16:creationId xmlns:a16="http://schemas.microsoft.com/office/drawing/2014/main" id="{EF13A056-07CB-302F-6472-99E29EE2EED3}"/>
                </a:ext>
              </a:extLst>
            </p:cNvPr>
            <p:cNvSpPr txBox="1"/>
            <p:nvPr/>
          </p:nvSpPr>
          <p:spPr>
            <a:xfrm>
              <a:off x="7589110" y="5067686"/>
              <a:ext cx="1815946" cy="584775"/>
            </a:xfrm>
            <a:prstGeom prst="rect">
              <a:avLst/>
            </a:prstGeom>
            <a:noFill/>
            <a:ln>
              <a:noFill/>
            </a:ln>
          </p:spPr>
          <p:txBody>
            <a:bodyPr wrap="none" rtlCol="0">
              <a:spAutoFit/>
            </a:bodyPr>
            <a:lstStyle/>
            <a:p>
              <a:r>
                <a:rPr lang="en-US" sz="3200" dirty="0">
                  <a:ln>
                    <a:solidFill>
                      <a:schemeClr val="tx1"/>
                    </a:solidFill>
                  </a:ln>
                  <a:solidFill>
                    <a:srgbClr val="FF0000"/>
                  </a:solidFill>
                </a:rPr>
                <a:t>Dementia</a:t>
              </a:r>
            </a:p>
          </p:txBody>
        </p:sp>
      </p:grpSp>
      <p:sp>
        <p:nvSpPr>
          <p:cNvPr id="29" name="Right Arrow 28">
            <a:extLst>
              <a:ext uri="{FF2B5EF4-FFF2-40B4-BE49-F238E27FC236}">
                <a16:creationId xmlns:a16="http://schemas.microsoft.com/office/drawing/2014/main" id="{2F712153-8A27-6C22-4CC3-0967E65309D7}"/>
              </a:ext>
            </a:extLst>
          </p:cNvPr>
          <p:cNvSpPr/>
          <p:nvPr/>
        </p:nvSpPr>
        <p:spPr>
          <a:xfrm>
            <a:off x="4544291" y="5993468"/>
            <a:ext cx="1620981" cy="414037"/>
          </a:xfrm>
          <a:prstGeom prst="rightArrow">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7931FAD7-B70C-19C1-60D6-EB8072A6F295}"/>
              </a:ext>
            </a:extLst>
          </p:cNvPr>
          <p:cNvSpPr/>
          <p:nvPr/>
        </p:nvSpPr>
        <p:spPr>
          <a:xfrm rot="5400000">
            <a:off x="1285010" y="3043097"/>
            <a:ext cx="1620981" cy="414037"/>
          </a:xfrm>
          <a:prstGeom prst="rightArrow">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B900865-339C-15AD-EBB1-477C9BAE2DE3}"/>
              </a:ext>
            </a:extLst>
          </p:cNvPr>
          <p:cNvSpPr txBox="1"/>
          <p:nvPr/>
        </p:nvSpPr>
        <p:spPr>
          <a:xfrm>
            <a:off x="1047263" y="1772769"/>
            <a:ext cx="1790875" cy="584775"/>
          </a:xfrm>
          <a:prstGeom prst="rect">
            <a:avLst/>
          </a:prstGeom>
          <a:noFill/>
          <a:ln>
            <a:noFill/>
          </a:ln>
        </p:spPr>
        <p:txBody>
          <a:bodyPr wrap="none" rtlCol="0">
            <a:spAutoFit/>
          </a:bodyPr>
          <a:lstStyle/>
          <a:p>
            <a:r>
              <a:rPr lang="en-US" sz="3200" dirty="0">
                <a:ln>
                  <a:solidFill>
                    <a:schemeClr val="tx1"/>
                  </a:solidFill>
                </a:ln>
                <a:solidFill>
                  <a:sysClr val="windowText" lastClr="000000"/>
                </a:solidFill>
              </a:rPr>
              <a:t>Cognition</a:t>
            </a:r>
          </a:p>
        </p:txBody>
      </p:sp>
      <p:sp>
        <p:nvSpPr>
          <p:cNvPr id="32" name="TextBox 31">
            <a:extLst>
              <a:ext uri="{FF2B5EF4-FFF2-40B4-BE49-F238E27FC236}">
                <a16:creationId xmlns:a16="http://schemas.microsoft.com/office/drawing/2014/main" id="{BF7E732C-6434-F465-997C-1781D55831F8}"/>
              </a:ext>
            </a:extLst>
          </p:cNvPr>
          <p:cNvSpPr txBox="1"/>
          <p:nvPr/>
        </p:nvSpPr>
        <p:spPr>
          <a:xfrm>
            <a:off x="3281596" y="5849150"/>
            <a:ext cx="1052339" cy="584775"/>
          </a:xfrm>
          <a:prstGeom prst="rect">
            <a:avLst/>
          </a:prstGeom>
          <a:noFill/>
          <a:ln>
            <a:noFill/>
          </a:ln>
        </p:spPr>
        <p:txBody>
          <a:bodyPr wrap="none" rtlCol="0">
            <a:spAutoFit/>
          </a:bodyPr>
          <a:lstStyle/>
          <a:p>
            <a:r>
              <a:rPr lang="en-US" sz="3200" dirty="0">
                <a:ln>
                  <a:solidFill>
                    <a:schemeClr val="tx1"/>
                  </a:solidFill>
                </a:ln>
                <a:solidFill>
                  <a:sysClr val="windowText" lastClr="000000"/>
                </a:solidFill>
              </a:rPr>
              <a:t>Years</a:t>
            </a:r>
          </a:p>
        </p:txBody>
      </p:sp>
    </p:spTree>
    <p:extLst>
      <p:ext uri="{BB962C8B-B14F-4D97-AF65-F5344CB8AC3E}">
        <p14:creationId xmlns:p14="http://schemas.microsoft.com/office/powerpoint/2010/main" val="326921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the brain&#10;&#10;Description automatically generated">
            <a:extLst>
              <a:ext uri="{FF2B5EF4-FFF2-40B4-BE49-F238E27FC236}">
                <a16:creationId xmlns:a16="http://schemas.microsoft.com/office/drawing/2014/main" id="{2B8D4F13-1A25-929E-9338-1B2B13C17910}"/>
              </a:ext>
            </a:extLst>
          </p:cNvPr>
          <p:cNvPicPr>
            <a:picLocks noChangeAspect="1"/>
          </p:cNvPicPr>
          <p:nvPr/>
        </p:nvPicPr>
        <p:blipFill>
          <a:blip r:embed="rId3"/>
          <a:stretch>
            <a:fillRect/>
          </a:stretch>
        </p:blipFill>
        <p:spPr>
          <a:xfrm>
            <a:off x="0" y="1612496"/>
            <a:ext cx="6594765" cy="5137314"/>
          </a:xfrm>
          <a:prstGeom prst="rect">
            <a:avLst/>
          </a:prstGeom>
        </p:spPr>
      </p:pic>
      <p:pic>
        <p:nvPicPr>
          <p:cNvPr id="3" name="Picture 2">
            <a:extLst>
              <a:ext uri="{FF2B5EF4-FFF2-40B4-BE49-F238E27FC236}">
                <a16:creationId xmlns:a16="http://schemas.microsoft.com/office/drawing/2014/main" id="{4FD13DC2-180F-D412-6430-276115D5F11D}"/>
              </a:ext>
            </a:extLst>
          </p:cNvPr>
          <p:cNvPicPr>
            <a:picLocks noChangeAspect="1"/>
          </p:cNvPicPr>
          <p:nvPr/>
        </p:nvPicPr>
        <p:blipFill>
          <a:blip r:embed="rId4"/>
          <a:stretch>
            <a:fillRect/>
          </a:stretch>
        </p:blipFill>
        <p:spPr>
          <a:xfrm>
            <a:off x="6913418" y="1806459"/>
            <a:ext cx="4873122" cy="4135860"/>
          </a:xfrm>
          <a:prstGeom prst="rect">
            <a:avLst/>
          </a:prstGeom>
        </p:spPr>
      </p:pic>
      <p:sp>
        <p:nvSpPr>
          <p:cNvPr id="4" name="Title 1">
            <a:extLst>
              <a:ext uri="{FF2B5EF4-FFF2-40B4-BE49-F238E27FC236}">
                <a16:creationId xmlns:a16="http://schemas.microsoft.com/office/drawing/2014/main" id="{C6001642-A0CA-4312-EA57-45CF69D444AB}"/>
              </a:ext>
            </a:extLst>
          </p:cNvPr>
          <p:cNvSpPr>
            <a:spLocks noGrp="1"/>
          </p:cNvSpPr>
          <p:nvPr>
            <p:ph type="title"/>
          </p:nvPr>
        </p:nvSpPr>
        <p:spPr>
          <a:xfrm>
            <a:off x="838200" y="365125"/>
            <a:ext cx="10515600" cy="1325563"/>
          </a:xfrm>
        </p:spPr>
        <p:txBody>
          <a:bodyPr/>
          <a:lstStyle/>
          <a:p>
            <a:pPr algn="ctr"/>
            <a:r>
              <a:rPr lang="en-US" dirty="0"/>
              <a:t>The aging brain</a:t>
            </a:r>
          </a:p>
        </p:txBody>
      </p:sp>
    </p:spTree>
    <p:extLst>
      <p:ext uri="{BB962C8B-B14F-4D97-AF65-F5344CB8AC3E}">
        <p14:creationId xmlns:p14="http://schemas.microsoft.com/office/powerpoint/2010/main" val="247547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FFA9-0661-19D6-3D12-43186D95AC58}"/>
              </a:ext>
            </a:extLst>
          </p:cNvPr>
          <p:cNvSpPr>
            <a:spLocks noGrp="1"/>
          </p:cNvSpPr>
          <p:nvPr>
            <p:ph type="title"/>
          </p:nvPr>
        </p:nvSpPr>
        <p:spPr/>
        <p:txBody>
          <a:bodyPr/>
          <a:lstStyle/>
          <a:p>
            <a:pPr algn="ctr"/>
            <a:r>
              <a:rPr lang="en-US" dirty="0"/>
              <a:t>The aging brain</a:t>
            </a:r>
          </a:p>
        </p:txBody>
      </p:sp>
      <p:pic>
        <p:nvPicPr>
          <p:cNvPr id="8" name="Picture 7">
            <a:extLst>
              <a:ext uri="{FF2B5EF4-FFF2-40B4-BE49-F238E27FC236}">
                <a16:creationId xmlns:a16="http://schemas.microsoft.com/office/drawing/2014/main" id="{21EB5F07-3595-5817-5C34-C6C63DD747BA}"/>
              </a:ext>
            </a:extLst>
          </p:cNvPr>
          <p:cNvPicPr>
            <a:picLocks noChangeAspect="1"/>
          </p:cNvPicPr>
          <p:nvPr/>
        </p:nvPicPr>
        <p:blipFill>
          <a:blip r:embed="rId2"/>
          <a:stretch>
            <a:fillRect/>
          </a:stretch>
        </p:blipFill>
        <p:spPr>
          <a:xfrm>
            <a:off x="9926466" y="22662"/>
            <a:ext cx="2154698" cy="1828710"/>
          </a:xfrm>
          <a:prstGeom prst="rect">
            <a:avLst/>
          </a:prstGeom>
        </p:spPr>
      </p:pic>
      <p:grpSp>
        <p:nvGrpSpPr>
          <p:cNvPr id="18" name="Group 17">
            <a:extLst>
              <a:ext uri="{FF2B5EF4-FFF2-40B4-BE49-F238E27FC236}">
                <a16:creationId xmlns:a16="http://schemas.microsoft.com/office/drawing/2014/main" id="{23F0B869-455B-7A8F-79FB-D6ECB140B7AE}"/>
              </a:ext>
            </a:extLst>
          </p:cNvPr>
          <p:cNvGrpSpPr/>
          <p:nvPr/>
        </p:nvGrpSpPr>
        <p:grpSpPr>
          <a:xfrm>
            <a:off x="110836" y="1321356"/>
            <a:ext cx="5193537" cy="2358726"/>
            <a:chOff x="110836" y="1321356"/>
            <a:chExt cx="5193537" cy="2358726"/>
          </a:xfrm>
        </p:grpSpPr>
        <p:pic>
          <p:nvPicPr>
            <p:cNvPr id="7" name="Picture 6">
              <a:extLst>
                <a:ext uri="{FF2B5EF4-FFF2-40B4-BE49-F238E27FC236}">
                  <a16:creationId xmlns:a16="http://schemas.microsoft.com/office/drawing/2014/main" id="{BD05E708-E861-A93C-35D0-2436F6E2FA1F}"/>
                </a:ext>
              </a:extLst>
            </p:cNvPr>
            <p:cNvPicPr>
              <a:picLocks noChangeAspect="1"/>
            </p:cNvPicPr>
            <p:nvPr/>
          </p:nvPicPr>
          <p:blipFill>
            <a:blip r:embed="rId3"/>
            <a:stretch>
              <a:fillRect/>
            </a:stretch>
          </p:blipFill>
          <p:spPr>
            <a:xfrm>
              <a:off x="110836" y="1851372"/>
              <a:ext cx="5193537" cy="1828710"/>
            </a:xfrm>
            <a:prstGeom prst="rect">
              <a:avLst/>
            </a:prstGeom>
          </p:spPr>
        </p:pic>
        <p:sp>
          <p:nvSpPr>
            <p:cNvPr id="9" name="TextBox 8">
              <a:extLst>
                <a:ext uri="{FF2B5EF4-FFF2-40B4-BE49-F238E27FC236}">
                  <a16:creationId xmlns:a16="http://schemas.microsoft.com/office/drawing/2014/main" id="{18459385-66DE-913F-8FDB-004861B47217}"/>
                </a:ext>
              </a:extLst>
            </p:cNvPr>
            <p:cNvSpPr txBox="1"/>
            <p:nvPr/>
          </p:nvSpPr>
          <p:spPr>
            <a:xfrm>
              <a:off x="110836" y="1321356"/>
              <a:ext cx="2204321" cy="461665"/>
            </a:xfrm>
            <a:prstGeom prst="rect">
              <a:avLst/>
            </a:prstGeom>
            <a:noFill/>
          </p:spPr>
          <p:txBody>
            <a:bodyPr wrap="none" rtlCol="0">
              <a:spAutoFit/>
            </a:bodyPr>
            <a:lstStyle/>
            <a:p>
              <a:r>
                <a:rPr lang="en-US" sz="2400" dirty="0"/>
                <a:t>Visual memory: </a:t>
              </a:r>
            </a:p>
          </p:txBody>
        </p:sp>
      </p:grpSp>
      <p:grpSp>
        <p:nvGrpSpPr>
          <p:cNvPr id="19" name="Group 18">
            <a:extLst>
              <a:ext uri="{FF2B5EF4-FFF2-40B4-BE49-F238E27FC236}">
                <a16:creationId xmlns:a16="http://schemas.microsoft.com/office/drawing/2014/main" id="{1CBC27A8-09F5-83D3-51C2-F9C7F098707C}"/>
              </a:ext>
            </a:extLst>
          </p:cNvPr>
          <p:cNvGrpSpPr/>
          <p:nvPr/>
        </p:nvGrpSpPr>
        <p:grpSpPr>
          <a:xfrm>
            <a:off x="0" y="3998836"/>
            <a:ext cx="3103889" cy="1753484"/>
            <a:chOff x="0" y="3998836"/>
            <a:chExt cx="3103889" cy="1753484"/>
          </a:xfrm>
        </p:grpSpPr>
        <p:sp>
          <p:nvSpPr>
            <p:cNvPr id="10" name="TextBox 9">
              <a:extLst>
                <a:ext uri="{FF2B5EF4-FFF2-40B4-BE49-F238E27FC236}">
                  <a16:creationId xmlns:a16="http://schemas.microsoft.com/office/drawing/2014/main" id="{DF234934-C0DA-7E39-83D1-EF331D3E2462}"/>
                </a:ext>
              </a:extLst>
            </p:cNvPr>
            <p:cNvSpPr txBox="1"/>
            <p:nvPr/>
          </p:nvSpPr>
          <p:spPr>
            <a:xfrm>
              <a:off x="0" y="3998836"/>
              <a:ext cx="2259529" cy="461665"/>
            </a:xfrm>
            <a:prstGeom prst="rect">
              <a:avLst/>
            </a:prstGeom>
            <a:noFill/>
          </p:spPr>
          <p:txBody>
            <a:bodyPr wrap="none" rtlCol="0">
              <a:spAutoFit/>
            </a:bodyPr>
            <a:lstStyle/>
            <a:p>
              <a:r>
                <a:rPr lang="en-US" sz="2400" dirty="0"/>
                <a:t>Verbal memory: </a:t>
              </a:r>
            </a:p>
          </p:txBody>
        </p:sp>
        <p:sp>
          <p:nvSpPr>
            <p:cNvPr id="12" name="TextBox 11">
              <a:extLst>
                <a:ext uri="{FF2B5EF4-FFF2-40B4-BE49-F238E27FC236}">
                  <a16:creationId xmlns:a16="http://schemas.microsoft.com/office/drawing/2014/main" id="{FC2A7036-BC92-EC47-715A-03DB4090D823}"/>
                </a:ext>
              </a:extLst>
            </p:cNvPr>
            <p:cNvSpPr txBox="1"/>
            <p:nvPr/>
          </p:nvSpPr>
          <p:spPr>
            <a:xfrm>
              <a:off x="235528" y="4502256"/>
              <a:ext cx="869533" cy="1200329"/>
            </a:xfrm>
            <a:prstGeom prst="rect">
              <a:avLst/>
            </a:prstGeom>
            <a:noFill/>
          </p:spPr>
          <p:txBody>
            <a:bodyPr wrap="none" rtlCol="0">
              <a:spAutoFit/>
            </a:bodyPr>
            <a:lstStyle/>
            <a:p>
              <a:r>
                <a:rPr lang="en-US" dirty="0"/>
                <a:t>Drum</a:t>
              </a:r>
            </a:p>
            <a:p>
              <a:r>
                <a:rPr lang="en-US" dirty="0"/>
                <a:t>Curtain</a:t>
              </a:r>
            </a:p>
            <a:p>
              <a:r>
                <a:rPr lang="en-US" dirty="0"/>
                <a:t>Bell</a:t>
              </a:r>
            </a:p>
            <a:p>
              <a:r>
                <a:rPr lang="en-US" dirty="0"/>
                <a:t>Coffee</a:t>
              </a:r>
            </a:p>
          </p:txBody>
        </p:sp>
        <p:sp>
          <p:nvSpPr>
            <p:cNvPr id="13" name="TextBox 12">
              <a:extLst>
                <a:ext uri="{FF2B5EF4-FFF2-40B4-BE49-F238E27FC236}">
                  <a16:creationId xmlns:a16="http://schemas.microsoft.com/office/drawing/2014/main" id="{BD088C8B-40D6-995C-64DB-4D8AC3DF3AA9}"/>
                </a:ext>
              </a:extLst>
            </p:cNvPr>
            <p:cNvSpPr txBox="1"/>
            <p:nvPr/>
          </p:nvSpPr>
          <p:spPr>
            <a:xfrm>
              <a:off x="1310519" y="4520196"/>
              <a:ext cx="930126" cy="1200329"/>
            </a:xfrm>
            <a:prstGeom prst="rect">
              <a:avLst/>
            </a:prstGeom>
            <a:noFill/>
          </p:spPr>
          <p:txBody>
            <a:bodyPr wrap="none" rtlCol="0">
              <a:spAutoFit/>
            </a:bodyPr>
            <a:lstStyle/>
            <a:p>
              <a:r>
                <a:rPr lang="en-US" dirty="0"/>
                <a:t>Moon</a:t>
              </a:r>
            </a:p>
            <a:p>
              <a:r>
                <a:rPr lang="en-US" dirty="0"/>
                <a:t>Garden </a:t>
              </a:r>
            </a:p>
            <a:p>
              <a:r>
                <a:rPr lang="en-US" dirty="0"/>
                <a:t>Hat</a:t>
              </a:r>
            </a:p>
            <a:p>
              <a:r>
                <a:rPr lang="en-US" dirty="0"/>
                <a:t>Farmer</a:t>
              </a:r>
            </a:p>
          </p:txBody>
        </p:sp>
        <p:sp>
          <p:nvSpPr>
            <p:cNvPr id="14" name="TextBox 13">
              <a:extLst>
                <a:ext uri="{FF2B5EF4-FFF2-40B4-BE49-F238E27FC236}">
                  <a16:creationId xmlns:a16="http://schemas.microsoft.com/office/drawing/2014/main" id="{F4F38B27-6502-01A3-9694-50B048C41E88}"/>
                </a:ext>
              </a:extLst>
            </p:cNvPr>
            <p:cNvSpPr txBox="1"/>
            <p:nvPr/>
          </p:nvSpPr>
          <p:spPr>
            <a:xfrm>
              <a:off x="2304439" y="4551991"/>
              <a:ext cx="799450" cy="1200329"/>
            </a:xfrm>
            <a:prstGeom prst="rect">
              <a:avLst/>
            </a:prstGeom>
            <a:noFill/>
          </p:spPr>
          <p:txBody>
            <a:bodyPr wrap="none" rtlCol="0">
              <a:spAutoFit/>
            </a:bodyPr>
            <a:lstStyle/>
            <a:p>
              <a:r>
                <a:rPr lang="en-US" dirty="0"/>
                <a:t>Nose</a:t>
              </a:r>
            </a:p>
            <a:p>
              <a:r>
                <a:rPr lang="en-US" dirty="0"/>
                <a:t>Turkey</a:t>
              </a:r>
            </a:p>
            <a:p>
              <a:r>
                <a:rPr lang="en-US" dirty="0"/>
                <a:t>Color</a:t>
              </a:r>
            </a:p>
            <a:p>
              <a:r>
                <a:rPr lang="en-US" dirty="0"/>
                <a:t>House</a:t>
              </a:r>
            </a:p>
          </p:txBody>
        </p:sp>
      </p:grpSp>
      <p:grpSp>
        <p:nvGrpSpPr>
          <p:cNvPr id="17" name="Group 16">
            <a:extLst>
              <a:ext uri="{FF2B5EF4-FFF2-40B4-BE49-F238E27FC236}">
                <a16:creationId xmlns:a16="http://schemas.microsoft.com/office/drawing/2014/main" id="{D4D8982C-86AF-4463-02FB-2668461C4F32}"/>
              </a:ext>
            </a:extLst>
          </p:cNvPr>
          <p:cNvGrpSpPr/>
          <p:nvPr/>
        </p:nvGrpSpPr>
        <p:grpSpPr>
          <a:xfrm>
            <a:off x="5399315" y="1851372"/>
            <a:ext cx="6792685" cy="4997985"/>
            <a:chOff x="5399315" y="1851372"/>
            <a:chExt cx="6792685" cy="4997985"/>
          </a:xfrm>
        </p:grpSpPr>
        <p:grpSp>
          <p:nvGrpSpPr>
            <p:cNvPr id="15" name="Group 14">
              <a:extLst>
                <a:ext uri="{FF2B5EF4-FFF2-40B4-BE49-F238E27FC236}">
                  <a16:creationId xmlns:a16="http://schemas.microsoft.com/office/drawing/2014/main" id="{C186E168-6D33-EF4B-BB11-55DCF2F4B464}"/>
                </a:ext>
              </a:extLst>
            </p:cNvPr>
            <p:cNvGrpSpPr/>
            <p:nvPr/>
          </p:nvGrpSpPr>
          <p:grpSpPr>
            <a:xfrm>
              <a:off x="5399315" y="1851760"/>
              <a:ext cx="6792685" cy="4997597"/>
              <a:chOff x="5399315" y="1851760"/>
              <a:chExt cx="6792685" cy="4997597"/>
            </a:xfrm>
          </p:grpSpPr>
          <p:pic>
            <p:nvPicPr>
              <p:cNvPr id="5" name="Picture 4">
                <a:extLst>
                  <a:ext uri="{FF2B5EF4-FFF2-40B4-BE49-F238E27FC236}">
                    <a16:creationId xmlns:a16="http://schemas.microsoft.com/office/drawing/2014/main" id="{8AC6FE1B-6DE6-DA20-3A9E-4FF3973AB1D9}"/>
                  </a:ext>
                </a:extLst>
              </p:cNvPr>
              <p:cNvPicPr>
                <a:picLocks noChangeAspect="1"/>
              </p:cNvPicPr>
              <p:nvPr/>
            </p:nvPicPr>
            <p:blipFill>
              <a:blip r:embed="rId4"/>
              <a:stretch>
                <a:fillRect/>
              </a:stretch>
            </p:blipFill>
            <p:spPr>
              <a:xfrm>
                <a:off x="5569527" y="1851760"/>
                <a:ext cx="6622473" cy="4985645"/>
              </a:xfrm>
              <a:prstGeom prst="rect">
                <a:avLst/>
              </a:prstGeom>
            </p:spPr>
          </p:pic>
          <p:sp>
            <p:nvSpPr>
              <p:cNvPr id="6" name="Rectangle 5">
                <a:extLst>
                  <a:ext uri="{FF2B5EF4-FFF2-40B4-BE49-F238E27FC236}">
                    <a16:creationId xmlns:a16="http://schemas.microsoft.com/office/drawing/2014/main" id="{510222B6-6B54-98DA-D6ED-32223C8A95C2}"/>
                  </a:ext>
                </a:extLst>
              </p:cNvPr>
              <p:cNvSpPr/>
              <p:nvPr/>
            </p:nvSpPr>
            <p:spPr>
              <a:xfrm>
                <a:off x="8079698" y="6519299"/>
                <a:ext cx="2143594" cy="308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AD5BDA-A865-A705-C6A0-32A2EE12AE00}"/>
                  </a:ext>
                </a:extLst>
              </p:cNvPr>
              <p:cNvSpPr/>
              <p:nvPr/>
            </p:nvSpPr>
            <p:spPr>
              <a:xfrm rot="16200000">
                <a:off x="4712712" y="4468393"/>
                <a:ext cx="2143594" cy="308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0B5AC70-FE95-E8AF-1D57-7DB9671C2A60}"/>
                  </a:ext>
                </a:extLst>
              </p:cNvPr>
              <p:cNvSpPr txBox="1"/>
              <p:nvPr/>
            </p:nvSpPr>
            <p:spPr>
              <a:xfrm>
                <a:off x="7680895" y="6387692"/>
                <a:ext cx="2919325" cy="461665"/>
              </a:xfrm>
              <a:prstGeom prst="rect">
                <a:avLst/>
              </a:prstGeom>
              <a:noFill/>
            </p:spPr>
            <p:txBody>
              <a:bodyPr wrap="none" rtlCol="0">
                <a:spAutoFit/>
              </a:bodyPr>
              <a:lstStyle/>
              <a:p>
                <a:r>
                  <a:rPr lang="en-US" sz="2400" b="1" dirty="0"/>
                  <a:t>Hippocampal Volume</a:t>
                </a:r>
              </a:p>
            </p:txBody>
          </p:sp>
          <p:sp>
            <p:nvSpPr>
              <p:cNvPr id="4" name="TextBox 3">
                <a:extLst>
                  <a:ext uri="{FF2B5EF4-FFF2-40B4-BE49-F238E27FC236}">
                    <a16:creationId xmlns:a16="http://schemas.microsoft.com/office/drawing/2014/main" id="{F667642D-64BB-D8D7-0C3B-0A96E16A2537}"/>
                  </a:ext>
                </a:extLst>
              </p:cNvPr>
              <p:cNvSpPr txBox="1"/>
              <p:nvPr/>
            </p:nvSpPr>
            <p:spPr>
              <a:xfrm rot="16200000">
                <a:off x="4989716" y="4089681"/>
                <a:ext cx="1280863" cy="461665"/>
              </a:xfrm>
              <a:prstGeom prst="rect">
                <a:avLst/>
              </a:prstGeom>
              <a:noFill/>
            </p:spPr>
            <p:txBody>
              <a:bodyPr wrap="none" rtlCol="0">
                <a:spAutoFit/>
              </a:bodyPr>
              <a:lstStyle/>
              <a:p>
                <a:r>
                  <a:rPr lang="en-US" sz="2400" b="1" dirty="0"/>
                  <a:t>Memory</a:t>
                </a:r>
              </a:p>
            </p:txBody>
          </p:sp>
        </p:grpSp>
        <p:sp>
          <p:nvSpPr>
            <p:cNvPr id="16" name="Rectangle 15">
              <a:extLst>
                <a:ext uri="{FF2B5EF4-FFF2-40B4-BE49-F238E27FC236}">
                  <a16:creationId xmlns:a16="http://schemas.microsoft.com/office/drawing/2014/main" id="{B6E4B039-C39A-6B9C-5E4B-460AC243E65F}"/>
                </a:ext>
              </a:extLst>
            </p:cNvPr>
            <p:cNvSpPr/>
            <p:nvPr/>
          </p:nvSpPr>
          <p:spPr>
            <a:xfrm>
              <a:off x="6160958" y="1851372"/>
              <a:ext cx="3237876" cy="2472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767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0788-8743-5412-698D-2EA81D99843B}"/>
              </a:ext>
            </a:extLst>
          </p:cNvPr>
          <p:cNvSpPr>
            <a:spLocks noGrp="1"/>
          </p:cNvSpPr>
          <p:nvPr>
            <p:ph type="title"/>
          </p:nvPr>
        </p:nvSpPr>
        <p:spPr/>
        <p:txBody>
          <a:bodyPr/>
          <a:lstStyle/>
          <a:p>
            <a:pPr algn="ctr"/>
            <a:r>
              <a:rPr lang="en-US" dirty="0"/>
              <a:t>The aging brain</a:t>
            </a:r>
          </a:p>
        </p:txBody>
      </p:sp>
      <p:pic>
        <p:nvPicPr>
          <p:cNvPr id="5" name="Picture 4">
            <a:extLst>
              <a:ext uri="{FF2B5EF4-FFF2-40B4-BE49-F238E27FC236}">
                <a16:creationId xmlns:a16="http://schemas.microsoft.com/office/drawing/2014/main" id="{EA922893-4278-B8FF-8136-BDCF5A2353AF}"/>
              </a:ext>
            </a:extLst>
          </p:cNvPr>
          <p:cNvPicPr>
            <a:picLocks noChangeAspect="1"/>
          </p:cNvPicPr>
          <p:nvPr/>
        </p:nvPicPr>
        <p:blipFill>
          <a:blip r:embed="rId3"/>
          <a:stretch>
            <a:fillRect/>
          </a:stretch>
        </p:blipFill>
        <p:spPr>
          <a:xfrm>
            <a:off x="132694" y="1485653"/>
            <a:ext cx="5436834" cy="5247655"/>
          </a:xfrm>
          <a:prstGeom prst="rect">
            <a:avLst/>
          </a:prstGeom>
        </p:spPr>
      </p:pic>
      <p:pic>
        <p:nvPicPr>
          <p:cNvPr id="7" name="Picture 6">
            <a:extLst>
              <a:ext uri="{FF2B5EF4-FFF2-40B4-BE49-F238E27FC236}">
                <a16:creationId xmlns:a16="http://schemas.microsoft.com/office/drawing/2014/main" id="{58313034-FED0-97A5-3E44-1B41289DEF2D}"/>
              </a:ext>
            </a:extLst>
          </p:cNvPr>
          <p:cNvPicPr>
            <a:picLocks noChangeAspect="1"/>
          </p:cNvPicPr>
          <p:nvPr/>
        </p:nvPicPr>
        <p:blipFill>
          <a:blip r:embed="rId4"/>
          <a:stretch>
            <a:fillRect/>
          </a:stretch>
        </p:blipFill>
        <p:spPr>
          <a:xfrm>
            <a:off x="6384987" y="1485653"/>
            <a:ext cx="5751596" cy="4812022"/>
          </a:xfrm>
          <a:prstGeom prst="rect">
            <a:avLst/>
          </a:prstGeom>
        </p:spPr>
      </p:pic>
    </p:spTree>
    <p:extLst>
      <p:ext uri="{BB962C8B-B14F-4D97-AF65-F5344CB8AC3E}">
        <p14:creationId xmlns:p14="http://schemas.microsoft.com/office/powerpoint/2010/main" val="85989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9A73-0F9B-F387-E534-67C086F4EFD5}"/>
              </a:ext>
            </a:extLst>
          </p:cNvPr>
          <p:cNvSpPr>
            <a:spLocks noGrp="1"/>
          </p:cNvSpPr>
          <p:nvPr>
            <p:ph type="title"/>
          </p:nvPr>
        </p:nvSpPr>
        <p:spPr/>
        <p:txBody>
          <a:bodyPr/>
          <a:lstStyle/>
          <a:p>
            <a:pPr algn="ctr"/>
            <a:r>
              <a:rPr lang="en-US"/>
              <a:t>The aging brain</a:t>
            </a:r>
            <a:endParaRPr lang="en-US" dirty="0"/>
          </a:p>
        </p:txBody>
      </p:sp>
      <p:sp>
        <p:nvSpPr>
          <p:cNvPr id="3" name="Content Placeholder 2">
            <a:extLst>
              <a:ext uri="{FF2B5EF4-FFF2-40B4-BE49-F238E27FC236}">
                <a16:creationId xmlns:a16="http://schemas.microsoft.com/office/drawing/2014/main" id="{03E68122-D6B3-44B1-5F28-526849DDB8E8}"/>
              </a:ext>
            </a:extLst>
          </p:cNvPr>
          <p:cNvSpPr>
            <a:spLocks noGrp="1"/>
          </p:cNvSpPr>
          <p:nvPr>
            <p:ph idx="1"/>
          </p:nvPr>
        </p:nvSpPr>
        <p:spPr/>
        <p:txBody>
          <a:bodyPr/>
          <a:lstStyle/>
          <a:p>
            <a:r>
              <a:rPr lang="en-US"/>
              <a:t>Wisdom and crystallized intelligence goes up across the lifespan </a:t>
            </a:r>
            <a:endParaRPr lang="en-US" dirty="0"/>
          </a:p>
        </p:txBody>
      </p:sp>
      <p:grpSp>
        <p:nvGrpSpPr>
          <p:cNvPr id="4" name="Group 3">
            <a:extLst>
              <a:ext uri="{FF2B5EF4-FFF2-40B4-BE49-F238E27FC236}">
                <a16:creationId xmlns:a16="http://schemas.microsoft.com/office/drawing/2014/main" id="{A9889EC0-CFD8-96D6-FE95-3533B394852E}"/>
              </a:ext>
            </a:extLst>
          </p:cNvPr>
          <p:cNvGrpSpPr/>
          <p:nvPr/>
        </p:nvGrpSpPr>
        <p:grpSpPr>
          <a:xfrm>
            <a:off x="102177" y="2378075"/>
            <a:ext cx="10801349" cy="4114800"/>
            <a:chOff x="102177" y="2378075"/>
            <a:chExt cx="10801349" cy="4114800"/>
          </a:xfrm>
        </p:grpSpPr>
        <p:pic>
          <p:nvPicPr>
            <p:cNvPr id="7" name="Picture 6">
              <a:extLst>
                <a:ext uri="{FF2B5EF4-FFF2-40B4-BE49-F238E27FC236}">
                  <a16:creationId xmlns:a16="http://schemas.microsoft.com/office/drawing/2014/main" id="{7E56126A-4A9D-9082-16F8-541344E873F6}"/>
                </a:ext>
              </a:extLst>
            </p:cNvPr>
            <p:cNvPicPr>
              <a:picLocks noChangeAspect="1"/>
            </p:cNvPicPr>
            <p:nvPr/>
          </p:nvPicPr>
          <p:blipFill>
            <a:blip r:embed="rId3"/>
            <a:stretch>
              <a:fillRect/>
            </a:stretch>
          </p:blipFill>
          <p:spPr>
            <a:xfrm>
              <a:off x="5417126" y="2378075"/>
              <a:ext cx="5486400" cy="4114800"/>
            </a:xfrm>
            <a:prstGeom prst="rect">
              <a:avLst/>
            </a:prstGeom>
          </p:spPr>
        </p:pic>
        <p:pic>
          <p:nvPicPr>
            <p:cNvPr id="12" name="Picture 11">
              <a:extLst>
                <a:ext uri="{FF2B5EF4-FFF2-40B4-BE49-F238E27FC236}">
                  <a16:creationId xmlns:a16="http://schemas.microsoft.com/office/drawing/2014/main" id="{70C1CB17-91C9-D32A-D6A6-726AC26D3B7C}"/>
                </a:ext>
              </a:extLst>
            </p:cNvPr>
            <p:cNvPicPr>
              <a:picLocks noChangeAspect="1"/>
            </p:cNvPicPr>
            <p:nvPr/>
          </p:nvPicPr>
          <p:blipFill>
            <a:blip r:embed="rId4"/>
            <a:stretch>
              <a:fillRect/>
            </a:stretch>
          </p:blipFill>
          <p:spPr>
            <a:xfrm>
              <a:off x="102177" y="3269449"/>
              <a:ext cx="5107132" cy="2123395"/>
            </a:xfrm>
            <a:prstGeom prst="rect">
              <a:avLst/>
            </a:prstGeom>
          </p:spPr>
        </p:pic>
      </p:grpSp>
    </p:spTree>
    <p:extLst>
      <p:ext uri="{BB962C8B-B14F-4D97-AF65-F5344CB8AC3E}">
        <p14:creationId xmlns:p14="http://schemas.microsoft.com/office/powerpoint/2010/main" val="8527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B5716-A4C5-CBC0-85B4-E3B927CD1FE2}"/>
              </a:ext>
            </a:extLst>
          </p:cNvPr>
          <p:cNvSpPr>
            <a:spLocks noGrp="1"/>
          </p:cNvSpPr>
          <p:nvPr>
            <p:ph type="title"/>
          </p:nvPr>
        </p:nvSpPr>
        <p:spPr/>
        <p:txBody>
          <a:bodyPr/>
          <a:lstStyle/>
          <a:p>
            <a:pPr algn="ctr"/>
            <a:r>
              <a:rPr lang="en-US" dirty="0"/>
              <a:t>The aging brain</a:t>
            </a:r>
          </a:p>
        </p:txBody>
      </p:sp>
      <p:pic>
        <p:nvPicPr>
          <p:cNvPr id="4" name="New picture">
            <a:extLst>
              <a:ext uri="{FF2B5EF4-FFF2-40B4-BE49-F238E27FC236}">
                <a16:creationId xmlns:a16="http://schemas.microsoft.com/office/drawing/2014/main" id="{92A0F560-AA86-969E-6322-D51164A82463}"/>
              </a:ext>
            </a:extLst>
          </p:cNvPr>
          <p:cNvPicPr/>
          <p:nvPr/>
        </p:nvPicPr>
        <p:blipFill rotWithShape="1">
          <a:blip r:embed="rId3"/>
          <a:srcRect t="-501" r="49688" b="70002"/>
          <a:stretch/>
        </p:blipFill>
        <p:spPr>
          <a:xfrm>
            <a:off x="644577" y="1454045"/>
            <a:ext cx="7179584" cy="5291528"/>
          </a:xfrm>
          <a:prstGeom prst="rect">
            <a:avLst/>
          </a:prstGeom>
        </p:spPr>
      </p:pic>
      <p:grpSp>
        <p:nvGrpSpPr>
          <p:cNvPr id="5" name="Group 4">
            <a:extLst>
              <a:ext uri="{FF2B5EF4-FFF2-40B4-BE49-F238E27FC236}">
                <a16:creationId xmlns:a16="http://schemas.microsoft.com/office/drawing/2014/main" id="{FD061BC4-5381-0E62-8F77-9496DC743E85}"/>
              </a:ext>
            </a:extLst>
          </p:cNvPr>
          <p:cNvGrpSpPr/>
          <p:nvPr/>
        </p:nvGrpSpPr>
        <p:grpSpPr>
          <a:xfrm>
            <a:off x="7090348" y="1854341"/>
            <a:ext cx="4695978" cy="1143692"/>
            <a:chOff x="7090348" y="1854341"/>
            <a:chExt cx="4695978" cy="1143692"/>
          </a:xfrm>
        </p:grpSpPr>
        <p:cxnSp>
          <p:nvCxnSpPr>
            <p:cNvPr id="6" name="Straight Connector 5">
              <a:extLst>
                <a:ext uri="{FF2B5EF4-FFF2-40B4-BE49-F238E27FC236}">
                  <a16:creationId xmlns:a16="http://schemas.microsoft.com/office/drawing/2014/main" id="{9F706E93-5C2C-8343-D9BC-B408A021C72F}"/>
                </a:ext>
              </a:extLst>
            </p:cNvPr>
            <p:cNvCxnSpPr>
              <a:cxnSpLocks/>
            </p:cNvCxnSpPr>
            <p:nvPr/>
          </p:nvCxnSpPr>
          <p:spPr>
            <a:xfrm flipV="1">
              <a:off x="7090348" y="2258291"/>
              <a:ext cx="2663252" cy="739742"/>
            </a:xfrm>
            <a:prstGeom prst="line">
              <a:avLst/>
            </a:prstGeom>
            <a:ln w="762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12E342F-00F2-6B94-C7F5-F205E47128BD}"/>
                </a:ext>
              </a:extLst>
            </p:cNvPr>
            <p:cNvSpPr txBox="1"/>
            <p:nvPr/>
          </p:nvSpPr>
          <p:spPr>
            <a:xfrm>
              <a:off x="9644393" y="1854341"/>
              <a:ext cx="2141933" cy="584775"/>
            </a:xfrm>
            <a:prstGeom prst="rect">
              <a:avLst/>
            </a:prstGeom>
            <a:noFill/>
            <a:ln>
              <a:noFill/>
            </a:ln>
          </p:spPr>
          <p:txBody>
            <a:bodyPr wrap="none" rtlCol="0">
              <a:spAutoFit/>
            </a:bodyPr>
            <a:lstStyle/>
            <a:p>
              <a:r>
                <a:rPr lang="en-US" sz="3200" dirty="0">
                  <a:ln>
                    <a:solidFill>
                      <a:srgbClr val="00B050"/>
                    </a:solidFill>
                  </a:ln>
                </a:rPr>
                <a:t>Super aging</a:t>
              </a:r>
            </a:p>
          </p:txBody>
        </p:sp>
      </p:grpSp>
      <p:sp>
        <p:nvSpPr>
          <p:cNvPr id="9" name="TextBox 8">
            <a:extLst>
              <a:ext uri="{FF2B5EF4-FFF2-40B4-BE49-F238E27FC236}">
                <a16:creationId xmlns:a16="http://schemas.microsoft.com/office/drawing/2014/main" id="{D3BFF471-D357-0FB5-12CF-24DF4B9B3B68}"/>
              </a:ext>
            </a:extLst>
          </p:cNvPr>
          <p:cNvSpPr txBox="1"/>
          <p:nvPr/>
        </p:nvSpPr>
        <p:spPr>
          <a:xfrm>
            <a:off x="7535777" y="3449338"/>
            <a:ext cx="4724489" cy="1815882"/>
          </a:xfrm>
          <a:prstGeom prst="rect">
            <a:avLst/>
          </a:prstGeom>
          <a:noFill/>
        </p:spPr>
        <p:txBody>
          <a:bodyPr wrap="square" rtlCol="0">
            <a:spAutoFit/>
          </a:bodyPr>
          <a:lstStyle/>
          <a:p>
            <a:pPr algn="ctr"/>
            <a:r>
              <a:rPr lang="en-US" sz="2800" dirty="0"/>
              <a:t>The health of this region in </a:t>
            </a:r>
            <a:r>
              <a:rPr lang="en-US" sz="2800" u="sng" dirty="0"/>
              <a:t>prefrontal cortex</a:t>
            </a:r>
          </a:p>
          <a:p>
            <a:pPr algn="ctr"/>
            <a:r>
              <a:rPr lang="en-US" sz="2800" dirty="0"/>
              <a:t>is associated with successful aging</a:t>
            </a:r>
          </a:p>
        </p:txBody>
      </p:sp>
    </p:spTree>
    <p:extLst>
      <p:ext uri="{BB962C8B-B14F-4D97-AF65-F5344CB8AC3E}">
        <p14:creationId xmlns:p14="http://schemas.microsoft.com/office/powerpoint/2010/main" val="191894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470</TotalTime>
  <Words>843</Words>
  <Application>Microsoft Macintosh PowerPoint</Application>
  <PresentationFormat>Widescreen</PresentationFormat>
  <Paragraphs>192</Paragraphs>
  <Slides>35</Slides>
  <Notes>14</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Aptos</vt:lpstr>
      <vt:lpstr>Aptos Display</vt:lpstr>
      <vt:lpstr>Arial</vt:lpstr>
      <vt:lpstr>Office Theme</vt:lpstr>
      <vt:lpstr>Brain Health &amp; Alzheimer’s: What Everyone Should Know</vt:lpstr>
      <vt:lpstr>Agenda</vt:lpstr>
      <vt:lpstr>Agenda</vt:lpstr>
      <vt:lpstr>The aging brain</vt:lpstr>
      <vt:lpstr>The aging brain</vt:lpstr>
      <vt:lpstr>The aging brain</vt:lpstr>
      <vt:lpstr>The aging brain</vt:lpstr>
      <vt:lpstr>The aging brain</vt:lpstr>
      <vt:lpstr>The aging brain</vt:lpstr>
      <vt:lpstr>Agenda</vt:lpstr>
      <vt:lpstr>PowerPoint Presentation</vt:lpstr>
      <vt:lpstr>PowerPoint Presentation</vt:lpstr>
      <vt:lpstr>Alzheimer’s Disease: By the Numbers</vt:lpstr>
      <vt:lpstr>Alzheimer’s Disease: By the Numbers</vt:lpstr>
      <vt:lpstr>Alzheimer’s Disease is Characterized by Amyloid Plaques and Neurofibrillary (Tau) Tangles</vt:lpstr>
      <vt:lpstr>PowerPoint Presentation</vt:lpstr>
      <vt:lpstr>PowerPoint Presentation</vt:lpstr>
      <vt:lpstr>Agenda</vt:lpstr>
      <vt:lpstr>Amyloid Targeting Treatments for Alzheimer’s Disease</vt:lpstr>
      <vt:lpstr>First FDA Approved Blood Test for Use in Diagnosing Alzheimer’s Disease</vt:lpstr>
      <vt:lpstr>Agenda</vt:lpstr>
      <vt:lpstr>PowerPoint Presentation</vt:lpstr>
      <vt:lpstr>PowerPoint Presentation</vt:lpstr>
      <vt:lpstr>PowerPoint Presentation</vt:lpstr>
      <vt:lpstr>PowerPoint Presentation</vt:lpstr>
      <vt:lpstr>U.S. POINTER Study</vt:lpstr>
      <vt:lpstr>PowerPoint Presentation</vt:lpstr>
      <vt:lpstr>PowerPoint Presentation</vt:lpstr>
      <vt:lpstr>Agenda</vt:lpstr>
      <vt:lpstr>Brandeis Aging Brain Study</vt:lpstr>
      <vt:lpstr>The aging brain</vt:lpstr>
      <vt:lpstr>The Brandeis Aging Brain Study</vt:lpstr>
      <vt:lpstr>The Brandeis Aging Brain Study</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Morin, Thomas</dc:creator>
  <cp:lastModifiedBy>Morin, Thomas</cp:lastModifiedBy>
  <cp:revision>12</cp:revision>
  <dcterms:created xsi:type="dcterms:W3CDTF">2025-10-02T17:45:50Z</dcterms:created>
  <dcterms:modified xsi:type="dcterms:W3CDTF">2025-10-08T00:26:55Z</dcterms:modified>
</cp:coreProperties>
</file>