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82" r:id="rId3"/>
    <p:sldId id="285" r:id="rId4"/>
    <p:sldId id="283" r:id="rId5"/>
    <p:sldId id="284" r:id="rId6"/>
    <p:sldId id="286" r:id="rId7"/>
    <p:sldId id="288" r:id="rId8"/>
    <p:sldId id="278" r:id="rId9"/>
    <p:sldId id="289" r:id="rId10"/>
    <p:sldId id="259" r:id="rId11"/>
    <p:sldId id="267" r:id="rId12"/>
    <p:sldId id="264" r:id="rId13"/>
    <p:sldId id="291" r:id="rId14"/>
    <p:sldId id="261" r:id="rId15"/>
    <p:sldId id="266" r:id="rId16"/>
    <p:sldId id="260" r:id="rId17"/>
    <p:sldId id="268" r:id="rId18"/>
    <p:sldId id="262" r:id="rId19"/>
    <p:sldId id="263" r:id="rId20"/>
    <p:sldId id="265" r:id="rId21"/>
    <p:sldId id="270" r:id="rId22"/>
    <p:sldId id="271" r:id="rId23"/>
    <p:sldId id="274" r:id="rId24"/>
    <p:sldId id="273" r:id="rId25"/>
    <p:sldId id="29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6353F"/>
    <a:srgbClr val="FFF903"/>
    <a:srgbClr val="7E2C3D"/>
    <a:srgbClr val="E5881E"/>
    <a:srgbClr val="016A0F"/>
    <a:srgbClr val="418C30"/>
    <a:srgbClr val="428F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70"/>
    <p:restoredTop sz="88171"/>
  </p:normalViewPr>
  <p:slideViewPr>
    <p:cSldViewPr snapToGrid="0" snapToObjects="1">
      <p:cViewPr varScale="1">
        <p:scale>
          <a:sx n="89" d="100"/>
          <a:sy n="89" d="100"/>
        </p:scale>
        <p:origin x="11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0363E-B6ED-F54B-A589-5322D28D7917}" type="datetimeFigureOut">
              <a:rPr lang="en-US" smtClean="0"/>
              <a:t>3/18/20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A2539-9A4C-8545-B2AC-93518C3EC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06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Raven’s picture… diff title depending on where I 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the title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51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robotics people focusing on basic perceptual processing a lot… basic perceptual processing vs. reasoning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96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Elaborate more? Mention that the test is used for aging studies, children developmental, etc.</a:t>
            </a:r>
          </a:p>
          <a:p>
            <a:r>
              <a:rPr lang="en-US" dirty="0" err="1"/>
              <a:t>Neuropsych</a:t>
            </a:r>
            <a:r>
              <a:rPr lang="en-US" dirty="0"/>
              <a:t> test of “intelligence and reasoning”</a:t>
            </a:r>
          </a:p>
          <a:p>
            <a:endParaRPr lang="en-US" dirty="0"/>
          </a:p>
          <a:p>
            <a:r>
              <a:rPr lang="en-US" dirty="0"/>
              <a:t>Bracket under textures: “Perceptual Reasoning”… “symbolic reasoning”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04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Texture as contiguous and symbol as discrete…. Harder to model contiguous stuff?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45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 of relationship: “rule”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95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ways to extend the hypothesis … include network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93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09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 code the x-axis in illustrator to correspond to conditions</a:t>
            </a:r>
          </a:p>
          <a:p>
            <a:r>
              <a:rPr lang="en-US" dirty="0"/>
              <a:t>Angle slightly off (not vertical)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14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Hold off on contrasting symbol vs texture in general until we get here</a:t>
            </a:r>
          </a:p>
          <a:p>
            <a:r>
              <a:rPr lang="en-US" dirty="0"/>
              <a:t>Put symbol in orange and texture in blue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2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9B9F-6CBC-1346-ABD2-6AB0729B29E1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45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6528-48EB-8245-A09E-A0E82B508690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06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CFB9-DFD5-6443-88B1-38A689C6E203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66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25A0-B5F6-4B45-A7FE-3D2C76B22718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1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AEB8-7C03-D543-BCD9-68719EB8B23C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80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87B6-E12B-7E4C-8275-412D165FD78B}" type="datetime1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3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B368-943A-4B44-B8B4-B4A3AC74B805}" type="datetime1">
              <a:rPr lang="en-US" smtClean="0"/>
              <a:t>3/18/20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0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5DA4-DC84-6441-BBB2-9B42BEC145E5}" type="datetime1">
              <a:rPr lang="en-US" smtClean="0"/>
              <a:t>3/18/20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2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4B90-7C7D-4A4C-9D15-3E876CC6CDEC}" type="datetime1">
              <a:rPr lang="en-US" smtClean="0"/>
              <a:t>3/18/20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4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C962-E5D0-2C4D-87B4-50A73C2E5CC8}" type="datetime1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5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7C92-2BFE-5646-AE41-150D2975EBF6}" type="datetime1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4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49AF-DE74-2443-9476-777FFBBFEC68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0C57A-A379-694B-9C21-16F74B6E6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tiff"/><Relationship Id="rId7" Type="http://schemas.openxmlformats.org/officeDocument/2006/relationships/image" Target="../media/image44.png"/><Relationship Id="rId12" Type="http://schemas.openxmlformats.org/officeDocument/2006/relationships/image" Target="../media/image4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11" Type="http://schemas.openxmlformats.org/officeDocument/2006/relationships/image" Target="../media/image47.tiff"/><Relationship Id="rId5" Type="http://schemas.openxmlformats.org/officeDocument/2006/relationships/image" Target="../media/image43.png"/><Relationship Id="rId10" Type="http://schemas.openxmlformats.org/officeDocument/2006/relationships/image" Target="../media/image46.tiff"/><Relationship Id="rId4" Type="http://schemas.openxmlformats.org/officeDocument/2006/relationships/image" Target="../media/image42.tiff"/><Relationship Id="rId9" Type="http://schemas.openxmlformats.org/officeDocument/2006/relationships/image" Target="../media/image4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1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microsoft.com/office/2007/relationships/hdphoto" Target="../media/hdphoto11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41B96-636F-AF45-9EF6-85F097733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217" y="254262"/>
            <a:ext cx="8623139" cy="23876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Contributions of </a:t>
            </a:r>
            <a:br>
              <a:rPr lang="en-US" sz="4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4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Frontoparietal Control Network </a:t>
            </a:r>
            <a:br>
              <a:rPr lang="en-US" sz="4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4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to Abstract Reasoning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768F08-AEE3-9349-8ACD-D517F0F97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883151"/>
            <a:ext cx="6858000" cy="1655762"/>
          </a:xfrm>
        </p:spPr>
        <p:txBody>
          <a:bodyPr/>
          <a:lstStyle/>
          <a:p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Tom Morin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GPN Retreat 2019</a:t>
            </a:r>
          </a:p>
          <a:p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8FA3D-465C-FE4C-921F-82343670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02D7B-5836-2D49-9B59-A4C81DDE9A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3" b="95522" l="4949" r="95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3797" y="2835797"/>
            <a:ext cx="3436586" cy="2349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66E597-B8D0-3941-BD3B-2BB868C8A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44" b="95096" l="2886" r="98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342" y="2835797"/>
            <a:ext cx="3208925" cy="23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D882-8320-AA4E-A9CC-365CB21E6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Task Conditions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EF7EE-7B8C-CF49-8643-B3DC615C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9032D-6D4F-FF46-98A2-BAD078F5B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146" y="3959257"/>
            <a:ext cx="3708204" cy="2397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4F555F-BA6F-5545-8DFC-6692F30E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50" y="3959258"/>
            <a:ext cx="3670496" cy="2397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67C41-080A-3B45-809B-F9D48FAD3F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146" y="1593852"/>
            <a:ext cx="3708204" cy="2365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78F34C-D871-2646-99F5-B58C855380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50" y="1593852"/>
            <a:ext cx="3670496" cy="23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FD430-7B37-9D4E-9218-D7F2544E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ACE5A-C32B-F34B-8606-098392EC77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1690688"/>
            <a:ext cx="7648031" cy="43389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86A8D4C-AA12-B742-BE1B-050571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Sample Trial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79D9C-FACB-A84C-AF70-3CF01BB95424}"/>
              </a:ext>
            </a:extLst>
          </p:cNvPr>
          <p:cNvSpPr txBox="1"/>
          <p:nvPr/>
        </p:nvSpPr>
        <p:spPr>
          <a:xfrm>
            <a:off x="628648" y="5506387"/>
            <a:ext cx="216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N=27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396 Trials per Participant</a:t>
            </a:r>
          </a:p>
        </p:txBody>
      </p:sp>
    </p:spTree>
    <p:extLst>
      <p:ext uri="{BB962C8B-B14F-4D97-AF65-F5344CB8AC3E}">
        <p14:creationId xmlns:p14="http://schemas.microsoft.com/office/powerpoint/2010/main" val="665396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3440D2-664B-604F-8359-E4424EBE1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808" y="3717238"/>
            <a:ext cx="6908625" cy="19419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38B654-8133-EF43-B717-7BBF8013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Activity During Symbolic and Perceptual Reasoning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1F650-E89B-614D-82D2-86675B19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B92500-044F-834E-8C81-04AD8BC2C9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808" y="1757579"/>
            <a:ext cx="6908626" cy="19596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D906424-EE55-A346-9BCE-4E01E8B8CA2B}"/>
              </a:ext>
            </a:extLst>
          </p:cNvPr>
          <p:cNvSpPr/>
          <p:nvPr/>
        </p:nvSpPr>
        <p:spPr>
          <a:xfrm>
            <a:off x="2095560" y="4548195"/>
            <a:ext cx="776663" cy="671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B50AE8-98F6-594D-9005-C06FB310CD6B}"/>
              </a:ext>
            </a:extLst>
          </p:cNvPr>
          <p:cNvSpPr/>
          <p:nvPr/>
        </p:nvSpPr>
        <p:spPr>
          <a:xfrm>
            <a:off x="2095560" y="2567625"/>
            <a:ext cx="776663" cy="671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3BC939-DC82-A34D-87CD-F69AAC92503C}"/>
              </a:ext>
            </a:extLst>
          </p:cNvPr>
          <p:cNvSpPr/>
          <p:nvPr/>
        </p:nvSpPr>
        <p:spPr>
          <a:xfrm rot="19300481">
            <a:off x="5102314" y="2355467"/>
            <a:ext cx="776662" cy="671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FAAD96-6C71-AB44-B181-40486EC377D8}"/>
              </a:ext>
            </a:extLst>
          </p:cNvPr>
          <p:cNvSpPr/>
          <p:nvPr/>
        </p:nvSpPr>
        <p:spPr>
          <a:xfrm rot="19300481">
            <a:off x="5130596" y="4262738"/>
            <a:ext cx="776662" cy="671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06A323-A5CA-5E4E-AD4B-CD7F5CED7937}"/>
              </a:ext>
            </a:extLst>
          </p:cNvPr>
          <p:cNvSpPr/>
          <p:nvPr/>
        </p:nvSpPr>
        <p:spPr>
          <a:xfrm rot="19300481">
            <a:off x="7239617" y="2259297"/>
            <a:ext cx="396930" cy="318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A981FE-0153-DB47-9C25-1973547386DB}"/>
              </a:ext>
            </a:extLst>
          </p:cNvPr>
          <p:cNvSpPr/>
          <p:nvPr/>
        </p:nvSpPr>
        <p:spPr>
          <a:xfrm rot="19300481">
            <a:off x="7239614" y="4160087"/>
            <a:ext cx="396930" cy="318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B6229C-5C6C-964E-94B3-B18F6225B1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643" y="5527600"/>
            <a:ext cx="8352713" cy="9182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A66B0D-7334-434A-8ADB-EC0D1377B05D}"/>
              </a:ext>
            </a:extLst>
          </p:cNvPr>
          <p:cNvSpPr txBox="1"/>
          <p:nvPr/>
        </p:nvSpPr>
        <p:spPr>
          <a:xfrm>
            <a:off x="27007" y="2229397"/>
            <a:ext cx="1776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Symbol Rule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&gt; </a:t>
            </a:r>
          </a:p>
          <a:p>
            <a:pPr algn="ctr"/>
            <a:r>
              <a:rPr lang="en-US" dirty="0">
                <a:solidFill>
                  <a:schemeClr val="accent5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Symbol Uniform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D5D3B-C8DE-564F-BEED-81C5305F8558}"/>
              </a:ext>
            </a:extLst>
          </p:cNvPr>
          <p:cNvSpPr txBox="1"/>
          <p:nvPr/>
        </p:nvSpPr>
        <p:spPr>
          <a:xfrm>
            <a:off x="45122" y="4136668"/>
            <a:ext cx="1740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Texture Rule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&gt; </a:t>
            </a:r>
          </a:p>
          <a:p>
            <a:pPr algn="ctr"/>
            <a:r>
              <a:rPr lang="en-US" dirty="0">
                <a:solidFill>
                  <a:schemeClr val="accent5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Texture Uniform</a:t>
            </a:r>
          </a:p>
        </p:txBody>
      </p:sp>
    </p:spTree>
    <p:extLst>
      <p:ext uri="{BB962C8B-B14F-4D97-AF65-F5344CB8AC3E}">
        <p14:creationId xmlns:p14="http://schemas.microsoft.com/office/powerpoint/2010/main" val="196391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78CD-F028-0F48-800C-7D979D9D3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Key Differences Between Symbolic and Perceptual Reasoning Activity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E91AB-6E59-4E43-8863-856B4FEC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1AF0B7-3020-D844-98D3-57A212ED0C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2281177"/>
            <a:ext cx="7886700" cy="297745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E805A3A-3CE6-7348-B40E-0D67BDAD7837}"/>
              </a:ext>
            </a:extLst>
          </p:cNvPr>
          <p:cNvSpPr/>
          <p:nvPr/>
        </p:nvSpPr>
        <p:spPr>
          <a:xfrm>
            <a:off x="961242" y="3388007"/>
            <a:ext cx="948581" cy="8197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3CE945-441C-634C-B753-C834CB5FA8AA}"/>
              </a:ext>
            </a:extLst>
          </p:cNvPr>
          <p:cNvSpPr/>
          <p:nvPr/>
        </p:nvSpPr>
        <p:spPr>
          <a:xfrm>
            <a:off x="4331121" y="3092151"/>
            <a:ext cx="684696" cy="5917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2CFA4A-29AD-B149-9540-1807FF616A77}"/>
              </a:ext>
            </a:extLst>
          </p:cNvPr>
          <p:cNvSpPr/>
          <p:nvPr/>
        </p:nvSpPr>
        <p:spPr>
          <a:xfrm>
            <a:off x="6817489" y="2568967"/>
            <a:ext cx="507858" cy="4388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9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09EA-BCD1-DC4C-9C3C-3926EF613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Examining Network Activity Across Symbolic and Perceptual Reasoning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AFF453-8A87-314F-A0BD-3B5E3576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1C58F-D113-5146-9FAE-B25A17CBD6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536" b="66568" l="30449" r="80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940" t="22367" r="17047" b="31132"/>
          <a:stretch/>
        </p:blipFill>
        <p:spPr>
          <a:xfrm>
            <a:off x="4302108" y="2103301"/>
            <a:ext cx="4311684" cy="2948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2EC57F-1977-D74B-8FFC-FAB3467A66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68" b="66568" l="20593" r="68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916" t="22367" r="29716" b="31132"/>
          <a:stretch/>
        </p:blipFill>
        <p:spPr>
          <a:xfrm>
            <a:off x="411364" y="2124403"/>
            <a:ext cx="4026053" cy="2948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1DE9A6-21A9-CA4C-9244-C5CF263AD9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536" b="66568" l="30689" r="80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940" t="22367" r="17047" b="31132"/>
          <a:stretch/>
        </p:blipFill>
        <p:spPr>
          <a:xfrm>
            <a:off x="4302108" y="2103301"/>
            <a:ext cx="4311684" cy="2948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340818-1758-8947-BFFC-D098633730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63" b="65924" l="19992" r="684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916" t="22367" r="29716" b="31132"/>
          <a:stretch/>
        </p:blipFill>
        <p:spPr>
          <a:xfrm>
            <a:off x="411364" y="2124403"/>
            <a:ext cx="4026052" cy="2948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29C8FF-F641-1D40-8A44-D29C09CC01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784" b="66766" l="30689" r="80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940" t="22367" r="17047" b="31132"/>
          <a:stretch/>
        </p:blipFill>
        <p:spPr>
          <a:xfrm>
            <a:off x="4302108" y="2103301"/>
            <a:ext cx="4311684" cy="29480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4BA5EF-3767-3749-B905-5EEF6716F0E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963" b="66568" l="20393" r="693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916" t="22367" r="29717" b="31132"/>
          <a:stretch/>
        </p:blipFill>
        <p:spPr>
          <a:xfrm>
            <a:off x="411364" y="2124403"/>
            <a:ext cx="4026052" cy="29480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FC49B44-DBCD-E043-9D33-834FB9657298}"/>
              </a:ext>
            </a:extLst>
          </p:cNvPr>
          <p:cNvSpPr txBox="1"/>
          <p:nvPr/>
        </p:nvSpPr>
        <p:spPr>
          <a:xfrm>
            <a:off x="1057193" y="5718356"/>
            <a:ext cx="197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Dorsal Attention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F0603D-8988-644C-B16D-3854940404F0}"/>
              </a:ext>
            </a:extLst>
          </p:cNvPr>
          <p:cNvSpPr txBox="1"/>
          <p:nvPr/>
        </p:nvSpPr>
        <p:spPr>
          <a:xfrm>
            <a:off x="6597915" y="5718356"/>
            <a:ext cx="197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Default Mode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D05D99-A0AF-B441-B7D1-942B0C91996C}"/>
              </a:ext>
            </a:extLst>
          </p:cNvPr>
          <p:cNvSpPr txBox="1"/>
          <p:nvPr/>
        </p:nvSpPr>
        <p:spPr>
          <a:xfrm>
            <a:off x="3827554" y="5718356"/>
            <a:ext cx="197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Cognitive Control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219578-4E4C-474F-93B8-929660D6BEC2}"/>
              </a:ext>
            </a:extLst>
          </p:cNvPr>
          <p:cNvSpPr/>
          <p:nvPr/>
        </p:nvSpPr>
        <p:spPr>
          <a:xfrm>
            <a:off x="772939" y="5569351"/>
            <a:ext cx="284254" cy="284254"/>
          </a:xfrm>
          <a:prstGeom prst="rect">
            <a:avLst/>
          </a:prstGeom>
          <a:solidFill>
            <a:srgbClr val="016A0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B6F6FA-5523-9A43-9EBF-B76BFE5C664B}"/>
              </a:ext>
            </a:extLst>
          </p:cNvPr>
          <p:cNvSpPr/>
          <p:nvPr/>
        </p:nvSpPr>
        <p:spPr>
          <a:xfrm>
            <a:off x="772939" y="5966194"/>
            <a:ext cx="284254" cy="284254"/>
          </a:xfrm>
          <a:prstGeom prst="rect">
            <a:avLst/>
          </a:prstGeom>
          <a:solidFill>
            <a:srgbClr val="418C3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F9E790-5246-BC41-8A7E-1979A5DD2A26}"/>
              </a:ext>
            </a:extLst>
          </p:cNvPr>
          <p:cNvSpPr/>
          <p:nvPr/>
        </p:nvSpPr>
        <p:spPr>
          <a:xfrm>
            <a:off x="3543300" y="5573110"/>
            <a:ext cx="284254" cy="284254"/>
          </a:xfrm>
          <a:prstGeom prst="rect">
            <a:avLst/>
          </a:prstGeom>
          <a:solidFill>
            <a:srgbClr val="E588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6152E3-F3FC-5A43-B4C0-9F8401F7DE99}"/>
              </a:ext>
            </a:extLst>
          </p:cNvPr>
          <p:cNvSpPr/>
          <p:nvPr/>
        </p:nvSpPr>
        <p:spPr>
          <a:xfrm>
            <a:off x="3543300" y="5969953"/>
            <a:ext cx="284254" cy="284254"/>
          </a:xfrm>
          <a:prstGeom prst="rect">
            <a:avLst/>
          </a:prstGeom>
          <a:solidFill>
            <a:srgbClr val="7E2C3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4DED91-A7C3-6449-8DC7-21A93288452C}"/>
              </a:ext>
            </a:extLst>
          </p:cNvPr>
          <p:cNvSpPr/>
          <p:nvPr/>
        </p:nvSpPr>
        <p:spPr>
          <a:xfrm>
            <a:off x="6313661" y="5569351"/>
            <a:ext cx="284254" cy="284254"/>
          </a:xfrm>
          <a:prstGeom prst="rect">
            <a:avLst/>
          </a:prstGeom>
          <a:solidFill>
            <a:srgbClr val="FFF90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DCD999-0C23-8B42-8D80-CCD620D4C09A}"/>
              </a:ext>
            </a:extLst>
          </p:cNvPr>
          <p:cNvSpPr/>
          <p:nvPr/>
        </p:nvSpPr>
        <p:spPr>
          <a:xfrm>
            <a:off x="6313661" y="5966194"/>
            <a:ext cx="284254" cy="284254"/>
          </a:xfrm>
          <a:prstGeom prst="rect">
            <a:avLst/>
          </a:prstGeom>
          <a:solidFill>
            <a:srgbClr val="C6353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9FCBB-561B-1742-9344-1F3A8ACC7B02}"/>
              </a:ext>
            </a:extLst>
          </p:cNvPr>
          <p:cNvSpPr txBox="1"/>
          <p:nvPr/>
        </p:nvSpPr>
        <p:spPr>
          <a:xfrm>
            <a:off x="6126480" y="4848691"/>
            <a:ext cx="225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17 Network Parcellation</a:t>
            </a:r>
          </a:p>
          <a:p>
            <a:pPr algn="r"/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Yeo et al. 2011</a:t>
            </a:r>
          </a:p>
        </p:txBody>
      </p:sp>
    </p:spTree>
    <p:extLst>
      <p:ext uri="{BB962C8B-B14F-4D97-AF65-F5344CB8AC3E}">
        <p14:creationId xmlns:p14="http://schemas.microsoft.com/office/powerpoint/2010/main" val="111574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CE7037-2CDF-D24A-945B-80D4F5EAB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134" y="1580582"/>
            <a:ext cx="4438711" cy="5197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9B89A-02E5-414B-9103-B134417C45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9366" y="1595101"/>
            <a:ext cx="4478903" cy="52401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18BA2D-F313-C946-8314-7E44EE418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Differential Cognitive Control Network Activation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88C59-B5BB-1F46-A3F8-0EFC46C2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5E597-CD1E-7045-8125-CFD4D9E420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3" b="95522" l="4949" r="95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08" y="1634935"/>
            <a:ext cx="2339481" cy="1599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78E18-1E50-4348-8A77-3915BF295E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44" b="95096" l="2886" r="98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892" y="3030525"/>
            <a:ext cx="2184500" cy="159959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158468D-6D5B-5246-BDC1-F8E99A8C93E3}"/>
              </a:ext>
            </a:extLst>
          </p:cNvPr>
          <p:cNvGrpSpPr/>
          <p:nvPr/>
        </p:nvGrpSpPr>
        <p:grpSpPr>
          <a:xfrm>
            <a:off x="5910955" y="1580494"/>
            <a:ext cx="1385683" cy="1781624"/>
            <a:chOff x="7031799" y="2591588"/>
            <a:chExt cx="1147698" cy="147563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478C8A6-3B43-904C-8E77-0E1D200E6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1799" y="2591588"/>
              <a:ext cx="1126093" cy="73781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8326E8-8E38-2C4F-86E7-1889980D4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1799" y="3329407"/>
              <a:ext cx="1147698" cy="73781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4490F9-E542-3C45-BEA3-714B3A996A44}"/>
              </a:ext>
            </a:extLst>
          </p:cNvPr>
          <p:cNvGrpSpPr/>
          <p:nvPr/>
        </p:nvGrpSpPr>
        <p:grpSpPr>
          <a:xfrm>
            <a:off x="7417549" y="1562388"/>
            <a:ext cx="1386738" cy="1762197"/>
            <a:chOff x="7508994" y="1440543"/>
            <a:chExt cx="1148572" cy="14595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A3C1606-9556-9F4D-AAF1-B3F18DA71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1310" y="2170317"/>
              <a:ext cx="1146256" cy="72977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F51C1F-82A8-AA49-A4CB-1CBBFAB08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8994" y="1440543"/>
              <a:ext cx="1127535" cy="72977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1CC9FF0-0B5D-C04C-8A52-01CA7907DC7F}"/>
              </a:ext>
            </a:extLst>
          </p:cNvPr>
          <p:cNvSpPr txBox="1"/>
          <p:nvPr/>
        </p:nvSpPr>
        <p:spPr>
          <a:xfrm>
            <a:off x="522828" y="4725799"/>
            <a:ext cx="1902565" cy="36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Dorsal Attention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F6EAD0-FD60-5347-BDE2-995B65F2E51D}"/>
              </a:ext>
            </a:extLst>
          </p:cNvPr>
          <p:cNvSpPr txBox="1"/>
          <p:nvPr/>
        </p:nvSpPr>
        <p:spPr>
          <a:xfrm>
            <a:off x="522827" y="5969953"/>
            <a:ext cx="1902565" cy="36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Default Mode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9DF25F-44A5-8940-97F1-247247FCC547}"/>
              </a:ext>
            </a:extLst>
          </p:cNvPr>
          <p:cNvSpPr txBox="1"/>
          <p:nvPr/>
        </p:nvSpPr>
        <p:spPr>
          <a:xfrm>
            <a:off x="522827" y="5341642"/>
            <a:ext cx="190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Cognitive Control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5235DB-2D81-254F-8D41-30EA068487CE}"/>
              </a:ext>
            </a:extLst>
          </p:cNvPr>
          <p:cNvSpPr/>
          <p:nvPr/>
        </p:nvSpPr>
        <p:spPr>
          <a:xfrm>
            <a:off x="353084" y="4702213"/>
            <a:ext cx="169745" cy="169745"/>
          </a:xfrm>
          <a:prstGeom prst="rect">
            <a:avLst/>
          </a:prstGeom>
          <a:solidFill>
            <a:srgbClr val="016A0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6B372E-5E28-0847-B806-23DD949BC7AE}"/>
              </a:ext>
            </a:extLst>
          </p:cNvPr>
          <p:cNvSpPr/>
          <p:nvPr/>
        </p:nvSpPr>
        <p:spPr>
          <a:xfrm>
            <a:off x="353083" y="4953276"/>
            <a:ext cx="169745" cy="169745"/>
          </a:xfrm>
          <a:prstGeom prst="rect">
            <a:avLst/>
          </a:prstGeom>
          <a:solidFill>
            <a:srgbClr val="418C3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2CFEE2-0391-E741-8D01-8B421BA2A724}"/>
              </a:ext>
            </a:extLst>
          </p:cNvPr>
          <p:cNvSpPr/>
          <p:nvPr/>
        </p:nvSpPr>
        <p:spPr>
          <a:xfrm>
            <a:off x="353084" y="5340352"/>
            <a:ext cx="169745" cy="169745"/>
          </a:xfrm>
          <a:prstGeom prst="rect">
            <a:avLst/>
          </a:prstGeom>
          <a:solidFill>
            <a:srgbClr val="E588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1DD1DC-BB7E-0844-9719-40CA4D18803B}"/>
              </a:ext>
            </a:extLst>
          </p:cNvPr>
          <p:cNvSpPr/>
          <p:nvPr/>
        </p:nvSpPr>
        <p:spPr>
          <a:xfrm>
            <a:off x="353083" y="5598728"/>
            <a:ext cx="169745" cy="169745"/>
          </a:xfrm>
          <a:prstGeom prst="rect">
            <a:avLst/>
          </a:prstGeom>
          <a:solidFill>
            <a:srgbClr val="7E2C3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51244E-9816-FB46-B5AB-87B331081F59}"/>
              </a:ext>
            </a:extLst>
          </p:cNvPr>
          <p:cNvSpPr/>
          <p:nvPr/>
        </p:nvSpPr>
        <p:spPr>
          <a:xfrm>
            <a:off x="353084" y="5957485"/>
            <a:ext cx="169745" cy="169745"/>
          </a:xfrm>
          <a:prstGeom prst="rect">
            <a:avLst/>
          </a:prstGeom>
          <a:solidFill>
            <a:srgbClr val="FFF90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828318-88DD-D34B-80CF-92DBF939E3A7}"/>
              </a:ext>
            </a:extLst>
          </p:cNvPr>
          <p:cNvSpPr/>
          <p:nvPr/>
        </p:nvSpPr>
        <p:spPr>
          <a:xfrm>
            <a:off x="353083" y="6207603"/>
            <a:ext cx="169745" cy="169745"/>
          </a:xfrm>
          <a:prstGeom prst="rect">
            <a:avLst/>
          </a:prstGeom>
          <a:solidFill>
            <a:srgbClr val="C6353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1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0665C-0AB1-BF48-BA9A-2EE24AC6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Symbolic vs. Perceptual Activity Patterns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64F62-6B8F-7C48-B045-2AE67989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6115C-C062-5948-B6FB-166908CBA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87" y="4449340"/>
            <a:ext cx="8523902" cy="905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E42B30-94B7-774B-B1B7-1489E5CBFE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5577" y="2692661"/>
            <a:ext cx="7061135" cy="1898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E82843-7E14-E242-B1F2-22906691D74A}"/>
              </a:ext>
            </a:extLst>
          </p:cNvPr>
          <p:cNvSpPr txBox="1"/>
          <p:nvPr/>
        </p:nvSpPr>
        <p:spPr>
          <a:xfrm>
            <a:off x="224700" y="3180300"/>
            <a:ext cx="998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Symbol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&gt; </a:t>
            </a:r>
          </a:p>
          <a:p>
            <a:pPr algn="ctr"/>
            <a:r>
              <a:rPr lang="en-US" dirty="0">
                <a:solidFill>
                  <a:schemeClr val="accent5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3640445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38B32-0A83-9B40-B9A7-0C0D66476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533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Differential Activation of CCN Subdivisions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6FFBE4-3388-2341-9AFC-7D4970BB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3A8C5-5559-6F41-8208-AA993BBE9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5392" y="1395414"/>
            <a:ext cx="6074875" cy="4981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49B56-34DE-CE4C-88AC-BB451DA3F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3" b="95522" l="4949" r="95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08" y="1634935"/>
            <a:ext cx="2339481" cy="1599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E83A9-7A38-2647-BAAE-0FDEB813AF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44" b="95096" l="2886" r="98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892" y="3030525"/>
            <a:ext cx="2184500" cy="1599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CC874B-8DA2-0643-B076-962E1242C1C2}"/>
              </a:ext>
            </a:extLst>
          </p:cNvPr>
          <p:cNvSpPr txBox="1"/>
          <p:nvPr/>
        </p:nvSpPr>
        <p:spPr>
          <a:xfrm>
            <a:off x="522828" y="4725799"/>
            <a:ext cx="1902565" cy="36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Dorsal Attention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EC62B-D212-F947-AC5B-F0134919D6CE}"/>
              </a:ext>
            </a:extLst>
          </p:cNvPr>
          <p:cNvSpPr txBox="1"/>
          <p:nvPr/>
        </p:nvSpPr>
        <p:spPr>
          <a:xfrm>
            <a:off x="522827" y="5969953"/>
            <a:ext cx="1902565" cy="36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Default Mode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0EA8B-2259-D741-943F-51D65F5FD89D}"/>
              </a:ext>
            </a:extLst>
          </p:cNvPr>
          <p:cNvSpPr txBox="1"/>
          <p:nvPr/>
        </p:nvSpPr>
        <p:spPr>
          <a:xfrm>
            <a:off x="522827" y="5341642"/>
            <a:ext cx="190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Cognitive Control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CF0569-26F3-9C48-A9B6-0A3C7B90CBB3}"/>
              </a:ext>
            </a:extLst>
          </p:cNvPr>
          <p:cNvSpPr/>
          <p:nvPr/>
        </p:nvSpPr>
        <p:spPr>
          <a:xfrm>
            <a:off x="353084" y="4702213"/>
            <a:ext cx="169745" cy="169745"/>
          </a:xfrm>
          <a:prstGeom prst="rect">
            <a:avLst/>
          </a:prstGeom>
          <a:solidFill>
            <a:srgbClr val="016A0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9ADE70-25AA-1E49-8181-95C403B4A1A6}"/>
              </a:ext>
            </a:extLst>
          </p:cNvPr>
          <p:cNvSpPr/>
          <p:nvPr/>
        </p:nvSpPr>
        <p:spPr>
          <a:xfrm>
            <a:off x="353083" y="4953276"/>
            <a:ext cx="169745" cy="169745"/>
          </a:xfrm>
          <a:prstGeom prst="rect">
            <a:avLst/>
          </a:prstGeom>
          <a:solidFill>
            <a:srgbClr val="418C3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5D3603-3FDC-FF40-AF60-0A5304E73E2C}"/>
              </a:ext>
            </a:extLst>
          </p:cNvPr>
          <p:cNvSpPr/>
          <p:nvPr/>
        </p:nvSpPr>
        <p:spPr>
          <a:xfrm>
            <a:off x="353084" y="5340352"/>
            <a:ext cx="169745" cy="169745"/>
          </a:xfrm>
          <a:prstGeom prst="rect">
            <a:avLst/>
          </a:prstGeom>
          <a:solidFill>
            <a:srgbClr val="E588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15B2D7-A9A8-2445-A272-832F757ECEC4}"/>
              </a:ext>
            </a:extLst>
          </p:cNvPr>
          <p:cNvSpPr/>
          <p:nvPr/>
        </p:nvSpPr>
        <p:spPr>
          <a:xfrm>
            <a:off x="353083" y="5598728"/>
            <a:ext cx="169745" cy="169745"/>
          </a:xfrm>
          <a:prstGeom prst="rect">
            <a:avLst/>
          </a:prstGeom>
          <a:solidFill>
            <a:srgbClr val="7E2C3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1C533D-F2AD-164A-9230-EB35272EA56B}"/>
              </a:ext>
            </a:extLst>
          </p:cNvPr>
          <p:cNvSpPr/>
          <p:nvPr/>
        </p:nvSpPr>
        <p:spPr>
          <a:xfrm>
            <a:off x="353084" y="5957485"/>
            <a:ext cx="169745" cy="169745"/>
          </a:xfrm>
          <a:prstGeom prst="rect">
            <a:avLst/>
          </a:prstGeom>
          <a:solidFill>
            <a:srgbClr val="FFF90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A13875-7362-4742-9BA2-2012D22A95BC}"/>
              </a:ext>
            </a:extLst>
          </p:cNvPr>
          <p:cNvSpPr/>
          <p:nvPr/>
        </p:nvSpPr>
        <p:spPr>
          <a:xfrm>
            <a:off x="353083" y="6207603"/>
            <a:ext cx="169745" cy="169745"/>
          </a:xfrm>
          <a:prstGeom prst="rect">
            <a:avLst/>
          </a:prstGeom>
          <a:solidFill>
            <a:srgbClr val="C6353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BD5C4-9CBA-DF43-BBAC-1DDAF34FCECB}"/>
              </a:ext>
            </a:extLst>
          </p:cNvPr>
          <p:cNvSpPr/>
          <p:nvPr/>
        </p:nvSpPr>
        <p:spPr>
          <a:xfrm>
            <a:off x="3667027" y="3234527"/>
            <a:ext cx="1225484" cy="2735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62F40C-6E94-0048-A242-74902F8CA214}"/>
              </a:ext>
            </a:extLst>
          </p:cNvPr>
          <p:cNvSpPr/>
          <p:nvPr/>
        </p:nvSpPr>
        <p:spPr>
          <a:xfrm>
            <a:off x="6212264" y="1866814"/>
            <a:ext cx="1274386" cy="1433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F791E0-5921-8C46-8FEA-E9A35438A79E}"/>
              </a:ext>
            </a:extLst>
          </p:cNvPr>
          <p:cNvSpPr/>
          <p:nvPr/>
        </p:nvSpPr>
        <p:spPr>
          <a:xfrm>
            <a:off x="4904285" y="3234527"/>
            <a:ext cx="676383" cy="253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823C6-95D1-6B44-85A7-8A1AE917AAE6}"/>
              </a:ext>
            </a:extLst>
          </p:cNvPr>
          <p:cNvSpPr/>
          <p:nvPr/>
        </p:nvSpPr>
        <p:spPr>
          <a:xfrm>
            <a:off x="5558275" y="2217850"/>
            <a:ext cx="676383" cy="1082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DAD78F-4615-B649-B485-E25AC95BE68F}"/>
              </a:ext>
            </a:extLst>
          </p:cNvPr>
          <p:cNvCxnSpPr/>
          <p:nvPr/>
        </p:nvCxnSpPr>
        <p:spPr>
          <a:xfrm>
            <a:off x="3638746" y="3300516"/>
            <a:ext cx="39121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51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D5F8-286B-4D4D-9E90-A8E8E033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B5C348-104B-9A43-8C59-93A35DCB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13A086-5FDE-674C-9823-68860CECDDD3}"/>
              </a:ext>
            </a:extLst>
          </p:cNvPr>
          <p:cNvSpPr txBox="1"/>
          <p:nvPr/>
        </p:nvSpPr>
        <p:spPr>
          <a:xfrm>
            <a:off x="628650" y="1621410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ight" panose="020B0403020202020204" pitchFamily="34" charset="0"/>
              </a:rPr>
              <a:t>Future computational models might consider the additional ventral-visual processing involved in perceptual reasoning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ight" panose="020B0403020202020204" pitchFamily="34" charset="0"/>
              </a:rPr>
              <a:t>Processing of symbolic stimuli may draw on long-term representations (schemas)</a:t>
            </a:r>
          </a:p>
        </p:txBody>
      </p:sp>
    </p:spTree>
    <p:extLst>
      <p:ext uri="{BB962C8B-B14F-4D97-AF65-F5344CB8AC3E}">
        <p14:creationId xmlns:p14="http://schemas.microsoft.com/office/powerpoint/2010/main" val="228321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D4E5-778E-5B42-8A23-689E80CCC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C53843-ACD2-F148-9BB0-54838774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E35E4F-8D96-FD4C-BB94-B6B225F95B3B}"/>
              </a:ext>
            </a:extLst>
          </p:cNvPr>
          <p:cNvSpPr txBox="1"/>
          <p:nvPr/>
        </p:nvSpPr>
        <p:spPr>
          <a:xfrm>
            <a:off x="628650" y="1621410"/>
            <a:ext cx="788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ight" panose="020B0403020202020204" pitchFamily="34" charset="0"/>
              </a:rPr>
              <a:t>How does functional connectivity differ between conditions?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Helvetica Ligh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ight" panose="020B0403020202020204" pitchFamily="34" charset="0"/>
              </a:rPr>
              <a:t>What role do subcortical structures play in this task?</a:t>
            </a:r>
          </a:p>
          <a:p>
            <a:pPr lvl="1"/>
            <a:endParaRPr lang="en-US" sz="3200" dirty="0">
              <a:latin typeface="Helvetica Ligh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ight" panose="020B0403020202020204" pitchFamily="34" charset="0"/>
              </a:rPr>
              <a:t>Are there separate functions for the various nodes of the frontoparietal control network?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0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86B3A-74F4-6147-A23B-B908811F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7D62F-DC50-6B41-82A0-A82B8D3EFD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56" y="1254415"/>
            <a:ext cx="8607287" cy="2174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7876C-9F7B-9144-B1C8-2F0C22D0A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578" y="4055304"/>
            <a:ext cx="1674743" cy="1674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082104-3BA8-3E4B-8C2D-54FD19FF8A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512" y="4065243"/>
            <a:ext cx="1654865" cy="16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BD82-2256-4A4D-9B23-AF6D20B55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C91A76-513F-CC41-8232-D7EDFF40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03D63-2368-3942-9C21-F6B5315F29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92" y="1589593"/>
            <a:ext cx="4361592" cy="3234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8CA988-3186-8B44-B84E-708433E719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351" y="5177255"/>
            <a:ext cx="2386524" cy="1079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BC93C6-B423-CA43-96AC-EE30501D3D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1" y="5091812"/>
            <a:ext cx="1600281" cy="1200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9A86D-14A7-8B4C-A197-E2BD1CDE48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324" y="5070906"/>
            <a:ext cx="1713529" cy="781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300565-4F6F-754D-87D4-E61D18CE6D9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913" y="4882259"/>
            <a:ext cx="1027085" cy="10324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F90AD9-2B7C-B244-A231-A5384D757DA2}"/>
              </a:ext>
            </a:extLst>
          </p:cNvPr>
          <p:cNvSpPr/>
          <p:nvPr/>
        </p:nvSpPr>
        <p:spPr>
          <a:xfrm>
            <a:off x="5268976" y="5972846"/>
            <a:ext cx="29658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effectLst/>
              </a:rPr>
              <a:t>NSF Major Research Instrumentation Award 1625552</a:t>
            </a:r>
          </a:p>
          <a:p>
            <a:r>
              <a:rPr lang="en-US" sz="1000" dirty="0"/>
              <a:t>ONR MURI Award N00014-16-1-2832</a:t>
            </a:r>
          </a:p>
          <a:p>
            <a:r>
              <a:rPr lang="en-US" sz="1000" dirty="0">
                <a:effectLst/>
              </a:rPr>
              <a:t>ONR DURIP Award </a:t>
            </a:r>
            <a:r>
              <a:rPr lang="en-US" sz="1000" dirty="0"/>
              <a:t>N00014-17-1-2304</a:t>
            </a:r>
            <a:endParaRPr lang="en-US" sz="100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F0405-09CD-374F-BA8A-5F54EA72C7C5}"/>
              </a:ext>
            </a:extLst>
          </p:cNvPr>
          <p:cNvSpPr txBox="1"/>
          <p:nvPr/>
        </p:nvSpPr>
        <p:spPr>
          <a:xfrm>
            <a:off x="5074859" y="4547126"/>
            <a:ext cx="1036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Funding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BB989-5561-7A47-8B48-906C0DE35725}"/>
              </a:ext>
            </a:extLst>
          </p:cNvPr>
          <p:cNvSpPr txBox="1"/>
          <p:nvPr/>
        </p:nvSpPr>
        <p:spPr>
          <a:xfrm>
            <a:off x="5074859" y="1498667"/>
            <a:ext cx="15522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GPN</a:t>
            </a:r>
          </a:p>
          <a:p>
            <a:r>
              <a:rPr lang="en-US" sz="1200" dirty="0"/>
              <a:t>Shelley </a:t>
            </a:r>
            <a:r>
              <a:rPr lang="en-US" sz="1200" dirty="0" err="1"/>
              <a:t>Russek</a:t>
            </a:r>
            <a:endParaRPr lang="en-US" sz="1200" dirty="0"/>
          </a:p>
          <a:p>
            <a:r>
              <a:rPr lang="en-US" sz="1200" dirty="0"/>
              <a:t>Sandi Grasso</a:t>
            </a:r>
          </a:p>
          <a:p>
            <a:r>
              <a:rPr lang="en-US" sz="1200" dirty="0" err="1"/>
              <a:t>Nazifa</a:t>
            </a:r>
            <a:r>
              <a:rPr lang="en-US" sz="1200" dirty="0"/>
              <a:t> </a:t>
            </a:r>
            <a:r>
              <a:rPr lang="en-US" sz="1200" dirty="0" err="1"/>
              <a:t>Haque</a:t>
            </a:r>
            <a:endParaRPr lang="en-US" sz="1200" dirty="0"/>
          </a:p>
          <a:p>
            <a:endParaRPr lang="en-US" sz="1200" dirty="0"/>
          </a:p>
          <a:p>
            <a:r>
              <a:rPr lang="en-US" sz="1200" u="sng" dirty="0"/>
              <a:t>Qualifying Exam Committee</a:t>
            </a:r>
          </a:p>
          <a:p>
            <a:r>
              <a:rPr lang="en-US" sz="1200" dirty="0"/>
              <a:t>Chantal Stern</a:t>
            </a:r>
          </a:p>
          <a:p>
            <a:r>
              <a:rPr lang="en-US" sz="1200" dirty="0"/>
              <a:t>Joe McGuire</a:t>
            </a:r>
          </a:p>
          <a:p>
            <a:r>
              <a:rPr lang="en-US" sz="1200" dirty="0"/>
              <a:t>Mike </a:t>
            </a:r>
            <a:r>
              <a:rPr lang="en-US" sz="1200" dirty="0" err="1"/>
              <a:t>Hasselmo</a:t>
            </a:r>
            <a:endParaRPr lang="en-US" sz="1200" dirty="0"/>
          </a:p>
          <a:p>
            <a:endParaRPr lang="en-US" sz="1200" dirty="0"/>
          </a:p>
          <a:p>
            <a:r>
              <a:rPr lang="en-US" sz="1200" u="sng" dirty="0"/>
              <a:t>Cognitive Neuroimaging Center</a:t>
            </a:r>
          </a:p>
          <a:p>
            <a:r>
              <a:rPr lang="en-US" sz="1200" dirty="0"/>
              <a:t>Jay </a:t>
            </a:r>
            <a:r>
              <a:rPr lang="en-US" sz="1200" dirty="0" err="1"/>
              <a:t>Bohland</a:t>
            </a:r>
            <a:endParaRPr lang="en-US" sz="1200" dirty="0"/>
          </a:p>
          <a:p>
            <a:r>
              <a:rPr lang="en-US" sz="1200" dirty="0"/>
              <a:t>Shruthi Chakrapani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321DE-9667-2E45-B4D1-D55AEEAF34A6}"/>
              </a:ext>
            </a:extLst>
          </p:cNvPr>
          <p:cNvSpPr txBox="1"/>
          <p:nvPr/>
        </p:nvSpPr>
        <p:spPr>
          <a:xfrm>
            <a:off x="6785773" y="1498667"/>
            <a:ext cx="21587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Stern Lab</a:t>
            </a:r>
          </a:p>
          <a:p>
            <a:r>
              <a:rPr lang="en-US" sz="1200" dirty="0"/>
              <a:t>Chantal Stern</a:t>
            </a:r>
          </a:p>
          <a:p>
            <a:r>
              <a:rPr lang="en-US" sz="1200" dirty="0"/>
              <a:t>Allen Chang</a:t>
            </a:r>
          </a:p>
          <a:p>
            <a:r>
              <a:rPr lang="en-US" sz="1200" dirty="0"/>
              <a:t>Rachel </a:t>
            </a:r>
            <a:r>
              <a:rPr lang="en-US" sz="1200" dirty="0" err="1"/>
              <a:t>Nauer</a:t>
            </a:r>
            <a:endParaRPr lang="en-US" sz="1200" dirty="0"/>
          </a:p>
          <a:p>
            <a:r>
              <a:rPr lang="en-US" sz="1200" dirty="0"/>
              <a:t>Matt Dunne</a:t>
            </a:r>
          </a:p>
          <a:p>
            <a:r>
              <a:rPr lang="en-US" sz="1200" dirty="0" err="1"/>
              <a:t>Stamati</a:t>
            </a:r>
            <a:r>
              <a:rPr lang="en-US" sz="1200" dirty="0"/>
              <a:t> </a:t>
            </a:r>
            <a:r>
              <a:rPr lang="en-US" sz="1200" dirty="0" err="1"/>
              <a:t>Liapis</a:t>
            </a:r>
            <a:endParaRPr lang="en-US" sz="1200" dirty="0"/>
          </a:p>
          <a:p>
            <a:r>
              <a:rPr lang="en-US" sz="1200" dirty="0"/>
              <a:t>Kylie Moore</a:t>
            </a:r>
          </a:p>
          <a:p>
            <a:r>
              <a:rPr lang="en-US" sz="1200" dirty="0"/>
              <a:t>Kelli </a:t>
            </a:r>
            <a:r>
              <a:rPr lang="en-US" sz="1200" dirty="0" err="1"/>
              <a:t>Tahaney</a:t>
            </a:r>
            <a:endParaRPr lang="en-US" sz="1200" dirty="0"/>
          </a:p>
          <a:p>
            <a:r>
              <a:rPr lang="en-US" sz="1200" dirty="0" err="1"/>
              <a:t>Tashauna</a:t>
            </a:r>
            <a:r>
              <a:rPr lang="en-US" sz="1200" dirty="0"/>
              <a:t> Blankenship</a:t>
            </a:r>
          </a:p>
          <a:p>
            <a:r>
              <a:rPr lang="en-US" sz="1200" dirty="0" err="1"/>
              <a:t>Weida</a:t>
            </a:r>
            <a:r>
              <a:rPr lang="en-US" sz="1200" dirty="0"/>
              <a:t> Ma</a:t>
            </a:r>
          </a:p>
          <a:p>
            <a:r>
              <a:rPr lang="en-US" sz="1200" dirty="0"/>
              <a:t>Sheila Yee</a:t>
            </a:r>
          </a:p>
          <a:p>
            <a:endParaRPr lang="en-US" sz="1200" u="sng" dirty="0"/>
          </a:p>
          <a:p>
            <a:r>
              <a:rPr lang="en-US" sz="1200" u="sng" dirty="0"/>
              <a:t>Boston University</a:t>
            </a:r>
          </a:p>
          <a:p>
            <a:r>
              <a:rPr lang="en-US" sz="1200" dirty="0"/>
              <a:t>David Somers</a:t>
            </a:r>
          </a:p>
        </p:txBody>
      </p:sp>
    </p:spTree>
    <p:extLst>
      <p:ext uri="{BB962C8B-B14F-4D97-AF65-F5344CB8AC3E}">
        <p14:creationId xmlns:p14="http://schemas.microsoft.com/office/powerpoint/2010/main" val="2023060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F020-5339-A44E-905C-424A262F5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Response Times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E0256F-736A-7D4B-B824-4953677E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94D85-221E-C849-B3A5-9A726810E7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833569"/>
            <a:ext cx="7551638" cy="41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7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9279E-B0E7-C34E-ACE1-F0F7643E2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Accuracy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59135-9D97-194E-8E22-A9AE86A2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1BB3E-BC03-E74E-8973-A6515ED7C4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0" y="1833569"/>
            <a:ext cx="7640538" cy="417005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382829-4A52-9341-B4E6-379F37F64337}"/>
              </a:ext>
            </a:extLst>
          </p:cNvPr>
          <p:cNvCxnSpPr/>
          <p:nvPr/>
        </p:nvCxnSpPr>
        <p:spPr>
          <a:xfrm>
            <a:off x="2157413" y="1833569"/>
            <a:ext cx="3357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876E464-3D3C-F44E-A058-19AB05F0099F}"/>
              </a:ext>
            </a:extLst>
          </p:cNvPr>
          <p:cNvSpPr txBox="1"/>
          <p:nvPr/>
        </p:nvSpPr>
        <p:spPr>
          <a:xfrm>
            <a:off x="3679031" y="1585301"/>
            <a:ext cx="31432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/>
              <a:t>*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4ECD8B-76C7-044E-B899-785E45B9CDB3}"/>
              </a:ext>
            </a:extLst>
          </p:cNvPr>
          <p:cNvCxnSpPr/>
          <p:nvPr/>
        </p:nvCxnSpPr>
        <p:spPr>
          <a:xfrm>
            <a:off x="2157413" y="1833569"/>
            <a:ext cx="0" cy="71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E72386-58AA-E146-ADE5-E8EE331B1565}"/>
              </a:ext>
            </a:extLst>
          </p:cNvPr>
          <p:cNvCxnSpPr/>
          <p:nvPr/>
        </p:nvCxnSpPr>
        <p:spPr>
          <a:xfrm>
            <a:off x="5514975" y="1833569"/>
            <a:ext cx="0" cy="71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875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32572-9FC0-7D4F-AE9E-CEA28B082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Yeo 7 Network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6C2EA-E4B5-A94A-B89B-2D5D6AC0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DF621-66F0-4541-9BE8-BFAA6302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95" y="1769774"/>
            <a:ext cx="6980810" cy="43081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7A7425-4BBA-D74D-8B3B-C1415475A633}"/>
              </a:ext>
            </a:extLst>
          </p:cNvPr>
          <p:cNvSpPr/>
          <p:nvPr/>
        </p:nvSpPr>
        <p:spPr>
          <a:xfrm>
            <a:off x="1432874" y="1769774"/>
            <a:ext cx="5533534" cy="596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87A57-5EAD-414F-BFBE-77946B1B32B0}"/>
              </a:ext>
            </a:extLst>
          </p:cNvPr>
          <p:cNvSpPr txBox="1"/>
          <p:nvPr/>
        </p:nvSpPr>
        <p:spPr>
          <a:xfrm>
            <a:off x="5516252" y="2888813"/>
            <a:ext cx="24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82570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0D8AA-1EA7-DC4C-A275-84243B999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Yeo-17 Network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FBBBF-C776-6B4C-B687-54AA0AFF0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BF12A-07B3-5848-B3DB-669D727D4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58" y="1462426"/>
            <a:ext cx="7929972" cy="4893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7C9D19-31CA-0747-BE9C-0A5871EC2E94}"/>
              </a:ext>
            </a:extLst>
          </p:cNvPr>
          <p:cNvSpPr/>
          <p:nvPr/>
        </p:nvSpPr>
        <p:spPr>
          <a:xfrm>
            <a:off x="1055802" y="1462426"/>
            <a:ext cx="5750351" cy="66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44942-E5BD-8944-B378-E0E1F6B3C341}"/>
              </a:ext>
            </a:extLst>
          </p:cNvPr>
          <p:cNvSpPr txBox="1"/>
          <p:nvPr/>
        </p:nvSpPr>
        <p:spPr>
          <a:xfrm>
            <a:off x="1140644" y="2858426"/>
            <a:ext cx="24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48CA7-1851-6744-8EA2-0D52F96672B8}"/>
              </a:ext>
            </a:extLst>
          </p:cNvPr>
          <p:cNvSpPr txBox="1"/>
          <p:nvPr/>
        </p:nvSpPr>
        <p:spPr>
          <a:xfrm>
            <a:off x="3451782" y="3689406"/>
            <a:ext cx="24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6179B0-0019-FC48-9E49-7D3E9BAF5E88}"/>
              </a:ext>
            </a:extLst>
          </p:cNvPr>
          <p:cNvSpPr txBox="1"/>
          <p:nvPr/>
        </p:nvSpPr>
        <p:spPr>
          <a:xfrm>
            <a:off x="4743254" y="2285497"/>
            <a:ext cx="24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92631-6160-644B-9E2F-CBE2F42F604C}"/>
              </a:ext>
            </a:extLst>
          </p:cNvPr>
          <p:cNvSpPr txBox="1"/>
          <p:nvPr/>
        </p:nvSpPr>
        <p:spPr>
          <a:xfrm>
            <a:off x="5120327" y="3249637"/>
            <a:ext cx="24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6773AA-2F6F-F646-95FF-2A54385F83CD}"/>
              </a:ext>
            </a:extLst>
          </p:cNvPr>
          <p:cNvSpPr txBox="1"/>
          <p:nvPr/>
        </p:nvSpPr>
        <p:spPr>
          <a:xfrm>
            <a:off x="5827337" y="2846180"/>
            <a:ext cx="24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25614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4826-7532-574B-96E6-1A2990F0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Sym</a:t>
            </a:r>
            <a:r>
              <a:rPr lang="en-US" dirty="0"/>
              <a:t> &gt; Txt Yeo17 </a:t>
            </a:r>
            <a:r>
              <a:rPr lang="en-US" dirty="0" err="1"/>
              <a:t>Nx</a:t>
            </a:r>
            <a:r>
              <a:rPr lang="en-US" dirty="0"/>
              <a:t> ROI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A7385C-05BF-A74B-8D4A-6A311186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F3725-67A1-514D-B211-771C9387D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71600"/>
            <a:ext cx="8890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0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EB1D8E-9ADB-0E4D-BF9E-BB19B57A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5E7D2-314C-F545-A89B-ADC4AC8260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56" y="1254416"/>
            <a:ext cx="8607287" cy="2163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E88D1-C8A2-5E41-A11C-667B11C4C2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123" y="4044653"/>
            <a:ext cx="1694197" cy="1694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A2E3BA-C7DC-7F46-BD21-06B35B4B24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769" y="4065243"/>
            <a:ext cx="1673608" cy="167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34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026714-B11E-894E-9649-7FDBEEDD1B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578" y="4055303"/>
            <a:ext cx="1654865" cy="1654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8A5846-5850-FE4B-9648-BAB6D3146D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512" y="4065242"/>
            <a:ext cx="1674743" cy="16747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9E8645-0C37-544D-98F3-9E292BE3E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052AC-350A-F046-A41E-1A997824B2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56" y="1254415"/>
            <a:ext cx="8607287" cy="21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73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8A9F0-67D2-EE45-955D-69B2A34B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E5E1A-D748-944A-9FE0-307292E3AF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56" y="1254415"/>
            <a:ext cx="8607287" cy="2181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F8C5D7-D40E-9C4B-9689-3D062A6CC9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578" y="4055303"/>
            <a:ext cx="1674743" cy="1674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9C4A80-705F-5149-BFC1-7F54F824BD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512" y="4055304"/>
            <a:ext cx="1664804" cy="166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11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FB6D-D44A-AB48-821D-3354FB9E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Raven’s Progressive Matrices Task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53D91B-0AA8-5F4A-83F9-6365B79C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D0DF6-F121-B84E-ADCF-5C2A8B78FFB9}"/>
              </a:ext>
            </a:extLst>
          </p:cNvPr>
          <p:cNvSpPr txBox="1"/>
          <p:nvPr/>
        </p:nvSpPr>
        <p:spPr>
          <a:xfrm>
            <a:off x="628650" y="1590261"/>
            <a:ext cx="788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Neuropsychological test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Fluid Intelligence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Relational Reasoning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Symbolic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Several Problem Types: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18568-7AA1-B647-A80B-3EEC5880D6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11" y="3425211"/>
            <a:ext cx="2889970" cy="186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A9579-0F31-4C4E-B176-A35B48646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444" y="3748047"/>
            <a:ext cx="2826000" cy="1788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B6ECE-EF7B-CE46-B8C5-E16A150F51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434" y="4073745"/>
            <a:ext cx="2832100" cy="1776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DFFB1F-AE73-C849-A775-DE92F744AE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945358" y="4375370"/>
            <a:ext cx="2835689" cy="17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AB0B7-6D5A-B848-9EFF-1828271B1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Previous Work on the Raven’s Progressive Matrices Task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0CB0C7-6C96-4C4A-B734-F5D1D60A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A29890-7FD4-344E-B0E4-2B4D36FDDCD7}"/>
              </a:ext>
            </a:extLst>
          </p:cNvPr>
          <p:cNvSpPr txBox="1"/>
          <p:nvPr/>
        </p:nvSpPr>
        <p:spPr>
          <a:xfrm>
            <a:off x="628650" y="1798983"/>
            <a:ext cx="78866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Computational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Carpenter, Just, &amp; Shell (1990)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Kunda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McGreggor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&amp;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Goel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Rasmussen &amp;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Eliasmith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(2011, 2014)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Lovett &amp;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Forbus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Raudies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Hasselmo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Hasselmo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</a:t>
            </a:r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Preprint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2018)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C39948-9417-AF46-AD81-23427C4001B4}"/>
              </a:ext>
            </a:extLst>
          </p:cNvPr>
          <p:cNvGrpSpPr/>
          <p:nvPr/>
        </p:nvGrpSpPr>
        <p:grpSpPr>
          <a:xfrm>
            <a:off x="4766675" y="2277739"/>
            <a:ext cx="4126361" cy="2663313"/>
            <a:chOff x="882650" y="1593852"/>
            <a:chExt cx="7378700" cy="47624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50C620-972A-7648-B821-B6D8E322F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3146" y="3959257"/>
              <a:ext cx="3708204" cy="23970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2F231D-3CAA-9045-A837-41CBFF5F6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2650" y="3959258"/>
              <a:ext cx="3670496" cy="23970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D135A7-B4D6-0C46-8F5B-C6F506F0F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3146" y="1593852"/>
              <a:ext cx="3708204" cy="23654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8CACBB-6E4F-D34B-9352-08648C008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2650" y="1593852"/>
              <a:ext cx="3670496" cy="236540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5B7883A-B149-014C-B815-1C3B1EF3C8C0}"/>
              </a:ext>
            </a:extLst>
          </p:cNvPr>
          <p:cNvSpPr/>
          <p:nvPr/>
        </p:nvSpPr>
        <p:spPr>
          <a:xfrm>
            <a:off x="4671390" y="2196548"/>
            <a:ext cx="4221646" cy="140398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A41409-DA9A-9846-8F5F-0C98C8850EC5}"/>
              </a:ext>
            </a:extLst>
          </p:cNvPr>
          <p:cNvSpPr/>
          <p:nvPr/>
        </p:nvSpPr>
        <p:spPr>
          <a:xfrm>
            <a:off x="4671390" y="3600535"/>
            <a:ext cx="4313583" cy="14153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3A0A22-5479-3347-B899-33129E94BABF}"/>
              </a:ext>
            </a:extLst>
          </p:cNvPr>
          <p:cNvSpPr/>
          <p:nvPr/>
        </p:nvSpPr>
        <p:spPr>
          <a:xfrm>
            <a:off x="628650" y="402118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fMRI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Prabhakaran et al (1997)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Christoff et al. (2001)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Melrose, Poulin, &amp; Stern (2007)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Golde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Cramon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&amp;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Schubotz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287602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2"/>
      <p:bldP spid="14" grpId="0" animBg="1"/>
      <p:bldP spid="1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D366-8855-804A-BE2A-230535BDD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Frontoparietal Activity Contributes to Relational Reasoning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6C59BF-8DE7-1342-8320-CC269E6B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54C7D-0C5E-3946-9D60-D166BE26E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894" y="2680443"/>
            <a:ext cx="3289539" cy="3488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A01958-402F-9348-B3A1-A8827C1F8F99}"/>
              </a:ext>
            </a:extLst>
          </p:cNvPr>
          <p:cNvSpPr txBox="1"/>
          <p:nvPr/>
        </p:nvSpPr>
        <p:spPr>
          <a:xfrm>
            <a:off x="3627565" y="6198222"/>
            <a:ext cx="2564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/>
              <a:t>Genovesio</a:t>
            </a:r>
            <a:r>
              <a:rPr lang="en-US" sz="1200" dirty="0"/>
              <a:t>, Wise, &amp; </a:t>
            </a:r>
            <a:r>
              <a:rPr lang="en-US" sz="1200" dirty="0" err="1"/>
              <a:t>Passingham</a:t>
            </a:r>
            <a:r>
              <a:rPr lang="en-US" sz="1200" dirty="0"/>
              <a:t>; </a:t>
            </a:r>
            <a:r>
              <a:rPr lang="en-US" sz="1200" i="1" dirty="0"/>
              <a:t>2014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2A94B-3D78-E84A-B164-1D5449A355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433" y="2950914"/>
            <a:ext cx="2678871" cy="2603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9DA7A0-3ED9-5542-804F-BE251D30959D}"/>
              </a:ext>
            </a:extLst>
          </p:cNvPr>
          <p:cNvSpPr txBox="1"/>
          <p:nvPr/>
        </p:nvSpPr>
        <p:spPr>
          <a:xfrm>
            <a:off x="7619871" y="5579382"/>
            <a:ext cx="1251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/>
              <a:t>Golde</a:t>
            </a:r>
            <a:r>
              <a:rPr lang="en-US" sz="1200" dirty="0"/>
              <a:t> et al. 2010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A78AF-C2E6-8147-94D7-2BF5B82272C5}"/>
              </a:ext>
            </a:extLst>
          </p:cNvPr>
          <p:cNvSpPr txBox="1"/>
          <p:nvPr/>
        </p:nvSpPr>
        <p:spPr>
          <a:xfrm>
            <a:off x="628650" y="1690689"/>
            <a:ext cx="788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Common Modelling Approach: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Deduce the visuospatial relationship between stimuli </a:t>
            </a:r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(Parietal)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Apply that rule to simulate what comes next </a:t>
            </a:r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(Prefrontal)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4B5EF1-943D-1742-8920-9A1241588E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48277" y="3565525"/>
            <a:ext cx="2654357" cy="13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5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10F38-3E31-0A4B-876B-2DB49C428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F5AA2-9698-604A-8FC1-7005F93B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F0785-0E4D-7F49-8AB4-0E2B65972C5B}"/>
              </a:ext>
            </a:extLst>
          </p:cNvPr>
          <p:cNvSpPr txBox="1"/>
          <p:nvPr/>
        </p:nvSpPr>
        <p:spPr>
          <a:xfrm>
            <a:off x="628650" y="1690689"/>
            <a:ext cx="78867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Question:</a:t>
            </a:r>
          </a:p>
          <a:p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How does perceptual reasoning (texture stimuli) differ from symbolic reasoning (symbol stimuli)?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800" u="sng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Hypothesis: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Both types of reasoning recruit frontoparietal regions.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Perceptual reasoning may also bring in ventral visual regions.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1232</TotalTime>
  <Words>617</Words>
  <Application>Microsoft Macintosh PowerPoint</Application>
  <PresentationFormat>On-screen Show (4:3)</PresentationFormat>
  <Paragraphs>171</Paragraphs>
  <Slides>25</Slides>
  <Notes>11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Helvetica Light</vt:lpstr>
      <vt:lpstr>Helvetica Neue</vt:lpstr>
      <vt:lpstr>Helvetica Neue Light</vt:lpstr>
      <vt:lpstr>Office Theme</vt:lpstr>
      <vt:lpstr>Contributions of  Frontoparietal Control Network  to Abstract Reasoning</vt:lpstr>
      <vt:lpstr>PowerPoint Presentation</vt:lpstr>
      <vt:lpstr>PowerPoint Presentation</vt:lpstr>
      <vt:lpstr>PowerPoint Presentation</vt:lpstr>
      <vt:lpstr>PowerPoint Presentation</vt:lpstr>
      <vt:lpstr>Raven’s Progressive Matrices Task</vt:lpstr>
      <vt:lpstr>Previous Work on the Raven’s Progressive Matrices Task</vt:lpstr>
      <vt:lpstr>Frontoparietal Activity Contributes to Relational Reasoning</vt:lpstr>
      <vt:lpstr>Motivation</vt:lpstr>
      <vt:lpstr>Task Conditions</vt:lpstr>
      <vt:lpstr>Sample Trial</vt:lpstr>
      <vt:lpstr>Activity During Symbolic and Perceptual Reasoning</vt:lpstr>
      <vt:lpstr>Key Differences Between Symbolic and Perceptual Reasoning Activity</vt:lpstr>
      <vt:lpstr>Examining Network Activity Across Symbolic and Perceptual Reasoning</vt:lpstr>
      <vt:lpstr>Differential Cognitive Control Network Activation</vt:lpstr>
      <vt:lpstr>Symbolic vs. Perceptual Activity Patterns</vt:lpstr>
      <vt:lpstr>Differential Activation of CCN Subdivisions</vt:lpstr>
      <vt:lpstr>Implications</vt:lpstr>
      <vt:lpstr>Future Directions</vt:lpstr>
      <vt:lpstr>Thank You!</vt:lpstr>
      <vt:lpstr>Response Times</vt:lpstr>
      <vt:lpstr>Accuracy</vt:lpstr>
      <vt:lpstr>Full Yeo 7 Network Analysis</vt:lpstr>
      <vt:lpstr>Full Yeo-17 Network Analysis</vt:lpstr>
      <vt:lpstr>Sym &gt; Txt Yeo17 Nx ROI Analysis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Microsoft Office User</dc:creator>
  <cp:lastModifiedBy>Microsoft Office User</cp:lastModifiedBy>
  <cp:revision>57</cp:revision>
  <dcterms:created xsi:type="dcterms:W3CDTF">2019-05-16T14:11:11Z</dcterms:created>
  <dcterms:modified xsi:type="dcterms:W3CDTF">2020-03-18T21:44:17Z</dcterms:modified>
</cp:coreProperties>
</file>