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2"/>
  </p:notesMasterIdLst>
  <p:sldIdLst>
    <p:sldId id="257" r:id="rId2"/>
    <p:sldId id="258" r:id="rId3"/>
    <p:sldId id="304" r:id="rId4"/>
    <p:sldId id="275" r:id="rId5"/>
    <p:sldId id="274" r:id="rId6"/>
    <p:sldId id="301" r:id="rId7"/>
    <p:sldId id="307" r:id="rId8"/>
    <p:sldId id="269" r:id="rId9"/>
    <p:sldId id="315" r:id="rId10"/>
    <p:sldId id="316" r:id="rId11"/>
    <p:sldId id="318" r:id="rId12"/>
    <p:sldId id="265" r:id="rId13"/>
    <p:sldId id="268" r:id="rId14"/>
    <p:sldId id="414" r:id="rId15"/>
    <p:sldId id="277" r:id="rId16"/>
    <p:sldId id="276" r:id="rId17"/>
    <p:sldId id="288" r:id="rId18"/>
    <p:sldId id="280" r:id="rId19"/>
    <p:sldId id="266" r:id="rId20"/>
    <p:sldId id="302" r:id="rId21"/>
    <p:sldId id="415" r:id="rId22"/>
    <p:sldId id="281" r:id="rId23"/>
    <p:sldId id="389" r:id="rId24"/>
    <p:sldId id="397" r:id="rId25"/>
    <p:sldId id="398" r:id="rId26"/>
    <p:sldId id="396" r:id="rId27"/>
    <p:sldId id="296" r:id="rId28"/>
    <p:sldId id="383" r:id="rId29"/>
    <p:sldId id="291" r:id="rId30"/>
    <p:sldId id="299" r:id="rId31"/>
    <p:sldId id="381" r:id="rId32"/>
    <p:sldId id="287" r:id="rId33"/>
    <p:sldId id="311" r:id="rId34"/>
    <p:sldId id="416" r:id="rId35"/>
    <p:sldId id="407" r:id="rId36"/>
    <p:sldId id="409" r:id="rId37"/>
    <p:sldId id="410" r:id="rId38"/>
    <p:sldId id="421" r:id="rId39"/>
    <p:sldId id="392" r:id="rId40"/>
    <p:sldId id="411" r:id="rId41"/>
    <p:sldId id="395" r:id="rId42"/>
    <p:sldId id="417" r:id="rId43"/>
    <p:sldId id="377" r:id="rId44"/>
    <p:sldId id="378" r:id="rId45"/>
    <p:sldId id="374" r:id="rId46"/>
    <p:sldId id="376" r:id="rId47"/>
    <p:sldId id="403" r:id="rId48"/>
    <p:sldId id="405" r:id="rId49"/>
    <p:sldId id="404" r:id="rId50"/>
    <p:sldId id="387" r:id="rId51"/>
    <p:sldId id="419" r:id="rId52"/>
    <p:sldId id="401" r:id="rId53"/>
    <p:sldId id="408" r:id="rId54"/>
    <p:sldId id="402" r:id="rId55"/>
    <p:sldId id="420" r:id="rId56"/>
    <p:sldId id="406" r:id="rId57"/>
    <p:sldId id="418" r:id="rId58"/>
    <p:sldId id="323" r:id="rId59"/>
    <p:sldId id="384" r:id="rId60"/>
    <p:sldId id="38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FFFF"/>
    <a:srgbClr val="FF9502"/>
    <a:srgbClr val="FEA102"/>
    <a:srgbClr val="FF9A10"/>
    <a:srgbClr val="FFA41F"/>
    <a:srgbClr val="5CA5D5"/>
    <a:srgbClr val="FF6B02"/>
    <a:srgbClr val="52A0D2"/>
    <a:srgbClr val="378A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8"/>
    <p:restoredTop sz="94704"/>
  </p:normalViewPr>
  <p:slideViewPr>
    <p:cSldViewPr snapToGrid="0" snapToObjects="1">
      <p:cViewPr varScale="1">
        <p:scale>
          <a:sx n="102" d="100"/>
          <a:sy n="102" d="100"/>
        </p:scale>
        <p:origin x="59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C6031-C94D-644B-8853-026BBC6073E3}" type="datetimeFigureOut">
              <a:rPr lang="en-US" smtClean="0"/>
              <a:t>3/18/20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448697-C9E8-5E43-96DD-A0ABEA345617}" type="slidenum">
              <a:rPr lang="en-US" smtClean="0"/>
              <a:t>‹#›</a:t>
            </a:fld>
            <a:endParaRPr lang="en-US"/>
          </a:p>
        </p:txBody>
      </p:sp>
    </p:spTree>
    <p:extLst>
      <p:ext uri="{BB962C8B-B14F-4D97-AF65-F5344CB8AC3E}">
        <p14:creationId xmlns:p14="http://schemas.microsoft.com/office/powerpoint/2010/main" val="14902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www.youtube.com</a:t>
            </a:r>
            <a:r>
              <a:rPr lang="en-US" dirty="0"/>
              <a:t>/</a:t>
            </a:r>
            <a:r>
              <a:rPr lang="en-US" dirty="0" err="1"/>
              <a:t>watch?v</a:t>
            </a:r>
            <a:r>
              <a:rPr lang="en-US" dirty="0"/>
              <a:t>=2COPkX5FUAI (2 min.)</a:t>
            </a:r>
          </a:p>
          <a:p>
            <a:endParaRPr lang="en-US" dirty="0"/>
          </a:p>
        </p:txBody>
      </p:sp>
      <p:sp>
        <p:nvSpPr>
          <p:cNvPr id="4" name="Slide Number Placeholder 3"/>
          <p:cNvSpPr>
            <a:spLocks noGrp="1"/>
          </p:cNvSpPr>
          <p:nvPr>
            <p:ph type="sldNum" sz="quarter" idx="10"/>
          </p:nvPr>
        </p:nvSpPr>
        <p:spPr/>
        <p:txBody>
          <a:bodyPr/>
          <a:lstStyle/>
          <a:p>
            <a:fld id="{2904CDE9-CB42-1540-8700-4B9B2670C9AC}" type="slidenum">
              <a:rPr lang="en-US" smtClean="0"/>
              <a:t>8</a:t>
            </a:fld>
            <a:endParaRPr lang="en-US"/>
          </a:p>
        </p:txBody>
      </p:sp>
    </p:spTree>
    <p:extLst>
      <p:ext uri="{BB962C8B-B14F-4D97-AF65-F5344CB8AC3E}">
        <p14:creationId xmlns:p14="http://schemas.microsoft.com/office/powerpoint/2010/main" val="418728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1T</a:t>
            </a:r>
            <a:r>
              <a:rPr lang="en-US" baseline="0" dirty="0"/>
              <a:t> is 50 million times more powerful than the Earth’s magnetic field</a:t>
            </a:r>
          </a:p>
          <a:p>
            <a:r>
              <a:rPr lang="en-US" baseline="0" dirty="0"/>
              <a:t>Clinical scanners are typically 1.5T.</a:t>
            </a:r>
          </a:p>
          <a:p>
            <a:r>
              <a:rPr lang="en-US" baseline="0" dirty="0"/>
              <a:t>Research scanners (for live humans) can go up to 7T.</a:t>
            </a:r>
          </a:p>
          <a:p>
            <a:r>
              <a:rPr lang="en-US" baseline="0" dirty="0"/>
              <a:t>These things cost about $1 million per Tesla</a:t>
            </a:r>
            <a:endParaRPr lang="en-US" dirty="0"/>
          </a:p>
        </p:txBody>
      </p:sp>
      <p:sp>
        <p:nvSpPr>
          <p:cNvPr id="4" name="Slide Number Placeholder 3"/>
          <p:cNvSpPr>
            <a:spLocks noGrp="1"/>
          </p:cNvSpPr>
          <p:nvPr>
            <p:ph type="sldNum" sz="quarter" idx="10"/>
          </p:nvPr>
        </p:nvSpPr>
        <p:spPr/>
        <p:txBody>
          <a:bodyPr/>
          <a:lstStyle/>
          <a:p>
            <a:fld id="{2904CDE9-CB42-1540-8700-4B9B2670C9AC}" type="slidenum">
              <a:rPr lang="en-US" smtClean="0"/>
              <a:t>9</a:t>
            </a:fld>
            <a:endParaRPr lang="en-US"/>
          </a:p>
        </p:txBody>
      </p:sp>
    </p:spTree>
    <p:extLst>
      <p:ext uri="{BB962C8B-B14F-4D97-AF65-F5344CB8AC3E}">
        <p14:creationId xmlns:p14="http://schemas.microsoft.com/office/powerpoint/2010/main" val="21993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Swing-set</a:t>
            </a:r>
            <a:r>
              <a:rPr lang="en-US" baseline="0" dirty="0"/>
              <a:t> analogy</a:t>
            </a:r>
          </a:p>
          <a:p>
            <a:r>
              <a:rPr lang="en-US" baseline="0" dirty="0"/>
              <a:t>“RESONANT” frequency of </a:t>
            </a:r>
            <a:r>
              <a:rPr lang="en-US" baseline="0" dirty="0" err="1"/>
              <a:t>radiowaves</a:t>
            </a:r>
            <a:r>
              <a:rPr lang="en-US" baseline="0" dirty="0"/>
              <a:t> targets specific </a:t>
            </a:r>
            <a:endParaRPr lang="en-US" dirty="0"/>
          </a:p>
        </p:txBody>
      </p:sp>
      <p:sp>
        <p:nvSpPr>
          <p:cNvPr id="4" name="Slide Number Placeholder 3"/>
          <p:cNvSpPr>
            <a:spLocks noGrp="1"/>
          </p:cNvSpPr>
          <p:nvPr>
            <p:ph type="sldNum" sz="quarter" idx="10"/>
          </p:nvPr>
        </p:nvSpPr>
        <p:spPr/>
        <p:txBody>
          <a:bodyPr/>
          <a:lstStyle/>
          <a:p>
            <a:fld id="{2904CDE9-CB42-1540-8700-4B9B2670C9AC}" type="slidenum">
              <a:rPr lang="en-US" smtClean="0"/>
              <a:t>10</a:t>
            </a:fld>
            <a:endParaRPr lang="en-US"/>
          </a:p>
        </p:txBody>
      </p:sp>
    </p:spTree>
    <p:extLst>
      <p:ext uri="{BB962C8B-B14F-4D97-AF65-F5344CB8AC3E}">
        <p14:creationId xmlns:p14="http://schemas.microsoft.com/office/powerpoint/2010/main" val="276228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Swing-set</a:t>
            </a:r>
            <a:r>
              <a:rPr lang="en-US" baseline="0" dirty="0"/>
              <a:t> analogy</a:t>
            </a:r>
          </a:p>
          <a:p>
            <a:r>
              <a:rPr lang="en-US" baseline="0" dirty="0"/>
              <a:t>“RESONANT” frequency of </a:t>
            </a:r>
            <a:r>
              <a:rPr lang="en-US" baseline="0" dirty="0" err="1"/>
              <a:t>radiowaves</a:t>
            </a:r>
            <a:r>
              <a:rPr lang="en-US" baseline="0" dirty="0"/>
              <a:t> targets specific </a:t>
            </a:r>
            <a:endParaRPr lang="en-US" dirty="0"/>
          </a:p>
        </p:txBody>
      </p:sp>
      <p:sp>
        <p:nvSpPr>
          <p:cNvPr id="4" name="Slide Number Placeholder 3"/>
          <p:cNvSpPr>
            <a:spLocks noGrp="1"/>
          </p:cNvSpPr>
          <p:nvPr>
            <p:ph type="sldNum" sz="quarter" idx="10"/>
          </p:nvPr>
        </p:nvSpPr>
        <p:spPr/>
        <p:txBody>
          <a:bodyPr/>
          <a:lstStyle/>
          <a:p>
            <a:fld id="{2904CDE9-CB42-1540-8700-4B9B2670C9AC}" type="slidenum">
              <a:rPr lang="en-US" smtClean="0"/>
              <a:t>11</a:t>
            </a:fld>
            <a:endParaRPr lang="en-US"/>
          </a:p>
        </p:txBody>
      </p:sp>
    </p:spTree>
    <p:extLst>
      <p:ext uri="{BB962C8B-B14F-4D97-AF65-F5344CB8AC3E}">
        <p14:creationId xmlns:p14="http://schemas.microsoft.com/office/powerpoint/2010/main" val="3236565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Neurons do not store internal reserves of glucose and oxygen, which are essential to their proper function.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Increases in neuronal activity, typically in response to a demand for information processing, require more glucose and oxygen to be rapidly delivered via the blood stream.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Via this hemodynamic response, blood releases glucose and oxygen to active neurons at a faster rate relative to inactive neurons.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results in a surplus of </a:t>
            </a:r>
            <a:r>
              <a:rPr lang="en-US" dirty="0" err="1"/>
              <a:t>oxyhemoglobin</a:t>
            </a:r>
            <a:r>
              <a:rPr lang="en-US" dirty="0"/>
              <a:t> localized to the active area, giving rise to a measureable change in the local ration of oxy- to </a:t>
            </a:r>
            <a:r>
              <a:rPr lang="en-US" dirty="0" err="1"/>
              <a:t>deoxyhemoglobin</a:t>
            </a:r>
            <a:r>
              <a:rPr lang="en-US" dirty="0"/>
              <a:t>, thus providing a localizable marker of activity for MRI.</a:t>
            </a:r>
          </a:p>
          <a:p>
            <a:endParaRPr lang="en-US" dirty="0"/>
          </a:p>
        </p:txBody>
      </p:sp>
      <p:sp>
        <p:nvSpPr>
          <p:cNvPr id="4" name="Slide Number Placeholder 3"/>
          <p:cNvSpPr>
            <a:spLocks noGrp="1"/>
          </p:cNvSpPr>
          <p:nvPr>
            <p:ph type="sldNum" sz="quarter" idx="10"/>
          </p:nvPr>
        </p:nvSpPr>
        <p:spPr/>
        <p:txBody>
          <a:bodyPr/>
          <a:lstStyle/>
          <a:p>
            <a:fld id="{2904CDE9-CB42-1540-8700-4B9B2670C9AC}" type="slidenum">
              <a:rPr lang="en-US" smtClean="0"/>
              <a:t>18</a:t>
            </a:fld>
            <a:endParaRPr lang="en-US"/>
          </a:p>
        </p:txBody>
      </p:sp>
    </p:spTree>
    <p:extLst>
      <p:ext uri="{BB962C8B-B14F-4D97-AF65-F5344CB8AC3E}">
        <p14:creationId xmlns:p14="http://schemas.microsoft.com/office/powerpoint/2010/main" val="2008598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112570-6B13-6649-A5B0-A8659CC73FDB}"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2138065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12570-6B13-6649-A5B0-A8659CC73FDB}"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2945858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12570-6B13-6649-A5B0-A8659CC73FDB}"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1649797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112570-6B13-6649-A5B0-A8659CC73FDB}"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423829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F112570-6B13-6649-A5B0-A8659CC73FDB}"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186926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112570-6B13-6649-A5B0-A8659CC73FDB}"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3669474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112570-6B13-6649-A5B0-A8659CC73FDB}" type="datetimeFigureOut">
              <a:rPr lang="en-US" smtClean="0"/>
              <a:t>3/18/20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405124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112570-6B13-6649-A5B0-A8659CC73FDB}" type="datetimeFigureOut">
              <a:rPr lang="en-US" smtClean="0"/>
              <a:t>3/18/20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61825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112570-6B13-6649-A5B0-A8659CC73FDB}" type="datetimeFigureOut">
              <a:rPr lang="en-US" smtClean="0"/>
              <a:t>3/18/20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153376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112570-6B13-6649-A5B0-A8659CC73FDB}"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29029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F112570-6B13-6649-A5B0-A8659CC73FDB}"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EEC1F-6BE5-814E-92DB-5233EF1B9AA0}" type="slidenum">
              <a:rPr lang="en-US" smtClean="0"/>
              <a:t>‹#›</a:t>
            </a:fld>
            <a:endParaRPr lang="en-US"/>
          </a:p>
        </p:txBody>
      </p:sp>
    </p:spTree>
    <p:extLst>
      <p:ext uri="{BB962C8B-B14F-4D97-AF65-F5344CB8AC3E}">
        <p14:creationId xmlns:p14="http://schemas.microsoft.com/office/powerpoint/2010/main" val="36689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12570-6B13-6649-A5B0-A8659CC73FDB}" type="datetimeFigureOut">
              <a:rPr lang="en-US" smtClean="0"/>
              <a:t>3/18/20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EEC1F-6BE5-814E-92DB-5233EF1B9AA0}" type="slidenum">
              <a:rPr lang="en-US" smtClean="0"/>
              <a:t>‹#›</a:t>
            </a:fld>
            <a:endParaRPr lang="en-US"/>
          </a:p>
        </p:txBody>
      </p:sp>
    </p:spTree>
    <p:extLst>
      <p:ext uri="{BB962C8B-B14F-4D97-AF65-F5344CB8AC3E}">
        <p14:creationId xmlns:p14="http://schemas.microsoft.com/office/powerpoint/2010/main" val="361227575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tmmorin.com/brain_images/T1_june2016.html"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video" Target="../media/media3.avi"/><Relationship Id="rId1" Type="http://schemas.microsoft.com/office/2007/relationships/media" Target="../media/media3.avi"/><Relationship Id="rId6" Type="http://schemas.microsoft.com/office/2007/relationships/hdphoto" Target="../media/hdphoto3.wdp"/><Relationship Id="rId11" Type="http://schemas.openxmlformats.org/officeDocument/2006/relationships/image" Target="../media/image21.jpeg"/><Relationship Id="rId5" Type="http://schemas.microsoft.com/office/2007/relationships/hdphoto" Target="../media/hdphoto2.wdp"/><Relationship Id="rId10"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 Id="rId9"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tiff"/><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tiff"/><Relationship Id="rId7" Type="http://schemas.openxmlformats.org/officeDocument/2006/relationships/image" Target="../media/image41.jpeg"/><Relationship Id="rId2" Type="http://schemas.openxmlformats.org/officeDocument/2006/relationships/image" Target="../media/image36.tiff"/><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tiff"/><Relationship Id="rId10" Type="http://schemas.openxmlformats.org/officeDocument/2006/relationships/image" Target="../media/image44.jpeg"/><Relationship Id="rId4" Type="http://schemas.openxmlformats.org/officeDocument/2006/relationships/image" Target="../media/image38.tiff"/><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60.tiff"/><Relationship Id="rId10" Type="http://schemas.openxmlformats.org/officeDocument/2006/relationships/image" Target="../media/image61.tiff"/><Relationship Id="rId4" Type="http://schemas.openxmlformats.org/officeDocument/2006/relationships/image" Target="../media/image30.tiff"/><Relationship Id="rId9" Type="http://schemas.openxmlformats.org/officeDocument/2006/relationships/image" Target="../media/image34.tiff"/></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0.tiff"/><Relationship Id="rId7" Type="http://schemas.openxmlformats.org/officeDocument/2006/relationships/image" Target="../media/image77.png"/><Relationship Id="rId2" Type="http://schemas.openxmlformats.org/officeDocument/2006/relationships/image" Target="../media/image79.tiff"/><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82.tiff"/><Relationship Id="rId4" Type="http://schemas.openxmlformats.org/officeDocument/2006/relationships/image" Target="../media/image81.tiff"/><Relationship Id="rId9"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1252728"/>
          </a:xfrm>
        </p:spPr>
        <p:txBody>
          <a:bodyPr>
            <a:normAutofit/>
          </a:bodyPr>
          <a:lstStyle/>
          <a:p>
            <a:r>
              <a:rPr lang="en-US" sz="4400" b="1" dirty="0"/>
              <a:t>INTRO TO BRAIN IMAGING</a:t>
            </a:r>
          </a:p>
        </p:txBody>
      </p:sp>
      <p:sp>
        <p:nvSpPr>
          <p:cNvPr id="3" name="Subtitle 2"/>
          <p:cNvSpPr>
            <a:spLocks noGrp="1"/>
          </p:cNvSpPr>
          <p:nvPr>
            <p:ph type="subTitle" idx="1"/>
          </p:nvPr>
        </p:nvSpPr>
        <p:spPr>
          <a:xfrm>
            <a:off x="2286000" y="5498002"/>
            <a:ext cx="4572000" cy="985094"/>
          </a:xfrm>
        </p:spPr>
        <p:txBody>
          <a:bodyPr>
            <a:noAutofit/>
          </a:bodyPr>
          <a:lstStyle/>
          <a:p>
            <a:r>
              <a:rPr lang="en-US" sz="2800" dirty="0"/>
              <a:t>February 5, 2020</a:t>
            </a:r>
          </a:p>
          <a:p>
            <a:r>
              <a:rPr lang="en-US" dirty="0"/>
              <a:t>Tom Morin</a:t>
            </a:r>
          </a:p>
        </p:txBody>
      </p:sp>
      <p:pic>
        <p:nvPicPr>
          <p:cNvPr id="5" name="Picture 4" descr="mpg_ori.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31978" y="1252729"/>
            <a:ext cx="6080044" cy="3884437"/>
          </a:xfrm>
          <a:prstGeom prst="rect">
            <a:avLst/>
          </a:prstGeom>
        </p:spPr>
      </p:pic>
    </p:spTree>
    <p:extLst>
      <p:ext uri="{BB962C8B-B14F-4D97-AF65-F5344CB8AC3E}">
        <p14:creationId xmlns:p14="http://schemas.microsoft.com/office/powerpoint/2010/main" val="219072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a:t>
            </a:r>
            <a:r>
              <a:rPr lang="en-US" dirty="0">
                <a:solidFill>
                  <a:srgbClr val="FFFF00"/>
                </a:solidFill>
              </a:rPr>
              <a:t>Resonance</a:t>
            </a:r>
            <a:r>
              <a:rPr lang="en-US" dirty="0"/>
              <a:t> Imaging</a:t>
            </a:r>
          </a:p>
        </p:txBody>
      </p:sp>
      <p:grpSp>
        <p:nvGrpSpPr>
          <p:cNvPr id="4" name="Group 3"/>
          <p:cNvGrpSpPr/>
          <p:nvPr/>
        </p:nvGrpSpPr>
        <p:grpSpPr>
          <a:xfrm rot="10183160">
            <a:off x="5733018" y="3457222"/>
            <a:ext cx="790221" cy="790222"/>
            <a:chOff x="874890" y="3457222"/>
            <a:chExt cx="790221" cy="790222"/>
          </a:xfrm>
        </p:grpSpPr>
        <p:cxnSp>
          <p:nvCxnSpPr>
            <p:cNvPr id="5" name="Straight Connector 4"/>
            <p:cNvCxnSpPr>
              <a:stCxn id="6"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rot="10183160">
            <a:off x="5857048" y="4509909"/>
            <a:ext cx="790221" cy="790222"/>
            <a:chOff x="874890" y="3457222"/>
            <a:chExt cx="790221" cy="790222"/>
          </a:xfrm>
          <a:solidFill>
            <a:srgbClr val="80FF00"/>
          </a:solidFill>
        </p:grpSpPr>
        <p:cxnSp>
          <p:nvCxnSpPr>
            <p:cNvPr id="13" name="Straight Connector 12"/>
            <p:cNvCxnSpPr>
              <a:stCxn id="14" idx="3"/>
            </p:cNvCxnSpPr>
            <p:nvPr/>
          </p:nvCxnSpPr>
          <p:spPr>
            <a:xfrm flipV="1">
              <a:off x="1106572" y="3457222"/>
              <a:ext cx="558539" cy="558539"/>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1030111" y="3570111"/>
              <a:ext cx="522111" cy="52211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H="1">
              <a:off x="874890" y="3937001"/>
              <a:ext cx="310443" cy="310443"/>
            </a:xfrm>
            <a:prstGeom prst="straightConnector1">
              <a:avLst/>
            </a:prstGeom>
            <a:grpFill/>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rot="9900000">
            <a:off x="7310639" y="3062111"/>
            <a:ext cx="790221" cy="790222"/>
            <a:chOff x="874890" y="3457222"/>
            <a:chExt cx="790221" cy="790222"/>
          </a:xfrm>
        </p:grpSpPr>
        <p:cxnSp>
          <p:nvCxnSpPr>
            <p:cNvPr id="17" name="Straight Connector 16"/>
            <p:cNvCxnSpPr>
              <a:stCxn id="18"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rot="10183160">
            <a:off x="6938124" y="5404576"/>
            <a:ext cx="790221" cy="790222"/>
            <a:chOff x="874890" y="3457222"/>
            <a:chExt cx="790221" cy="790222"/>
          </a:xfrm>
        </p:grpSpPr>
        <p:cxnSp>
          <p:nvCxnSpPr>
            <p:cNvPr id="21" name="Straight Connector 20"/>
            <p:cNvCxnSpPr>
              <a:stCxn id="22"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3" name="Straight Arrow Connector 22"/>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rot="9900000">
            <a:off x="5691989" y="5404575"/>
            <a:ext cx="790221" cy="790222"/>
            <a:chOff x="874890" y="3457222"/>
            <a:chExt cx="790221" cy="790222"/>
          </a:xfrm>
        </p:grpSpPr>
        <p:cxnSp>
          <p:nvCxnSpPr>
            <p:cNvPr id="25" name="Straight Connector 24"/>
            <p:cNvCxnSpPr>
              <a:stCxn id="26"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6" name="Oval 25"/>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rot="10183160">
            <a:off x="7850370" y="4714441"/>
            <a:ext cx="790221" cy="790222"/>
            <a:chOff x="874890" y="3457222"/>
            <a:chExt cx="790221" cy="790222"/>
          </a:xfrm>
          <a:solidFill>
            <a:srgbClr val="80FF00"/>
          </a:solidFill>
        </p:grpSpPr>
        <p:cxnSp>
          <p:nvCxnSpPr>
            <p:cNvPr id="29" name="Straight Connector 28"/>
            <p:cNvCxnSpPr>
              <a:stCxn id="30" idx="3"/>
            </p:cNvCxnSpPr>
            <p:nvPr/>
          </p:nvCxnSpPr>
          <p:spPr>
            <a:xfrm flipV="1">
              <a:off x="1106572" y="3457222"/>
              <a:ext cx="558539" cy="558539"/>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030111" y="3570111"/>
              <a:ext cx="522111" cy="52211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1" name="Straight Arrow Connector 30"/>
            <p:cNvCxnSpPr/>
            <p:nvPr/>
          </p:nvCxnSpPr>
          <p:spPr>
            <a:xfrm flipH="1">
              <a:off x="874890" y="3937001"/>
              <a:ext cx="310443" cy="310443"/>
            </a:xfrm>
            <a:prstGeom prst="straightConnector1">
              <a:avLst/>
            </a:prstGeom>
            <a:grpFill/>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5" name="Oval 74">
            <a:extLst>
              <a:ext uri="{FF2B5EF4-FFF2-40B4-BE49-F238E27FC236}">
                <a16:creationId xmlns:a16="http://schemas.microsoft.com/office/drawing/2014/main" id="{26D17E2F-E9F7-5347-86AB-1BA779286E0F}"/>
              </a:ext>
            </a:extLst>
          </p:cNvPr>
          <p:cNvSpPr/>
          <p:nvPr/>
        </p:nvSpPr>
        <p:spPr>
          <a:xfrm rot="9900000">
            <a:off x="5855403" y="361720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F44EB87B-F58B-7D48-BFDF-3A94A8AA1CCF}"/>
              </a:ext>
            </a:extLst>
          </p:cNvPr>
          <p:cNvSpPr/>
          <p:nvPr/>
        </p:nvSpPr>
        <p:spPr>
          <a:xfrm rot="9900000">
            <a:off x="5974052" y="4672932"/>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EBA1FD59-9939-0F42-8457-121E5384AF66}"/>
              </a:ext>
            </a:extLst>
          </p:cNvPr>
          <p:cNvSpPr/>
          <p:nvPr/>
        </p:nvSpPr>
        <p:spPr>
          <a:xfrm rot="9900000">
            <a:off x="7044101" y="5565518"/>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AA7D3F08-D91A-5142-82CD-E55B93ECC99D}"/>
              </a:ext>
            </a:extLst>
          </p:cNvPr>
          <p:cNvSpPr/>
          <p:nvPr/>
        </p:nvSpPr>
        <p:spPr>
          <a:xfrm rot="9900000">
            <a:off x="7967374" y="488227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p:nvGrpSpPr>
        <p:grpSpPr>
          <a:xfrm>
            <a:off x="341195" y="2864556"/>
            <a:ext cx="3415520" cy="3556000"/>
            <a:chOff x="5105598" y="2860182"/>
            <a:chExt cx="3415520" cy="3556000"/>
          </a:xfrm>
        </p:grpSpPr>
        <p:grpSp>
          <p:nvGrpSpPr>
            <p:cNvPr id="33" name="Group 32"/>
            <p:cNvGrpSpPr/>
            <p:nvPr/>
          </p:nvGrpSpPr>
          <p:grpSpPr>
            <a:xfrm rot="9900000">
              <a:off x="5523288" y="3452848"/>
              <a:ext cx="790221" cy="790222"/>
              <a:chOff x="874890" y="3457222"/>
              <a:chExt cx="790221" cy="790222"/>
            </a:xfrm>
          </p:grpSpPr>
          <p:cxnSp>
            <p:nvCxnSpPr>
              <p:cNvPr id="59" name="Straight Connector 58"/>
              <p:cNvCxnSpPr>
                <a:stCxn id="60"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rot="9900000">
              <a:off x="6962188" y="3943725"/>
              <a:ext cx="790221" cy="790222"/>
              <a:chOff x="874890" y="3457222"/>
              <a:chExt cx="790221" cy="790222"/>
            </a:xfrm>
          </p:grpSpPr>
          <p:cxnSp>
            <p:nvCxnSpPr>
              <p:cNvPr id="56" name="Straight Connector 55"/>
              <p:cNvCxnSpPr>
                <a:stCxn id="5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5" name="Group 34"/>
            <p:cNvGrpSpPr/>
            <p:nvPr/>
          </p:nvGrpSpPr>
          <p:grpSpPr>
            <a:xfrm rot="9900000">
              <a:off x="5636721" y="4534473"/>
              <a:ext cx="790221" cy="790222"/>
              <a:chOff x="874890" y="3457222"/>
              <a:chExt cx="790221" cy="790222"/>
            </a:xfrm>
          </p:grpSpPr>
          <p:cxnSp>
            <p:nvCxnSpPr>
              <p:cNvPr id="53" name="Straight Connector 52"/>
              <p:cNvCxnSpPr>
                <a:stCxn id="54"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rot="9900000">
              <a:off x="7100909" y="3057737"/>
              <a:ext cx="790221" cy="790222"/>
              <a:chOff x="874890" y="3457222"/>
              <a:chExt cx="790221" cy="790222"/>
            </a:xfrm>
          </p:grpSpPr>
          <p:cxnSp>
            <p:nvCxnSpPr>
              <p:cNvPr id="50" name="Straight Connector 49"/>
              <p:cNvCxnSpPr>
                <a:stCxn id="51"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rot="9900000">
              <a:off x="6865513" y="5438626"/>
              <a:ext cx="790221" cy="790222"/>
              <a:chOff x="874890" y="3457222"/>
              <a:chExt cx="790221" cy="790222"/>
            </a:xfrm>
          </p:grpSpPr>
          <p:cxnSp>
            <p:nvCxnSpPr>
              <p:cNvPr id="47" name="Straight Connector 46"/>
              <p:cNvCxnSpPr>
                <a:stCxn id="48"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rot="9900000">
              <a:off x="5590296" y="5438628"/>
              <a:ext cx="790221" cy="790222"/>
              <a:chOff x="874890" y="3457222"/>
              <a:chExt cx="790221" cy="790222"/>
            </a:xfrm>
          </p:grpSpPr>
          <p:cxnSp>
            <p:nvCxnSpPr>
              <p:cNvPr id="44" name="Straight Connector 43"/>
              <p:cNvCxnSpPr>
                <a:stCxn id="45"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rot="9900000">
              <a:off x="7640640" y="4710067"/>
              <a:ext cx="790221" cy="790222"/>
              <a:chOff x="874890" y="3457222"/>
              <a:chExt cx="790221" cy="790222"/>
            </a:xfrm>
          </p:grpSpPr>
          <p:cxnSp>
            <p:nvCxnSpPr>
              <p:cNvPr id="41" name="Straight Connector 40"/>
              <p:cNvCxnSpPr>
                <a:stCxn id="42"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0" name="Rectangle 39"/>
            <p:cNvSpPr/>
            <p:nvPr/>
          </p:nvSpPr>
          <p:spPr>
            <a:xfrm>
              <a:off x="5105598" y="2860182"/>
              <a:ext cx="3415520" cy="35560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2" name="Right Arrow 61"/>
          <p:cNvSpPr/>
          <p:nvPr/>
        </p:nvSpPr>
        <p:spPr>
          <a:xfrm>
            <a:off x="3761214" y="3157379"/>
            <a:ext cx="1553632" cy="3026381"/>
          </a:xfrm>
          <a:prstGeom prst="rightArrow">
            <a:avLst>
              <a:gd name="adj1" fmla="val 50000"/>
              <a:gd name="adj2" fmla="val 66349"/>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3756714" y="4316989"/>
            <a:ext cx="1365619" cy="646331"/>
          </a:xfrm>
          <a:prstGeom prst="rect">
            <a:avLst/>
          </a:prstGeom>
          <a:noFill/>
        </p:spPr>
        <p:txBody>
          <a:bodyPr wrap="square" rtlCol="0">
            <a:spAutoFit/>
          </a:bodyPr>
          <a:lstStyle/>
          <a:p>
            <a:pPr algn="ctr"/>
            <a:r>
              <a:rPr lang="en-US" b="1" dirty="0">
                <a:solidFill>
                  <a:srgbClr val="000000"/>
                </a:solidFill>
              </a:rPr>
              <a:t>Apply RF Pulse</a:t>
            </a:r>
          </a:p>
        </p:txBody>
      </p:sp>
      <p:sp>
        <p:nvSpPr>
          <p:cNvPr id="64" name="Freeform 63"/>
          <p:cNvSpPr/>
          <p:nvPr/>
        </p:nvSpPr>
        <p:spPr>
          <a:xfrm rot="1800000">
            <a:off x="5255562" y="3736791"/>
            <a:ext cx="3871023" cy="635060"/>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Freeform 64"/>
          <p:cNvSpPr/>
          <p:nvPr/>
        </p:nvSpPr>
        <p:spPr>
          <a:xfrm rot="1800000">
            <a:off x="5175106" y="4860281"/>
            <a:ext cx="3871023" cy="635060"/>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6" name="Freeform 65"/>
          <p:cNvSpPr/>
          <p:nvPr/>
        </p:nvSpPr>
        <p:spPr>
          <a:xfrm rot="1800000">
            <a:off x="6507699" y="3241001"/>
            <a:ext cx="3871023" cy="635060"/>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7" name="Rectangle 66"/>
          <p:cNvSpPr/>
          <p:nvPr/>
        </p:nvSpPr>
        <p:spPr>
          <a:xfrm>
            <a:off x="8730848" y="3353526"/>
            <a:ext cx="413152" cy="1067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6709898" y="6420556"/>
            <a:ext cx="1355586" cy="396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6586850" y="2315786"/>
            <a:ext cx="908843" cy="5487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5315328" y="2864556"/>
            <a:ext cx="3415520" cy="35560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Content Placeholder 2"/>
          <p:cNvSpPr>
            <a:spLocks noGrp="1"/>
          </p:cNvSpPr>
          <p:nvPr>
            <p:ph idx="1"/>
          </p:nvPr>
        </p:nvSpPr>
        <p:spPr>
          <a:xfrm>
            <a:off x="457200" y="1600201"/>
            <a:ext cx="8229600" cy="1066800"/>
          </a:xfrm>
        </p:spPr>
        <p:txBody>
          <a:bodyPr>
            <a:normAutofit/>
          </a:bodyPr>
          <a:lstStyle/>
          <a:p>
            <a:pPr marL="0" indent="0">
              <a:buNone/>
            </a:pPr>
            <a:r>
              <a:rPr lang="en-US" dirty="0"/>
              <a:t>2. Apply a radiofrequency pulse, temporarily sending some protons into an </a:t>
            </a:r>
            <a:r>
              <a:rPr lang="en-US" dirty="0">
                <a:solidFill>
                  <a:srgbClr val="80FF00"/>
                </a:solidFill>
              </a:rPr>
              <a:t>excited state</a:t>
            </a:r>
          </a:p>
        </p:txBody>
      </p:sp>
      <p:cxnSp>
        <p:nvCxnSpPr>
          <p:cNvPr id="72" name="Straight Connector 71"/>
          <p:cNvCxnSpPr>
            <a:stCxn id="73" idx="3"/>
          </p:cNvCxnSpPr>
          <p:nvPr/>
        </p:nvCxnSpPr>
        <p:spPr>
          <a:xfrm rot="9900000" flipV="1">
            <a:off x="7205365" y="4205817"/>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3" name="Oval 72"/>
          <p:cNvSpPr/>
          <p:nvPr/>
        </p:nvSpPr>
        <p:spPr>
          <a:xfrm rot="9900000">
            <a:off x="7290525" y="4108078"/>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rot="9900000" flipH="1">
            <a:off x="7580952" y="3894185"/>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985761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par>
                                    <p:cTn id="35" presetID="10"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par>
                                    <p:cTn id="41" presetID="10"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1"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par>
                                    <p:cTn id="61" presetID="22" presetClass="entr" presetSubtype="8" fill="hold" grpId="1"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par>
                                    <p:cTn id="64" presetID="22" presetClass="entr" presetSubtype="8" fill="hold" grpId="1"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ipe(left)">
                                          <p:cBhvr>
                                            <p:cTn id="66" dur="500"/>
                                            <p:tgtEl>
                                              <p:spTgt spid="65"/>
                                            </p:tgtEl>
                                          </p:cBhvr>
                                        </p:animEffect>
                                      </p:childTnLst>
                                    </p:cTn>
                                  </p:par>
                                </p:childTnLst>
                              </p:cTn>
                            </p:par>
                            <p:par>
                              <p:cTn id="67" fill="hold">
                                <p:stCondLst>
                                  <p:cond delay="500"/>
                                </p:stCondLst>
                                <p:childTnLst>
                                  <p:par>
                                    <p:cTn id="68" presetID="10" presetClass="exit" presetSubtype="0" fill="hold" grpId="1" nodeType="afterEffect">
                                      <p:stCondLst>
                                        <p:cond delay="0"/>
                                      </p:stCondLst>
                                      <p:childTnLst>
                                        <p:animEffect transition="out" filter="fade">
                                          <p:cBhvr>
                                            <p:cTn id="69" dur="500"/>
                                            <p:tgtEl>
                                              <p:spTgt spid="75"/>
                                            </p:tgtEl>
                                          </p:cBhvr>
                                        </p:animEffect>
                                        <p:set>
                                          <p:cBhvr>
                                            <p:cTn id="70" dur="1" fill="hold">
                                              <p:stCondLst>
                                                <p:cond delay="499"/>
                                              </p:stCondLst>
                                            </p:cTn>
                                            <p:tgtEl>
                                              <p:spTgt spid="7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6"/>
                                            </p:tgtEl>
                                          </p:cBhvr>
                                        </p:animEffect>
                                        <p:set>
                                          <p:cBhvr>
                                            <p:cTn id="73" dur="1" fill="hold">
                                              <p:stCondLst>
                                                <p:cond delay="499"/>
                                              </p:stCondLst>
                                            </p:cTn>
                                            <p:tgtEl>
                                              <p:spTgt spid="7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8"/>
                                            </p:tgtEl>
                                          </p:cBhvr>
                                        </p:animEffect>
                                        <p:set>
                                          <p:cBhvr>
                                            <p:cTn id="79" dur="1" fill="hold">
                                              <p:stCondLst>
                                                <p:cond delay="499"/>
                                              </p:stCondLst>
                                            </p:cTn>
                                            <p:tgtEl>
                                              <p:spTgt spid="78"/>
                                            </p:tgtEl>
                                            <p:attrNameLst>
                                              <p:attrName>style.visibility</p:attrName>
                                            </p:attrNameLst>
                                          </p:cBhvr>
                                          <p:to>
                                            <p:strVal val="hidden"/>
                                          </p:to>
                                        </p:set>
                                      </p:childTnLst>
                                    </p:cTn>
                                  </p:par>
                                </p:childTnLst>
                              </p:cTn>
                            </p:par>
                            <p:par>
                              <p:cTn id="80" fill="hold">
                                <p:stCondLst>
                                  <p:cond delay="1000"/>
                                </p:stCondLst>
                                <p:childTnLst>
                                  <p:par>
                                    <p:cTn id="81" presetID="8" presetClass="emph" presetSubtype="0" fill="hold" nodeType="afterEffect" p14:presetBounceEnd="50000">
                                      <p:stCondLst>
                                        <p:cond delay="0"/>
                                      </p:stCondLst>
                                      <p:childTnLst>
                                        <p:animRot by="10800000" p14:bounceEnd="50000">
                                          <p:cBhvr>
                                            <p:cTn id="82" dur="2000" fill="hold"/>
                                            <p:tgtEl>
                                              <p:spTgt spid="4"/>
                                            </p:tgtEl>
                                            <p:attrNameLst>
                                              <p:attrName>r</p:attrName>
                                            </p:attrNameLst>
                                          </p:cBhvr>
                                        </p:animRot>
                                      </p:childTnLst>
                                    </p:cTn>
                                  </p:par>
                                  <p:par>
                                    <p:cTn id="83" presetID="8" presetClass="emph" presetSubtype="0" fill="hold" nodeType="withEffect" p14:presetBounceEnd="50000">
                                      <p:stCondLst>
                                        <p:cond delay="0"/>
                                      </p:stCondLst>
                                      <p:childTnLst>
                                        <p:animRot by="10800000" p14:bounceEnd="50000">
                                          <p:cBhvr>
                                            <p:cTn id="84" dur="2000" fill="hold"/>
                                            <p:tgtEl>
                                              <p:spTgt spid="28"/>
                                            </p:tgtEl>
                                            <p:attrNameLst>
                                              <p:attrName>r</p:attrName>
                                            </p:attrNameLst>
                                          </p:cBhvr>
                                        </p:animRot>
                                      </p:childTnLst>
                                    </p:cTn>
                                  </p:par>
                                  <p:par>
                                    <p:cTn id="85" presetID="8" presetClass="emph" presetSubtype="0" fill="hold" nodeType="withEffect" p14:presetBounceEnd="50000">
                                      <p:stCondLst>
                                        <p:cond delay="0"/>
                                      </p:stCondLst>
                                      <p:childTnLst>
                                        <p:animRot by="10800000" p14:bounceEnd="50000">
                                          <p:cBhvr>
                                            <p:cTn id="86" dur="2000" fill="hold"/>
                                            <p:tgtEl>
                                              <p:spTgt spid="20"/>
                                            </p:tgtEl>
                                            <p:attrNameLst>
                                              <p:attrName>r</p:attrName>
                                            </p:attrNameLst>
                                          </p:cBhvr>
                                        </p:animRot>
                                      </p:childTnLst>
                                    </p:cTn>
                                  </p:par>
                                  <p:par>
                                    <p:cTn id="87" presetID="8" presetClass="emph" presetSubtype="0" fill="hold" nodeType="withEffect" p14:presetBounceEnd="50000">
                                      <p:stCondLst>
                                        <p:cond delay="0"/>
                                      </p:stCondLst>
                                      <p:childTnLst>
                                        <p:animRot by="10800000" p14:bounceEnd="50000">
                                          <p:cBhvr>
                                            <p:cTn id="8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6" grpId="0" animBg="1"/>
          <p:bldP spid="76" grpId="1" animBg="1"/>
          <p:bldP spid="77" grpId="0" animBg="1"/>
          <p:bldP spid="77" grpId="1" animBg="1"/>
          <p:bldP spid="78" grpId="0" animBg="1"/>
          <p:bldP spid="78" grpId="1" animBg="1"/>
          <p:bldP spid="64" grpId="1" animBg="1"/>
          <p:bldP spid="65" grpId="1" animBg="1"/>
          <p:bldP spid="66" grpId="1" animBg="1"/>
          <p:bldP spid="67" grpId="0" animBg="1"/>
          <p:bldP spid="68" grpId="0" animBg="1"/>
          <p:bldP spid="69" grpId="0" animBg="1"/>
          <p:bldP spid="70" grpId="0" animBg="1"/>
          <p:bldP spid="73"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fade">
                                          <p:cBhvr>
                                            <p:cTn id="28" dur="500"/>
                                            <p:tgtEl>
                                              <p:spTgt spid="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childTnLst>
                                    </p:cTn>
                                  </p:par>
                                  <p:par>
                                    <p:cTn id="35" presetID="10" presetClass="entr" presetSubtype="0" fill="hold"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500"/>
                                            <p:tgtEl>
                                              <p:spTgt spid="7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fade">
                                          <p:cBhvr>
                                            <p:cTn id="40" dur="500"/>
                                            <p:tgtEl>
                                              <p:spTgt spid="73"/>
                                            </p:tgtEl>
                                          </p:cBhvr>
                                        </p:animEffect>
                                      </p:childTnLst>
                                    </p:cTn>
                                  </p:par>
                                  <p:par>
                                    <p:cTn id="41" presetID="10"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fade">
                                          <p:cBhvr>
                                            <p:cTn id="46" dur="500"/>
                                            <p:tgtEl>
                                              <p:spTgt spid="7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6"/>
                                            </p:tgtEl>
                                            <p:attrNameLst>
                                              <p:attrName>style.visibility</p:attrName>
                                            </p:attrNameLst>
                                          </p:cBhvr>
                                          <p:to>
                                            <p:strVal val="visible"/>
                                          </p:to>
                                        </p:set>
                                        <p:animEffect transition="in" filter="fade">
                                          <p:cBhvr>
                                            <p:cTn id="52" dur="500"/>
                                            <p:tgtEl>
                                              <p:spTgt spid="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1" nodeType="clickEffect">
                                      <p:stCondLst>
                                        <p:cond delay="0"/>
                                      </p:stCondLst>
                                      <p:childTnLst>
                                        <p:set>
                                          <p:cBhvr>
                                            <p:cTn id="59" dur="1" fill="hold">
                                              <p:stCondLst>
                                                <p:cond delay="0"/>
                                              </p:stCondLst>
                                            </p:cTn>
                                            <p:tgtEl>
                                              <p:spTgt spid="64"/>
                                            </p:tgtEl>
                                            <p:attrNameLst>
                                              <p:attrName>style.visibility</p:attrName>
                                            </p:attrNameLst>
                                          </p:cBhvr>
                                          <p:to>
                                            <p:strVal val="visible"/>
                                          </p:to>
                                        </p:set>
                                        <p:animEffect transition="in" filter="wipe(left)">
                                          <p:cBhvr>
                                            <p:cTn id="60" dur="500"/>
                                            <p:tgtEl>
                                              <p:spTgt spid="64"/>
                                            </p:tgtEl>
                                          </p:cBhvr>
                                        </p:animEffect>
                                      </p:childTnLst>
                                    </p:cTn>
                                  </p:par>
                                  <p:par>
                                    <p:cTn id="61" presetID="22" presetClass="entr" presetSubtype="8" fill="hold" grpId="1"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left)">
                                          <p:cBhvr>
                                            <p:cTn id="63" dur="500"/>
                                            <p:tgtEl>
                                              <p:spTgt spid="66"/>
                                            </p:tgtEl>
                                          </p:cBhvr>
                                        </p:animEffect>
                                      </p:childTnLst>
                                    </p:cTn>
                                  </p:par>
                                  <p:par>
                                    <p:cTn id="64" presetID="22" presetClass="entr" presetSubtype="8" fill="hold" grpId="1" nodeType="with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ipe(left)">
                                          <p:cBhvr>
                                            <p:cTn id="66" dur="500"/>
                                            <p:tgtEl>
                                              <p:spTgt spid="65"/>
                                            </p:tgtEl>
                                          </p:cBhvr>
                                        </p:animEffect>
                                      </p:childTnLst>
                                    </p:cTn>
                                  </p:par>
                                </p:childTnLst>
                              </p:cTn>
                            </p:par>
                            <p:par>
                              <p:cTn id="67" fill="hold">
                                <p:stCondLst>
                                  <p:cond delay="500"/>
                                </p:stCondLst>
                                <p:childTnLst>
                                  <p:par>
                                    <p:cTn id="68" presetID="10" presetClass="exit" presetSubtype="0" fill="hold" grpId="1" nodeType="afterEffect">
                                      <p:stCondLst>
                                        <p:cond delay="0"/>
                                      </p:stCondLst>
                                      <p:childTnLst>
                                        <p:animEffect transition="out" filter="fade">
                                          <p:cBhvr>
                                            <p:cTn id="69" dur="500"/>
                                            <p:tgtEl>
                                              <p:spTgt spid="75"/>
                                            </p:tgtEl>
                                          </p:cBhvr>
                                        </p:animEffect>
                                        <p:set>
                                          <p:cBhvr>
                                            <p:cTn id="70" dur="1" fill="hold">
                                              <p:stCondLst>
                                                <p:cond delay="499"/>
                                              </p:stCondLst>
                                            </p:cTn>
                                            <p:tgtEl>
                                              <p:spTgt spid="7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76"/>
                                            </p:tgtEl>
                                          </p:cBhvr>
                                        </p:animEffect>
                                        <p:set>
                                          <p:cBhvr>
                                            <p:cTn id="73" dur="1" fill="hold">
                                              <p:stCondLst>
                                                <p:cond delay="499"/>
                                              </p:stCondLst>
                                            </p:cTn>
                                            <p:tgtEl>
                                              <p:spTgt spid="7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8"/>
                                            </p:tgtEl>
                                          </p:cBhvr>
                                        </p:animEffect>
                                        <p:set>
                                          <p:cBhvr>
                                            <p:cTn id="79" dur="1" fill="hold">
                                              <p:stCondLst>
                                                <p:cond delay="499"/>
                                              </p:stCondLst>
                                            </p:cTn>
                                            <p:tgtEl>
                                              <p:spTgt spid="78"/>
                                            </p:tgtEl>
                                            <p:attrNameLst>
                                              <p:attrName>style.visibility</p:attrName>
                                            </p:attrNameLst>
                                          </p:cBhvr>
                                          <p:to>
                                            <p:strVal val="hidden"/>
                                          </p:to>
                                        </p:set>
                                      </p:childTnLst>
                                    </p:cTn>
                                  </p:par>
                                </p:childTnLst>
                              </p:cTn>
                            </p:par>
                            <p:par>
                              <p:cTn id="80" fill="hold">
                                <p:stCondLst>
                                  <p:cond delay="1000"/>
                                </p:stCondLst>
                                <p:childTnLst>
                                  <p:par>
                                    <p:cTn id="81" presetID="8" presetClass="emph" presetSubtype="0" fill="hold" nodeType="afterEffect">
                                      <p:stCondLst>
                                        <p:cond delay="0"/>
                                      </p:stCondLst>
                                      <p:childTnLst>
                                        <p:animRot by="10800000">
                                          <p:cBhvr>
                                            <p:cTn id="82" dur="2000" fill="hold"/>
                                            <p:tgtEl>
                                              <p:spTgt spid="4"/>
                                            </p:tgtEl>
                                            <p:attrNameLst>
                                              <p:attrName>r</p:attrName>
                                            </p:attrNameLst>
                                          </p:cBhvr>
                                        </p:animRot>
                                      </p:childTnLst>
                                    </p:cTn>
                                  </p:par>
                                  <p:par>
                                    <p:cTn id="83" presetID="8" presetClass="emph" presetSubtype="0" fill="hold" nodeType="withEffect">
                                      <p:stCondLst>
                                        <p:cond delay="0"/>
                                      </p:stCondLst>
                                      <p:childTnLst>
                                        <p:animRot by="10800000">
                                          <p:cBhvr>
                                            <p:cTn id="84" dur="2000" fill="hold"/>
                                            <p:tgtEl>
                                              <p:spTgt spid="28"/>
                                            </p:tgtEl>
                                            <p:attrNameLst>
                                              <p:attrName>r</p:attrName>
                                            </p:attrNameLst>
                                          </p:cBhvr>
                                        </p:animRot>
                                      </p:childTnLst>
                                    </p:cTn>
                                  </p:par>
                                  <p:par>
                                    <p:cTn id="85" presetID="8" presetClass="emph" presetSubtype="0" fill="hold" nodeType="withEffect">
                                      <p:stCondLst>
                                        <p:cond delay="0"/>
                                      </p:stCondLst>
                                      <p:childTnLst>
                                        <p:animRot by="10800000">
                                          <p:cBhvr>
                                            <p:cTn id="86" dur="2000" fill="hold"/>
                                            <p:tgtEl>
                                              <p:spTgt spid="20"/>
                                            </p:tgtEl>
                                            <p:attrNameLst>
                                              <p:attrName>r</p:attrName>
                                            </p:attrNameLst>
                                          </p:cBhvr>
                                        </p:animRot>
                                      </p:childTnLst>
                                    </p:cTn>
                                  </p:par>
                                  <p:par>
                                    <p:cTn id="87" presetID="8" presetClass="emph" presetSubtype="0" fill="hold" nodeType="withEffect">
                                      <p:stCondLst>
                                        <p:cond delay="0"/>
                                      </p:stCondLst>
                                      <p:childTnLst>
                                        <p:animRot by="10800000">
                                          <p:cBhvr>
                                            <p:cTn id="8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5" grpId="1" animBg="1"/>
          <p:bldP spid="76" grpId="0" animBg="1"/>
          <p:bldP spid="76" grpId="1" animBg="1"/>
          <p:bldP spid="77" grpId="0" animBg="1"/>
          <p:bldP spid="77" grpId="1" animBg="1"/>
          <p:bldP spid="78" grpId="0" animBg="1"/>
          <p:bldP spid="78" grpId="1" animBg="1"/>
          <p:bldP spid="64" grpId="1" animBg="1"/>
          <p:bldP spid="65" grpId="1" animBg="1"/>
          <p:bldP spid="66" grpId="1" animBg="1"/>
          <p:bldP spid="67" grpId="0" animBg="1"/>
          <p:bldP spid="68" grpId="0" animBg="1"/>
          <p:bldP spid="69" grpId="0" animBg="1"/>
          <p:bldP spid="70" grpId="0" animBg="1"/>
          <p:bldP spid="73"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Magnetic </a:t>
            </a:r>
            <a:r>
              <a:rPr lang="en-US" dirty="0">
                <a:solidFill>
                  <a:srgbClr val="FFFF00"/>
                </a:solidFill>
              </a:rPr>
              <a:t>Resonance</a:t>
            </a:r>
            <a:r>
              <a:rPr lang="en-US" dirty="0"/>
              <a:t> Imaging</a:t>
            </a:r>
          </a:p>
        </p:txBody>
      </p:sp>
      <p:sp>
        <p:nvSpPr>
          <p:cNvPr id="68" name="Rectangle 67"/>
          <p:cNvSpPr/>
          <p:nvPr/>
        </p:nvSpPr>
        <p:spPr>
          <a:xfrm>
            <a:off x="6709898" y="6420556"/>
            <a:ext cx="1355586" cy="3968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6586850" y="2315786"/>
            <a:ext cx="908843" cy="5487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5" name="Group 74"/>
          <p:cNvGrpSpPr/>
          <p:nvPr/>
        </p:nvGrpSpPr>
        <p:grpSpPr>
          <a:xfrm rot="20700000">
            <a:off x="740671" y="3429706"/>
            <a:ext cx="790221" cy="790222"/>
            <a:chOff x="874890" y="3457222"/>
            <a:chExt cx="790221" cy="790222"/>
          </a:xfrm>
        </p:grpSpPr>
        <p:cxnSp>
          <p:nvCxnSpPr>
            <p:cNvPr id="76" name="Straight Connector 75"/>
            <p:cNvCxnSpPr>
              <a:stCxn id="7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7" name="Oval 76"/>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Arrow Connector 77"/>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9" name="Group 78"/>
          <p:cNvGrpSpPr/>
          <p:nvPr/>
        </p:nvGrpSpPr>
        <p:grpSpPr>
          <a:xfrm rot="20700000">
            <a:off x="2087756" y="5412928"/>
            <a:ext cx="790221" cy="790222"/>
            <a:chOff x="874890" y="3457222"/>
            <a:chExt cx="790221" cy="790222"/>
          </a:xfrm>
        </p:grpSpPr>
        <p:cxnSp>
          <p:nvCxnSpPr>
            <p:cNvPr id="80" name="Straight Connector 79"/>
            <p:cNvCxnSpPr>
              <a:stCxn id="81"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Arrow Connector 81"/>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3" name="Group 82"/>
          <p:cNvGrpSpPr/>
          <p:nvPr/>
        </p:nvGrpSpPr>
        <p:grpSpPr>
          <a:xfrm rot="20700000">
            <a:off x="864701" y="4482393"/>
            <a:ext cx="790221" cy="790222"/>
            <a:chOff x="874890" y="3457222"/>
            <a:chExt cx="790221" cy="790222"/>
          </a:xfrm>
          <a:solidFill>
            <a:srgbClr val="80FF00"/>
          </a:solidFill>
        </p:grpSpPr>
        <p:cxnSp>
          <p:nvCxnSpPr>
            <p:cNvPr id="84" name="Straight Connector 83"/>
            <p:cNvCxnSpPr>
              <a:stCxn id="85" idx="3"/>
            </p:cNvCxnSpPr>
            <p:nvPr/>
          </p:nvCxnSpPr>
          <p:spPr>
            <a:xfrm flipV="1">
              <a:off x="1106572" y="3457222"/>
              <a:ext cx="558539" cy="558539"/>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5" name="Oval 84"/>
            <p:cNvSpPr/>
            <p:nvPr/>
          </p:nvSpPr>
          <p:spPr>
            <a:xfrm>
              <a:off x="1030111" y="3570111"/>
              <a:ext cx="522111" cy="52211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6" name="Straight Arrow Connector 85"/>
            <p:cNvCxnSpPr/>
            <p:nvPr/>
          </p:nvCxnSpPr>
          <p:spPr>
            <a:xfrm flipH="1">
              <a:off x="874890" y="3937001"/>
              <a:ext cx="310443" cy="310443"/>
            </a:xfrm>
            <a:prstGeom prst="straightConnector1">
              <a:avLst/>
            </a:prstGeom>
            <a:grpFill/>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rot="9900000">
            <a:off x="2318292" y="3034595"/>
            <a:ext cx="790221" cy="790222"/>
            <a:chOff x="874890" y="3457222"/>
            <a:chExt cx="790221" cy="790222"/>
          </a:xfrm>
        </p:grpSpPr>
        <p:cxnSp>
          <p:nvCxnSpPr>
            <p:cNvPr id="88" name="Straight Connector 87"/>
            <p:cNvCxnSpPr>
              <a:stCxn id="89"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89" name="Oval 88"/>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0" name="Straight Arrow Connector 89"/>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1" name="Group 90"/>
          <p:cNvGrpSpPr/>
          <p:nvPr/>
        </p:nvGrpSpPr>
        <p:grpSpPr>
          <a:xfrm rot="20700000">
            <a:off x="2082896" y="5415484"/>
            <a:ext cx="790221" cy="790222"/>
            <a:chOff x="874890" y="3457222"/>
            <a:chExt cx="790221" cy="790222"/>
          </a:xfrm>
        </p:grpSpPr>
        <p:cxnSp>
          <p:nvCxnSpPr>
            <p:cNvPr id="92" name="Straight Connector 91"/>
            <p:cNvCxnSpPr>
              <a:stCxn id="93"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4" name="Straight Arrow Connector 93"/>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5" name="Group 94"/>
          <p:cNvGrpSpPr/>
          <p:nvPr/>
        </p:nvGrpSpPr>
        <p:grpSpPr>
          <a:xfrm rot="9900000">
            <a:off x="699642" y="5377059"/>
            <a:ext cx="790221" cy="790222"/>
            <a:chOff x="874890" y="3457222"/>
            <a:chExt cx="790221" cy="790222"/>
          </a:xfrm>
        </p:grpSpPr>
        <p:cxnSp>
          <p:nvCxnSpPr>
            <p:cNvPr id="96" name="Straight Connector 95"/>
            <p:cNvCxnSpPr>
              <a:stCxn id="9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7" name="Oval 96"/>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8" name="Straight Arrow Connector 97"/>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9" name="Group 98"/>
          <p:cNvGrpSpPr/>
          <p:nvPr/>
        </p:nvGrpSpPr>
        <p:grpSpPr>
          <a:xfrm rot="20700000">
            <a:off x="2858023" y="4686925"/>
            <a:ext cx="790221" cy="790222"/>
            <a:chOff x="874890" y="3457222"/>
            <a:chExt cx="790221" cy="790222"/>
          </a:xfrm>
        </p:grpSpPr>
        <p:cxnSp>
          <p:nvCxnSpPr>
            <p:cNvPr id="100" name="Straight Connector 99"/>
            <p:cNvCxnSpPr>
              <a:stCxn id="101"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1" name="Oval 100"/>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2" name="Straight Arrow Connector 101"/>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03" name="TextBox 102"/>
          <p:cNvSpPr txBox="1"/>
          <p:nvPr/>
        </p:nvSpPr>
        <p:spPr>
          <a:xfrm>
            <a:off x="3756715" y="4328893"/>
            <a:ext cx="1365618" cy="646331"/>
          </a:xfrm>
          <a:prstGeom prst="rect">
            <a:avLst/>
          </a:prstGeom>
          <a:noFill/>
        </p:spPr>
        <p:txBody>
          <a:bodyPr wrap="square" rtlCol="0">
            <a:spAutoFit/>
          </a:bodyPr>
          <a:lstStyle/>
          <a:p>
            <a:r>
              <a:rPr lang="en-US" dirty="0">
                <a:solidFill>
                  <a:srgbClr val="000000"/>
                </a:solidFill>
              </a:rPr>
              <a:t>Apply RF Pulse</a:t>
            </a:r>
          </a:p>
        </p:txBody>
      </p:sp>
      <p:sp>
        <p:nvSpPr>
          <p:cNvPr id="104" name="Freeform 103"/>
          <p:cNvSpPr/>
          <p:nvPr/>
        </p:nvSpPr>
        <p:spPr>
          <a:xfrm rot="1800000">
            <a:off x="263215" y="3709275"/>
            <a:ext cx="3871023" cy="635060"/>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5" name="Freeform 104"/>
          <p:cNvSpPr/>
          <p:nvPr/>
        </p:nvSpPr>
        <p:spPr>
          <a:xfrm rot="1800000">
            <a:off x="182759" y="4832765"/>
            <a:ext cx="3871023" cy="635060"/>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6" name="Freeform 105"/>
          <p:cNvSpPr/>
          <p:nvPr/>
        </p:nvSpPr>
        <p:spPr>
          <a:xfrm rot="1800000">
            <a:off x="1515352" y="3104042"/>
            <a:ext cx="3871023" cy="635060"/>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7" name="Rectangle 106"/>
          <p:cNvSpPr/>
          <p:nvPr/>
        </p:nvSpPr>
        <p:spPr>
          <a:xfrm>
            <a:off x="3738501" y="3326010"/>
            <a:ext cx="1383832" cy="10675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1594503" y="2178827"/>
            <a:ext cx="908843" cy="5487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ectangle 108"/>
          <p:cNvSpPr/>
          <p:nvPr/>
        </p:nvSpPr>
        <p:spPr>
          <a:xfrm>
            <a:off x="322981" y="2837040"/>
            <a:ext cx="3415520" cy="35560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Content Placeholder 2"/>
          <p:cNvSpPr txBox="1">
            <a:spLocks/>
          </p:cNvSpPr>
          <p:nvPr/>
        </p:nvSpPr>
        <p:spPr>
          <a:xfrm>
            <a:off x="457200" y="1417638"/>
            <a:ext cx="8229600" cy="139393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t>3. End the pulse, allowing protons to relax back</a:t>
            </a:r>
          </a:p>
          <a:p>
            <a:pPr lvl="1"/>
            <a:r>
              <a:rPr lang="en-US"/>
              <a:t>As they relax, the protons release energy in the form of radiowaves, that is detected by RF coils</a:t>
            </a:r>
            <a:endParaRPr lang="en-US" dirty="0"/>
          </a:p>
        </p:txBody>
      </p:sp>
      <p:sp>
        <p:nvSpPr>
          <p:cNvPr id="111" name="Right Arrow 110"/>
          <p:cNvSpPr/>
          <p:nvPr/>
        </p:nvSpPr>
        <p:spPr>
          <a:xfrm>
            <a:off x="3756715" y="3084934"/>
            <a:ext cx="1553632" cy="3026381"/>
          </a:xfrm>
          <a:prstGeom prst="rightArrow">
            <a:avLst>
              <a:gd name="adj1" fmla="val 50000"/>
              <a:gd name="adj2" fmla="val 66349"/>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p:cNvSpPr txBox="1"/>
          <p:nvPr/>
        </p:nvSpPr>
        <p:spPr>
          <a:xfrm>
            <a:off x="3756715" y="4274959"/>
            <a:ext cx="1365618" cy="646331"/>
          </a:xfrm>
          <a:prstGeom prst="rect">
            <a:avLst/>
          </a:prstGeom>
          <a:noFill/>
        </p:spPr>
        <p:txBody>
          <a:bodyPr wrap="square" rtlCol="0">
            <a:spAutoFit/>
          </a:bodyPr>
          <a:lstStyle/>
          <a:p>
            <a:pPr algn="ctr"/>
            <a:r>
              <a:rPr lang="en-US" b="1" dirty="0">
                <a:solidFill>
                  <a:srgbClr val="000000"/>
                </a:solidFill>
              </a:rPr>
              <a:t>End RF Pulse</a:t>
            </a:r>
          </a:p>
        </p:txBody>
      </p:sp>
      <p:sp>
        <p:nvSpPr>
          <p:cNvPr id="113" name="Freeform 112"/>
          <p:cNvSpPr/>
          <p:nvPr/>
        </p:nvSpPr>
        <p:spPr>
          <a:xfrm rot="1800000">
            <a:off x="6019780" y="5327588"/>
            <a:ext cx="922285" cy="227555"/>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4" name="Freeform 113"/>
          <p:cNvSpPr/>
          <p:nvPr/>
        </p:nvSpPr>
        <p:spPr>
          <a:xfrm rot="1800000">
            <a:off x="7248229" y="6173531"/>
            <a:ext cx="922285" cy="227555"/>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5" name="Freeform 114"/>
          <p:cNvSpPr/>
          <p:nvPr/>
        </p:nvSpPr>
        <p:spPr>
          <a:xfrm rot="1800000">
            <a:off x="5888428" y="4184668"/>
            <a:ext cx="922285" cy="227555"/>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6" name="Straight Connector 115"/>
          <p:cNvCxnSpPr>
            <a:stCxn id="117" idx="3"/>
          </p:cNvCxnSpPr>
          <p:nvPr/>
        </p:nvCxnSpPr>
        <p:spPr>
          <a:xfrm rot="9900000" flipV="1">
            <a:off x="2231714" y="4205817"/>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7" name="Oval 116"/>
          <p:cNvSpPr/>
          <p:nvPr/>
        </p:nvSpPr>
        <p:spPr>
          <a:xfrm rot="9900000">
            <a:off x="2316874" y="4108078"/>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Arrow Connector 117"/>
          <p:cNvCxnSpPr/>
          <p:nvPr/>
        </p:nvCxnSpPr>
        <p:spPr>
          <a:xfrm rot="9900000" flipH="1">
            <a:off x="2607301" y="3894185"/>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9" name="Freeform 118"/>
          <p:cNvSpPr/>
          <p:nvPr/>
        </p:nvSpPr>
        <p:spPr>
          <a:xfrm rot="1800000">
            <a:off x="7947322" y="5467108"/>
            <a:ext cx="922285" cy="227555"/>
          </a:xfrm>
          <a:custGeom>
            <a:avLst/>
            <a:gdLst>
              <a:gd name="connsiteX0" fmla="*/ 0 w 2328333"/>
              <a:gd name="connsiteY0" fmla="*/ 592721 h 635060"/>
              <a:gd name="connsiteX1" fmla="*/ 239889 w 2328333"/>
              <a:gd name="connsiteY1" fmla="*/ 54 h 635060"/>
              <a:gd name="connsiteX2" fmla="*/ 606777 w 2328333"/>
              <a:gd name="connsiteY2" fmla="*/ 620943 h 635060"/>
              <a:gd name="connsiteX3" fmla="*/ 874889 w 2328333"/>
              <a:gd name="connsiteY3" fmla="*/ 14165 h 635060"/>
              <a:gd name="connsiteX4" fmla="*/ 1185333 w 2328333"/>
              <a:gd name="connsiteY4" fmla="*/ 635054 h 635060"/>
              <a:gd name="connsiteX5" fmla="*/ 1481666 w 2328333"/>
              <a:gd name="connsiteY5" fmla="*/ 54 h 635060"/>
              <a:gd name="connsiteX6" fmla="*/ 1735666 w 2328333"/>
              <a:gd name="connsiteY6" fmla="*/ 620943 h 635060"/>
              <a:gd name="connsiteX7" fmla="*/ 2060222 w 2328333"/>
              <a:gd name="connsiteY7" fmla="*/ 14165 h 635060"/>
              <a:gd name="connsiteX8" fmla="*/ 2328333 w 2328333"/>
              <a:gd name="connsiteY8" fmla="*/ 606832 h 635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8333" h="635060">
                <a:moveTo>
                  <a:pt x="0" y="592721"/>
                </a:moveTo>
                <a:cubicBezTo>
                  <a:pt x="69380" y="294035"/>
                  <a:pt x="138760" y="-4650"/>
                  <a:pt x="239889" y="54"/>
                </a:cubicBezTo>
                <a:cubicBezTo>
                  <a:pt x="341018" y="4758"/>
                  <a:pt x="500944" y="618591"/>
                  <a:pt x="606777" y="620943"/>
                </a:cubicBezTo>
                <a:cubicBezTo>
                  <a:pt x="712610" y="623295"/>
                  <a:pt x="778463" y="11813"/>
                  <a:pt x="874889" y="14165"/>
                </a:cubicBezTo>
                <a:cubicBezTo>
                  <a:pt x="971315" y="16517"/>
                  <a:pt x="1084204" y="637406"/>
                  <a:pt x="1185333" y="635054"/>
                </a:cubicBezTo>
                <a:cubicBezTo>
                  <a:pt x="1286462" y="632702"/>
                  <a:pt x="1389944" y="2406"/>
                  <a:pt x="1481666" y="54"/>
                </a:cubicBezTo>
                <a:cubicBezTo>
                  <a:pt x="1573388" y="-2298"/>
                  <a:pt x="1639240" y="618591"/>
                  <a:pt x="1735666" y="620943"/>
                </a:cubicBezTo>
                <a:cubicBezTo>
                  <a:pt x="1832092" y="623295"/>
                  <a:pt x="1961444" y="16517"/>
                  <a:pt x="2060222" y="14165"/>
                </a:cubicBezTo>
                <a:cubicBezTo>
                  <a:pt x="2159000" y="11813"/>
                  <a:pt x="2328333" y="606832"/>
                  <a:pt x="2328333" y="606832"/>
                </a:cubicBezTo>
              </a:path>
            </a:pathLst>
          </a:cu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0" name="Isosceles Triangle 119"/>
          <p:cNvSpPr/>
          <p:nvPr/>
        </p:nvSpPr>
        <p:spPr>
          <a:xfrm rot="18000000">
            <a:off x="6569829" y="4537249"/>
            <a:ext cx="205472" cy="177131"/>
          </a:xfrm>
          <a:prstGeom prst="triangl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Isosceles Triangle 120"/>
          <p:cNvSpPr/>
          <p:nvPr/>
        </p:nvSpPr>
        <p:spPr>
          <a:xfrm rot="18000000">
            <a:off x="6701182" y="5706412"/>
            <a:ext cx="205472" cy="177131"/>
          </a:xfrm>
          <a:prstGeom prst="triangl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Isosceles Triangle 121"/>
          <p:cNvSpPr/>
          <p:nvPr/>
        </p:nvSpPr>
        <p:spPr>
          <a:xfrm rot="18000000">
            <a:off x="7939677" y="6539639"/>
            <a:ext cx="205472" cy="177131"/>
          </a:xfrm>
          <a:prstGeom prst="triangl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p:cNvSpPr/>
          <p:nvPr/>
        </p:nvSpPr>
        <p:spPr>
          <a:xfrm>
            <a:off x="8771145" y="4981200"/>
            <a:ext cx="330618" cy="7257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A255CB98-1B7C-C842-AF90-01021E7A663E}"/>
              </a:ext>
            </a:extLst>
          </p:cNvPr>
          <p:cNvGrpSpPr/>
          <p:nvPr/>
        </p:nvGrpSpPr>
        <p:grpSpPr>
          <a:xfrm rot="20700000">
            <a:off x="5752834" y="3479575"/>
            <a:ext cx="790221" cy="790222"/>
            <a:chOff x="874890" y="3457222"/>
            <a:chExt cx="790221" cy="790222"/>
          </a:xfrm>
        </p:grpSpPr>
        <p:cxnSp>
          <p:nvCxnSpPr>
            <p:cNvPr id="158" name="Straight Connector 157">
              <a:extLst>
                <a:ext uri="{FF2B5EF4-FFF2-40B4-BE49-F238E27FC236}">
                  <a16:creationId xmlns:a16="http://schemas.microsoft.com/office/drawing/2014/main" id="{AB162570-1C6E-4641-9652-3F55A5492456}"/>
                </a:ext>
              </a:extLst>
            </p:cNvPr>
            <p:cNvCxnSpPr>
              <a:stCxn id="159"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9" name="Oval 158">
              <a:extLst>
                <a:ext uri="{FF2B5EF4-FFF2-40B4-BE49-F238E27FC236}">
                  <a16:creationId xmlns:a16="http://schemas.microsoft.com/office/drawing/2014/main" id="{D1108750-6027-5F42-A06B-2B2D8658CCEA}"/>
                </a:ext>
              </a:extLst>
            </p:cNvPr>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DAAFD386-D24C-6D4D-A7BB-2C1CE98C32D1}"/>
                </a:ext>
              </a:extLst>
            </p:cNvPr>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61" name="Group 160">
            <a:extLst>
              <a:ext uri="{FF2B5EF4-FFF2-40B4-BE49-F238E27FC236}">
                <a16:creationId xmlns:a16="http://schemas.microsoft.com/office/drawing/2014/main" id="{EFD5F70F-D879-354E-A15B-6B868E452882}"/>
              </a:ext>
            </a:extLst>
          </p:cNvPr>
          <p:cNvGrpSpPr/>
          <p:nvPr/>
        </p:nvGrpSpPr>
        <p:grpSpPr>
          <a:xfrm rot="20700000">
            <a:off x="5876864" y="4532262"/>
            <a:ext cx="790221" cy="790222"/>
            <a:chOff x="874890" y="3457222"/>
            <a:chExt cx="790221" cy="790222"/>
          </a:xfrm>
          <a:solidFill>
            <a:srgbClr val="80FF00"/>
          </a:solidFill>
        </p:grpSpPr>
        <p:cxnSp>
          <p:nvCxnSpPr>
            <p:cNvPr id="162" name="Straight Connector 161">
              <a:extLst>
                <a:ext uri="{FF2B5EF4-FFF2-40B4-BE49-F238E27FC236}">
                  <a16:creationId xmlns:a16="http://schemas.microsoft.com/office/drawing/2014/main" id="{97032382-FD7A-3B45-80AF-98952D016CE9}"/>
                </a:ext>
              </a:extLst>
            </p:cNvPr>
            <p:cNvCxnSpPr>
              <a:stCxn id="163" idx="3"/>
            </p:cNvCxnSpPr>
            <p:nvPr/>
          </p:nvCxnSpPr>
          <p:spPr>
            <a:xfrm flipV="1">
              <a:off x="1106572" y="3457222"/>
              <a:ext cx="558539" cy="558539"/>
            </a:xfrm>
            <a:prstGeom prst="line">
              <a:avLst/>
            </a:prstGeom>
            <a:grpFill/>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3" name="Oval 162">
              <a:extLst>
                <a:ext uri="{FF2B5EF4-FFF2-40B4-BE49-F238E27FC236}">
                  <a16:creationId xmlns:a16="http://schemas.microsoft.com/office/drawing/2014/main" id="{6B4BD970-47C3-5E45-8599-8E408D8346C3}"/>
                </a:ext>
              </a:extLst>
            </p:cNvPr>
            <p:cNvSpPr/>
            <p:nvPr/>
          </p:nvSpPr>
          <p:spPr>
            <a:xfrm>
              <a:off x="1030111" y="3570111"/>
              <a:ext cx="522111" cy="522111"/>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4" name="Straight Arrow Connector 163">
              <a:extLst>
                <a:ext uri="{FF2B5EF4-FFF2-40B4-BE49-F238E27FC236}">
                  <a16:creationId xmlns:a16="http://schemas.microsoft.com/office/drawing/2014/main" id="{9FD5A4A0-A9EF-BA42-99D8-0E3F82B16E3A}"/>
                </a:ext>
              </a:extLst>
            </p:cNvPr>
            <p:cNvCxnSpPr/>
            <p:nvPr/>
          </p:nvCxnSpPr>
          <p:spPr>
            <a:xfrm flipH="1">
              <a:off x="874890" y="3937001"/>
              <a:ext cx="310443" cy="310443"/>
            </a:xfrm>
            <a:prstGeom prst="straightConnector1">
              <a:avLst/>
            </a:prstGeom>
            <a:grpFill/>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65" name="Group 164">
            <a:extLst>
              <a:ext uri="{FF2B5EF4-FFF2-40B4-BE49-F238E27FC236}">
                <a16:creationId xmlns:a16="http://schemas.microsoft.com/office/drawing/2014/main" id="{CE61E2CC-20B5-3246-8ED5-14046F2843D4}"/>
              </a:ext>
            </a:extLst>
          </p:cNvPr>
          <p:cNvGrpSpPr/>
          <p:nvPr/>
        </p:nvGrpSpPr>
        <p:grpSpPr>
          <a:xfrm rot="20700000">
            <a:off x="7095059" y="5465353"/>
            <a:ext cx="790221" cy="790222"/>
            <a:chOff x="874890" y="3457222"/>
            <a:chExt cx="790221" cy="790222"/>
          </a:xfrm>
        </p:grpSpPr>
        <p:cxnSp>
          <p:nvCxnSpPr>
            <p:cNvPr id="166" name="Straight Connector 165">
              <a:extLst>
                <a:ext uri="{FF2B5EF4-FFF2-40B4-BE49-F238E27FC236}">
                  <a16:creationId xmlns:a16="http://schemas.microsoft.com/office/drawing/2014/main" id="{D6096D18-BB5D-0A4D-8EA7-8E8841CC4CB4}"/>
                </a:ext>
              </a:extLst>
            </p:cNvPr>
            <p:cNvCxnSpPr>
              <a:stCxn id="16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7" name="Oval 166">
              <a:extLst>
                <a:ext uri="{FF2B5EF4-FFF2-40B4-BE49-F238E27FC236}">
                  <a16:creationId xmlns:a16="http://schemas.microsoft.com/office/drawing/2014/main" id="{C5F6A05A-AA72-0A44-9C0F-415C39DF5BC4}"/>
                </a:ext>
              </a:extLst>
            </p:cNvPr>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8" name="Straight Arrow Connector 167">
              <a:extLst>
                <a:ext uri="{FF2B5EF4-FFF2-40B4-BE49-F238E27FC236}">
                  <a16:creationId xmlns:a16="http://schemas.microsoft.com/office/drawing/2014/main" id="{93E380AE-49AA-E14C-97E8-473EDCA2361E}"/>
                </a:ext>
              </a:extLst>
            </p:cNvPr>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69" name="Group 168">
            <a:extLst>
              <a:ext uri="{FF2B5EF4-FFF2-40B4-BE49-F238E27FC236}">
                <a16:creationId xmlns:a16="http://schemas.microsoft.com/office/drawing/2014/main" id="{F8CD7ECD-2897-2545-8627-E03501AC9EB0}"/>
              </a:ext>
            </a:extLst>
          </p:cNvPr>
          <p:cNvGrpSpPr/>
          <p:nvPr/>
        </p:nvGrpSpPr>
        <p:grpSpPr>
          <a:xfrm rot="20700000">
            <a:off x="7870186" y="4736794"/>
            <a:ext cx="790221" cy="790222"/>
            <a:chOff x="874890" y="3457222"/>
            <a:chExt cx="790221" cy="790222"/>
          </a:xfrm>
        </p:grpSpPr>
        <p:cxnSp>
          <p:nvCxnSpPr>
            <p:cNvPr id="170" name="Straight Connector 169">
              <a:extLst>
                <a:ext uri="{FF2B5EF4-FFF2-40B4-BE49-F238E27FC236}">
                  <a16:creationId xmlns:a16="http://schemas.microsoft.com/office/drawing/2014/main" id="{E07EC23F-2165-0745-B5C2-4B0A05D46385}"/>
                </a:ext>
              </a:extLst>
            </p:cNvPr>
            <p:cNvCxnSpPr>
              <a:stCxn id="171"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1" name="Oval 170">
              <a:extLst>
                <a:ext uri="{FF2B5EF4-FFF2-40B4-BE49-F238E27FC236}">
                  <a16:creationId xmlns:a16="http://schemas.microsoft.com/office/drawing/2014/main" id="{42E1D9F3-484F-2646-9423-7BAE193ADA48}"/>
                </a:ext>
              </a:extLst>
            </p:cNvPr>
            <p:cNvSpPr/>
            <p:nvPr/>
          </p:nvSpPr>
          <p:spPr>
            <a:xfrm>
              <a:off x="1030111" y="3570111"/>
              <a:ext cx="522111" cy="522111"/>
            </a:xfrm>
            <a:prstGeom prst="ellipse">
              <a:avLst/>
            </a:pr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2" name="Straight Arrow Connector 171">
              <a:extLst>
                <a:ext uri="{FF2B5EF4-FFF2-40B4-BE49-F238E27FC236}">
                  <a16:creationId xmlns:a16="http://schemas.microsoft.com/office/drawing/2014/main" id="{E0589B7E-3873-E741-A84A-DB1B4D32F44F}"/>
                </a:ext>
              </a:extLst>
            </p:cNvPr>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5" name="Group 124"/>
          <p:cNvGrpSpPr/>
          <p:nvPr/>
        </p:nvGrpSpPr>
        <p:grpSpPr>
          <a:xfrm rot="9900000">
            <a:off x="5536267" y="3706262"/>
            <a:ext cx="790221" cy="790222"/>
            <a:chOff x="874890" y="3457222"/>
            <a:chExt cx="790221" cy="790222"/>
          </a:xfrm>
        </p:grpSpPr>
        <p:cxnSp>
          <p:nvCxnSpPr>
            <p:cNvPr id="151" name="Straight Connector 150"/>
            <p:cNvCxnSpPr>
              <a:stCxn id="152"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2" name="Oval 151"/>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3" name="Straight Arrow Connector 152"/>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6" name="Group 125"/>
          <p:cNvGrpSpPr/>
          <p:nvPr/>
        </p:nvGrpSpPr>
        <p:grpSpPr>
          <a:xfrm rot="9900000">
            <a:off x="7212215" y="3920583"/>
            <a:ext cx="790221" cy="790222"/>
            <a:chOff x="874890" y="3457222"/>
            <a:chExt cx="790221" cy="790222"/>
          </a:xfrm>
        </p:grpSpPr>
        <p:cxnSp>
          <p:nvCxnSpPr>
            <p:cNvPr id="148" name="Straight Connector 147"/>
            <p:cNvCxnSpPr>
              <a:stCxn id="149"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9" name="Oval 148"/>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0" name="Straight Arrow Connector 149"/>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7" name="Group 126"/>
          <p:cNvGrpSpPr/>
          <p:nvPr/>
        </p:nvGrpSpPr>
        <p:grpSpPr>
          <a:xfrm rot="9900000">
            <a:off x="5669416" y="4755660"/>
            <a:ext cx="790221" cy="790222"/>
            <a:chOff x="874890" y="3457222"/>
            <a:chExt cx="790221" cy="790222"/>
          </a:xfrm>
        </p:grpSpPr>
        <p:cxnSp>
          <p:nvCxnSpPr>
            <p:cNvPr id="145" name="Straight Connector 144"/>
            <p:cNvCxnSpPr>
              <a:stCxn id="146"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6" name="Oval 145"/>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7" name="Straight Arrow Connector 146"/>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8" name="Group 127"/>
          <p:cNvGrpSpPr/>
          <p:nvPr/>
        </p:nvGrpSpPr>
        <p:grpSpPr>
          <a:xfrm rot="9900000">
            <a:off x="7350936" y="3034595"/>
            <a:ext cx="790221" cy="790222"/>
            <a:chOff x="874890" y="3457222"/>
            <a:chExt cx="790221" cy="790222"/>
          </a:xfrm>
        </p:grpSpPr>
        <p:cxnSp>
          <p:nvCxnSpPr>
            <p:cNvPr id="142" name="Straight Connector 141"/>
            <p:cNvCxnSpPr>
              <a:stCxn id="143"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3" name="Oval 142"/>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4" name="Straight Arrow Connector 143"/>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9" name="Group 128"/>
          <p:cNvGrpSpPr/>
          <p:nvPr/>
        </p:nvGrpSpPr>
        <p:grpSpPr>
          <a:xfrm rot="9900000">
            <a:off x="6878492" y="5692040"/>
            <a:ext cx="790221" cy="790222"/>
            <a:chOff x="874890" y="3457222"/>
            <a:chExt cx="790221" cy="790222"/>
          </a:xfrm>
        </p:grpSpPr>
        <p:cxnSp>
          <p:nvCxnSpPr>
            <p:cNvPr id="139" name="Straight Connector 138"/>
            <p:cNvCxnSpPr>
              <a:stCxn id="140"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40" name="Oval 139"/>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Arrow Connector 140"/>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0" name="Group 129"/>
          <p:cNvGrpSpPr/>
          <p:nvPr/>
        </p:nvGrpSpPr>
        <p:grpSpPr>
          <a:xfrm rot="9900000">
            <a:off x="5840323" y="5415486"/>
            <a:ext cx="790221" cy="790222"/>
            <a:chOff x="874890" y="3457222"/>
            <a:chExt cx="790221" cy="790222"/>
          </a:xfrm>
        </p:grpSpPr>
        <p:cxnSp>
          <p:nvCxnSpPr>
            <p:cNvPr id="136" name="Straight Connector 135"/>
            <p:cNvCxnSpPr>
              <a:stCxn id="13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7" name="Oval 136"/>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Arrow Connector 137"/>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rot="9900000">
            <a:off x="7653619" y="4963481"/>
            <a:ext cx="790221" cy="790222"/>
            <a:chOff x="874890" y="3457222"/>
            <a:chExt cx="790221" cy="790222"/>
          </a:xfrm>
        </p:grpSpPr>
        <p:cxnSp>
          <p:nvCxnSpPr>
            <p:cNvPr id="133" name="Straight Connector 132"/>
            <p:cNvCxnSpPr>
              <a:stCxn id="134"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4" name="Oval 133"/>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5" name="Straight Arrow Connector 134"/>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32" name="Rectangle 131"/>
          <p:cNvSpPr/>
          <p:nvPr/>
        </p:nvSpPr>
        <p:spPr>
          <a:xfrm>
            <a:off x="5355625" y="2837040"/>
            <a:ext cx="3415520" cy="35560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81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fade">
                                      <p:cBhvr>
                                        <p:cTn id="7" dur="500"/>
                                        <p:tgtEl>
                                          <p:spTgt spid="132"/>
                                        </p:tgtEl>
                                      </p:cBhvr>
                                    </p:animEffect>
                                  </p:childTnLst>
                                </p:cTn>
                              </p:par>
                              <p:par>
                                <p:cTn id="8" presetID="10" presetClass="entr" presetSubtype="0" fill="hold" nodeType="withEffect">
                                  <p:stCondLst>
                                    <p:cond delay="0"/>
                                  </p:stCondLst>
                                  <p:childTnLst>
                                    <p:set>
                                      <p:cBhvr>
                                        <p:cTn id="9" dur="1" fill="hold">
                                          <p:stCondLst>
                                            <p:cond delay="0"/>
                                          </p:stCondLst>
                                        </p:cTn>
                                        <p:tgtEl>
                                          <p:spTgt spid="128"/>
                                        </p:tgtEl>
                                        <p:attrNameLst>
                                          <p:attrName>style.visibility</p:attrName>
                                        </p:attrNameLst>
                                      </p:cBhvr>
                                      <p:to>
                                        <p:strVal val="visible"/>
                                      </p:to>
                                    </p:set>
                                    <p:animEffect transition="in" filter="fade">
                                      <p:cBhvr>
                                        <p:cTn id="10" dur="500"/>
                                        <p:tgtEl>
                                          <p:spTgt spid="128"/>
                                        </p:tgtEl>
                                      </p:cBhvr>
                                    </p:animEffect>
                                  </p:childTnLst>
                                </p:cTn>
                              </p:par>
                              <p:par>
                                <p:cTn id="11" presetID="10"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animEffect transition="in" filter="fade">
                                      <p:cBhvr>
                                        <p:cTn id="13" dur="500"/>
                                        <p:tgtEl>
                                          <p:spTgt spid="126"/>
                                        </p:tgtEl>
                                      </p:cBhvr>
                                    </p:animEffect>
                                  </p:childTnLst>
                                </p:cTn>
                              </p:par>
                              <p:par>
                                <p:cTn id="14" presetID="10" presetClass="entr" presetSubtype="0" fill="hold" nodeType="withEffect">
                                  <p:stCondLst>
                                    <p:cond delay="0"/>
                                  </p:stCondLst>
                                  <p:childTnLst>
                                    <p:set>
                                      <p:cBhvr>
                                        <p:cTn id="15" dur="1" fill="hold">
                                          <p:stCondLst>
                                            <p:cond delay="0"/>
                                          </p:stCondLst>
                                        </p:cTn>
                                        <p:tgtEl>
                                          <p:spTgt spid="157"/>
                                        </p:tgtEl>
                                        <p:attrNameLst>
                                          <p:attrName>style.visibility</p:attrName>
                                        </p:attrNameLst>
                                      </p:cBhvr>
                                      <p:to>
                                        <p:strVal val="visible"/>
                                      </p:to>
                                    </p:set>
                                    <p:animEffect transition="in" filter="fade">
                                      <p:cBhvr>
                                        <p:cTn id="16" dur="500"/>
                                        <p:tgtEl>
                                          <p:spTgt spid="157"/>
                                        </p:tgtEl>
                                      </p:cBhvr>
                                    </p:animEffect>
                                  </p:childTnLst>
                                </p:cTn>
                              </p:par>
                              <p:par>
                                <p:cTn id="17" presetID="10" presetClass="entr" presetSubtype="0" fill="hold" nodeType="withEffect">
                                  <p:stCondLst>
                                    <p:cond delay="0"/>
                                  </p:stCondLst>
                                  <p:childTnLst>
                                    <p:set>
                                      <p:cBhvr>
                                        <p:cTn id="18" dur="1" fill="hold">
                                          <p:stCondLst>
                                            <p:cond delay="0"/>
                                          </p:stCondLst>
                                        </p:cTn>
                                        <p:tgtEl>
                                          <p:spTgt spid="161"/>
                                        </p:tgtEl>
                                        <p:attrNameLst>
                                          <p:attrName>style.visibility</p:attrName>
                                        </p:attrNameLst>
                                      </p:cBhvr>
                                      <p:to>
                                        <p:strVal val="visible"/>
                                      </p:to>
                                    </p:set>
                                    <p:animEffect transition="in" filter="fade">
                                      <p:cBhvr>
                                        <p:cTn id="19" dur="500"/>
                                        <p:tgtEl>
                                          <p:spTgt spid="161"/>
                                        </p:tgtEl>
                                      </p:cBhvr>
                                    </p:animEffect>
                                  </p:childTnLst>
                                </p:cTn>
                              </p:par>
                              <p:par>
                                <p:cTn id="20" presetID="10" presetClass="entr" presetSubtype="0" fill="hold"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fade">
                                      <p:cBhvr>
                                        <p:cTn id="22" dur="500"/>
                                        <p:tgtEl>
                                          <p:spTgt spid="165"/>
                                        </p:tgtEl>
                                      </p:cBhvr>
                                    </p:animEffect>
                                  </p:childTnLst>
                                </p:cTn>
                              </p:par>
                              <p:par>
                                <p:cTn id="23" presetID="10" presetClass="entr" presetSubtype="0" fill="hold" nodeType="withEffect">
                                  <p:stCondLst>
                                    <p:cond delay="0"/>
                                  </p:stCondLst>
                                  <p:childTnLst>
                                    <p:set>
                                      <p:cBhvr>
                                        <p:cTn id="24" dur="1" fill="hold">
                                          <p:stCondLst>
                                            <p:cond delay="0"/>
                                          </p:stCondLst>
                                        </p:cTn>
                                        <p:tgtEl>
                                          <p:spTgt spid="169"/>
                                        </p:tgtEl>
                                        <p:attrNameLst>
                                          <p:attrName>style.visibility</p:attrName>
                                        </p:attrNameLst>
                                      </p:cBhvr>
                                      <p:to>
                                        <p:strVal val="visible"/>
                                      </p:to>
                                    </p:set>
                                    <p:animEffect transition="in" filter="fade">
                                      <p:cBhvr>
                                        <p:cTn id="25" dur="500"/>
                                        <p:tgtEl>
                                          <p:spTgt spid="169"/>
                                        </p:tgtEl>
                                      </p:cBhvr>
                                    </p:animEffect>
                                  </p:childTnLst>
                                </p:cTn>
                              </p:par>
                              <p:par>
                                <p:cTn id="26" presetID="10"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childTnLst>
                          </p:cTn>
                        </p:par>
                        <p:par>
                          <p:cTn id="29" fill="hold">
                            <p:stCondLst>
                              <p:cond delay="500"/>
                            </p:stCondLst>
                            <p:childTnLst>
                              <p:par>
                                <p:cTn id="30" presetID="8" presetClass="emph" presetSubtype="0" fill="hold" nodeType="afterEffect">
                                  <p:stCondLst>
                                    <p:cond delay="0"/>
                                  </p:stCondLst>
                                  <p:childTnLst>
                                    <p:animRot by="-10800000">
                                      <p:cBhvr>
                                        <p:cTn id="31" dur="2000" fill="hold"/>
                                        <p:tgtEl>
                                          <p:spTgt spid="157"/>
                                        </p:tgtEl>
                                        <p:attrNameLst>
                                          <p:attrName>r</p:attrName>
                                        </p:attrNameLst>
                                      </p:cBhvr>
                                    </p:animRot>
                                  </p:childTnLst>
                                </p:cTn>
                              </p:par>
                              <p:par>
                                <p:cTn id="32" presetID="8" presetClass="emph" presetSubtype="0" fill="hold" nodeType="withEffect">
                                  <p:stCondLst>
                                    <p:cond delay="0"/>
                                  </p:stCondLst>
                                  <p:childTnLst>
                                    <p:animRot by="-10800000">
                                      <p:cBhvr>
                                        <p:cTn id="33" dur="2000" fill="hold"/>
                                        <p:tgtEl>
                                          <p:spTgt spid="161"/>
                                        </p:tgtEl>
                                        <p:attrNameLst>
                                          <p:attrName>r</p:attrName>
                                        </p:attrNameLst>
                                      </p:cBhvr>
                                    </p:animRot>
                                  </p:childTnLst>
                                </p:cTn>
                              </p:par>
                              <p:par>
                                <p:cTn id="34" presetID="8" presetClass="emph" presetSubtype="0" fill="hold" nodeType="withEffect">
                                  <p:stCondLst>
                                    <p:cond delay="0"/>
                                  </p:stCondLst>
                                  <p:childTnLst>
                                    <p:animRot by="-10800000">
                                      <p:cBhvr>
                                        <p:cTn id="35" dur="2000" fill="hold"/>
                                        <p:tgtEl>
                                          <p:spTgt spid="165"/>
                                        </p:tgtEl>
                                        <p:attrNameLst>
                                          <p:attrName>r</p:attrName>
                                        </p:attrNameLst>
                                      </p:cBhvr>
                                    </p:animRot>
                                  </p:childTnLst>
                                </p:cTn>
                              </p:par>
                              <p:par>
                                <p:cTn id="36" presetID="8" presetClass="emph" presetSubtype="0" fill="hold" nodeType="withEffect">
                                  <p:stCondLst>
                                    <p:cond delay="0"/>
                                  </p:stCondLst>
                                  <p:childTnLst>
                                    <p:animRot by="-10800000">
                                      <p:cBhvr>
                                        <p:cTn id="37" dur="2000" fill="hold"/>
                                        <p:tgtEl>
                                          <p:spTgt spid="169"/>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7"/>
                                        </p:tgtEl>
                                      </p:cBhvr>
                                    </p:animEffect>
                                    <p:set>
                                      <p:cBhvr>
                                        <p:cTn id="42" dur="1" fill="hold">
                                          <p:stCondLst>
                                            <p:cond delay="499"/>
                                          </p:stCondLst>
                                        </p:cTn>
                                        <p:tgtEl>
                                          <p:spTgt spid="15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61"/>
                                        </p:tgtEl>
                                      </p:cBhvr>
                                    </p:animEffect>
                                    <p:set>
                                      <p:cBhvr>
                                        <p:cTn id="45" dur="1" fill="hold">
                                          <p:stCondLst>
                                            <p:cond delay="499"/>
                                          </p:stCondLst>
                                        </p:cTn>
                                        <p:tgtEl>
                                          <p:spTgt spid="16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65"/>
                                        </p:tgtEl>
                                      </p:cBhvr>
                                    </p:animEffect>
                                    <p:set>
                                      <p:cBhvr>
                                        <p:cTn id="48" dur="1" fill="hold">
                                          <p:stCondLst>
                                            <p:cond delay="499"/>
                                          </p:stCondLst>
                                        </p:cTn>
                                        <p:tgtEl>
                                          <p:spTgt spid="165"/>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69"/>
                                        </p:tgtEl>
                                      </p:cBhvr>
                                    </p:animEffect>
                                    <p:set>
                                      <p:cBhvr>
                                        <p:cTn id="51" dur="1" fill="hold">
                                          <p:stCondLst>
                                            <p:cond delay="499"/>
                                          </p:stCondLst>
                                        </p:cTn>
                                        <p:tgtEl>
                                          <p:spTgt spid="169"/>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25"/>
                                        </p:tgtEl>
                                        <p:attrNameLst>
                                          <p:attrName>style.visibility</p:attrName>
                                        </p:attrNameLst>
                                      </p:cBhvr>
                                      <p:to>
                                        <p:strVal val="visible"/>
                                      </p:to>
                                    </p:set>
                                    <p:animEffect transition="in" filter="fade">
                                      <p:cBhvr>
                                        <p:cTn id="54" dur="500"/>
                                        <p:tgtEl>
                                          <p:spTgt spid="125"/>
                                        </p:tgtEl>
                                      </p:cBhvr>
                                    </p:animEffect>
                                  </p:childTnLst>
                                </p:cTn>
                              </p:par>
                              <p:par>
                                <p:cTn id="55" presetID="10" presetClass="entr" presetSubtype="0" fill="hold" nodeType="withEffect">
                                  <p:stCondLst>
                                    <p:cond delay="0"/>
                                  </p:stCondLst>
                                  <p:childTnLst>
                                    <p:set>
                                      <p:cBhvr>
                                        <p:cTn id="56" dur="1" fill="hold">
                                          <p:stCondLst>
                                            <p:cond delay="0"/>
                                          </p:stCondLst>
                                        </p:cTn>
                                        <p:tgtEl>
                                          <p:spTgt spid="127"/>
                                        </p:tgtEl>
                                        <p:attrNameLst>
                                          <p:attrName>style.visibility</p:attrName>
                                        </p:attrNameLst>
                                      </p:cBhvr>
                                      <p:to>
                                        <p:strVal val="visible"/>
                                      </p:to>
                                    </p:set>
                                    <p:animEffect transition="in" filter="fade">
                                      <p:cBhvr>
                                        <p:cTn id="57" dur="500"/>
                                        <p:tgtEl>
                                          <p:spTgt spid="127"/>
                                        </p:tgtEl>
                                      </p:cBhvr>
                                    </p:animEffect>
                                  </p:childTnLst>
                                </p:cTn>
                              </p:par>
                              <p:par>
                                <p:cTn id="58" presetID="10" presetClass="entr" presetSubtype="0" fill="hold" nodeType="withEffect">
                                  <p:stCondLst>
                                    <p:cond delay="0"/>
                                  </p:stCondLst>
                                  <p:childTnLst>
                                    <p:set>
                                      <p:cBhvr>
                                        <p:cTn id="59" dur="1" fill="hold">
                                          <p:stCondLst>
                                            <p:cond delay="0"/>
                                          </p:stCondLst>
                                        </p:cTn>
                                        <p:tgtEl>
                                          <p:spTgt spid="129"/>
                                        </p:tgtEl>
                                        <p:attrNameLst>
                                          <p:attrName>style.visibility</p:attrName>
                                        </p:attrNameLst>
                                      </p:cBhvr>
                                      <p:to>
                                        <p:strVal val="visible"/>
                                      </p:to>
                                    </p:set>
                                    <p:animEffect transition="in" filter="fade">
                                      <p:cBhvr>
                                        <p:cTn id="60" dur="500"/>
                                        <p:tgtEl>
                                          <p:spTgt spid="129"/>
                                        </p:tgtEl>
                                      </p:cBhvr>
                                    </p:animEffect>
                                  </p:childTnLst>
                                </p:cTn>
                              </p:par>
                              <p:par>
                                <p:cTn id="61" presetID="10" presetClass="entr" presetSubtype="0" fill="hold" nodeType="withEffect">
                                  <p:stCondLst>
                                    <p:cond delay="0"/>
                                  </p:stCondLst>
                                  <p:childTnLst>
                                    <p:set>
                                      <p:cBhvr>
                                        <p:cTn id="62" dur="1" fill="hold">
                                          <p:stCondLst>
                                            <p:cond delay="0"/>
                                          </p:stCondLst>
                                        </p:cTn>
                                        <p:tgtEl>
                                          <p:spTgt spid="131"/>
                                        </p:tgtEl>
                                        <p:attrNameLst>
                                          <p:attrName>style.visibility</p:attrName>
                                        </p:attrNameLst>
                                      </p:cBhvr>
                                      <p:to>
                                        <p:strVal val="visible"/>
                                      </p:to>
                                    </p:set>
                                    <p:animEffect transition="in" filter="fade">
                                      <p:cBhvr>
                                        <p:cTn id="63" dur="500"/>
                                        <p:tgtEl>
                                          <p:spTgt spid="131"/>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15"/>
                                        </p:tgtEl>
                                        <p:attrNameLst>
                                          <p:attrName>style.visibility</p:attrName>
                                        </p:attrNameLst>
                                      </p:cBhvr>
                                      <p:to>
                                        <p:strVal val="visible"/>
                                      </p:to>
                                    </p:set>
                                    <p:animEffect transition="in" filter="wipe(left)">
                                      <p:cBhvr>
                                        <p:cTn id="67" dur="500"/>
                                        <p:tgtEl>
                                          <p:spTgt spid="115"/>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13"/>
                                        </p:tgtEl>
                                        <p:attrNameLst>
                                          <p:attrName>style.visibility</p:attrName>
                                        </p:attrNameLst>
                                      </p:cBhvr>
                                      <p:to>
                                        <p:strVal val="visible"/>
                                      </p:to>
                                    </p:set>
                                    <p:animEffect transition="in" filter="wipe(left)">
                                      <p:cBhvr>
                                        <p:cTn id="70" dur="500"/>
                                        <p:tgtEl>
                                          <p:spTgt spid="11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wipe(left)">
                                      <p:cBhvr>
                                        <p:cTn id="73" dur="500"/>
                                        <p:tgtEl>
                                          <p:spTgt spid="120"/>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21"/>
                                        </p:tgtEl>
                                        <p:attrNameLst>
                                          <p:attrName>style.visibility</p:attrName>
                                        </p:attrNameLst>
                                      </p:cBhvr>
                                      <p:to>
                                        <p:strVal val="visible"/>
                                      </p:to>
                                    </p:set>
                                    <p:animEffect transition="in" filter="wipe(left)">
                                      <p:cBhvr>
                                        <p:cTn id="76" dur="500"/>
                                        <p:tgtEl>
                                          <p:spTgt spid="121"/>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14"/>
                                        </p:tgtEl>
                                        <p:attrNameLst>
                                          <p:attrName>style.visibility</p:attrName>
                                        </p:attrNameLst>
                                      </p:cBhvr>
                                      <p:to>
                                        <p:strVal val="visible"/>
                                      </p:to>
                                    </p:set>
                                    <p:animEffect transition="in" filter="wipe(left)">
                                      <p:cBhvr>
                                        <p:cTn id="79" dur="500"/>
                                        <p:tgtEl>
                                          <p:spTgt spid="114"/>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22"/>
                                        </p:tgtEl>
                                        <p:attrNameLst>
                                          <p:attrName>style.visibility</p:attrName>
                                        </p:attrNameLst>
                                      </p:cBhvr>
                                      <p:to>
                                        <p:strVal val="visible"/>
                                      </p:to>
                                    </p:set>
                                    <p:animEffect transition="in" filter="wipe(left)">
                                      <p:cBhvr>
                                        <p:cTn id="82" dur="500"/>
                                        <p:tgtEl>
                                          <p:spTgt spid="122"/>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19"/>
                                        </p:tgtEl>
                                        <p:attrNameLst>
                                          <p:attrName>style.visibility</p:attrName>
                                        </p:attrNameLst>
                                      </p:cBhvr>
                                      <p:to>
                                        <p:strVal val="visible"/>
                                      </p:to>
                                    </p:set>
                                    <p:animEffect transition="in" filter="wipe(left)">
                                      <p:cBhvr>
                                        <p:cTn id="8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9" grpId="0" animBg="1"/>
      <p:bldP spid="120" grpId="0" animBg="1"/>
      <p:bldP spid="121" grpId="0" animBg="1"/>
      <p:bldP spid="122" grpId="0" animBg="1"/>
      <p:bldP spid="1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111" y="274638"/>
            <a:ext cx="8579556" cy="1143000"/>
          </a:xfrm>
        </p:spPr>
        <p:txBody>
          <a:bodyPr>
            <a:normAutofit/>
          </a:bodyPr>
          <a:lstStyle/>
          <a:p>
            <a:pPr algn="ctr"/>
            <a:r>
              <a:rPr lang="en-US" dirty="0"/>
              <a:t>MR Signal Differs for Each Tissue</a:t>
            </a:r>
          </a:p>
        </p:txBody>
      </p:sp>
      <p:pic>
        <p:nvPicPr>
          <p:cNvPr id="4" name="Picture 3" descr="Alex_mpg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17320"/>
            <a:ext cx="4196105" cy="4196105"/>
          </a:xfrm>
          <a:prstGeom prst="rect">
            <a:avLst/>
          </a:prstGeom>
        </p:spPr>
      </p:pic>
      <p:pic>
        <p:nvPicPr>
          <p:cNvPr id="5" name="Picture 4" descr="Alex_mpg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8602" y="1759442"/>
            <a:ext cx="3832850" cy="3197595"/>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448927" y="4467456"/>
            <a:ext cx="1320408" cy="1101564"/>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769335" y="1759442"/>
            <a:ext cx="699267" cy="270801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769335" y="4957037"/>
            <a:ext cx="699267" cy="61198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a:stCxn id="12" idx="0"/>
          </p:cNvCxnSpPr>
          <p:nvPr/>
        </p:nvCxnSpPr>
        <p:spPr>
          <a:xfrm flipH="1" flipV="1">
            <a:off x="6808751" y="4283861"/>
            <a:ext cx="1124878" cy="135951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3" idx="0"/>
          </p:cNvCxnSpPr>
          <p:nvPr/>
        </p:nvCxnSpPr>
        <p:spPr>
          <a:xfrm flipV="1">
            <a:off x="5829566" y="3717779"/>
            <a:ext cx="367163" cy="192559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191266" y="5643371"/>
            <a:ext cx="1484726" cy="400110"/>
          </a:xfrm>
          <a:prstGeom prst="rect">
            <a:avLst/>
          </a:prstGeom>
          <a:noFill/>
        </p:spPr>
        <p:txBody>
          <a:bodyPr wrap="none" rtlCol="0">
            <a:spAutoFit/>
          </a:bodyPr>
          <a:lstStyle/>
          <a:p>
            <a:r>
              <a:rPr lang="en-US" sz="2000" b="1" dirty="0"/>
              <a:t>Gray Matter</a:t>
            </a:r>
          </a:p>
        </p:txBody>
      </p:sp>
      <p:sp>
        <p:nvSpPr>
          <p:cNvPr id="13" name="TextBox 12"/>
          <p:cNvSpPr txBox="1"/>
          <p:nvPr/>
        </p:nvSpPr>
        <p:spPr>
          <a:xfrm>
            <a:off x="5012675" y="5643371"/>
            <a:ext cx="1633781" cy="400110"/>
          </a:xfrm>
          <a:prstGeom prst="rect">
            <a:avLst/>
          </a:prstGeom>
          <a:noFill/>
        </p:spPr>
        <p:txBody>
          <a:bodyPr wrap="none" rtlCol="0">
            <a:spAutoFit/>
          </a:bodyPr>
          <a:lstStyle/>
          <a:p>
            <a:r>
              <a:rPr lang="en-US" sz="2000" b="1" dirty="0"/>
              <a:t>White Matter</a:t>
            </a:r>
          </a:p>
        </p:txBody>
      </p:sp>
    </p:spTree>
    <p:extLst>
      <p:ext uri="{BB962C8B-B14F-4D97-AF65-F5344CB8AC3E}">
        <p14:creationId xmlns:p14="http://schemas.microsoft.com/office/powerpoint/2010/main" val="185649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ex_mpg2.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417320"/>
            <a:ext cx="4196105" cy="4196105"/>
          </a:xfrm>
          <a:prstGeom prst="rect">
            <a:avLst/>
          </a:prstGeom>
        </p:spPr>
      </p:pic>
      <p:pic>
        <p:nvPicPr>
          <p:cNvPr id="5" name="Picture 4" descr="Alex_mpg3.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8602" y="1759442"/>
            <a:ext cx="3832850" cy="3197595"/>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2448927" y="4467456"/>
            <a:ext cx="1320408" cy="1101564"/>
          </a:xfrm>
          <a:prstGeom prst="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3769335" y="1759442"/>
            <a:ext cx="699267" cy="270801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3769335" y="4957037"/>
            <a:ext cx="699267" cy="61198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4743173" y="1771200"/>
            <a:ext cx="2842448" cy="2885760"/>
          </a:xfrm>
          <a:custGeom>
            <a:avLst/>
            <a:gdLst>
              <a:gd name="connsiteX0" fmla="*/ 1174994 w 2842448"/>
              <a:gd name="connsiteY0" fmla="*/ 1892160 h 2885760"/>
              <a:gd name="connsiteX1" fmla="*/ 1270030 w 2842448"/>
              <a:gd name="connsiteY1" fmla="*/ 2013120 h 2885760"/>
              <a:gd name="connsiteX2" fmla="*/ 1244111 w 2842448"/>
              <a:gd name="connsiteY2" fmla="*/ 2125440 h 2885760"/>
              <a:gd name="connsiteX3" fmla="*/ 1054039 w 2842448"/>
              <a:gd name="connsiteY3" fmla="*/ 2255040 h 2885760"/>
              <a:gd name="connsiteX4" fmla="*/ 846687 w 2842448"/>
              <a:gd name="connsiteY4" fmla="*/ 2315520 h 2885760"/>
              <a:gd name="connsiteX5" fmla="*/ 846687 w 2842448"/>
              <a:gd name="connsiteY5" fmla="*/ 2315520 h 2885760"/>
              <a:gd name="connsiteX6" fmla="*/ 777570 w 2842448"/>
              <a:gd name="connsiteY6" fmla="*/ 2401920 h 2885760"/>
              <a:gd name="connsiteX7" fmla="*/ 872606 w 2842448"/>
              <a:gd name="connsiteY7" fmla="*/ 2410560 h 2885760"/>
              <a:gd name="connsiteX8" fmla="*/ 959003 w 2842448"/>
              <a:gd name="connsiteY8" fmla="*/ 2401920 h 2885760"/>
              <a:gd name="connsiteX9" fmla="*/ 1028120 w 2842448"/>
              <a:gd name="connsiteY9" fmla="*/ 2479680 h 2885760"/>
              <a:gd name="connsiteX10" fmla="*/ 1028120 w 2842448"/>
              <a:gd name="connsiteY10" fmla="*/ 2479680 h 2885760"/>
              <a:gd name="connsiteX11" fmla="*/ 1140435 w 2842448"/>
              <a:gd name="connsiteY11" fmla="*/ 2488320 h 2885760"/>
              <a:gd name="connsiteX12" fmla="*/ 1209553 w 2842448"/>
              <a:gd name="connsiteY12" fmla="*/ 2350080 h 2885760"/>
              <a:gd name="connsiteX13" fmla="*/ 1295949 w 2842448"/>
              <a:gd name="connsiteY13" fmla="*/ 2289600 h 2885760"/>
              <a:gd name="connsiteX14" fmla="*/ 1365067 w 2842448"/>
              <a:gd name="connsiteY14" fmla="*/ 2229120 h 2885760"/>
              <a:gd name="connsiteX15" fmla="*/ 1468742 w 2842448"/>
              <a:gd name="connsiteY15" fmla="*/ 2211840 h 2885760"/>
              <a:gd name="connsiteX16" fmla="*/ 1529220 w 2842448"/>
              <a:gd name="connsiteY16" fmla="*/ 2306880 h 2885760"/>
              <a:gd name="connsiteX17" fmla="*/ 1598337 w 2842448"/>
              <a:gd name="connsiteY17" fmla="*/ 2445120 h 2885760"/>
              <a:gd name="connsiteX18" fmla="*/ 1598337 w 2842448"/>
              <a:gd name="connsiteY18" fmla="*/ 2445120 h 2885760"/>
              <a:gd name="connsiteX19" fmla="*/ 1684734 w 2842448"/>
              <a:gd name="connsiteY19" fmla="*/ 2488320 h 2885760"/>
              <a:gd name="connsiteX20" fmla="*/ 1727932 w 2842448"/>
              <a:gd name="connsiteY20" fmla="*/ 2410560 h 2885760"/>
              <a:gd name="connsiteX21" fmla="*/ 1702013 w 2842448"/>
              <a:gd name="connsiteY21" fmla="*/ 2332800 h 2885760"/>
              <a:gd name="connsiteX22" fmla="*/ 1641536 w 2842448"/>
              <a:gd name="connsiteY22" fmla="*/ 2263680 h 2885760"/>
              <a:gd name="connsiteX23" fmla="*/ 1598337 w 2842448"/>
              <a:gd name="connsiteY23" fmla="*/ 2194560 h 2885760"/>
              <a:gd name="connsiteX24" fmla="*/ 1598337 w 2842448"/>
              <a:gd name="connsiteY24" fmla="*/ 2099520 h 2885760"/>
              <a:gd name="connsiteX25" fmla="*/ 1693374 w 2842448"/>
              <a:gd name="connsiteY25" fmla="*/ 2047680 h 2885760"/>
              <a:gd name="connsiteX26" fmla="*/ 1822968 w 2842448"/>
              <a:gd name="connsiteY26" fmla="*/ 2056320 h 2885760"/>
              <a:gd name="connsiteX27" fmla="*/ 1883446 w 2842448"/>
              <a:gd name="connsiteY27" fmla="*/ 2134080 h 2885760"/>
              <a:gd name="connsiteX28" fmla="*/ 1987122 w 2842448"/>
              <a:gd name="connsiteY28" fmla="*/ 2246400 h 2885760"/>
              <a:gd name="connsiteX29" fmla="*/ 2064879 w 2842448"/>
              <a:gd name="connsiteY29" fmla="*/ 2324160 h 2885760"/>
              <a:gd name="connsiteX30" fmla="*/ 2159915 w 2842448"/>
              <a:gd name="connsiteY30" fmla="*/ 2419200 h 2885760"/>
              <a:gd name="connsiteX31" fmla="*/ 2237672 w 2842448"/>
              <a:gd name="connsiteY31" fmla="*/ 2462400 h 2885760"/>
              <a:gd name="connsiteX32" fmla="*/ 2237672 w 2842448"/>
              <a:gd name="connsiteY32" fmla="*/ 2462400 h 2885760"/>
              <a:gd name="connsiteX33" fmla="*/ 2289510 w 2842448"/>
              <a:gd name="connsiteY33" fmla="*/ 2350080 h 2885760"/>
              <a:gd name="connsiteX34" fmla="*/ 2229033 w 2842448"/>
              <a:gd name="connsiteY34" fmla="*/ 2237760 h 2885760"/>
              <a:gd name="connsiteX35" fmla="*/ 2125357 w 2842448"/>
              <a:gd name="connsiteY35" fmla="*/ 2185920 h 2885760"/>
              <a:gd name="connsiteX36" fmla="*/ 2004401 w 2842448"/>
              <a:gd name="connsiteY36" fmla="*/ 2099520 h 2885760"/>
              <a:gd name="connsiteX37" fmla="*/ 2004401 w 2842448"/>
              <a:gd name="connsiteY37" fmla="*/ 2099520 h 2885760"/>
              <a:gd name="connsiteX38" fmla="*/ 2021681 w 2842448"/>
              <a:gd name="connsiteY38" fmla="*/ 1926720 h 2885760"/>
              <a:gd name="connsiteX39" fmla="*/ 2099438 w 2842448"/>
              <a:gd name="connsiteY39" fmla="*/ 1874880 h 2885760"/>
              <a:gd name="connsiteX40" fmla="*/ 2229033 w 2842448"/>
              <a:gd name="connsiteY40" fmla="*/ 1892160 h 2885760"/>
              <a:gd name="connsiteX41" fmla="*/ 2332708 w 2842448"/>
              <a:gd name="connsiteY41" fmla="*/ 1952640 h 2885760"/>
              <a:gd name="connsiteX42" fmla="*/ 2427745 w 2842448"/>
              <a:gd name="connsiteY42" fmla="*/ 1961280 h 2885760"/>
              <a:gd name="connsiteX43" fmla="*/ 2298150 w 2842448"/>
              <a:gd name="connsiteY43" fmla="*/ 1866240 h 2885760"/>
              <a:gd name="connsiteX44" fmla="*/ 2298150 w 2842448"/>
              <a:gd name="connsiteY44" fmla="*/ 1866240 h 2885760"/>
              <a:gd name="connsiteX45" fmla="*/ 2427745 w 2842448"/>
              <a:gd name="connsiteY45" fmla="*/ 1814400 h 2885760"/>
              <a:gd name="connsiteX46" fmla="*/ 2531421 w 2842448"/>
              <a:gd name="connsiteY46" fmla="*/ 1805760 h 2885760"/>
              <a:gd name="connsiteX47" fmla="*/ 2531421 w 2842448"/>
              <a:gd name="connsiteY47" fmla="*/ 1805760 h 2885760"/>
              <a:gd name="connsiteX48" fmla="*/ 2652376 w 2842448"/>
              <a:gd name="connsiteY48" fmla="*/ 1676160 h 2885760"/>
              <a:gd name="connsiteX49" fmla="*/ 2652376 w 2842448"/>
              <a:gd name="connsiteY49" fmla="*/ 1572480 h 2885760"/>
              <a:gd name="connsiteX50" fmla="*/ 2652376 w 2842448"/>
              <a:gd name="connsiteY50" fmla="*/ 1572480 h 2885760"/>
              <a:gd name="connsiteX51" fmla="*/ 2557340 w 2842448"/>
              <a:gd name="connsiteY51" fmla="*/ 1477440 h 2885760"/>
              <a:gd name="connsiteX52" fmla="*/ 2488222 w 2842448"/>
              <a:gd name="connsiteY52" fmla="*/ 1572480 h 2885760"/>
              <a:gd name="connsiteX53" fmla="*/ 2488222 w 2842448"/>
              <a:gd name="connsiteY53" fmla="*/ 1572480 h 2885760"/>
              <a:gd name="connsiteX54" fmla="*/ 2367267 w 2842448"/>
              <a:gd name="connsiteY54" fmla="*/ 1667520 h 2885760"/>
              <a:gd name="connsiteX55" fmla="*/ 2254951 w 2842448"/>
              <a:gd name="connsiteY55" fmla="*/ 1667520 h 2885760"/>
              <a:gd name="connsiteX56" fmla="*/ 2254951 w 2842448"/>
              <a:gd name="connsiteY56" fmla="*/ 1667520 h 2885760"/>
              <a:gd name="connsiteX57" fmla="*/ 2203114 w 2842448"/>
              <a:gd name="connsiteY57" fmla="*/ 1563840 h 2885760"/>
              <a:gd name="connsiteX58" fmla="*/ 2272231 w 2842448"/>
              <a:gd name="connsiteY58" fmla="*/ 1503360 h 2885760"/>
              <a:gd name="connsiteX59" fmla="*/ 2341348 w 2842448"/>
              <a:gd name="connsiteY59" fmla="*/ 1468800 h 2885760"/>
              <a:gd name="connsiteX60" fmla="*/ 2056239 w 2842448"/>
              <a:gd name="connsiteY60" fmla="*/ 1520640 h 2885760"/>
              <a:gd name="connsiteX61" fmla="*/ 2047600 w 2842448"/>
              <a:gd name="connsiteY61" fmla="*/ 1632960 h 2885760"/>
              <a:gd name="connsiteX62" fmla="*/ 2038960 w 2842448"/>
              <a:gd name="connsiteY62" fmla="*/ 1719360 h 2885760"/>
              <a:gd name="connsiteX63" fmla="*/ 1969843 w 2842448"/>
              <a:gd name="connsiteY63" fmla="*/ 1779840 h 2885760"/>
              <a:gd name="connsiteX64" fmla="*/ 1822968 w 2842448"/>
              <a:gd name="connsiteY64" fmla="*/ 1797120 h 2885760"/>
              <a:gd name="connsiteX65" fmla="*/ 1667455 w 2842448"/>
              <a:gd name="connsiteY65" fmla="*/ 1788480 h 2885760"/>
              <a:gd name="connsiteX66" fmla="*/ 1529220 w 2842448"/>
              <a:gd name="connsiteY66" fmla="*/ 1736640 h 2885760"/>
              <a:gd name="connsiteX67" fmla="*/ 1434184 w 2842448"/>
              <a:gd name="connsiteY67" fmla="*/ 1667520 h 2885760"/>
              <a:gd name="connsiteX68" fmla="*/ 1399625 w 2842448"/>
              <a:gd name="connsiteY68" fmla="*/ 1563840 h 2885760"/>
              <a:gd name="connsiteX69" fmla="*/ 1399625 w 2842448"/>
              <a:gd name="connsiteY69" fmla="*/ 1442880 h 2885760"/>
              <a:gd name="connsiteX70" fmla="*/ 1425544 w 2842448"/>
              <a:gd name="connsiteY70" fmla="*/ 1356480 h 2885760"/>
              <a:gd name="connsiteX71" fmla="*/ 1555139 w 2842448"/>
              <a:gd name="connsiteY71" fmla="*/ 1296000 h 2885760"/>
              <a:gd name="connsiteX72" fmla="*/ 1727932 w 2842448"/>
              <a:gd name="connsiteY72" fmla="*/ 1183680 h 2885760"/>
              <a:gd name="connsiteX73" fmla="*/ 1900725 w 2842448"/>
              <a:gd name="connsiteY73" fmla="*/ 1080000 h 2885760"/>
              <a:gd name="connsiteX74" fmla="*/ 2030320 w 2842448"/>
              <a:gd name="connsiteY74" fmla="*/ 993600 h 2885760"/>
              <a:gd name="connsiteX75" fmla="*/ 2159915 w 2842448"/>
              <a:gd name="connsiteY75" fmla="*/ 898560 h 2885760"/>
              <a:gd name="connsiteX76" fmla="*/ 2358627 w 2842448"/>
              <a:gd name="connsiteY76" fmla="*/ 881280 h 2885760"/>
              <a:gd name="connsiteX77" fmla="*/ 2479583 w 2842448"/>
              <a:gd name="connsiteY77" fmla="*/ 915840 h 2885760"/>
              <a:gd name="connsiteX78" fmla="*/ 2479583 w 2842448"/>
              <a:gd name="connsiteY78" fmla="*/ 915840 h 2885760"/>
              <a:gd name="connsiteX79" fmla="*/ 2565979 w 2842448"/>
              <a:gd name="connsiteY79" fmla="*/ 898560 h 2885760"/>
              <a:gd name="connsiteX80" fmla="*/ 2565979 w 2842448"/>
              <a:gd name="connsiteY80" fmla="*/ 794880 h 2885760"/>
              <a:gd name="connsiteX81" fmla="*/ 2531421 w 2842448"/>
              <a:gd name="connsiteY81" fmla="*/ 717120 h 2885760"/>
              <a:gd name="connsiteX82" fmla="*/ 2419105 w 2842448"/>
              <a:gd name="connsiteY82" fmla="*/ 699840 h 2885760"/>
              <a:gd name="connsiteX83" fmla="*/ 2306789 w 2842448"/>
              <a:gd name="connsiteY83" fmla="*/ 691200 h 2885760"/>
              <a:gd name="connsiteX84" fmla="*/ 2211753 w 2842448"/>
              <a:gd name="connsiteY84" fmla="*/ 751680 h 2885760"/>
              <a:gd name="connsiteX85" fmla="*/ 2133996 w 2842448"/>
              <a:gd name="connsiteY85" fmla="*/ 794880 h 2885760"/>
              <a:gd name="connsiteX86" fmla="*/ 2056239 w 2842448"/>
              <a:gd name="connsiteY86" fmla="*/ 768960 h 2885760"/>
              <a:gd name="connsiteX87" fmla="*/ 2021681 w 2842448"/>
              <a:gd name="connsiteY87" fmla="*/ 682560 h 2885760"/>
              <a:gd name="connsiteX88" fmla="*/ 1926644 w 2842448"/>
              <a:gd name="connsiteY88" fmla="*/ 682560 h 2885760"/>
              <a:gd name="connsiteX89" fmla="*/ 1840248 w 2842448"/>
              <a:gd name="connsiteY89" fmla="*/ 682560 h 2885760"/>
              <a:gd name="connsiteX90" fmla="*/ 1840248 w 2842448"/>
              <a:gd name="connsiteY90" fmla="*/ 682560 h 2885760"/>
              <a:gd name="connsiteX91" fmla="*/ 1909365 w 2842448"/>
              <a:gd name="connsiteY91" fmla="*/ 777600 h 2885760"/>
              <a:gd name="connsiteX92" fmla="*/ 1969843 w 2842448"/>
              <a:gd name="connsiteY92" fmla="*/ 829440 h 2885760"/>
              <a:gd name="connsiteX93" fmla="*/ 1969843 w 2842448"/>
              <a:gd name="connsiteY93" fmla="*/ 829440 h 2885760"/>
              <a:gd name="connsiteX94" fmla="*/ 1900725 w 2842448"/>
              <a:gd name="connsiteY94" fmla="*/ 950400 h 2885760"/>
              <a:gd name="connsiteX95" fmla="*/ 1822968 w 2842448"/>
              <a:gd name="connsiteY95" fmla="*/ 1002240 h 2885760"/>
              <a:gd name="connsiteX96" fmla="*/ 1719293 w 2842448"/>
              <a:gd name="connsiteY96" fmla="*/ 993600 h 2885760"/>
              <a:gd name="connsiteX97" fmla="*/ 1641536 w 2842448"/>
              <a:gd name="connsiteY97" fmla="*/ 1019520 h 2885760"/>
              <a:gd name="connsiteX98" fmla="*/ 1598337 w 2842448"/>
              <a:gd name="connsiteY98" fmla="*/ 1105920 h 2885760"/>
              <a:gd name="connsiteX99" fmla="*/ 1546499 w 2842448"/>
              <a:gd name="connsiteY99" fmla="*/ 1175040 h 2885760"/>
              <a:gd name="connsiteX100" fmla="*/ 1442823 w 2842448"/>
              <a:gd name="connsiteY100" fmla="*/ 1218240 h 2885760"/>
              <a:gd name="connsiteX101" fmla="*/ 1339148 w 2842448"/>
              <a:gd name="connsiteY101" fmla="*/ 1244160 h 2885760"/>
              <a:gd name="connsiteX102" fmla="*/ 1261391 w 2842448"/>
              <a:gd name="connsiteY102" fmla="*/ 1244160 h 2885760"/>
              <a:gd name="connsiteX103" fmla="*/ 1261391 w 2842448"/>
              <a:gd name="connsiteY103" fmla="*/ 1244160 h 2885760"/>
              <a:gd name="connsiteX104" fmla="*/ 1123156 w 2842448"/>
              <a:gd name="connsiteY104" fmla="*/ 1200960 h 2885760"/>
              <a:gd name="connsiteX105" fmla="*/ 1045399 w 2842448"/>
              <a:gd name="connsiteY105" fmla="*/ 1114560 h 2885760"/>
              <a:gd name="connsiteX106" fmla="*/ 1036759 w 2842448"/>
              <a:gd name="connsiteY106" fmla="*/ 1002240 h 2885760"/>
              <a:gd name="connsiteX107" fmla="*/ 1036759 w 2842448"/>
              <a:gd name="connsiteY107" fmla="*/ 924480 h 2885760"/>
              <a:gd name="connsiteX108" fmla="*/ 1226832 w 2842448"/>
              <a:gd name="connsiteY108" fmla="*/ 889920 h 2885760"/>
              <a:gd name="connsiteX109" fmla="*/ 1166354 w 2842448"/>
              <a:gd name="connsiteY109" fmla="*/ 803520 h 2885760"/>
              <a:gd name="connsiteX110" fmla="*/ 1097237 w 2842448"/>
              <a:gd name="connsiteY110" fmla="*/ 768960 h 2885760"/>
              <a:gd name="connsiteX111" fmla="*/ 1054039 w 2842448"/>
              <a:gd name="connsiteY111" fmla="*/ 682560 h 2885760"/>
              <a:gd name="connsiteX112" fmla="*/ 1045399 w 2842448"/>
              <a:gd name="connsiteY112" fmla="*/ 527040 h 2885760"/>
              <a:gd name="connsiteX113" fmla="*/ 1131796 w 2842448"/>
              <a:gd name="connsiteY113" fmla="*/ 492480 h 2885760"/>
              <a:gd name="connsiteX114" fmla="*/ 1365067 w 2842448"/>
              <a:gd name="connsiteY114" fmla="*/ 483840 h 2885760"/>
              <a:gd name="connsiteX115" fmla="*/ 1365067 w 2842448"/>
              <a:gd name="connsiteY115" fmla="*/ 483840 h 2885760"/>
              <a:gd name="connsiteX116" fmla="*/ 1390985 w 2842448"/>
              <a:gd name="connsiteY116" fmla="*/ 406080 h 2885760"/>
              <a:gd name="connsiteX117" fmla="*/ 1287310 w 2842448"/>
              <a:gd name="connsiteY117" fmla="*/ 354240 h 2885760"/>
              <a:gd name="connsiteX118" fmla="*/ 1183634 w 2842448"/>
              <a:gd name="connsiteY118" fmla="*/ 362880 h 2885760"/>
              <a:gd name="connsiteX119" fmla="*/ 1071318 w 2842448"/>
              <a:gd name="connsiteY119" fmla="*/ 362880 h 2885760"/>
              <a:gd name="connsiteX120" fmla="*/ 1002201 w 2842448"/>
              <a:gd name="connsiteY120" fmla="*/ 302400 h 2885760"/>
              <a:gd name="connsiteX121" fmla="*/ 1002201 w 2842448"/>
              <a:gd name="connsiteY121" fmla="*/ 164160 h 2885760"/>
              <a:gd name="connsiteX122" fmla="*/ 1019480 w 2842448"/>
              <a:gd name="connsiteY122" fmla="*/ 60480 h 2885760"/>
              <a:gd name="connsiteX123" fmla="*/ 1019480 w 2842448"/>
              <a:gd name="connsiteY123" fmla="*/ 60480 h 2885760"/>
              <a:gd name="connsiteX124" fmla="*/ 1244111 w 2842448"/>
              <a:gd name="connsiteY124" fmla="*/ 0 h 2885760"/>
              <a:gd name="connsiteX125" fmla="*/ 1261391 w 2842448"/>
              <a:gd name="connsiteY125" fmla="*/ 86400 h 2885760"/>
              <a:gd name="connsiteX126" fmla="*/ 1261391 w 2842448"/>
              <a:gd name="connsiteY126" fmla="*/ 86400 h 2885760"/>
              <a:gd name="connsiteX127" fmla="*/ 1270030 w 2842448"/>
              <a:gd name="connsiteY127" fmla="*/ 181440 h 2885760"/>
              <a:gd name="connsiteX128" fmla="*/ 1416904 w 2842448"/>
              <a:gd name="connsiteY128" fmla="*/ 207360 h 2885760"/>
              <a:gd name="connsiteX129" fmla="*/ 1520580 w 2842448"/>
              <a:gd name="connsiteY129" fmla="*/ 259200 h 2885760"/>
              <a:gd name="connsiteX130" fmla="*/ 1563779 w 2842448"/>
              <a:gd name="connsiteY130" fmla="*/ 345600 h 2885760"/>
              <a:gd name="connsiteX131" fmla="*/ 1572418 w 2842448"/>
              <a:gd name="connsiteY131" fmla="*/ 449280 h 2885760"/>
              <a:gd name="connsiteX132" fmla="*/ 1589698 w 2842448"/>
              <a:gd name="connsiteY132" fmla="*/ 561600 h 2885760"/>
              <a:gd name="connsiteX133" fmla="*/ 1589698 w 2842448"/>
              <a:gd name="connsiteY133" fmla="*/ 561600 h 2885760"/>
              <a:gd name="connsiteX134" fmla="*/ 1511941 w 2842448"/>
              <a:gd name="connsiteY134" fmla="*/ 673920 h 2885760"/>
              <a:gd name="connsiteX135" fmla="*/ 1373706 w 2842448"/>
              <a:gd name="connsiteY135" fmla="*/ 691200 h 2885760"/>
              <a:gd name="connsiteX136" fmla="*/ 1373706 w 2842448"/>
              <a:gd name="connsiteY136" fmla="*/ 691200 h 2885760"/>
              <a:gd name="connsiteX137" fmla="*/ 1287310 w 2842448"/>
              <a:gd name="connsiteY137" fmla="*/ 691200 h 2885760"/>
              <a:gd name="connsiteX138" fmla="*/ 1287310 w 2842448"/>
              <a:gd name="connsiteY138" fmla="*/ 691200 h 2885760"/>
              <a:gd name="connsiteX139" fmla="*/ 1339148 w 2842448"/>
              <a:gd name="connsiteY139" fmla="*/ 760320 h 2885760"/>
              <a:gd name="connsiteX140" fmla="*/ 1382346 w 2842448"/>
              <a:gd name="connsiteY140" fmla="*/ 820800 h 2885760"/>
              <a:gd name="connsiteX141" fmla="*/ 1382346 w 2842448"/>
              <a:gd name="connsiteY141" fmla="*/ 820800 h 2885760"/>
              <a:gd name="connsiteX142" fmla="*/ 1408265 w 2842448"/>
              <a:gd name="connsiteY142" fmla="*/ 959040 h 2885760"/>
              <a:gd name="connsiteX143" fmla="*/ 1382346 w 2842448"/>
              <a:gd name="connsiteY143" fmla="*/ 1036800 h 2885760"/>
              <a:gd name="connsiteX144" fmla="*/ 1468742 w 2842448"/>
              <a:gd name="connsiteY144" fmla="*/ 993600 h 2885760"/>
              <a:gd name="connsiteX145" fmla="*/ 1468742 w 2842448"/>
              <a:gd name="connsiteY145" fmla="*/ 993600 h 2885760"/>
              <a:gd name="connsiteX146" fmla="*/ 1520580 w 2842448"/>
              <a:gd name="connsiteY146" fmla="*/ 889920 h 2885760"/>
              <a:gd name="connsiteX147" fmla="*/ 1615617 w 2842448"/>
              <a:gd name="connsiteY147" fmla="*/ 838080 h 2885760"/>
              <a:gd name="connsiteX148" fmla="*/ 1693374 w 2842448"/>
              <a:gd name="connsiteY148" fmla="*/ 838080 h 2885760"/>
              <a:gd name="connsiteX149" fmla="*/ 1624256 w 2842448"/>
              <a:gd name="connsiteY149" fmla="*/ 760320 h 2885760"/>
              <a:gd name="connsiteX150" fmla="*/ 1581058 w 2842448"/>
              <a:gd name="connsiteY150" fmla="*/ 665280 h 2885760"/>
              <a:gd name="connsiteX151" fmla="*/ 1641536 w 2842448"/>
              <a:gd name="connsiteY151" fmla="*/ 570240 h 2885760"/>
              <a:gd name="connsiteX152" fmla="*/ 1753851 w 2842448"/>
              <a:gd name="connsiteY152" fmla="*/ 527040 h 2885760"/>
              <a:gd name="connsiteX153" fmla="*/ 1909365 w 2842448"/>
              <a:gd name="connsiteY153" fmla="*/ 527040 h 2885760"/>
              <a:gd name="connsiteX154" fmla="*/ 2047600 w 2842448"/>
              <a:gd name="connsiteY154" fmla="*/ 544320 h 2885760"/>
              <a:gd name="connsiteX155" fmla="*/ 2185834 w 2842448"/>
              <a:gd name="connsiteY155" fmla="*/ 552960 h 2885760"/>
              <a:gd name="connsiteX156" fmla="*/ 2298150 w 2842448"/>
              <a:gd name="connsiteY156" fmla="*/ 561600 h 2885760"/>
              <a:gd name="connsiteX157" fmla="*/ 2445024 w 2842448"/>
              <a:gd name="connsiteY157" fmla="*/ 544320 h 2885760"/>
              <a:gd name="connsiteX158" fmla="*/ 2583259 w 2842448"/>
              <a:gd name="connsiteY158" fmla="*/ 613440 h 2885760"/>
              <a:gd name="connsiteX159" fmla="*/ 2678295 w 2842448"/>
              <a:gd name="connsiteY159" fmla="*/ 682560 h 2885760"/>
              <a:gd name="connsiteX160" fmla="*/ 2704214 w 2842448"/>
              <a:gd name="connsiteY160" fmla="*/ 768960 h 2885760"/>
              <a:gd name="connsiteX161" fmla="*/ 2790610 w 2842448"/>
              <a:gd name="connsiteY161" fmla="*/ 743040 h 2885760"/>
              <a:gd name="connsiteX162" fmla="*/ 2816529 w 2842448"/>
              <a:gd name="connsiteY162" fmla="*/ 838080 h 2885760"/>
              <a:gd name="connsiteX163" fmla="*/ 2712853 w 2842448"/>
              <a:gd name="connsiteY163" fmla="*/ 907200 h 2885760"/>
              <a:gd name="connsiteX164" fmla="*/ 2712853 w 2842448"/>
              <a:gd name="connsiteY164" fmla="*/ 907200 h 2885760"/>
              <a:gd name="connsiteX165" fmla="*/ 2678295 w 2842448"/>
              <a:gd name="connsiteY165" fmla="*/ 1002240 h 2885760"/>
              <a:gd name="connsiteX166" fmla="*/ 2600538 w 2842448"/>
              <a:gd name="connsiteY166" fmla="*/ 1080000 h 2885760"/>
              <a:gd name="connsiteX167" fmla="*/ 2436384 w 2842448"/>
              <a:gd name="connsiteY167" fmla="*/ 1080000 h 2885760"/>
              <a:gd name="connsiteX168" fmla="*/ 2427745 w 2842448"/>
              <a:gd name="connsiteY168" fmla="*/ 1166400 h 2885760"/>
              <a:gd name="connsiteX169" fmla="*/ 2427745 w 2842448"/>
              <a:gd name="connsiteY169" fmla="*/ 1166400 h 2885760"/>
              <a:gd name="connsiteX170" fmla="*/ 2289510 w 2842448"/>
              <a:gd name="connsiteY170" fmla="*/ 1183680 h 2885760"/>
              <a:gd name="connsiteX171" fmla="*/ 2168555 w 2842448"/>
              <a:gd name="connsiteY171" fmla="*/ 1200960 h 2885760"/>
              <a:gd name="connsiteX172" fmla="*/ 2090798 w 2842448"/>
              <a:gd name="connsiteY172" fmla="*/ 1192320 h 2885760"/>
              <a:gd name="connsiteX173" fmla="*/ 2013041 w 2842448"/>
              <a:gd name="connsiteY173" fmla="*/ 1287360 h 2885760"/>
              <a:gd name="connsiteX174" fmla="*/ 1935284 w 2842448"/>
              <a:gd name="connsiteY174" fmla="*/ 1313280 h 2885760"/>
              <a:gd name="connsiteX175" fmla="*/ 2030320 w 2842448"/>
              <a:gd name="connsiteY175" fmla="*/ 1339200 h 2885760"/>
              <a:gd name="connsiteX176" fmla="*/ 2168555 w 2842448"/>
              <a:gd name="connsiteY176" fmla="*/ 1278720 h 2885760"/>
              <a:gd name="connsiteX177" fmla="*/ 2315429 w 2842448"/>
              <a:gd name="connsiteY177" fmla="*/ 1270080 h 2885760"/>
              <a:gd name="connsiteX178" fmla="*/ 2436384 w 2842448"/>
              <a:gd name="connsiteY178" fmla="*/ 1235520 h 2885760"/>
              <a:gd name="connsiteX179" fmla="*/ 2557340 w 2842448"/>
              <a:gd name="connsiteY179" fmla="*/ 1235520 h 2885760"/>
              <a:gd name="connsiteX180" fmla="*/ 2557340 w 2842448"/>
              <a:gd name="connsiteY180" fmla="*/ 1235520 h 2885760"/>
              <a:gd name="connsiteX181" fmla="*/ 2617817 w 2842448"/>
              <a:gd name="connsiteY181" fmla="*/ 1131840 h 2885760"/>
              <a:gd name="connsiteX182" fmla="*/ 2661015 w 2842448"/>
              <a:gd name="connsiteY182" fmla="*/ 1062720 h 2885760"/>
              <a:gd name="connsiteX183" fmla="*/ 2747412 w 2842448"/>
              <a:gd name="connsiteY183" fmla="*/ 993600 h 2885760"/>
              <a:gd name="connsiteX184" fmla="*/ 2842448 w 2842448"/>
              <a:gd name="connsiteY184" fmla="*/ 1105920 h 2885760"/>
              <a:gd name="connsiteX185" fmla="*/ 2833809 w 2842448"/>
              <a:gd name="connsiteY185" fmla="*/ 1235520 h 2885760"/>
              <a:gd name="connsiteX186" fmla="*/ 2816529 w 2842448"/>
              <a:gd name="connsiteY186" fmla="*/ 1313280 h 2885760"/>
              <a:gd name="connsiteX187" fmla="*/ 2816529 w 2842448"/>
              <a:gd name="connsiteY187" fmla="*/ 1313280 h 2885760"/>
              <a:gd name="connsiteX188" fmla="*/ 2842448 w 2842448"/>
              <a:gd name="connsiteY188" fmla="*/ 1460160 h 2885760"/>
              <a:gd name="connsiteX189" fmla="*/ 2833809 w 2842448"/>
              <a:gd name="connsiteY189" fmla="*/ 1572480 h 2885760"/>
              <a:gd name="connsiteX190" fmla="*/ 2833809 w 2842448"/>
              <a:gd name="connsiteY190" fmla="*/ 1710720 h 2885760"/>
              <a:gd name="connsiteX191" fmla="*/ 2799250 w 2842448"/>
              <a:gd name="connsiteY191" fmla="*/ 1797120 h 2885760"/>
              <a:gd name="connsiteX192" fmla="*/ 2799250 w 2842448"/>
              <a:gd name="connsiteY192" fmla="*/ 1797120 h 2885760"/>
              <a:gd name="connsiteX193" fmla="*/ 2773331 w 2842448"/>
              <a:gd name="connsiteY193" fmla="*/ 1918080 h 2885760"/>
              <a:gd name="connsiteX194" fmla="*/ 2747412 w 2842448"/>
              <a:gd name="connsiteY194" fmla="*/ 1995840 h 2885760"/>
              <a:gd name="connsiteX195" fmla="*/ 2704214 w 2842448"/>
              <a:gd name="connsiteY195" fmla="*/ 2090880 h 2885760"/>
              <a:gd name="connsiteX196" fmla="*/ 2704214 w 2842448"/>
              <a:gd name="connsiteY196" fmla="*/ 2090880 h 2885760"/>
              <a:gd name="connsiteX197" fmla="*/ 2574619 w 2842448"/>
              <a:gd name="connsiteY197" fmla="*/ 2099520 h 2885760"/>
              <a:gd name="connsiteX198" fmla="*/ 2574619 w 2842448"/>
              <a:gd name="connsiteY198" fmla="*/ 2099520 h 2885760"/>
              <a:gd name="connsiteX199" fmla="*/ 2583259 w 2842448"/>
              <a:gd name="connsiteY199" fmla="*/ 2211840 h 2885760"/>
              <a:gd name="connsiteX200" fmla="*/ 2522781 w 2842448"/>
              <a:gd name="connsiteY200" fmla="*/ 2272320 h 2885760"/>
              <a:gd name="connsiteX201" fmla="*/ 2522781 w 2842448"/>
              <a:gd name="connsiteY201" fmla="*/ 2272320 h 2885760"/>
              <a:gd name="connsiteX202" fmla="*/ 2565979 w 2842448"/>
              <a:gd name="connsiteY202" fmla="*/ 2393280 h 2885760"/>
              <a:gd name="connsiteX203" fmla="*/ 2540060 w 2842448"/>
              <a:gd name="connsiteY203" fmla="*/ 2488320 h 2885760"/>
              <a:gd name="connsiteX204" fmla="*/ 2540060 w 2842448"/>
              <a:gd name="connsiteY204" fmla="*/ 2488320 h 2885760"/>
              <a:gd name="connsiteX205" fmla="*/ 2445024 w 2842448"/>
              <a:gd name="connsiteY205" fmla="*/ 2540160 h 2885760"/>
              <a:gd name="connsiteX206" fmla="*/ 2367267 w 2842448"/>
              <a:gd name="connsiteY206" fmla="*/ 2557440 h 2885760"/>
              <a:gd name="connsiteX207" fmla="*/ 2393186 w 2842448"/>
              <a:gd name="connsiteY207" fmla="*/ 2652480 h 2885760"/>
              <a:gd name="connsiteX208" fmla="*/ 2324069 w 2842448"/>
              <a:gd name="connsiteY208" fmla="*/ 2747520 h 2885760"/>
              <a:gd name="connsiteX209" fmla="*/ 2246312 w 2842448"/>
              <a:gd name="connsiteY209" fmla="*/ 2747520 h 2885760"/>
              <a:gd name="connsiteX210" fmla="*/ 2142636 w 2842448"/>
              <a:gd name="connsiteY210" fmla="*/ 2747520 h 2885760"/>
              <a:gd name="connsiteX211" fmla="*/ 2047600 w 2842448"/>
              <a:gd name="connsiteY211" fmla="*/ 2721600 h 2885760"/>
              <a:gd name="connsiteX212" fmla="*/ 1978482 w 2842448"/>
              <a:gd name="connsiteY212" fmla="*/ 2669760 h 2885760"/>
              <a:gd name="connsiteX213" fmla="*/ 1978482 w 2842448"/>
              <a:gd name="connsiteY213" fmla="*/ 2669760 h 2885760"/>
              <a:gd name="connsiteX214" fmla="*/ 1892086 w 2842448"/>
              <a:gd name="connsiteY214" fmla="*/ 2764800 h 2885760"/>
              <a:gd name="connsiteX215" fmla="*/ 1797050 w 2842448"/>
              <a:gd name="connsiteY215" fmla="*/ 2764800 h 2885760"/>
              <a:gd name="connsiteX216" fmla="*/ 1736572 w 2842448"/>
              <a:gd name="connsiteY216" fmla="*/ 2678400 h 2885760"/>
              <a:gd name="connsiteX217" fmla="*/ 1684734 w 2842448"/>
              <a:gd name="connsiteY217" fmla="*/ 2617920 h 2885760"/>
              <a:gd name="connsiteX218" fmla="*/ 1684734 w 2842448"/>
              <a:gd name="connsiteY218" fmla="*/ 2617920 h 2885760"/>
              <a:gd name="connsiteX219" fmla="*/ 1555139 w 2842448"/>
              <a:gd name="connsiteY219" fmla="*/ 2687040 h 2885760"/>
              <a:gd name="connsiteX220" fmla="*/ 1555139 w 2842448"/>
              <a:gd name="connsiteY220" fmla="*/ 2687040 h 2885760"/>
              <a:gd name="connsiteX221" fmla="*/ 1425544 w 2842448"/>
              <a:gd name="connsiteY221" fmla="*/ 2661120 h 2885760"/>
              <a:gd name="connsiteX222" fmla="*/ 1425544 w 2842448"/>
              <a:gd name="connsiteY222" fmla="*/ 2661120 h 2885760"/>
              <a:gd name="connsiteX223" fmla="*/ 1261391 w 2842448"/>
              <a:gd name="connsiteY223" fmla="*/ 2661120 h 2885760"/>
              <a:gd name="connsiteX224" fmla="*/ 1183634 w 2842448"/>
              <a:gd name="connsiteY224" fmla="*/ 2661120 h 2885760"/>
              <a:gd name="connsiteX225" fmla="*/ 1183634 w 2842448"/>
              <a:gd name="connsiteY225" fmla="*/ 2661120 h 2885760"/>
              <a:gd name="connsiteX226" fmla="*/ 1105877 w 2842448"/>
              <a:gd name="connsiteY226" fmla="*/ 2730240 h 2885760"/>
              <a:gd name="connsiteX227" fmla="*/ 993561 w 2842448"/>
              <a:gd name="connsiteY227" fmla="*/ 2738880 h 2885760"/>
              <a:gd name="connsiteX228" fmla="*/ 889885 w 2842448"/>
              <a:gd name="connsiteY228" fmla="*/ 2704320 h 2885760"/>
              <a:gd name="connsiteX229" fmla="*/ 812128 w 2842448"/>
              <a:gd name="connsiteY229" fmla="*/ 2678400 h 2885760"/>
              <a:gd name="connsiteX230" fmla="*/ 760290 w 2842448"/>
              <a:gd name="connsiteY230" fmla="*/ 2643840 h 2885760"/>
              <a:gd name="connsiteX231" fmla="*/ 760290 w 2842448"/>
              <a:gd name="connsiteY231" fmla="*/ 2643840 h 2885760"/>
              <a:gd name="connsiteX232" fmla="*/ 639335 w 2842448"/>
              <a:gd name="connsiteY232" fmla="*/ 2574720 h 2885760"/>
              <a:gd name="connsiteX233" fmla="*/ 518380 w 2842448"/>
              <a:gd name="connsiteY233" fmla="*/ 2514240 h 2885760"/>
              <a:gd name="connsiteX234" fmla="*/ 518380 w 2842448"/>
              <a:gd name="connsiteY234" fmla="*/ 2514240 h 2885760"/>
              <a:gd name="connsiteX235" fmla="*/ 492461 w 2842448"/>
              <a:gd name="connsiteY235" fmla="*/ 2393280 h 2885760"/>
              <a:gd name="connsiteX236" fmla="*/ 492461 w 2842448"/>
              <a:gd name="connsiteY236" fmla="*/ 2393280 h 2885760"/>
              <a:gd name="connsiteX237" fmla="*/ 362866 w 2842448"/>
              <a:gd name="connsiteY237" fmla="*/ 2315520 h 2885760"/>
              <a:gd name="connsiteX238" fmla="*/ 285109 w 2842448"/>
              <a:gd name="connsiteY238" fmla="*/ 2324160 h 2885760"/>
              <a:gd name="connsiteX239" fmla="*/ 285109 w 2842448"/>
              <a:gd name="connsiteY239" fmla="*/ 2324160 h 2885760"/>
              <a:gd name="connsiteX240" fmla="*/ 311028 w 2842448"/>
              <a:gd name="connsiteY240" fmla="*/ 2419200 h 2885760"/>
              <a:gd name="connsiteX241" fmla="*/ 423344 w 2842448"/>
              <a:gd name="connsiteY241" fmla="*/ 2479680 h 2885760"/>
              <a:gd name="connsiteX242" fmla="*/ 544299 w 2842448"/>
              <a:gd name="connsiteY242" fmla="*/ 2574720 h 2885760"/>
              <a:gd name="connsiteX243" fmla="*/ 630695 w 2842448"/>
              <a:gd name="connsiteY243" fmla="*/ 2652480 h 2885760"/>
              <a:gd name="connsiteX244" fmla="*/ 630695 w 2842448"/>
              <a:gd name="connsiteY244" fmla="*/ 2652480 h 2885760"/>
              <a:gd name="connsiteX245" fmla="*/ 630695 w 2842448"/>
              <a:gd name="connsiteY245" fmla="*/ 2842560 h 2885760"/>
              <a:gd name="connsiteX246" fmla="*/ 466542 w 2842448"/>
              <a:gd name="connsiteY246" fmla="*/ 2842560 h 2885760"/>
              <a:gd name="connsiteX247" fmla="*/ 466542 w 2842448"/>
              <a:gd name="connsiteY247" fmla="*/ 2842560 h 2885760"/>
              <a:gd name="connsiteX248" fmla="*/ 345587 w 2842448"/>
              <a:gd name="connsiteY248" fmla="*/ 2885760 h 2885760"/>
              <a:gd name="connsiteX249" fmla="*/ 241911 w 2842448"/>
              <a:gd name="connsiteY249" fmla="*/ 2816640 h 2885760"/>
              <a:gd name="connsiteX250" fmla="*/ 155514 w 2842448"/>
              <a:gd name="connsiteY250" fmla="*/ 2721600 h 2885760"/>
              <a:gd name="connsiteX251" fmla="*/ 112316 w 2842448"/>
              <a:gd name="connsiteY251" fmla="*/ 2583360 h 2885760"/>
              <a:gd name="connsiteX252" fmla="*/ 77757 w 2842448"/>
              <a:gd name="connsiteY252" fmla="*/ 2479680 h 2885760"/>
              <a:gd name="connsiteX253" fmla="*/ 77757 w 2842448"/>
              <a:gd name="connsiteY253" fmla="*/ 2341440 h 2885760"/>
              <a:gd name="connsiteX254" fmla="*/ 103676 w 2842448"/>
              <a:gd name="connsiteY254" fmla="*/ 2229120 h 2885760"/>
              <a:gd name="connsiteX255" fmla="*/ 224631 w 2842448"/>
              <a:gd name="connsiteY255" fmla="*/ 2229120 h 2885760"/>
              <a:gd name="connsiteX256" fmla="*/ 138235 w 2842448"/>
              <a:gd name="connsiteY256" fmla="*/ 2134080 h 2885760"/>
              <a:gd name="connsiteX257" fmla="*/ 138235 w 2842448"/>
              <a:gd name="connsiteY257" fmla="*/ 2056320 h 2885760"/>
              <a:gd name="connsiteX258" fmla="*/ 138235 w 2842448"/>
              <a:gd name="connsiteY258" fmla="*/ 2056320 h 2885760"/>
              <a:gd name="connsiteX259" fmla="*/ 0 w 2842448"/>
              <a:gd name="connsiteY259" fmla="*/ 1952640 h 2885760"/>
              <a:gd name="connsiteX260" fmla="*/ 0 w 2842448"/>
              <a:gd name="connsiteY260" fmla="*/ 1848960 h 2885760"/>
              <a:gd name="connsiteX261" fmla="*/ 51838 w 2842448"/>
              <a:gd name="connsiteY261" fmla="*/ 1762560 h 2885760"/>
              <a:gd name="connsiteX262" fmla="*/ 146874 w 2842448"/>
              <a:gd name="connsiteY262" fmla="*/ 1753920 h 2885760"/>
              <a:gd name="connsiteX263" fmla="*/ 215992 w 2842448"/>
              <a:gd name="connsiteY263" fmla="*/ 1693440 h 2885760"/>
              <a:gd name="connsiteX264" fmla="*/ 267830 w 2842448"/>
              <a:gd name="connsiteY264" fmla="*/ 1598400 h 2885760"/>
              <a:gd name="connsiteX265" fmla="*/ 406064 w 2842448"/>
              <a:gd name="connsiteY265" fmla="*/ 1598400 h 2885760"/>
              <a:gd name="connsiteX266" fmla="*/ 535659 w 2842448"/>
              <a:gd name="connsiteY266" fmla="*/ 1615680 h 2885760"/>
              <a:gd name="connsiteX267" fmla="*/ 673894 w 2842448"/>
              <a:gd name="connsiteY267" fmla="*/ 1650240 h 2885760"/>
              <a:gd name="connsiteX268" fmla="*/ 872606 w 2842448"/>
              <a:gd name="connsiteY268" fmla="*/ 1641600 h 2885760"/>
              <a:gd name="connsiteX269" fmla="*/ 794849 w 2842448"/>
              <a:gd name="connsiteY269" fmla="*/ 1589760 h 2885760"/>
              <a:gd name="connsiteX270" fmla="*/ 725732 w 2842448"/>
              <a:gd name="connsiteY270" fmla="*/ 1520640 h 2885760"/>
              <a:gd name="connsiteX271" fmla="*/ 725732 w 2842448"/>
              <a:gd name="connsiteY271" fmla="*/ 1520640 h 2885760"/>
              <a:gd name="connsiteX272" fmla="*/ 881246 w 2842448"/>
              <a:gd name="connsiteY272" fmla="*/ 1468800 h 2885760"/>
              <a:gd name="connsiteX273" fmla="*/ 950363 w 2842448"/>
              <a:gd name="connsiteY273" fmla="*/ 1529280 h 2885760"/>
              <a:gd name="connsiteX274" fmla="*/ 1045399 w 2842448"/>
              <a:gd name="connsiteY274" fmla="*/ 1658880 h 2885760"/>
              <a:gd name="connsiteX275" fmla="*/ 959003 w 2842448"/>
              <a:gd name="connsiteY275" fmla="*/ 1710720 h 2885760"/>
              <a:gd name="connsiteX276" fmla="*/ 941723 w 2842448"/>
              <a:gd name="connsiteY276" fmla="*/ 1797120 h 2885760"/>
              <a:gd name="connsiteX277" fmla="*/ 812128 w 2842448"/>
              <a:gd name="connsiteY277" fmla="*/ 1814400 h 2885760"/>
              <a:gd name="connsiteX278" fmla="*/ 673894 w 2842448"/>
              <a:gd name="connsiteY278" fmla="*/ 1883520 h 2885760"/>
              <a:gd name="connsiteX279" fmla="*/ 527020 w 2842448"/>
              <a:gd name="connsiteY279" fmla="*/ 1883520 h 2885760"/>
              <a:gd name="connsiteX280" fmla="*/ 423344 w 2842448"/>
              <a:gd name="connsiteY280" fmla="*/ 1805760 h 2885760"/>
              <a:gd name="connsiteX281" fmla="*/ 336947 w 2842448"/>
              <a:gd name="connsiteY281" fmla="*/ 1762560 h 2885760"/>
              <a:gd name="connsiteX282" fmla="*/ 250550 w 2842448"/>
              <a:gd name="connsiteY282" fmla="*/ 1762560 h 2885760"/>
              <a:gd name="connsiteX283" fmla="*/ 250550 w 2842448"/>
              <a:gd name="connsiteY283" fmla="*/ 1762560 h 2885760"/>
              <a:gd name="connsiteX284" fmla="*/ 181433 w 2842448"/>
              <a:gd name="connsiteY284" fmla="*/ 1900800 h 2885760"/>
              <a:gd name="connsiteX285" fmla="*/ 198712 w 2842448"/>
              <a:gd name="connsiteY285" fmla="*/ 1978560 h 2885760"/>
              <a:gd name="connsiteX286" fmla="*/ 293749 w 2842448"/>
              <a:gd name="connsiteY286" fmla="*/ 2039040 h 2885760"/>
              <a:gd name="connsiteX287" fmla="*/ 397425 w 2842448"/>
              <a:gd name="connsiteY287" fmla="*/ 2099520 h 2885760"/>
              <a:gd name="connsiteX288" fmla="*/ 570218 w 2842448"/>
              <a:gd name="connsiteY288" fmla="*/ 2090880 h 2885760"/>
              <a:gd name="connsiteX289" fmla="*/ 673894 w 2842448"/>
              <a:gd name="connsiteY289" fmla="*/ 2021760 h 2885760"/>
              <a:gd name="connsiteX290" fmla="*/ 786209 w 2842448"/>
              <a:gd name="connsiteY290" fmla="*/ 2004480 h 2885760"/>
              <a:gd name="connsiteX291" fmla="*/ 881246 w 2842448"/>
              <a:gd name="connsiteY291" fmla="*/ 1961280 h 2885760"/>
              <a:gd name="connsiteX292" fmla="*/ 1019480 w 2842448"/>
              <a:gd name="connsiteY292" fmla="*/ 1944000 h 2885760"/>
              <a:gd name="connsiteX293" fmla="*/ 1097237 w 2842448"/>
              <a:gd name="connsiteY293" fmla="*/ 1892160 h 2885760"/>
              <a:gd name="connsiteX294" fmla="*/ 1174994 w 2842448"/>
              <a:gd name="connsiteY294" fmla="*/ 1892160 h 288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Lst>
            <a:rect l="l" t="t" r="r" b="b"/>
            <a:pathLst>
              <a:path w="2842448" h="2885760">
                <a:moveTo>
                  <a:pt x="1174994" y="1892160"/>
                </a:moveTo>
                <a:lnTo>
                  <a:pt x="1270030" y="2013120"/>
                </a:lnTo>
                <a:lnTo>
                  <a:pt x="1244111" y="2125440"/>
                </a:lnTo>
                <a:lnTo>
                  <a:pt x="1054039" y="2255040"/>
                </a:lnTo>
                <a:lnTo>
                  <a:pt x="846687" y="2315520"/>
                </a:lnTo>
                <a:lnTo>
                  <a:pt x="846687" y="2315520"/>
                </a:lnTo>
                <a:lnTo>
                  <a:pt x="777570" y="2401920"/>
                </a:lnTo>
                <a:lnTo>
                  <a:pt x="872606" y="2410560"/>
                </a:lnTo>
                <a:lnTo>
                  <a:pt x="959003" y="2401920"/>
                </a:lnTo>
                <a:lnTo>
                  <a:pt x="1028120" y="2479680"/>
                </a:lnTo>
                <a:lnTo>
                  <a:pt x="1028120" y="2479680"/>
                </a:lnTo>
                <a:lnTo>
                  <a:pt x="1140435" y="2488320"/>
                </a:lnTo>
                <a:lnTo>
                  <a:pt x="1209553" y="2350080"/>
                </a:lnTo>
                <a:lnTo>
                  <a:pt x="1295949" y="2289600"/>
                </a:lnTo>
                <a:lnTo>
                  <a:pt x="1365067" y="2229120"/>
                </a:lnTo>
                <a:lnTo>
                  <a:pt x="1468742" y="2211840"/>
                </a:lnTo>
                <a:lnTo>
                  <a:pt x="1529220" y="2306880"/>
                </a:lnTo>
                <a:lnTo>
                  <a:pt x="1598337" y="2445120"/>
                </a:lnTo>
                <a:lnTo>
                  <a:pt x="1598337" y="2445120"/>
                </a:lnTo>
                <a:lnTo>
                  <a:pt x="1684734" y="2488320"/>
                </a:lnTo>
                <a:lnTo>
                  <a:pt x="1727932" y="2410560"/>
                </a:lnTo>
                <a:lnTo>
                  <a:pt x="1702013" y="2332800"/>
                </a:lnTo>
                <a:lnTo>
                  <a:pt x="1641536" y="2263680"/>
                </a:lnTo>
                <a:lnTo>
                  <a:pt x="1598337" y="2194560"/>
                </a:lnTo>
                <a:lnTo>
                  <a:pt x="1598337" y="2099520"/>
                </a:lnTo>
                <a:lnTo>
                  <a:pt x="1693374" y="2047680"/>
                </a:lnTo>
                <a:lnTo>
                  <a:pt x="1822968" y="2056320"/>
                </a:lnTo>
                <a:lnTo>
                  <a:pt x="1883446" y="2134080"/>
                </a:lnTo>
                <a:lnTo>
                  <a:pt x="1987122" y="2246400"/>
                </a:lnTo>
                <a:lnTo>
                  <a:pt x="2064879" y="2324160"/>
                </a:lnTo>
                <a:lnTo>
                  <a:pt x="2159915" y="2419200"/>
                </a:lnTo>
                <a:lnTo>
                  <a:pt x="2237672" y="2462400"/>
                </a:lnTo>
                <a:lnTo>
                  <a:pt x="2237672" y="2462400"/>
                </a:lnTo>
                <a:lnTo>
                  <a:pt x="2289510" y="2350080"/>
                </a:lnTo>
                <a:lnTo>
                  <a:pt x="2229033" y="2237760"/>
                </a:lnTo>
                <a:lnTo>
                  <a:pt x="2125357" y="2185920"/>
                </a:lnTo>
                <a:lnTo>
                  <a:pt x="2004401" y="2099520"/>
                </a:lnTo>
                <a:lnTo>
                  <a:pt x="2004401" y="2099520"/>
                </a:lnTo>
                <a:lnTo>
                  <a:pt x="2021681" y="1926720"/>
                </a:lnTo>
                <a:lnTo>
                  <a:pt x="2099438" y="1874880"/>
                </a:lnTo>
                <a:lnTo>
                  <a:pt x="2229033" y="1892160"/>
                </a:lnTo>
                <a:lnTo>
                  <a:pt x="2332708" y="1952640"/>
                </a:lnTo>
                <a:lnTo>
                  <a:pt x="2427745" y="1961280"/>
                </a:lnTo>
                <a:lnTo>
                  <a:pt x="2298150" y="1866240"/>
                </a:lnTo>
                <a:lnTo>
                  <a:pt x="2298150" y="1866240"/>
                </a:lnTo>
                <a:lnTo>
                  <a:pt x="2427745" y="1814400"/>
                </a:lnTo>
                <a:lnTo>
                  <a:pt x="2531421" y="1805760"/>
                </a:lnTo>
                <a:lnTo>
                  <a:pt x="2531421" y="1805760"/>
                </a:lnTo>
                <a:lnTo>
                  <a:pt x="2652376" y="1676160"/>
                </a:lnTo>
                <a:lnTo>
                  <a:pt x="2652376" y="1572480"/>
                </a:lnTo>
                <a:lnTo>
                  <a:pt x="2652376" y="1572480"/>
                </a:lnTo>
                <a:lnTo>
                  <a:pt x="2557340" y="1477440"/>
                </a:lnTo>
                <a:lnTo>
                  <a:pt x="2488222" y="1572480"/>
                </a:lnTo>
                <a:lnTo>
                  <a:pt x="2488222" y="1572480"/>
                </a:lnTo>
                <a:lnTo>
                  <a:pt x="2367267" y="1667520"/>
                </a:lnTo>
                <a:lnTo>
                  <a:pt x="2254951" y="1667520"/>
                </a:lnTo>
                <a:lnTo>
                  <a:pt x="2254951" y="1667520"/>
                </a:lnTo>
                <a:lnTo>
                  <a:pt x="2203114" y="1563840"/>
                </a:lnTo>
                <a:lnTo>
                  <a:pt x="2272231" y="1503360"/>
                </a:lnTo>
                <a:lnTo>
                  <a:pt x="2341348" y="1468800"/>
                </a:lnTo>
                <a:lnTo>
                  <a:pt x="2056239" y="1520640"/>
                </a:lnTo>
                <a:lnTo>
                  <a:pt x="2047600" y="1632960"/>
                </a:lnTo>
                <a:lnTo>
                  <a:pt x="2038960" y="1719360"/>
                </a:lnTo>
                <a:lnTo>
                  <a:pt x="1969843" y="1779840"/>
                </a:lnTo>
                <a:lnTo>
                  <a:pt x="1822968" y="1797120"/>
                </a:lnTo>
                <a:lnTo>
                  <a:pt x="1667455" y="1788480"/>
                </a:lnTo>
                <a:lnTo>
                  <a:pt x="1529220" y="1736640"/>
                </a:lnTo>
                <a:lnTo>
                  <a:pt x="1434184" y="1667520"/>
                </a:lnTo>
                <a:lnTo>
                  <a:pt x="1399625" y="1563840"/>
                </a:lnTo>
                <a:lnTo>
                  <a:pt x="1399625" y="1442880"/>
                </a:lnTo>
                <a:lnTo>
                  <a:pt x="1425544" y="1356480"/>
                </a:lnTo>
                <a:lnTo>
                  <a:pt x="1555139" y="1296000"/>
                </a:lnTo>
                <a:lnTo>
                  <a:pt x="1727932" y="1183680"/>
                </a:lnTo>
                <a:lnTo>
                  <a:pt x="1900725" y="1080000"/>
                </a:lnTo>
                <a:lnTo>
                  <a:pt x="2030320" y="993600"/>
                </a:lnTo>
                <a:lnTo>
                  <a:pt x="2159915" y="898560"/>
                </a:lnTo>
                <a:lnTo>
                  <a:pt x="2358627" y="881280"/>
                </a:lnTo>
                <a:lnTo>
                  <a:pt x="2479583" y="915840"/>
                </a:lnTo>
                <a:lnTo>
                  <a:pt x="2479583" y="915840"/>
                </a:lnTo>
                <a:lnTo>
                  <a:pt x="2565979" y="898560"/>
                </a:lnTo>
                <a:lnTo>
                  <a:pt x="2565979" y="794880"/>
                </a:lnTo>
                <a:lnTo>
                  <a:pt x="2531421" y="717120"/>
                </a:lnTo>
                <a:lnTo>
                  <a:pt x="2419105" y="699840"/>
                </a:lnTo>
                <a:lnTo>
                  <a:pt x="2306789" y="691200"/>
                </a:lnTo>
                <a:lnTo>
                  <a:pt x="2211753" y="751680"/>
                </a:lnTo>
                <a:lnTo>
                  <a:pt x="2133996" y="794880"/>
                </a:lnTo>
                <a:lnTo>
                  <a:pt x="2056239" y="768960"/>
                </a:lnTo>
                <a:lnTo>
                  <a:pt x="2021681" y="682560"/>
                </a:lnTo>
                <a:lnTo>
                  <a:pt x="1926644" y="682560"/>
                </a:lnTo>
                <a:lnTo>
                  <a:pt x="1840248" y="682560"/>
                </a:lnTo>
                <a:lnTo>
                  <a:pt x="1840248" y="682560"/>
                </a:lnTo>
                <a:lnTo>
                  <a:pt x="1909365" y="777600"/>
                </a:lnTo>
                <a:lnTo>
                  <a:pt x="1969843" y="829440"/>
                </a:lnTo>
                <a:lnTo>
                  <a:pt x="1969843" y="829440"/>
                </a:lnTo>
                <a:lnTo>
                  <a:pt x="1900725" y="950400"/>
                </a:lnTo>
                <a:lnTo>
                  <a:pt x="1822968" y="1002240"/>
                </a:lnTo>
                <a:lnTo>
                  <a:pt x="1719293" y="993600"/>
                </a:lnTo>
                <a:lnTo>
                  <a:pt x="1641536" y="1019520"/>
                </a:lnTo>
                <a:lnTo>
                  <a:pt x="1598337" y="1105920"/>
                </a:lnTo>
                <a:lnTo>
                  <a:pt x="1546499" y="1175040"/>
                </a:lnTo>
                <a:lnTo>
                  <a:pt x="1442823" y="1218240"/>
                </a:lnTo>
                <a:lnTo>
                  <a:pt x="1339148" y="1244160"/>
                </a:lnTo>
                <a:lnTo>
                  <a:pt x="1261391" y="1244160"/>
                </a:lnTo>
                <a:lnTo>
                  <a:pt x="1261391" y="1244160"/>
                </a:lnTo>
                <a:lnTo>
                  <a:pt x="1123156" y="1200960"/>
                </a:lnTo>
                <a:lnTo>
                  <a:pt x="1045399" y="1114560"/>
                </a:lnTo>
                <a:lnTo>
                  <a:pt x="1036759" y="1002240"/>
                </a:lnTo>
                <a:lnTo>
                  <a:pt x="1036759" y="924480"/>
                </a:lnTo>
                <a:lnTo>
                  <a:pt x="1226832" y="889920"/>
                </a:lnTo>
                <a:lnTo>
                  <a:pt x="1166354" y="803520"/>
                </a:lnTo>
                <a:lnTo>
                  <a:pt x="1097237" y="768960"/>
                </a:lnTo>
                <a:lnTo>
                  <a:pt x="1054039" y="682560"/>
                </a:lnTo>
                <a:lnTo>
                  <a:pt x="1045399" y="527040"/>
                </a:lnTo>
                <a:lnTo>
                  <a:pt x="1131796" y="492480"/>
                </a:lnTo>
                <a:lnTo>
                  <a:pt x="1365067" y="483840"/>
                </a:lnTo>
                <a:lnTo>
                  <a:pt x="1365067" y="483840"/>
                </a:lnTo>
                <a:lnTo>
                  <a:pt x="1390985" y="406080"/>
                </a:lnTo>
                <a:lnTo>
                  <a:pt x="1287310" y="354240"/>
                </a:lnTo>
                <a:lnTo>
                  <a:pt x="1183634" y="362880"/>
                </a:lnTo>
                <a:lnTo>
                  <a:pt x="1071318" y="362880"/>
                </a:lnTo>
                <a:lnTo>
                  <a:pt x="1002201" y="302400"/>
                </a:lnTo>
                <a:lnTo>
                  <a:pt x="1002201" y="164160"/>
                </a:lnTo>
                <a:lnTo>
                  <a:pt x="1019480" y="60480"/>
                </a:lnTo>
                <a:lnTo>
                  <a:pt x="1019480" y="60480"/>
                </a:lnTo>
                <a:lnTo>
                  <a:pt x="1244111" y="0"/>
                </a:lnTo>
                <a:lnTo>
                  <a:pt x="1261391" y="86400"/>
                </a:lnTo>
                <a:lnTo>
                  <a:pt x="1261391" y="86400"/>
                </a:lnTo>
                <a:lnTo>
                  <a:pt x="1270030" y="181440"/>
                </a:lnTo>
                <a:lnTo>
                  <a:pt x="1416904" y="207360"/>
                </a:lnTo>
                <a:lnTo>
                  <a:pt x="1520580" y="259200"/>
                </a:lnTo>
                <a:lnTo>
                  <a:pt x="1563779" y="345600"/>
                </a:lnTo>
                <a:lnTo>
                  <a:pt x="1572418" y="449280"/>
                </a:lnTo>
                <a:lnTo>
                  <a:pt x="1589698" y="561600"/>
                </a:lnTo>
                <a:lnTo>
                  <a:pt x="1589698" y="561600"/>
                </a:lnTo>
                <a:lnTo>
                  <a:pt x="1511941" y="673920"/>
                </a:lnTo>
                <a:lnTo>
                  <a:pt x="1373706" y="691200"/>
                </a:lnTo>
                <a:lnTo>
                  <a:pt x="1373706" y="691200"/>
                </a:lnTo>
                <a:lnTo>
                  <a:pt x="1287310" y="691200"/>
                </a:lnTo>
                <a:lnTo>
                  <a:pt x="1287310" y="691200"/>
                </a:lnTo>
                <a:lnTo>
                  <a:pt x="1339148" y="760320"/>
                </a:lnTo>
                <a:lnTo>
                  <a:pt x="1382346" y="820800"/>
                </a:lnTo>
                <a:lnTo>
                  <a:pt x="1382346" y="820800"/>
                </a:lnTo>
                <a:lnTo>
                  <a:pt x="1408265" y="959040"/>
                </a:lnTo>
                <a:lnTo>
                  <a:pt x="1382346" y="1036800"/>
                </a:lnTo>
                <a:lnTo>
                  <a:pt x="1468742" y="993600"/>
                </a:lnTo>
                <a:lnTo>
                  <a:pt x="1468742" y="993600"/>
                </a:lnTo>
                <a:lnTo>
                  <a:pt x="1520580" y="889920"/>
                </a:lnTo>
                <a:lnTo>
                  <a:pt x="1615617" y="838080"/>
                </a:lnTo>
                <a:lnTo>
                  <a:pt x="1693374" y="838080"/>
                </a:lnTo>
                <a:lnTo>
                  <a:pt x="1624256" y="760320"/>
                </a:lnTo>
                <a:lnTo>
                  <a:pt x="1581058" y="665280"/>
                </a:lnTo>
                <a:lnTo>
                  <a:pt x="1641536" y="570240"/>
                </a:lnTo>
                <a:lnTo>
                  <a:pt x="1753851" y="527040"/>
                </a:lnTo>
                <a:lnTo>
                  <a:pt x="1909365" y="527040"/>
                </a:lnTo>
                <a:lnTo>
                  <a:pt x="2047600" y="544320"/>
                </a:lnTo>
                <a:lnTo>
                  <a:pt x="2185834" y="552960"/>
                </a:lnTo>
                <a:lnTo>
                  <a:pt x="2298150" y="561600"/>
                </a:lnTo>
                <a:lnTo>
                  <a:pt x="2445024" y="544320"/>
                </a:lnTo>
                <a:lnTo>
                  <a:pt x="2583259" y="613440"/>
                </a:lnTo>
                <a:lnTo>
                  <a:pt x="2678295" y="682560"/>
                </a:lnTo>
                <a:lnTo>
                  <a:pt x="2704214" y="768960"/>
                </a:lnTo>
                <a:lnTo>
                  <a:pt x="2790610" y="743040"/>
                </a:lnTo>
                <a:lnTo>
                  <a:pt x="2816529" y="838080"/>
                </a:lnTo>
                <a:lnTo>
                  <a:pt x="2712853" y="907200"/>
                </a:lnTo>
                <a:lnTo>
                  <a:pt x="2712853" y="907200"/>
                </a:lnTo>
                <a:lnTo>
                  <a:pt x="2678295" y="1002240"/>
                </a:lnTo>
                <a:lnTo>
                  <a:pt x="2600538" y="1080000"/>
                </a:lnTo>
                <a:lnTo>
                  <a:pt x="2436384" y="1080000"/>
                </a:lnTo>
                <a:lnTo>
                  <a:pt x="2427745" y="1166400"/>
                </a:lnTo>
                <a:lnTo>
                  <a:pt x="2427745" y="1166400"/>
                </a:lnTo>
                <a:lnTo>
                  <a:pt x="2289510" y="1183680"/>
                </a:lnTo>
                <a:lnTo>
                  <a:pt x="2168555" y="1200960"/>
                </a:lnTo>
                <a:lnTo>
                  <a:pt x="2090798" y="1192320"/>
                </a:lnTo>
                <a:lnTo>
                  <a:pt x="2013041" y="1287360"/>
                </a:lnTo>
                <a:lnTo>
                  <a:pt x="1935284" y="1313280"/>
                </a:lnTo>
                <a:lnTo>
                  <a:pt x="2030320" y="1339200"/>
                </a:lnTo>
                <a:lnTo>
                  <a:pt x="2168555" y="1278720"/>
                </a:lnTo>
                <a:lnTo>
                  <a:pt x="2315429" y="1270080"/>
                </a:lnTo>
                <a:lnTo>
                  <a:pt x="2436384" y="1235520"/>
                </a:lnTo>
                <a:lnTo>
                  <a:pt x="2557340" y="1235520"/>
                </a:lnTo>
                <a:lnTo>
                  <a:pt x="2557340" y="1235520"/>
                </a:lnTo>
                <a:lnTo>
                  <a:pt x="2617817" y="1131840"/>
                </a:lnTo>
                <a:lnTo>
                  <a:pt x="2661015" y="1062720"/>
                </a:lnTo>
                <a:lnTo>
                  <a:pt x="2747412" y="993600"/>
                </a:lnTo>
                <a:lnTo>
                  <a:pt x="2842448" y="1105920"/>
                </a:lnTo>
                <a:lnTo>
                  <a:pt x="2833809" y="1235520"/>
                </a:lnTo>
                <a:lnTo>
                  <a:pt x="2816529" y="1313280"/>
                </a:lnTo>
                <a:lnTo>
                  <a:pt x="2816529" y="1313280"/>
                </a:lnTo>
                <a:lnTo>
                  <a:pt x="2842448" y="1460160"/>
                </a:lnTo>
                <a:lnTo>
                  <a:pt x="2833809" y="1572480"/>
                </a:lnTo>
                <a:lnTo>
                  <a:pt x="2833809" y="1710720"/>
                </a:lnTo>
                <a:lnTo>
                  <a:pt x="2799250" y="1797120"/>
                </a:lnTo>
                <a:lnTo>
                  <a:pt x="2799250" y="1797120"/>
                </a:lnTo>
                <a:lnTo>
                  <a:pt x="2773331" y="1918080"/>
                </a:lnTo>
                <a:lnTo>
                  <a:pt x="2747412" y="1995840"/>
                </a:lnTo>
                <a:lnTo>
                  <a:pt x="2704214" y="2090880"/>
                </a:lnTo>
                <a:lnTo>
                  <a:pt x="2704214" y="2090880"/>
                </a:lnTo>
                <a:lnTo>
                  <a:pt x="2574619" y="2099520"/>
                </a:lnTo>
                <a:lnTo>
                  <a:pt x="2574619" y="2099520"/>
                </a:lnTo>
                <a:lnTo>
                  <a:pt x="2583259" y="2211840"/>
                </a:lnTo>
                <a:lnTo>
                  <a:pt x="2522781" y="2272320"/>
                </a:lnTo>
                <a:lnTo>
                  <a:pt x="2522781" y="2272320"/>
                </a:lnTo>
                <a:lnTo>
                  <a:pt x="2565979" y="2393280"/>
                </a:lnTo>
                <a:lnTo>
                  <a:pt x="2540060" y="2488320"/>
                </a:lnTo>
                <a:lnTo>
                  <a:pt x="2540060" y="2488320"/>
                </a:lnTo>
                <a:lnTo>
                  <a:pt x="2445024" y="2540160"/>
                </a:lnTo>
                <a:lnTo>
                  <a:pt x="2367267" y="2557440"/>
                </a:lnTo>
                <a:lnTo>
                  <a:pt x="2393186" y="2652480"/>
                </a:lnTo>
                <a:lnTo>
                  <a:pt x="2324069" y="2747520"/>
                </a:lnTo>
                <a:lnTo>
                  <a:pt x="2246312" y="2747520"/>
                </a:lnTo>
                <a:lnTo>
                  <a:pt x="2142636" y="2747520"/>
                </a:lnTo>
                <a:lnTo>
                  <a:pt x="2047600" y="2721600"/>
                </a:lnTo>
                <a:lnTo>
                  <a:pt x="1978482" y="2669760"/>
                </a:lnTo>
                <a:lnTo>
                  <a:pt x="1978482" y="2669760"/>
                </a:lnTo>
                <a:lnTo>
                  <a:pt x="1892086" y="2764800"/>
                </a:lnTo>
                <a:lnTo>
                  <a:pt x="1797050" y="2764800"/>
                </a:lnTo>
                <a:lnTo>
                  <a:pt x="1736572" y="2678400"/>
                </a:lnTo>
                <a:lnTo>
                  <a:pt x="1684734" y="2617920"/>
                </a:lnTo>
                <a:lnTo>
                  <a:pt x="1684734" y="2617920"/>
                </a:lnTo>
                <a:lnTo>
                  <a:pt x="1555139" y="2687040"/>
                </a:lnTo>
                <a:lnTo>
                  <a:pt x="1555139" y="2687040"/>
                </a:lnTo>
                <a:lnTo>
                  <a:pt x="1425544" y="2661120"/>
                </a:lnTo>
                <a:lnTo>
                  <a:pt x="1425544" y="2661120"/>
                </a:lnTo>
                <a:lnTo>
                  <a:pt x="1261391" y="2661120"/>
                </a:lnTo>
                <a:lnTo>
                  <a:pt x="1183634" y="2661120"/>
                </a:lnTo>
                <a:lnTo>
                  <a:pt x="1183634" y="2661120"/>
                </a:lnTo>
                <a:lnTo>
                  <a:pt x="1105877" y="2730240"/>
                </a:lnTo>
                <a:lnTo>
                  <a:pt x="993561" y="2738880"/>
                </a:lnTo>
                <a:lnTo>
                  <a:pt x="889885" y="2704320"/>
                </a:lnTo>
                <a:lnTo>
                  <a:pt x="812128" y="2678400"/>
                </a:lnTo>
                <a:lnTo>
                  <a:pt x="760290" y="2643840"/>
                </a:lnTo>
                <a:lnTo>
                  <a:pt x="760290" y="2643840"/>
                </a:lnTo>
                <a:lnTo>
                  <a:pt x="639335" y="2574720"/>
                </a:lnTo>
                <a:lnTo>
                  <a:pt x="518380" y="2514240"/>
                </a:lnTo>
                <a:lnTo>
                  <a:pt x="518380" y="2514240"/>
                </a:lnTo>
                <a:lnTo>
                  <a:pt x="492461" y="2393280"/>
                </a:lnTo>
                <a:lnTo>
                  <a:pt x="492461" y="2393280"/>
                </a:lnTo>
                <a:lnTo>
                  <a:pt x="362866" y="2315520"/>
                </a:lnTo>
                <a:lnTo>
                  <a:pt x="285109" y="2324160"/>
                </a:lnTo>
                <a:lnTo>
                  <a:pt x="285109" y="2324160"/>
                </a:lnTo>
                <a:lnTo>
                  <a:pt x="311028" y="2419200"/>
                </a:lnTo>
                <a:lnTo>
                  <a:pt x="423344" y="2479680"/>
                </a:lnTo>
                <a:lnTo>
                  <a:pt x="544299" y="2574720"/>
                </a:lnTo>
                <a:lnTo>
                  <a:pt x="630695" y="2652480"/>
                </a:lnTo>
                <a:lnTo>
                  <a:pt x="630695" y="2652480"/>
                </a:lnTo>
                <a:lnTo>
                  <a:pt x="630695" y="2842560"/>
                </a:lnTo>
                <a:lnTo>
                  <a:pt x="466542" y="2842560"/>
                </a:lnTo>
                <a:lnTo>
                  <a:pt x="466542" y="2842560"/>
                </a:lnTo>
                <a:lnTo>
                  <a:pt x="345587" y="2885760"/>
                </a:lnTo>
                <a:lnTo>
                  <a:pt x="241911" y="2816640"/>
                </a:lnTo>
                <a:lnTo>
                  <a:pt x="155514" y="2721600"/>
                </a:lnTo>
                <a:lnTo>
                  <a:pt x="112316" y="2583360"/>
                </a:lnTo>
                <a:lnTo>
                  <a:pt x="77757" y="2479680"/>
                </a:lnTo>
                <a:lnTo>
                  <a:pt x="77757" y="2341440"/>
                </a:lnTo>
                <a:lnTo>
                  <a:pt x="103676" y="2229120"/>
                </a:lnTo>
                <a:lnTo>
                  <a:pt x="224631" y="2229120"/>
                </a:lnTo>
                <a:lnTo>
                  <a:pt x="138235" y="2134080"/>
                </a:lnTo>
                <a:lnTo>
                  <a:pt x="138235" y="2056320"/>
                </a:lnTo>
                <a:lnTo>
                  <a:pt x="138235" y="2056320"/>
                </a:lnTo>
                <a:lnTo>
                  <a:pt x="0" y="1952640"/>
                </a:lnTo>
                <a:lnTo>
                  <a:pt x="0" y="1848960"/>
                </a:lnTo>
                <a:lnTo>
                  <a:pt x="51838" y="1762560"/>
                </a:lnTo>
                <a:lnTo>
                  <a:pt x="146874" y="1753920"/>
                </a:lnTo>
                <a:lnTo>
                  <a:pt x="215992" y="1693440"/>
                </a:lnTo>
                <a:lnTo>
                  <a:pt x="267830" y="1598400"/>
                </a:lnTo>
                <a:lnTo>
                  <a:pt x="406064" y="1598400"/>
                </a:lnTo>
                <a:lnTo>
                  <a:pt x="535659" y="1615680"/>
                </a:lnTo>
                <a:lnTo>
                  <a:pt x="673894" y="1650240"/>
                </a:lnTo>
                <a:lnTo>
                  <a:pt x="872606" y="1641600"/>
                </a:lnTo>
                <a:lnTo>
                  <a:pt x="794849" y="1589760"/>
                </a:lnTo>
                <a:lnTo>
                  <a:pt x="725732" y="1520640"/>
                </a:lnTo>
                <a:lnTo>
                  <a:pt x="725732" y="1520640"/>
                </a:lnTo>
                <a:lnTo>
                  <a:pt x="881246" y="1468800"/>
                </a:lnTo>
                <a:lnTo>
                  <a:pt x="950363" y="1529280"/>
                </a:lnTo>
                <a:lnTo>
                  <a:pt x="1045399" y="1658880"/>
                </a:lnTo>
                <a:lnTo>
                  <a:pt x="959003" y="1710720"/>
                </a:lnTo>
                <a:lnTo>
                  <a:pt x="941723" y="1797120"/>
                </a:lnTo>
                <a:lnTo>
                  <a:pt x="812128" y="1814400"/>
                </a:lnTo>
                <a:lnTo>
                  <a:pt x="673894" y="1883520"/>
                </a:lnTo>
                <a:lnTo>
                  <a:pt x="527020" y="1883520"/>
                </a:lnTo>
                <a:lnTo>
                  <a:pt x="423344" y="1805760"/>
                </a:lnTo>
                <a:lnTo>
                  <a:pt x="336947" y="1762560"/>
                </a:lnTo>
                <a:lnTo>
                  <a:pt x="250550" y="1762560"/>
                </a:lnTo>
                <a:lnTo>
                  <a:pt x="250550" y="1762560"/>
                </a:lnTo>
                <a:lnTo>
                  <a:pt x="181433" y="1900800"/>
                </a:lnTo>
                <a:lnTo>
                  <a:pt x="198712" y="1978560"/>
                </a:lnTo>
                <a:lnTo>
                  <a:pt x="293749" y="2039040"/>
                </a:lnTo>
                <a:lnTo>
                  <a:pt x="397425" y="2099520"/>
                </a:lnTo>
                <a:lnTo>
                  <a:pt x="570218" y="2090880"/>
                </a:lnTo>
                <a:lnTo>
                  <a:pt x="673894" y="2021760"/>
                </a:lnTo>
                <a:lnTo>
                  <a:pt x="786209" y="2004480"/>
                </a:lnTo>
                <a:lnTo>
                  <a:pt x="881246" y="1961280"/>
                </a:lnTo>
                <a:lnTo>
                  <a:pt x="1019480" y="1944000"/>
                </a:lnTo>
                <a:lnTo>
                  <a:pt x="1097237" y="1892160"/>
                </a:lnTo>
                <a:lnTo>
                  <a:pt x="1174994" y="1892160"/>
                </a:lnTo>
                <a:close/>
              </a:path>
            </a:pathLst>
          </a:custGeom>
          <a:solidFill>
            <a:srgbClr val="FF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6047762" y="1762560"/>
            <a:ext cx="1520580" cy="596160"/>
          </a:xfrm>
          <a:custGeom>
            <a:avLst/>
            <a:gdLst>
              <a:gd name="connsiteX0" fmla="*/ 0 w 1520580"/>
              <a:gd name="connsiteY0" fmla="*/ 8640 h 596160"/>
              <a:gd name="connsiteX1" fmla="*/ 120955 w 1520580"/>
              <a:gd name="connsiteY1" fmla="*/ 112320 h 596160"/>
              <a:gd name="connsiteX2" fmla="*/ 164153 w 1520580"/>
              <a:gd name="connsiteY2" fmla="*/ 172800 h 596160"/>
              <a:gd name="connsiteX3" fmla="*/ 250550 w 1520580"/>
              <a:gd name="connsiteY3" fmla="*/ 207360 h 596160"/>
              <a:gd name="connsiteX4" fmla="*/ 276469 w 1520580"/>
              <a:gd name="connsiteY4" fmla="*/ 293760 h 596160"/>
              <a:gd name="connsiteX5" fmla="*/ 354226 w 1520580"/>
              <a:gd name="connsiteY5" fmla="*/ 362880 h 596160"/>
              <a:gd name="connsiteX6" fmla="*/ 354226 w 1520580"/>
              <a:gd name="connsiteY6" fmla="*/ 362880 h 596160"/>
              <a:gd name="connsiteX7" fmla="*/ 457902 w 1520580"/>
              <a:gd name="connsiteY7" fmla="*/ 449280 h 596160"/>
              <a:gd name="connsiteX8" fmla="*/ 587497 w 1520580"/>
              <a:gd name="connsiteY8" fmla="*/ 406080 h 596160"/>
              <a:gd name="connsiteX9" fmla="*/ 656614 w 1520580"/>
              <a:gd name="connsiteY9" fmla="*/ 328320 h 596160"/>
              <a:gd name="connsiteX10" fmla="*/ 725731 w 1520580"/>
              <a:gd name="connsiteY10" fmla="*/ 414720 h 596160"/>
              <a:gd name="connsiteX11" fmla="*/ 794849 w 1520580"/>
              <a:gd name="connsiteY11" fmla="*/ 466560 h 596160"/>
              <a:gd name="connsiteX12" fmla="*/ 881245 w 1520580"/>
              <a:gd name="connsiteY12" fmla="*/ 483840 h 596160"/>
              <a:gd name="connsiteX13" fmla="*/ 1028119 w 1520580"/>
              <a:gd name="connsiteY13" fmla="*/ 475200 h 596160"/>
              <a:gd name="connsiteX14" fmla="*/ 1105876 w 1520580"/>
              <a:gd name="connsiteY14" fmla="*/ 449280 h 596160"/>
              <a:gd name="connsiteX15" fmla="*/ 1218192 w 1520580"/>
              <a:gd name="connsiteY15" fmla="*/ 552960 h 596160"/>
              <a:gd name="connsiteX16" fmla="*/ 1373706 w 1520580"/>
              <a:gd name="connsiteY16" fmla="*/ 587520 h 596160"/>
              <a:gd name="connsiteX17" fmla="*/ 1486021 w 1520580"/>
              <a:gd name="connsiteY17" fmla="*/ 596160 h 596160"/>
              <a:gd name="connsiteX18" fmla="*/ 1520580 w 1520580"/>
              <a:gd name="connsiteY18" fmla="*/ 492480 h 596160"/>
              <a:gd name="connsiteX19" fmla="*/ 1520580 w 1520580"/>
              <a:gd name="connsiteY19" fmla="*/ 233280 h 596160"/>
              <a:gd name="connsiteX20" fmla="*/ 1520580 w 1520580"/>
              <a:gd name="connsiteY20" fmla="*/ 129600 h 596160"/>
              <a:gd name="connsiteX21" fmla="*/ 1434183 w 1520580"/>
              <a:gd name="connsiteY21" fmla="*/ 86400 h 596160"/>
              <a:gd name="connsiteX22" fmla="*/ 1339147 w 1520580"/>
              <a:gd name="connsiteY22" fmla="*/ 8640 h 596160"/>
              <a:gd name="connsiteX23" fmla="*/ 1183633 w 1520580"/>
              <a:gd name="connsiteY23" fmla="*/ 8640 h 596160"/>
              <a:gd name="connsiteX24" fmla="*/ 1183633 w 1520580"/>
              <a:gd name="connsiteY24" fmla="*/ 69120 h 596160"/>
              <a:gd name="connsiteX25" fmla="*/ 1088597 w 1520580"/>
              <a:gd name="connsiteY25" fmla="*/ 8640 h 596160"/>
              <a:gd name="connsiteX26" fmla="*/ 976281 w 1520580"/>
              <a:gd name="connsiteY26" fmla="*/ 0 h 596160"/>
              <a:gd name="connsiteX27" fmla="*/ 1071318 w 1520580"/>
              <a:gd name="connsiteY27" fmla="*/ 112320 h 596160"/>
              <a:gd name="connsiteX28" fmla="*/ 1140435 w 1520580"/>
              <a:gd name="connsiteY28" fmla="*/ 164160 h 596160"/>
              <a:gd name="connsiteX29" fmla="*/ 1244111 w 1520580"/>
              <a:gd name="connsiteY29" fmla="*/ 233280 h 596160"/>
              <a:gd name="connsiteX30" fmla="*/ 1339147 w 1520580"/>
              <a:gd name="connsiteY30" fmla="*/ 250560 h 596160"/>
              <a:gd name="connsiteX31" fmla="*/ 1373706 w 1520580"/>
              <a:gd name="connsiteY31" fmla="*/ 354240 h 596160"/>
              <a:gd name="connsiteX32" fmla="*/ 1373706 w 1520580"/>
              <a:gd name="connsiteY32" fmla="*/ 440640 h 596160"/>
              <a:gd name="connsiteX33" fmla="*/ 1373706 w 1520580"/>
              <a:gd name="connsiteY33" fmla="*/ 440640 h 596160"/>
              <a:gd name="connsiteX34" fmla="*/ 1226832 w 1520580"/>
              <a:gd name="connsiteY34" fmla="*/ 380160 h 596160"/>
              <a:gd name="connsiteX35" fmla="*/ 1140435 w 1520580"/>
              <a:gd name="connsiteY35" fmla="*/ 285120 h 596160"/>
              <a:gd name="connsiteX36" fmla="*/ 1002200 w 1520580"/>
              <a:gd name="connsiteY36" fmla="*/ 276480 h 596160"/>
              <a:gd name="connsiteX37" fmla="*/ 1002200 w 1520580"/>
              <a:gd name="connsiteY37" fmla="*/ 276480 h 596160"/>
              <a:gd name="connsiteX38" fmla="*/ 881245 w 1520580"/>
              <a:gd name="connsiteY38" fmla="*/ 155520 h 596160"/>
              <a:gd name="connsiteX39" fmla="*/ 777569 w 1520580"/>
              <a:gd name="connsiteY39" fmla="*/ 95040 h 596160"/>
              <a:gd name="connsiteX40" fmla="*/ 673893 w 1520580"/>
              <a:gd name="connsiteY40" fmla="*/ 34560 h 596160"/>
              <a:gd name="connsiteX41" fmla="*/ 673893 w 1520580"/>
              <a:gd name="connsiteY41" fmla="*/ 34560 h 596160"/>
              <a:gd name="connsiteX42" fmla="*/ 0 w 1520580"/>
              <a:gd name="connsiteY42" fmla="*/ 8640 h 59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520580" h="596160">
                <a:moveTo>
                  <a:pt x="0" y="8640"/>
                </a:moveTo>
                <a:lnTo>
                  <a:pt x="120955" y="112320"/>
                </a:lnTo>
                <a:lnTo>
                  <a:pt x="164153" y="172800"/>
                </a:lnTo>
                <a:lnTo>
                  <a:pt x="250550" y="207360"/>
                </a:lnTo>
                <a:lnTo>
                  <a:pt x="276469" y="293760"/>
                </a:lnTo>
                <a:lnTo>
                  <a:pt x="354226" y="362880"/>
                </a:lnTo>
                <a:lnTo>
                  <a:pt x="354226" y="362880"/>
                </a:lnTo>
                <a:lnTo>
                  <a:pt x="457902" y="449280"/>
                </a:lnTo>
                <a:lnTo>
                  <a:pt x="587497" y="406080"/>
                </a:lnTo>
                <a:lnTo>
                  <a:pt x="656614" y="328320"/>
                </a:lnTo>
                <a:lnTo>
                  <a:pt x="725731" y="414720"/>
                </a:lnTo>
                <a:lnTo>
                  <a:pt x="794849" y="466560"/>
                </a:lnTo>
                <a:lnTo>
                  <a:pt x="881245" y="483840"/>
                </a:lnTo>
                <a:lnTo>
                  <a:pt x="1028119" y="475200"/>
                </a:lnTo>
                <a:lnTo>
                  <a:pt x="1105876" y="449280"/>
                </a:lnTo>
                <a:lnTo>
                  <a:pt x="1218192" y="552960"/>
                </a:lnTo>
                <a:lnTo>
                  <a:pt x="1373706" y="587520"/>
                </a:lnTo>
                <a:lnTo>
                  <a:pt x="1486021" y="596160"/>
                </a:lnTo>
                <a:lnTo>
                  <a:pt x="1520580" y="492480"/>
                </a:lnTo>
                <a:lnTo>
                  <a:pt x="1520580" y="233280"/>
                </a:lnTo>
                <a:lnTo>
                  <a:pt x="1520580" y="129600"/>
                </a:lnTo>
                <a:lnTo>
                  <a:pt x="1434183" y="86400"/>
                </a:lnTo>
                <a:lnTo>
                  <a:pt x="1339147" y="8640"/>
                </a:lnTo>
                <a:lnTo>
                  <a:pt x="1183633" y="8640"/>
                </a:lnTo>
                <a:lnTo>
                  <a:pt x="1183633" y="69120"/>
                </a:lnTo>
                <a:lnTo>
                  <a:pt x="1088597" y="8640"/>
                </a:lnTo>
                <a:lnTo>
                  <a:pt x="976281" y="0"/>
                </a:lnTo>
                <a:lnTo>
                  <a:pt x="1071318" y="112320"/>
                </a:lnTo>
                <a:lnTo>
                  <a:pt x="1140435" y="164160"/>
                </a:lnTo>
                <a:lnTo>
                  <a:pt x="1244111" y="233280"/>
                </a:lnTo>
                <a:lnTo>
                  <a:pt x="1339147" y="250560"/>
                </a:lnTo>
                <a:lnTo>
                  <a:pt x="1373706" y="354240"/>
                </a:lnTo>
                <a:lnTo>
                  <a:pt x="1373706" y="440640"/>
                </a:lnTo>
                <a:lnTo>
                  <a:pt x="1373706" y="440640"/>
                </a:lnTo>
                <a:lnTo>
                  <a:pt x="1226832" y="380160"/>
                </a:lnTo>
                <a:lnTo>
                  <a:pt x="1140435" y="285120"/>
                </a:lnTo>
                <a:lnTo>
                  <a:pt x="1002200" y="276480"/>
                </a:lnTo>
                <a:lnTo>
                  <a:pt x="1002200" y="276480"/>
                </a:lnTo>
                <a:lnTo>
                  <a:pt x="881245" y="155520"/>
                </a:lnTo>
                <a:lnTo>
                  <a:pt x="777569" y="95040"/>
                </a:lnTo>
                <a:lnTo>
                  <a:pt x="673893" y="34560"/>
                </a:lnTo>
                <a:lnTo>
                  <a:pt x="673893" y="34560"/>
                </a:lnTo>
                <a:lnTo>
                  <a:pt x="0" y="8640"/>
                </a:lnTo>
                <a:close/>
              </a:path>
            </a:pathLst>
          </a:custGeom>
          <a:solidFill>
            <a:srgbClr val="FF00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a:stCxn id="16" idx="0"/>
          </p:cNvCxnSpPr>
          <p:nvPr/>
        </p:nvCxnSpPr>
        <p:spPr>
          <a:xfrm flipH="1" flipV="1">
            <a:off x="6808751" y="4283861"/>
            <a:ext cx="1124878" cy="135951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7" idx="0"/>
          </p:cNvCxnSpPr>
          <p:nvPr/>
        </p:nvCxnSpPr>
        <p:spPr>
          <a:xfrm flipV="1">
            <a:off x="5829566" y="3717779"/>
            <a:ext cx="367163" cy="1925592"/>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191266" y="5643371"/>
            <a:ext cx="1484726" cy="400110"/>
          </a:xfrm>
          <a:prstGeom prst="rect">
            <a:avLst/>
          </a:prstGeom>
          <a:noFill/>
        </p:spPr>
        <p:txBody>
          <a:bodyPr wrap="none" rtlCol="0">
            <a:spAutoFit/>
          </a:bodyPr>
          <a:lstStyle/>
          <a:p>
            <a:r>
              <a:rPr lang="en-US" sz="2000" b="1" dirty="0"/>
              <a:t>Gray Matter</a:t>
            </a:r>
          </a:p>
        </p:txBody>
      </p:sp>
      <p:sp>
        <p:nvSpPr>
          <p:cNvPr id="17" name="TextBox 16"/>
          <p:cNvSpPr txBox="1"/>
          <p:nvPr/>
        </p:nvSpPr>
        <p:spPr>
          <a:xfrm>
            <a:off x="5012675" y="5643371"/>
            <a:ext cx="1633781" cy="400110"/>
          </a:xfrm>
          <a:prstGeom prst="rect">
            <a:avLst/>
          </a:prstGeom>
          <a:noFill/>
        </p:spPr>
        <p:txBody>
          <a:bodyPr wrap="none" rtlCol="0">
            <a:spAutoFit/>
          </a:bodyPr>
          <a:lstStyle/>
          <a:p>
            <a:r>
              <a:rPr lang="en-US" sz="2000" b="1" dirty="0"/>
              <a:t>White Matter</a:t>
            </a:r>
          </a:p>
        </p:txBody>
      </p:sp>
      <p:sp>
        <p:nvSpPr>
          <p:cNvPr id="15" name="Title 1"/>
          <p:cNvSpPr txBox="1">
            <a:spLocks/>
          </p:cNvSpPr>
          <p:nvPr/>
        </p:nvSpPr>
        <p:spPr>
          <a:xfrm>
            <a:off x="268111" y="249238"/>
            <a:ext cx="85795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MR Signal Differs for Each Tissue</a:t>
            </a:r>
          </a:p>
        </p:txBody>
      </p:sp>
    </p:spTree>
    <p:extLst>
      <p:ext uri="{BB962C8B-B14F-4D97-AF65-F5344CB8AC3E}">
        <p14:creationId xmlns:p14="http://schemas.microsoft.com/office/powerpoint/2010/main" val="4133698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2B07-6183-3F42-984B-79A5ED34171E}"/>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D0B7ACA-DF84-714A-B63B-3C7CCB19DAB3}"/>
              </a:ext>
            </a:extLst>
          </p:cNvPr>
          <p:cNvSpPr>
            <a:spLocks noGrp="1"/>
          </p:cNvSpPr>
          <p:nvPr>
            <p:ph idx="1"/>
          </p:nvPr>
        </p:nvSpPr>
        <p:spPr>
          <a:noFill/>
        </p:spPr>
        <p:txBody>
          <a:bodyPr/>
          <a:lstStyle/>
          <a:p>
            <a:r>
              <a:rPr lang="en-US" dirty="0">
                <a:solidFill>
                  <a:schemeClr val="tx1">
                    <a:lumMod val="75000"/>
                  </a:schemeClr>
                </a:solidFill>
              </a:rPr>
              <a:t>How does MRI work?</a:t>
            </a:r>
          </a:p>
          <a:p>
            <a:r>
              <a:rPr lang="en-US" b="1" dirty="0"/>
              <a:t>Structural vs. Functional MRI</a:t>
            </a:r>
          </a:p>
          <a:p>
            <a:pPr lvl="1"/>
            <a:r>
              <a:rPr lang="en-US" b="1" dirty="0"/>
              <a:t>What is BOLD signal?</a:t>
            </a:r>
          </a:p>
          <a:p>
            <a:r>
              <a:rPr lang="en-US" dirty="0">
                <a:solidFill>
                  <a:schemeClr val="tx1">
                    <a:lumMod val="75000"/>
                  </a:schemeClr>
                </a:solidFill>
              </a:rPr>
              <a:t>Three Ways to Look at fMRI Data</a:t>
            </a:r>
          </a:p>
          <a:p>
            <a:pPr lvl="1"/>
            <a:r>
              <a:rPr lang="en-US" sz="2800" dirty="0">
                <a:solidFill>
                  <a:schemeClr val="tx1">
                    <a:lumMod val="75000"/>
                  </a:schemeClr>
                </a:solidFill>
              </a:rPr>
              <a:t>Activity Maps</a:t>
            </a:r>
          </a:p>
          <a:p>
            <a:pPr lvl="1"/>
            <a:r>
              <a:rPr lang="en-US" sz="2800" dirty="0">
                <a:solidFill>
                  <a:schemeClr val="tx1">
                    <a:lumMod val="75000"/>
                  </a:schemeClr>
                </a:solidFill>
              </a:rPr>
              <a:t>Neural Decoding</a:t>
            </a:r>
          </a:p>
          <a:p>
            <a:pPr lvl="1"/>
            <a:r>
              <a:rPr lang="en-US" sz="2800" dirty="0">
                <a:solidFill>
                  <a:schemeClr val="tx1">
                    <a:lumMod val="75000"/>
                  </a:schemeClr>
                </a:solidFill>
              </a:rPr>
              <a:t>Functional Connectivity Networks</a:t>
            </a:r>
          </a:p>
          <a:p>
            <a:r>
              <a:rPr lang="en-US" dirty="0">
                <a:solidFill>
                  <a:schemeClr val="tx1">
                    <a:lumMod val="75000"/>
                  </a:schemeClr>
                </a:solidFill>
              </a:rPr>
              <a:t>The future…</a:t>
            </a:r>
          </a:p>
          <a:p>
            <a:endParaRPr lang="en-US" dirty="0"/>
          </a:p>
          <a:p>
            <a:endParaRPr lang="en-US" dirty="0"/>
          </a:p>
        </p:txBody>
      </p:sp>
    </p:spTree>
    <p:extLst>
      <p:ext uri="{BB962C8B-B14F-4D97-AF65-F5344CB8AC3E}">
        <p14:creationId xmlns:p14="http://schemas.microsoft.com/office/powerpoint/2010/main" val="70948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Structural MRI</a:t>
            </a:r>
          </a:p>
        </p:txBody>
      </p:sp>
      <p:sp>
        <p:nvSpPr>
          <p:cNvPr id="3" name="Content Placeholder 2"/>
          <p:cNvSpPr>
            <a:spLocks noGrp="1"/>
          </p:cNvSpPr>
          <p:nvPr>
            <p:ph idx="1"/>
          </p:nvPr>
        </p:nvSpPr>
        <p:spPr>
          <a:xfrm>
            <a:off x="386645" y="1600200"/>
            <a:ext cx="4216391" cy="4525963"/>
          </a:xfrm>
        </p:spPr>
        <p:txBody>
          <a:bodyPr/>
          <a:lstStyle/>
          <a:p>
            <a:r>
              <a:rPr lang="en-US" dirty="0"/>
              <a:t>5-10 minutes to acquire</a:t>
            </a:r>
          </a:p>
          <a:p>
            <a:r>
              <a:rPr lang="en-US" dirty="0">
                <a:latin typeface="Arial"/>
                <a:cs typeface="Arial"/>
              </a:rPr>
              <a:t>~</a:t>
            </a:r>
            <a:r>
              <a:rPr lang="en-US" dirty="0"/>
              <a:t>1mm resolution</a:t>
            </a:r>
          </a:p>
          <a:p>
            <a:r>
              <a:rPr lang="en-US" dirty="0"/>
              <a:t>3-Dimensional</a:t>
            </a:r>
          </a:p>
          <a:p>
            <a:pPr lvl="1"/>
            <a:r>
              <a:rPr lang="en-US" dirty="0"/>
              <a:t>Acquired in slices</a:t>
            </a:r>
          </a:p>
        </p:txBody>
      </p:sp>
      <p:pic>
        <p:nvPicPr>
          <p:cNvPr id="4" name="Picture 3" descr="Alex_mpg4.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88556" y="1600200"/>
            <a:ext cx="4614333" cy="4543778"/>
          </a:xfrm>
          <a:prstGeom prst="rect">
            <a:avLst/>
          </a:prstGeom>
        </p:spPr>
      </p:pic>
    </p:spTree>
    <p:extLst>
      <p:ext uri="{BB962C8B-B14F-4D97-AF65-F5344CB8AC3E}">
        <p14:creationId xmlns:p14="http://schemas.microsoft.com/office/powerpoint/2010/main" val="1862627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Acquire One Slice at a Time</a:t>
            </a:r>
          </a:p>
        </p:txBody>
      </p:sp>
      <p:sp>
        <p:nvSpPr>
          <p:cNvPr id="3" name="Content Placeholder 2"/>
          <p:cNvSpPr>
            <a:spLocks noGrp="1"/>
          </p:cNvSpPr>
          <p:nvPr>
            <p:ph idx="1"/>
          </p:nvPr>
        </p:nvSpPr>
        <p:spPr>
          <a:xfrm>
            <a:off x="628650" y="1825625"/>
            <a:ext cx="8322310" cy="4351338"/>
          </a:xfrm>
        </p:spPr>
        <p:txBody>
          <a:bodyPr/>
          <a:lstStyle/>
          <a:p>
            <a:r>
              <a:rPr lang="en-US" dirty="0"/>
              <a:t>Online Example of Brain Slices:</a:t>
            </a:r>
          </a:p>
          <a:p>
            <a:pPr lvl="1"/>
            <a:r>
              <a:rPr lang="en-US" dirty="0">
                <a:hlinkClick r:id="rId2"/>
              </a:rPr>
              <a:t>http://www.tmmorin.com/brain_images/T1_june2016.html</a:t>
            </a:r>
            <a:endParaRPr lang="en-US" dirty="0"/>
          </a:p>
        </p:txBody>
      </p:sp>
      <p:pic>
        <p:nvPicPr>
          <p:cNvPr id="5" name="Picture 4" descr="Alex_mpg_layou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048001"/>
            <a:ext cx="9144000" cy="1143000"/>
          </a:xfrm>
          <a:prstGeom prst="rect">
            <a:avLst/>
          </a:prstGeom>
        </p:spPr>
      </p:pic>
      <p:pic>
        <p:nvPicPr>
          <p:cNvPr id="6" name="Picture 5" descr="Alex_mpg_corona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191001"/>
            <a:ext cx="9144000" cy="1143000"/>
          </a:xfrm>
          <a:prstGeom prst="rect">
            <a:avLst/>
          </a:prstGeom>
        </p:spPr>
      </p:pic>
      <p:pic>
        <p:nvPicPr>
          <p:cNvPr id="7" name="Picture 6" descr="Alex_mpg_axial.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334001"/>
            <a:ext cx="9144000" cy="1143000"/>
          </a:xfrm>
          <a:prstGeom prst="rect">
            <a:avLst/>
          </a:prstGeom>
        </p:spPr>
      </p:pic>
    </p:spTree>
    <p:extLst>
      <p:ext uri="{BB962C8B-B14F-4D97-AF65-F5344CB8AC3E}">
        <p14:creationId xmlns:p14="http://schemas.microsoft.com/office/powerpoint/2010/main" val="1845359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089" y="83594"/>
            <a:ext cx="8229600" cy="1143000"/>
          </a:xfrm>
        </p:spPr>
        <p:txBody>
          <a:bodyPr/>
          <a:lstStyle/>
          <a:p>
            <a:r>
              <a:rPr lang="en-US" dirty="0"/>
              <a:t>Functional MRI (fMRI)</a:t>
            </a:r>
          </a:p>
        </p:txBody>
      </p:sp>
      <p:sp>
        <p:nvSpPr>
          <p:cNvPr id="3" name="Content Placeholder 2"/>
          <p:cNvSpPr>
            <a:spLocks noGrp="1"/>
          </p:cNvSpPr>
          <p:nvPr>
            <p:ph idx="1"/>
          </p:nvPr>
        </p:nvSpPr>
        <p:spPr>
          <a:xfrm>
            <a:off x="457200" y="1600200"/>
            <a:ext cx="4591454" cy="4525963"/>
          </a:xfrm>
        </p:spPr>
        <p:txBody>
          <a:bodyPr>
            <a:normAutofit/>
          </a:bodyPr>
          <a:lstStyle/>
          <a:p>
            <a:r>
              <a:rPr lang="en-US" dirty="0"/>
              <a:t>4D “Video” of BOLD signal</a:t>
            </a:r>
          </a:p>
          <a:p>
            <a:pPr lvl="1"/>
            <a:r>
              <a:rPr lang="en-US" dirty="0"/>
              <a:t>An entire brain scan is acquired every 2-3 seconds (sometimes faster)</a:t>
            </a:r>
          </a:p>
          <a:p>
            <a:r>
              <a:rPr lang="en-US" dirty="0"/>
              <a:t>Temporal Resolution: </a:t>
            </a:r>
          </a:p>
          <a:p>
            <a:pPr marL="457200" lvl="1" indent="0">
              <a:buNone/>
            </a:pPr>
            <a:r>
              <a:rPr lang="en-US" sz="2800" dirty="0"/>
              <a:t>500 – 3000ms</a:t>
            </a:r>
          </a:p>
          <a:p>
            <a:r>
              <a:rPr lang="en-US" dirty="0"/>
              <a:t>Spatial resolution: </a:t>
            </a:r>
          </a:p>
          <a:p>
            <a:pPr marL="457200" lvl="1" indent="0">
              <a:buNone/>
            </a:pPr>
            <a:r>
              <a:rPr lang="en-US" sz="2800" dirty="0">
                <a:latin typeface="Arial"/>
                <a:cs typeface="Arial"/>
              </a:rPr>
              <a:t>~</a:t>
            </a:r>
            <a:r>
              <a:rPr lang="en-US" sz="2800" dirty="0"/>
              <a:t>2-3mm</a:t>
            </a:r>
            <a:r>
              <a:rPr lang="en-US" sz="2800" baseline="30000" dirty="0"/>
              <a:t>3</a:t>
            </a:r>
            <a:endParaRPr lang="en-US" sz="2800" dirty="0"/>
          </a:p>
        </p:txBody>
      </p:sp>
      <p:sp>
        <p:nvSpPr>
          <p:cNvPr id="10" name="TextBox 9"/>
          <p:cNvSpPr txBox="1"/>
          <p:nvPr/>
        </p:nvSpPr>
        <p:spPr>
          <a:xfrm>
            <a:off x="7668898" y="857262"/>
            <a:ext cx="1358064" cy="369332"/>
          </a:xfrm>
          <a:prstGeom prst="rect">
            <a:avLst/>
          </a:prstGeom>
          <a:noFill/>
        </p:spPr>
        <p:txBody>
          <a:bodyPr wrap="none" rtlCol="0">
            <a:spAutoFit/>
          </a:bodyPr>
          <a:lstStyle/>
          <a:p>
            <a:r>
              <a:rPr lang="en-US" dirty="0"/>
              <a:t>Sped Up 20x</a:t>
            </a:r>
          </a:p>
        </p:txBody>
      </p:sp>
      <p:sp>
        <p:nvSpPr>
          <p:cNvPr id="17" name="TextBox 16"/>
          <p:cNvSpPr txBox="1"/>
          <p:nvPr/>
        </p:nvSpPr>
        <p:spPr>
          <a:xfrm>
            <a:off x="6621128" y="6063540"/>
            <a:ext cx="614208" cy="369332"/>
          </a:xfrm>
          <a:prstGeom prst="rect">
            <a:avLst/>
          </a:prstGeom>
          <a:noFill/>
        </p:spPr>
        <p:txBody>
          <a:bodyPr wrap="none" rtlCol="0">
            <a:spAutoFit/>
          </a:bodyPr>
          <a:lstStyle/>
          <a:p>
            <a:r>
              <a:rPr lang="en-US" dirty="0"/>
              <a:t>time</a:t>
            </a:r>
          </a:p>
        </p:txBody>
      </p:sp>
      <p:cxnSp>
        <p:nvCxnSpPr>
          <p:cNvPr id="19" name="Straight Arrow Connector 18"/>
          <p:cNvCxnSpPr/>
          <p:nvPr/>
        </p:nvCxnSpPr>
        <p:spPr>
          <a:xfrm>
            <a:off x="6839365" y="5465561"/>
            <a:ext cx="1166754" cy="105118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bold1.png"/>
          <p:cNvPicPr>
            <a:picLocks noChangeAspect="1"/>
          </p:cNvPicPr>
          <p:nvPr/>
        </p:nvPicPr>
        <p:blipFill>
          <a:blip r:embed="rId4" cstate="email">
            <a:extLst>
              <a:ext uri="{BEBA8EAE-BF5A-486C-A8C5-ECC9F3942E4B}">
                <a14:imgProps xmlns:a14="http://schemas.microsoft.com/office/drawing/2010/main">
                  <a14:imgLayer r:embed="rId5">
                    <a14:imgEffect>
                      <a14:backgroundRemoval t="9939" b="89858" l="9939" r="95740"/>
                    </a14:imgEffect>
                  </a14:imgLayer>
                </a14:imgProps>
              </a:ext>
              <a:ext uri="{28A0092B-C50C-407E-A947-70E740481C1C}">
                <a14:useLocalDpi xmlns:a14="http://schemas.microsoft.com/office/drawing/2010/main"/>
              </a:ext>
            </a:extLst>
          </a:blip>
          <a:stretch>
            <a:fillRect/>
          </a:stretch>
        </p:blipFill>
        <p:spPr>
          <a:xfrm rot="638226">
            <a:off x="5892270" y="3605782"/>
            <a:ext cx="2686131" cy="2686131"/>
          </a:xfrm>
          <a:prstGeom prst="rect">
            <a:avLst/>
          </a:prstGeom>
        </p:spPr>
      </p:pic>
      <p:pic>
        <p:nvPicPr>
          <p:cNvPr id="21" name="Picture 20" descr="bold1.png"/>
          <p:cNvPicPr>
            <a:picLocks noChangeAspect="1"/>
          </p:cNvPicPr>
          <p:nvPr/>
        </p:nvPicPr>
        <p:blipFill>
          <a:blip r:embed="rId4" cstate="email">
            <a:extLst>
              <a:ext uri="{BEBA8EAE-BF5A-486C-A8C5-ECC9F3942E4B}">
                <a14:imgProps xmlns:a14="http://schemas.microsoft.com/office/drawing/2010/main">
                  <a14:imgLayer r:embed="rId6">
                    <a14:imgEffect>
                      <a14:backgroundRemoval t="9939" b="89858" l="9939" r="95740"/>
                    </a14:imgEffect>
                  </a14:imgLayer>
                </a14:imgProps>
              </a:ext>
              <a:ext uri="{28A0092B-C50C-407E-A947-70E740481C1C}">
                <a14:useLocalDpi xmlns:a14="http://schemas.microsoft.com/office/drawing/2010/main"/>
              </a:ext>
            </a:extLst>
          </a:blip>
          <a:stretch>
            <a:fillRect/>
          </a:stretch>
        </p:blipFill>
        <p:spPr>
          <a:xfrm rot="638226">
            <a:off x="6044670" y="3758182"/>
            <a:ext cx="2686131" cy="2686131"/>
          </a:xfrm>
          <a:prstGeom prst="rect">
            <a:avLst/>
          </a:prstGeom>
        </p:spPr>
      </p:pic>
      <p:pic>
        <p:nvPicPr>
          <p:cNvPr id="27" name="Picture 26" descr="bold1.png"/>
          <p:cNvPicPr>
            <a:picLocks noChangeAspect="1"/>
          </p:cNvPicPr>
          <p:nvPr/>
        </p:nvPicPr>
        <p:blipFill>
          <a:blip r:embed="rId4" cstate="email">
            <a:extLst>
              <a:ext uri="{BEBA8EAE-BF5A-486C-A8C5-ECC9F3942E4B}">
                <a14:imgProps xmlns:a14="http://schemas.microsoft.com/office/drawing/2010/main">
                  <a14:imgLayer r:embed="rId7">
                    <a14:imgEffect>
                      <a14:backgroundRemoval t="9939" b="89858" l="9939" r="95740"/>
                    </a14:imgEffect>
                  </a14:imgLayer>
                </a14:imgProps>
              </a:ext>
              <a:ext uri="{28A0092B-C50C-407E-A947-70E740481C1C}">
                <a14:useLocalDpi xmlns:a14="http://schemas.microsoft.com/office/drawing/2010/main"/>
              </a:ext>
            </a:extLst>
          </a:blip>
          <a:stretch>
            <a:fillRect/>
          </a:stretch>
        </p:blipFill>
        <p:spPr>
          <a:xfrm rot="638226">
            <a:off x="6197070" y="3910582"/>
            <a:ext cx="2686131" cy="2686131"/>
          </a:xfrm>
          <a:prstGeom prst="rect">
            <a:avLst/>
          </a:prstGeom>
        </p:spPr>
      </p:pic>
      <p:pic>
        <p:nvPicPr>
          <p:cNvPr id="28" name="Picture 27" descr="bold1.png"/>
          <p:cNvPicPr>
            <a:picLocks noChangeAspect="1"/>
          </p:cNvPicPr>
          <p:nvPr/>
        </p:nvPicPr>
        <p:blipFill>
          <a:blip r:embed="rId4" cstate="email">
            <a:extLst>
              <a:ext uri="{BEBA8EAE-BF5A-486C-A8C5-ECC9F3942E4B}">
                <a14:imgProps xmlns:a14="http://schemas.microsoft.com/office/drawing/2010/main">
                  <a14:imgLayer r:embed="rId8">
                    <a14:imgEffect>
                      <a14:backgroundRemoval t="9939" b="89858" l="9939" r="95740"/>
                    </a14:imgEffect>
                  </a14:imgLayer>
                </a14:imgProps>
              </a:ext>
              <a:ext uri="{28A0092B-C50C-407E-A947-70E740481C1C}">
                <a14:useLocalDpi xmlns:a14="http://schemas.microsoft.com/office/drawing/2010/main"/>
              </a:ext>
            </a:extLst>
          </a:blip>
          <a:stretch>
            <a:fillRect/>
          </a:stretch>
        </p:blipFill>
        <p:spPr>
          <a:xfrm rot="638226">
            <a:off x="6349470" y="4062982"/>
            <a:ext cx="2686131" cy="2686131"/>
          </a:xfrm>
          <a:prstGeom prst="rect">
            <a:avLst/>
          </a:prstGeom>
        </p:spPr>
      </p:pic>
      <p:pic>
        <p:nvPicPr>
          <p:cNvPr id="29" name="Picture 28" descr="bold1.png"/>
          <p:cNvPicPr>
            <a:picLocks noChangeAspect="1"/>
          </p:cNvPicPr>
          <p:nvPr/>
        </p:nvPicPr>
        <p:blipFill>
          <a:blip r:embed="rId4" cstate="email">
            <a:extLst>
              <a:ext uri="{BEBA8EAE-BF5A-486C-A8C5-ECC9F3942E4B}">
                <a14:imgProps xmlns:a14="http://schemas.microsoft.com/office/drawing/2010/main">
                  <a14:imgLayer r:embed="rId7">
                    <a14:imgEffect>
                      <a14:backgroundRemoval t="9939" b="89858" l="9939" r="95740"/>
                    </a14:imgEffect>
                  </a14:imgLayer>
                </a14:imgProps>
              </a:ext>
              <a:ext uri="{28A0092B-C50C-407E-A947-70E740481C1C}">
                <a14:useLocalDpi xmlns:a14="http://schemas.microsoft.com/office/drawing/2010/main"/>
              </a:ext>
            </a:extLst>
          </a:blip>
          <a:stretch>
            <a:fillRect/>
          </a:stretch>
        </p:blipFill>
        <p:spPr>
          <a:xfrm rot="638226">
            <a:off x="6501870" y="4215382"/>
            <a:ext cx="2686131" cy="2686131"/>
          </a:xfrm>
          <a:prstGeom prst="rect">
            <a:avLst/>
          </a:prstGeom>
        </p:spPr>
      </p:pic>
      <p:pic>
        <p:nvPicPr>
          <p:cNvPr id="30" name="Picture 29" descr="bold1.png"/>
          <p:cNvPicPr>
            <a:picLocks noChangeAspect="1"/>
          </p:cNvPicPr>
          <p:nvPr/>
        </p:nvPicPr>
        <p:blipFill>
          <a:blip r:embed="rId4" cstate="email">
            <a:extLst>
              <a:ext uri="{BEBA8EAE-BF5A-486C-A8C5-ECC9F3942E4B}">
                <a14:imgProps xmlns:a14="http://schemas.microsoft.com/office/drawing/2010/main">
                  <a14:imgLayer r:embed="rId9">
                    <a14:imgEffect>
                      <a14:backgroundRemoval t="9939" b="89858" l="9939" r="95740"/>
                    </a14:imgEffect>
                  </a14:imgLayer>
                </a14:imgProps>
              </a:ext>
              <a:ext uri="{28A0092B-C50C-407E-A947-70E740481C1C}">
                <a14:useLocalDpi xmlns:a14="http://schemas.microsoft.com/office/drawing/2010/main"/>
              </a:ext>
            </a:extLst>
          </a:blip>
          <a:stretch>
            <a:fillRect/>
          </a:stretch>
        </p:blipFill>
        <p:spPr>
          <a:xfrm rot="638226">
            <a:off x="6654270" y="4367782"/>
            <a:ext cx="2686131" cy="2686131"/>
          </a:xfrm>
          <a:prstGeom prst="rect">
            <a:avLst/>
          </a:prstGeom>
        </p:spPr>
      </p:pic>
      <p:pic>
        <p:nvPicPr>
          <p:cNvPr id="4" name="raw_bold.avi">
            <a:hlinkClick r:id="" action="ppaction://media"/>
            <a:extLst>
              <a:ext uri="{FF2B5EF4-FFF2-40B4-BE49-F238E27FC236}">
                <a16:creationId xmlns:a16="http://schemas.microsoft.com/office/drawing/2014/main" id="{D04298FB-DB63-7A4C-99D4-B9DE59B9ABA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56225" y="1266272"/>
            <a:ext cx="2625347" cy="2625347"/>
          </a:xfrm>
          <a:prstGeom prst="rect">
            <a:avLst/>
          </a:prstGeom>
        </p:spPr>
      </p:pic>
      <p:sp>
        <p:nvSpPr>
          <p:cNvPr id="6" name="Oval 5">
            <a:extLst>
              <a:ext uri="{FF2B5EF4-FFF2-40B4-BE49-F238E27FC236}">
                <a16:creationId xmlns:a16="http://schemas.microsoft.com/office/drawing/2014/main" id="{0DEA7B9F-75CD-0B4C-8E32-0DA6C54C6CC9}"/>
              </a:ext>
            </a:extLst>
          </p:cNvPr>
          <p:cNvSpPr/>
          <p:nvPr/>
        </p:nvSpPr>
        <p:spPr>
          <a:xfrm>
            <a:off x="6910350" y="2578945"/>
            <a:ext cx="233528" cy="233528"/>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18D20D0D-1229-6B47-9C92-E8B12ACB90FB}"/>
              </a:ext>
            </a:extLst>
          </p:cNvPr>
          <p:cNvGrpSpPr/>
          <p:nvPr/>
        </p:nvGrpSpPr>
        <p:grpSpPr>
          <a:xfrm>
            <a:off x="-91159" y="5493527"/>
            <a:ext cx="6595395" cy="1392552"/>
            <a:chOff x="-91159" y="5493527"/>
            <a:chExt cx="6595395" cy="1392552"/>
          </a:xfrm>
        </p:grpSpPr>
        <p:pic>
          <p:nvPicPr>
            <p:cNvPr id="11" name="Picture 10">
              <a:extLst>
                <a:ext uri="{FF2B5EF4-FFF2-40B4-BE49-F238E27FC236}">
                  <a16:creationId xmlns:a16="http://schemas.microsoft.com/office/drawing/2014/main" id="{E7A5DF2C-C1E9-5D4B-A3AA-43730F855FD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43970" y="5493527"/>
              <a:ext cx="6260266" cy="986146"/>
            </a:xfrm>
            <a:prstGeom prst="rect">
              <a:avLst/>
            </a:prstGeom>
          </p:spPr>
        </p:pic>
        <p:sp>
          <p:nvSpPr>
            <p:cNvPr id="13" name="TextBox 12">
              <a:extLst>
                <a:ext uri="{FF2B5EF4-FFF2-40B4-BE49-F238E27FC236}">
                  <a16:creationId xmlns:a16="http://schemas.microsoft.com/office/drawing/2014/main" id="{1B6E3C5A-C664-9849-922D-3D37EA820704}"/>
                </a:ext>
              </a:extLst>
            </p:cNvPr>
            <p:cNvSpPr txBox="1"/>
            <p:nvPr/>
          </p:nvSpPr>
          <p:spPr>
            <a:xfrm>
              <a:off x="3049334" y="6516747"/>
              <a:ext cx="649537" cy="369332"/>
            </a:xfrm>
            <a:prstGeom prst="rect">
              <a:avLst/>
            </a:prstGeom>
            <a:noFill/>
          </p:spPr>
          <p:txBody>
            <a:bodyPr wrap="none" rtlCol="0">
              <a:spAutoFit/>
            </a:bodyPr>
            <a:lstStyle/>
            <a:p>
              <a:r>
                <a:rPr lang="en-US" dirty="0"/>
                <a:t>Time</a:t>
              </a:r>
            </a:p>
          </p:txBody>
        </p:sp>
        <p:sp>
          <p:nvSpPr>
            <p:cNvPr id="22" name="TextBox 21">
              <a:extLst>
                <a:ext uri="{FF2B5EF4-FFF2-40B4-BE49-F238E27FC236}">
                  <a16:creationId xmlns:a16="http://schemas.microsoft.com/office/drawing/2014/main" id="{524B9DE6-625A-414B-A24C-E8C29F97A282}"/>
                </a:ext>
              </a:extLst>
            </p:cNvPr>
            <p:cNvSpPr txBox="1"/>
            <p:nvPr/>
          </p:nvSpPr>
          <p:spPr>
            <a:xfrm rot="16200000">
              <a:off x="-275344" y="5817016"/>
              <a:ext cx="737702" cy="369332"/>
            </a:xfrm>
            <a:prstGeom prst="rect">
              <a:avLst/>
            </a:prstGeom>
            <a:noFill/>
          </p:spPr>
          <p:txBody>
            <a:bodyPr wrap="none" rtlCol="0">
              <a:spAutoFit/>
            </a:bodyPr>
            <a:lstStyle/>
            <a:p>
              <a:r>
                <a:rPr lang="en-US" dirty="0"/>
                <a:t>Signal</a:t>
              </a:r>
            </a:p>
          </p:txBody>
        </p:sp>
      </p:grpSp>
      <p:cxnSp>
        <p:nvCxnSpPr>
          <p:cNvPr id="8" name="Straight Arrow Connector 7">
            <a:extLst>
              <a:ext uri="{FF2B5EF4-FFF2-40B4-BE49-F238E27FC236}">
                <a16:creationId xmlns:a16="http://schemas.microsoft.com/office/drawing/2014/main" id="{19B64E8A-1640-E446-B2DF-488C3D7AEAA4}"/>
              </a:ext>
            </a:extLst>
          </p:cNvPr>
          <p:cNvCxnSpPr>
            <a:cxnSpLocks/>
            <a:stCxn id="6" idx="3"/>
          </p:cNvCxnSpPr>
          <p:nvPr/>
        </p:nvCxnSpPr>
        <p:spPr>
          <a:xfrm flipH="1">
            <a:off x="4261457" y="2778274"/>
            <a:ext cx="2683092" cy="28840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85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27F9A7-D178-8F45-8AD8-2B891F4C160C}"/>
              </a:ext>
            </a:extLst>
          </p:cNvPr>
          <p:cNvSpPr/>
          <p:nvPr/>
        </p:nvSpPr>
        <p:spPr>
          <a:xfrm>
            <a:off x="4408111" y="3999319"/>
            <a:ext cx="3386414" cy="24677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Blood Oxygen Level </a:t>
            </a:r>
            <a:r>
              <a:rPr lang="en-US" sz="4000" dirty="0"/>
              <a:t>Dependent</a:t>
            </a:r>
            <a:r>
              <a:rPr lang="en-US" dirty="0"/>
              <a:t> (BOLD) Signal</a:t>
            </a:r>
          </a:p>
        </p:txBody>
      </p:sp>
      <p:sp>
        <p:nvSpPr>
          <p:cNvPr id="5" name="TextBox 4"/>
          <p:cNvSpPr txBox="1"/>
          <p:nvPr/>
        </p:nvSpPr>
        <p:spPr>
          <a:xfrm>
            <a:off x="457200" y="1573083"/>
            <a:ext cx="822960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Active neurons require oxygen as fuel.</a:t>
            </a:r>
          </a:p>
          <a:p>
            <a:pPr marL="457200" indent="-457200">
              <a:buFont typeface="Arial" panose="020B0604020202020204" pitchFamily="34" charset="0"/>
              <a:buChar char="•"/>
            </a:pPr>
            <a:r>
              <a:rPr lang="en-US" sz="2800" dirty="0"/>
              <a:t>Brain regions with more oxyhemoglobin have increased BOLD signal and appear brighter.</a:t>
            </a:r>
          </a:p>
          <a:p>
            <a:pPr marL="457200" indent="-457200">
              <a:buFont typeface="Arial" panose="020B0604020202020204" pitchFamily="34" charset="0"/>
              <a:buChar char="•"/>
            </a:pPr>
            <a:r>
              <a:rPr lang="en-US" sz="2800" dirty="0"/>
              <a:t>Oxyhemoglobin is diamagnetic (not affected by the magnetic field), deoxyhemoglobin is paramagnetic</a:t>
            </a:r>
          </a:p>
        </p:txBody>
      </p:sp>
      <p:grpSp>
        <p:nvGrpSpPr>
          <p:cNvPr id="4" name="Group 3">
            <a:extLst>
              <a:ext uri="{FF2B5EF4-FFF2-40B4-BE49-F238E27FC236}">
                <a16:creationId xmlns:a16="http://schemas.microsoft.com/office/drawing/2014/main" id="{6E1CD38C-B72E-D241-8C40-1CFE08BA8779}"/>
              </a:ext>
            </a:extLst>
          </p:cNvPr>
          <p:cNvGrpSpPr/>
          <p:nvPr/>
        </p:nvGrpSpPr>
        <p:grpSpPr>
          <a:xfrm>
            <a:off x="1282700" y="3819852"/>
            <a:ext cx="2795173" cy="2934394"/>
            <a:chOff x="736849" y="2286058"/>
            <a:chExt cx="3433411" cy="4248530"/>
          </a:xfrm>
        </p:grpSpPr>
        <p:sp>
          <p:nvSpPr>
            <p:cNvPr id="10" name="Rounded Rectangle 9"/>
            <p:cNvSpPr/>
            <p:nvPr/>
          </p:nvSpPr>
          <p:spPr>
            <a:xfrm>
              <a:off x="1599121" y="2286058"/>
              <a:ext cx="1724545" cy="627196"/>
            </a:xfrm>
            <a:prstGeom prst="round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Stimulus</a:t>
              </a:r>
            </a:p>
          </p:txBody>
        </p:sp>
        <p:sp>
          <p:nvSpPr>
            <p:cNvPr id="11" name="Rounded Rectangle 10"/>
            <p:cNvSpPr/>
            <p:nvPr/>
          </p:nvSpPr>
          <p:spPr>
            <a:xfrm>
              <a:off x="1073920" y="3387788"/>
              <a:ext cx="2774947" cy="627196"/>
            </a:xfrm>
            <a:prstGeom prst="roundRect">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Neural Response</a:t>
              </a:r>
            </a:p>
          </p:txBody>
        </p:sp>
        <p:sp>
          <p:nvSpPr>
            <p:cNvPr id="12" name="Rounded Rectangle 11"/>
            <p:cNvSpPr/>
            <p:nvPr/>
          </p:nvSpPr>
          <p:spPr>
            <a:xfrm>
              <a:off x="736849" y="4550848"/>
              <a:ext cx="862272" cy="627196"/>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CBF</a:t>
              </a:r>
            </a:p>
          </p:txBody>
        </p:sp>
        <p:sp>
          <p:nvSpPr>
            <p:cNvPr id="13" name="Rounded Rectangle 12"/>
            <p:cNvSpPr/>
            <p:nvPr/>
          </p:nvSpPr>
          <p:spPr>
            <a:xfrm>
              <a:off x="1782880" y="4550848"/>
              <a:ext cx="862272" cy="627196"/>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CBV</a:t>
              </a:r>
            </a:p>
          </p:txBody>
        </p:sp>
        <p:sp>
          <p:nvSpPr>
            <p:cNvPr id="14" name="Rounded Rectangle 13"/>
            <p:cNvSpPr/>
            <p:nvPr/>
          </p:nvSpPr>
          <p:spPr>
            <a:xfrm>
              <a:off x="2797552" y="4550848"/>
              <a:ext cx="1372708" cy="627196"/>
            </a:xfrm>
            <a:prstGeom prst="roundRect">
              <a:avLst/>
            </a:prstGeom>
            <a:solidFill>
              <a:schemeClr val="accent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CMRO</a:t>
              </a:r>
              <a:r>
                <a:rPr lang="en-US" sz="1400" baseline="-25000" dirty="0"/>
                <a:t>2</a:t>
              </a:r>
            </a:p>
          </p:txBody>
        </p:sp>
        <p:sp>
          <p:nvSpPr>
            <p:cNvPr id="15" name="Rounded Rectangle 14"/>
            <p:cNvSpPr/>
            <p:nvPr/>
          </p:nvSpPr>
          <p:spPr>
            <a:xfrm>
              <a:off x="1348280" y="5907392"/>
              <a:ext cx="2100807" cy="627196"/>
            </a:xfrm>
            <a:prstGeom prst="roundRect">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BOLD Signal</a:t>
              </a:r>
            </a:p>
          </p:txBody>
        </p:sp>
        <p:cxnSp>
          <p:nvCxnSpPr>
            <p:cNvPr id="17" name="Straight Arrow Connector 16"/>
            <p:cNvCxnSpPr>
              <a:stCxn id="10" idx="2"/>
              <a:endCxn id="11" idx="0"/>
            </p:cNvCxnSpPr>
            <p:nvPr/>
          </p:nvCxnSpPr>
          <p:spPr>
            <a:xfrm>
              <a:off x="2461394" y="2913254"/>
              <a:ext cx="0" cy="474534"/>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11" idx="2"/>
              <a:endCxn id="12" idx="0"/>
            </p:cNvCxnSpPr>
            <p:nvPr/>
          </p:nvCxnSpPr>
          <p:spPr>
            <a:xfrm rot="5400000">
              <a:off x="1546758" y="3636212"/>
              <a:ext cx="535864" cy="1293409"/>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11" idx="2"/>
              <a:endCxn id="13" idx="0"/>
            </p:cNvCxnSpPr>
            <p:nvPr/>
          </p:nvCxnSpPr>
          <p:spPr>
            <a:xfrm rot="5400000">
              <a:off x="2069773" y="4159227"/>
              <a:ext cx="535864" cy="247378"/>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1" idx="2"/>
              <a:endCxn id="14" idx="0"/>
            </p:cNvCxnSpPr>
            <p:nvPr/>
          </p:nvCxnSpPr>
          <p:spPr>
            <a:xfrm rot="16200000" flipH="1">
              <a:off x="2704718" y="3771660"/>
              <a:ext cx="535864" cy="1022512"/>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2" idx="2"/>
              <a:endCxn id="15" idx="0"/>
            </p:cNvCxnSpPr>
            <p:nvPr/>
          </p:nvCxnSpPr>
          <p:spPr>
            <a:xfrm rot="16200000" flipH="1">
              <a:off x="1418660" y="4927368"/>
              <a:ext cx="729348" cy="1230699"/>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13" idx="2"/>
              <a:endCxn id="15" idx="0"/>
            </p:cNvCxnSpPr>
            <p:nvPr/>
          </p:nvCxnSpPr>
          <p:spPr>
            <a:xfrm rot="16200000" flipH="1">
              <a:off x="1941676" y="5450384"/>
              <a:ext cx="729348" cy="184668"/>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4" idx="2"/>
              <a:endCxn id="15" idx="0"/>
            </p:cNvCxnSpPr>
            <p:nvPr/>
          </p:nvCxnSpPr>
          <p:spPr>
            <a:xfrm rot="5400000">
              <a:off x="2576621" y="5000107"/>
              <a:ext cx="729348" cy="1085222"/>
            </a:xfrm>
            <a:prstGeom prst="bentConnector3">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2BA21C39-AC49-1D42-BDAD-BF672F2A1D2D}"/>
              </a:ext>
            </a:extLst>
          </p:cNvPr>
          <p:cNvPicPr>
            <a:picLocks noChangeAspect="1"/>
          </p:cNvPicPr>
          <p:nvPr/>
        </p:nvPicPr>
        <p:blipFill>
          <a:blip r:embed="rId3"/>
          <a:stretch>
            <a:fillRect/>
          </a:stretch>
        </p:blipFill>
        <p:spPr>
          <a:xfrm>
            <a:off x="4695449" y="4100925"/>
            <a:ext cx="2811739" cy="2210609"/>
          </a:xfrm>
          <a:prstGeom prst="rect">
            <a:avLst/>
          </a:prstGeom>
        </p:spPr>
      </p:pic>
    </p:spTree>
    <p:extLst>
      <p:ext uri="{BB962C8B-B14F-4D97-AF65-F5344CB8AC3E}">
        <p14:creationId xmlns:p14="http://schemas.microsoft.com/office/powerpoint/2010/main" val="285229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MRI (fMRI)</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1078" y="1816515"/>
            <a:ext cx="3455811" cy="3887028"/>
          </a:xfrm>
          <a:prstGeom prst="rect">
            <a:avLst/>
          </a:prstGeom>
          <a:ln>
            <a:noFill/>
          </a:ln>
          <a:effectLst>
            <a:softEdge rad="112500"/>
          </a:effectLst>
        </p:spPr>
      </p:pic>
      <p:pic>
        <p:nvPicPr>
          <p:cNvPr id="6" name="Content Placeholder 5" descr="fmri_science_cover.jpg"/>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4607859" y="1719729"/>
            <a:ext cx="4078941" cy="4525963"/>
          </a:xfrm>
        </p:spPr>
      </p:pic>
    </p:spTree>
    <p:extLst>
      <p:ext uri="{BB962C8B-B14F-4D97-AF65-F5344CB8AC3E}">
        <p14:creationId xmlns:p14="http://schemas.microsoft.com/office/powerpoint/2010/main" val="3425522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2B07-6183-3F42-984B-79A5ED34171E}"/>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D0B7ACA-DF84-714A-B63B-3C7CCB19DAB3}"/>
              </a:ext>
            </a:extLst>
          </p:cNvPr>
          <p:cNvSpPr>
            <a:spLocks noGrp="1"/>
          </p:cNvSpPr>
          <p:nvPr>
            <p:ph idx="1"/>
          </p:nvPr>
        </p:nvSpPr>
        <p:spPr>
          <a:noFill/>
        </p:spPr>
        <p:txBody>
          <a:bodyPr/>
          <a:lstStyle/>
          <a:p>
            <a:r>
              <a:rPr lang="en-US" b="1" dirty="0"/>
              <a:t>How does MRI work?</a:t>
            </a:r>
          </a:p>
          <a:p>
            <a:r>
              <a:rPr lang="en-US" dirty="0">
                <a:solidFill>
                  <a:schemeClr val="tx1">
                    <a:lumMod val="75000"/>
                  </a:schemeClr>
                </a:solidFill>
              </a:rPr>
              <a:t>Structural vs. Functional MRI</a:t>
            </a:r>
          </a:p>
          <a:p>
            <a:pPr lvl="1"/>
            <a:r>
              <a:rPr lang="en-US" dirty="0">
                <a:solidFill>
                  <a:schemeClr val="tx1">
                    <a:lumMod val="75000"/>
                  </a:schemeClr>
                </a:solidFill>
              </a:rPr>
              <a:t>What is BOLD signal?</a:t>
            </a:r>
          </a:p>
          <a:p>
            <a:r>
              <a:rPr lang="en-US" dirty="0">
                <a:solidFill>
                  <a:schemeClr val="tx1">
                    <a:lumMod val="75000"/>
                  </a:schemeClr>
                </a:solidFill>
              </a:rPr>
              <a:t>Three Ways to Look at fMRI Data</a:t>
            </a:r>
          </a:p>
          <a:p>
            <a:pPr lvl="1"/>
            <a:r>
              <a:rPr lang="en-US" sz="2800" dirty="0">
                <a:solidFill>
                  <a:schemeClr val="tx1">
                    <a:lumMod val="75000"/>
                  </a:schemeClr>
                </a:solidFill>
              </a:rPr>
              <a:t>Activity Maps</a:t>
            </a:r>
          </a:p>
          <a:p>
            <a:pPr lvl="1"/>
            <a:r>
              <a:rPr lang="en-US" sz="2800" dirty="0">
                <a:solidFill>
                  <a:schemeClr val="tx1">
                    <a:lumMod val="75000"/>
                  </a:schemeClr>
                </a:solidFill>
              </a:rPr>
              <a:t>Neural Decoding</a:t>
            </a:r>
          </a:p>
          <a:p>
            <a:pPr lvl="1"/>
            <a:r>
              <a:rPr lang="en-US" sz="2800" dirty="0">
                <a:solidFill>
                  <a:schemeClr val="tx1">
                    <a:lumMod val="75000"/>
                  </a:schemeClr>
                </a:solidFill>
              </a:rPr>
              <a:t>Functional Connectivity Networks</a:t>
            </a:r>
          </a:p>
          <a:p>
            <a:r>
              <a:rPr lang="en-US" dirty="0">
                <a:solidFill>
                  <a:schemeClr val="tx1">
                    <a:lumMod val="75000"/>
                  </a:schemeClr>
                </a:solidFill>
              </a:rPr>
              <a:t>The future…</a:t>
            </a:r>
          </a:p>
          <a:p>
            <a:endParaRPr lang="en-US" dirty="0"/>
          </a:p>
          <a:p>
            <a:endParaRPr lang="en-US" dirty="0"/>
          </a:p>
        </p:txBody>
      </p:sp>
    </p:spTree>
    <p:extLst>
      <p:ext uri="{BB962C8B-B14F-4D97-AF65-F5344CB8AC3E}">
        <p14:creationId xmlns:p14="http://schemas.microsoft.com/office/powerpoint/2010/main" val="99094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fMRI History</a:t>
            </a:r>
          </a:p>
        </p:txBody>
      </p:sp>
      <p:sp>
        <p:nvSpPr>
          <p:cNvPr id="7" name="Content Placeholder 2"/>
          <p:cNvSpPr txBox="1">
            <a:spLocks/>
          </p:cNvSpPr>
          <p:nvPr/>
        </p:nvSpPr>
        <p:spPr>
          <a:xfrm>
            <a:off x="457200" y="1600200"/>
            <a:ext cx="4100689"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Much of the pioneering research for fMRI was conducted here in Boston at MGH</a:t>
            </a:r>
          </a:p>
          <a:p>
            <a:pPr marL="0" indent="0">
              <a:buNone/>
            </a:pPr>
            <a:endParaRPr lang="en-US" sz="1800" dirty="0"/>
          </a:p>
          <a:p>
            <a:r>
              <a:rPr lang="en-US" dirty="0"/>
              <a:t>Published on the cover of </a:t>
            </a:r>
            <a:r>
              <a:rPr lang="en-US" i="1" dirty="0"/>
              <a:t>Science</a:t>
            </a:r>
            <a:r>
              <a:rPr lang="en-US" dirty="0"/>
              <a:t> in 1991</a:t>
            </a:r>
          </a:p>
        </p:txBody>
      </p:sp>
      <p:pic>
        <p:nvPicPr>
          <p:cNvPr id="8" name="Picture 7"/>
          <p:cNvPicPr>
            <a:picLocks noChangeAspect="1"/>
          </p:cNvPicPr>
          <p:nvPr/>
        </p:nvPicPr>
        <p:blipFill>
          <a:blip r:embed="rId2"/>
          <a:stretch>
            <a:fillRect/>
          </a:stretch>
        </p:blipFill>
        <p:spPr>
          <a:xfrm>
            <a:off x="4841095" y="1417638"/>
            <a:ext cx="3512683" cy="4626077"/>
          </a:xfrm>
          <a:prstGeom prst="rect">
            <a:avLst/>
          </a:prstGeom>
          <a:ln>
            <a:noFill/>
          </a:ln>
          <a:effectLst>
            <a:softEdge rad="112500"/>
          </a:effectLst>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05788" y="1872760"/>
            <a:ext cx="5429624" cy="3532417"/>
          </a:xfrm>
          <a:prstGeom prst="rect">
            <a:avLst/>
          </a:prstGeom>
        </p:spPr>
      </p:pic>
      <p:sp>
        <p:nvSpPr>
          <p:cNvPr id="11" name="Rectangle 10"/>
          <p:cNvSpPr/>
          <p:nvPr/>
        </p:nvSpPr>
        <p:spPr>
          <a:xfrm>
            <a:off x="4841095" y="6393425"/>
            <a:ext cx="4163369" cy="369332"/>
          </a:xfrm>
          <a:prstGeom prst="rect">
            <a:avLst/>
          </a:prstGeom>
        </p:spPr>
        <p:txBody>
          <a:bodyPr wrap="none">
            <a:spAutoFit/>
          </a:bodyPr>
          <a:lstStyle/>
          <a:p>
            <a:r>
              <a:rPr lang="en-US" dirty="0"/>
              <a:t>http://www.fmri25.org/behind-the-cover/</a:t>
            </a:r>
          </a:p>
        </p:txBody>
      </p:sp>
    </p:spTree>
    <p:extLst>
      <p:ext uri="{BB962C8B-B14F-4D97-AF65-F5344CB8AC3E}">
        <p14:creationId xmlns:p14="http://schemas.microsoft.com/office/powerpoint/2010/main" val="303879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2B07-6183-3F42-984B-79A5ED34171E}"/>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D0B7ACA-DF84-714A-B63B-3C7CCB19DAB3}"/>
              </a:ext>
            </a:extLst>
          </p:cNvPr>
          <p:cNvSpPr>
            <a:spLocks noGrp="1"/>
          </p:cNvSpPr>
          <p:nvPr>
            <p:ph idx="1"/>
          </p:nvPr>
        </p:nvSpPr>
        <p:spPr>
          <a:noFill/>
        </p:spPr>
        <p:txBody>
          <a:bodyPr/>
          <a:lstStyle/>
          <a:p>
            <a:r>
              <a:rPr lang="en-US" dirty="0">
                <a:solidFill>
                  <a:schemeClr val="tx1">
                    <a:lumMod val="75000"/>
                  </a:schemeClr>
                </a:solidFill>
              </a:rPr>
              <a:t>How does MRI work?</a:t>
            </a:r>
          </a:p>
          <a:p>
            <a:r>
              <a:rPr lang="en-US" dirty="0">
                <a:solidFill>
                  <a:schemeClr val="tx1">
                    <a:lumMod val="75000"/>
                  </a:schemeClr>
                </a:solidFill>
              </a:rPr>
              <a:t>Structural vs. Functional MRI</a:t>
            </a:r>
          </a:p>
          <a:p>
            <a:pPr lvl="1"/>
            <a:r>
              <a:rPr lang="en-US" dirty="0">
                <a:solidFill>
                  <a:schemeClr val="tx1">
                    <a:lumMod val="75000"/>
                  </a:schemeClr>
                </a:solidFill>
              </a:rPr>
              <a:t>What is BOLD signal?</a:t>
            </a:r>
          </a:p>
          <a:p>
            <a:r>
              <a:rPr lang="en-US" b="1" dirty="0"/>
              <a:t>Three Ways to Look at fMRI Data</a:t>
            </a:r>
          </a:p>
          <a:p>
            <a:pPr lvl="1"/>
            <a:r>
              <a:rPr lang="en-US" sz="2800" b="1" dirty="0"/>
              <a:t>Activity Maps</a:t>
            </a:r>
          </a:p>
          <a:p>
            <a:pPr lvl="1"/>
            <a:r>
              <a:rPr lang="en-US" sz="2800" dirty="0">
                <a:solidFill>
                  <a:schemeClr val="tx1">
                    <a:lumMod val="75000"/>
                  </a:schemeClr>
                </a:solidFill>
              </a:rPr>
              <a:t>Neural Decoding</a:t>
            </a:r>
          </a:p>
          <a:p>
            <a:pPr lvl="1"/>
            <a:r>
              <a:rPr lang="en-US" sz="2800" dirty="0">
                <a:solidFill>
                  <a:schemeClr val="tx1">
                    <a:lumMod val="75000"/>
                  </a:schemeClr>
                </a:solidFill>
              </a:rPr>
              <a:t>Functional Connectivity Networks</a:t>
            </a:r>
          </a:p>
          <a:p>
            <a:r>
              <a:rPr lang="en-US" dirty="0">
                <a:solidFill>
                  <a:schemeClr val="tx1">
                    <a:lumMod val="75000"/>
                  </a:schemeClr>
                </a:solidFill>
              </a:rPr>
              <a:t>The future…</a:t>
            </a:r>
          </a:p>
          <a:p>
            <a:endParaRPr lang="en-US" dirty="0"/>
          </a:p>
          <a:p>
            <a:endParaRPr lang="en-US" dirty="0"/>
          </a:p>
        </p:txBody>
      </p:sp>
    </p:spTree>
    <p:extLst>
      <p:ext uri="{BB962C8B-B14F-4D97-AF65-F5344CB8AC3E}">
        <p14:creationId xmlns:p14="http://schemas.microsoft.com/office/powerpoint/2010/main" val="83498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02840" y="5047559"/>
            <a:ext cx="1879554" cy="461665"/>
          </a:xfrm>
          <a:prstGeom prst="rect">
            <a:avLst/>
          </a:prstGeom>
          <a:noFill/>
        </p:spPr>
        <p:txBody>
          <a:bodyPr wrap="none" rtlCol="0">
            <a:spAutoFit/>
          </a:bodyPr>
          <a:lstStyle/>
          <a:p>
            <a:r>
              <a:rPr lang="en-US" sz="2400" dirty="0"/>
              <a:t>CONDITION B</a:t>
            </a:r>
          </a:p>
        </p:txBody>
      </p:sp>
      <p:sp>
        <p:nvSpPr>
          <p:cNvPr id="5" name="TextBox 4"/>
          <p:cNvSpPr txBox="1"/>
          <p:nvPr/>
        </p:nvSpPr>
        <p:spPr>
          <a:xfrm>
            <a:off x="2909473" y="4949388"/>
            <a:ext cx="310301" cy="584776"/>
          </a:xfrm>
          <a:prstGeom prst="rect">
            <a:avLst/>
          </a:prstGeom>
          <a:noFill/>
        </p:spPr>
        <p:txBody>
          <a:bodyPr wrap="none" rtlCol="0">
            <a:spAutoFit/>
          </a:bodyPr>
          <a:lstStyle/>
          <a:p>
            <a:r>
              <a:rPr lang="en-US" sz="3200" dirty="0"/>
              <a:t>-</a:t>
            </a:r>
          </a:p>
        </p:txBody>
      </p:sp>
      <p:sp>
        <p:nvSpPr>
          <p:cNvPr id="6" name="TextBox 5"/>
          <p:cNvSpPr txBox="1"/>
          <p:nvPr/>
        </p:nvSpPr>
        <p:spPr>
          <a:xfrm>
            <a:off x="720508" y="5043012"/>
            <a:ext cx="1890774" cy="461665"/>
          </a:xfrm>
          <a:prstGeom prst="rect">
            <a:avLst/>
          </a:prstGeom>
          <a:noFill/>
        </p:spPr>
        <p:txBody>
          <a:bodyPr wrap="none" rtlCol="0">
            <a:spAutoFit/>
          </a:bodyPr>
          <a:lstStyle/>
          <a:p>
            <a:r>
              <a:rPr lang="en-US" sz="2400" dirty="0"/>
              <a:t>CONDITION A</a:t>
            </a:r>
          </a:p>
        </p:txBody>
      </p:sp>
      <p:sp>
        <p:nvSpPr>
          <p:cNvPr id="7" name="TextBox 6"/>
          <p:cNvSpPr txBox="1"/>
          <p:nvPr/>
        </p:nvSpPr>
        <p:spPr>
          <a:xfrm>
            <a:off x="6598897" y="5068320"/>
            <a:ext cx="2365584" cy="830997"/>
          </a:xfrm>
          <a:prstGeom prst="rect">
            <a:avLst/>
          </a:prstGeom>
          <a:noFill/>
        </p:spPr>
        <p:txBody>
          <a:bodyPr wrap="none" rtlCol="0">
            <a:spAutoFit/>
          </a:bodyPr>
          <a:lstStyle/>
          <a:p>
            <a:r>
              <a:rPr lang="en-US" sz="2400" dirty="0"/>
              <a:t>ACTIVATION MAP</a:t>
            </a:r>
          </a:p>
          <a:p>
            <a:pPr algn="ctr"/>
            <a:r>
              <a:rPr lang="en-US" sz="2400" dirty="0">
                <a:solidFill>
                  <a:srgbClr val="FFC000"/>
                </a:solidFill>
              </a:rPr>
              <a:t>A</a:t>
            </a:r>
            <a:r>
              <a:rPr lang="en-US" sz="2400" dirty="0"/>
              <a:t> &gt; </a:t>
            </a:r>
            <a:r>
              <a:rPr lang="en-US" sz="2400" dirty="0">
                <a:solidFill>
                  <a:srgbClr val="00B0F0"/>
                </a:solidFill>
              </a:rPr>
              <a:t>B</a:t>
            </a:r>
          </a:p>
        </p:txBody>
      </p:sp>
      <p:sp>
        <p:nvSpPr>
          <p:cNvPr id="8" name="TextBox 7"/>
          <p:cNvSpPr txBox="1"/>
          <p:nvPr/>
        </p:nvSpPr>
        <p:spPr>
          <a:xfrm>
            <a:off x="5936905" y="5006764"/>
            <a:ext cx="389049" cy="584776"/>
          </a:xfrm>
          <a:prstGeom prst="rect">
            <a:avLst/>
          </a:prstGeom>
          <a:noFill/>
        </p:spPr>
        <p:txBody>
          <a:bodyPr wrap="none" rtlCol="0">
            <a:spAutoFit/>
          </a:bodyPr>
          <a:lstStyle/>
          <a:p>
            <a:r>
              <a:rPr lang="en-US" sz="3200" dirty="0"/>
              <a:t>=</a:t>
            </a:r>
          </a:p>
        </p:txBody>
      </p:sp>
      <p:grpSp>
        <p:nvGrpSpPr>
          <p:cNvPr id="25" name="Group 24"/>
          <p:cNvGrpSpPr/>
          <p:nvPr/>
        </p:nvGrpSpPr>
        <p:grpSpPr>
          <a:xfrm>
            <a:off x="213860" y="2406514"/>
            <a:ext cx="2661806" cy="2661806"/>
            <a:chOff x="259546" y="3158074"/>
            <a:chExt cx="2661806" cy="2661806"/>
          </a:xfrm>
        </p:grpSpPr>
        <p:sp>
          <p:nvSpPr>
            <p:cNvPr id="14" name="Freeform 13"/>
            <p:cNvSpPr/>
            <p:nvPr/>
          </p:nvSpPr>
          <p:spPr>
            <a:xfrm>
              <a:off x="819105" y="3353791"/>
              <a:ext cx="1787255" cy="1630710"/>
            </a:xfrm>
            <a:custGeom>
              <a:avLst/>
              <a:gdLst>
                <a:gd name="connsiteX0" fmla="*/ 924983 w 1787255"/>
                <a:gd name="connsiteY0" fmla="*/ 0 h 1630710"/>
                <a:gd name="connsiteX1" fmla="*/ 454653 w 1787255"/>
                <a:gd name="connsiteY1" fmla="*/ 78399 h 1630710"/>
                <a:gd name="connsiteX2" fmla="*/ 94066 w 1787255"/>
                <a:gd name="connsiteY2" fmla="*/ 360637 h 1630710"/>
                <a:gd name="connsiteX3" fmla="*/ 0 w 1787255"/>
                <a:gd name="connsiteY3" fmla="*/ 752635 h 1630710"/>
                <a:gd name="connsiteX4" fmla="*/ 282198 w 1787255"/>
                <a:gd name="connsiteY4" fmla="*/ 1050553 h 1630710"/>
                <a:gd name="connsiteX5" fmla="*/ 721173 w 1787255"/>
                <a:gd name="connsiteY5" fmla="*/ 1254392 h 1630710"/>
                <a:gd name="connsiteX6" fmla="*/ 893628 w 1787255"/>
                <a:gd name="connsiteY6" fmla="*/ 1458231 h 1630710"/>
                <a:gd name="connsiteX7" fmla="*/ 1081760 w 1787255"/>
                <a:gd name="connsiteY7" fmla="*/ 1630710 h 1630710"/>
                <a:gd name="connsiteX8" fmla="*/ 1473701 w 1787255"/>
                <a:gd name="connsiteY8" fmla="*/ 1489591 h 1630710"/>
                <a:gd name="connsiteX9" fmla="*/ 1787255 w 1787255"/>
                <a:gd name="connsiteY9" fmla="*/ 1050553 h 1630710"/>
                <a:gd name="connsiteX10" fmla="*/ 1787255 w 1787255"/>
                <a:gd name="connsiteY10" fmla="*/ 627196 h 1630710"/>
                <a:gd name="connsiteX11" fmla="*/ 1630478 w 1787255"/>
                <a:gd name="connsiteY11" fmla="*/ 235198 h 1630710"/>
                <a:gd name="connsiteX12" fmla="*/ 1301247 w 1787255"/>
                <a:gd name="connsiteY12" fmla="*/ 62719 h 1630710"/>
                <a:gd name="connsiteX13" fmla="*/ 924983 w 1787255"/>
                <a:gd name="connsiteY13" fmla="*/ 0 h 163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7255" h="1630710">
                  <a:moveTo>
                    <a:pt x="924983" y="0"/>
                  </a:moveTo>
                  <a:lnTo>
                    <a:pt x="454653" y="78399"/>
                  </a:lnTo>
                  <a:lnTo>
                    <a:pt x="94066" y="360637"/>
                  </a:lnTo>
                  <a:lnTo>
                    <a:pt x="0" y="752635"/>
                  </a:lnTo>
                  <a:lnTo>
                    <a:pt x="282198" y="1050553"/>
                  </a:lnTo>
                  <a:lnTo>
                    <a:pt x="721173" y="1254392"/>
                  </a:lnTo>
                  <a:lnTo>
                    <a:pt x="893628" y="1458231"/>
                  </a:lnTo>
                  <a:lnTo>
                    <a:pt x="1081760" y="1630710"/>
                  </a:lnTo>
                  <a:lnTo>
                    <a:pt x="1473701" y="1489591"/>
                  </a:lnTo>
                  <a:lnTo>
                    <a:pt x="1787255" y="1050553"/>
                  </a:lnTo>
                  <a:lnTo>
                    <a:pt x="1787255" y="627196"/>
                  </a:lnTo>
                  <a:lnTo>
                    <a:pt x="1630478" y="235198"/>
                  </a:lnTo>
                  <a:lnTo>
                    <a:pt x="1301247" y="62719"/>
                  </a:lnTo>
                  <a:lnTo>
                    <a:pt x="924983" y="0"/>
                  </a:lnTo>
                  <a:close/>
                </a:path>
              </a:pathLst>
            </a:custGeom>
            <a:solidFill>
              <a:srgbClr val="00FF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968463" y="3478828"/>
              <a:ext cx="1558581" cy="1217276"/>
            </a:xfrm>
            <a:custGeom>
              <a:avLst/>
              <a:gdLst>
                <a:gd name="connsiteX0" fmla="*/ 347286 w 1558581"/>
                <a:gd name="connsiteY0" fmla="*/ 66091 h 1343869"/>
                <a:gd name="connsiteX1" fmla="*/ 338149 w 1558581"/>
                <a:gd name="connsiteY1" fmla="*/ 175728 h 1343869"/>
                <a:gd name="connsiteX2" fmla="*/ 91446 w 1558581"/>
                <a:gd name="connsiteY2" fmla="*/ 230546 h 1343869"/>
                <a:gd name="connsiteX3" fmla="*/ 75 w 1558581"/>
                <a:gd name="connsiteY3" fmla="*/ 458956 h 1343869"/>
                <a:gd name="connsiteX4" fmla="*/ 82309 w 1558581"/>
                <a:gd name="connsiteY4" fmla="*/ 678229 h 1343869"/>
                <a:gd name="connsiteX5" fmla="*/ 374698 w 1558581"/>
                <a:gd name="connsiteY5" fmla="*/ 687365 h 1343869"/>
                <a:gd name="connsiteX6" fmla="*/ 255915 w 1558581"/>
                <a:gd name="connsiteY6" fmla="*/ 806138 h 1343869"/>
                <a:gd name="connsiteX7" fmla="*/ 484343 w 1558581"/>
                <a:gd name="connsiteY7" fmla="*/ 970593 h 1343869"/>
                <a:gd name="connsiteX8" fmla="*/ 648812 w 1558581"/>
                <a:gd name="connsiteY8" fmla="*/ 1043684 h 1343869"/>
                <a:gd name="connsiteX9" fmla="*/ 858966 w 1558581"/>
                <a:gd name="connsiteY9" fmla="*/ 988866 h 1343869"/>
                <a:gd name="connsiteX10" fmla="*/ 941201 w 1558581"/>
                <a:gd name="connsiteY10" fmla="*/ 1135048 h 1343869"/>
                <a:gd name="connsiteX11" fmla="*/ 895515 w 1558581"/>
                <a:gd name="connsiteY11" fmla="*/ 1336049 h 1343869"/>
                <a:gd name="connsiteX12" fmla="*/ 1169629 w 1558581"/>
                <a:gd name="connsiteY12" fmla="*/ 1281230 h 1343869"/>
                <a:gd name="connsiteX13" fmla="*/ 1370647 w 1558581"/>
                <a:gd name="connsiteY13" fmla="*/ 1080230 h 1343869"/>
                <a:gd name="connsiteX14" fmla="*/ 1553390 w 1558581"/>
                <a:gd name="connsiteY14" fmla="*/ 815275 h 1343869"/>
                <a:gd name="connsiteX15" fmla="*/ 1507704 w 1558581"/>
                <a:gd name="connsiteY15" fmla="*/ 559456 h 1343869"/>
                <a:gd name="connsiteX16" fmla="*/ 1498567 w 1558581"/>
                <a:gd name="connsiteY16" fmla="*/ 385864 h 1343869"/>
                <a:gd name="connsiteX17" fmla="*/ 1251864 w 1558581"/>
                <a:gd name="connsiteY17" fmla="*/ 175728 h 1343869"/>
                <a:gd name="connsiteX18" fmla="*/ 1005161 w 1558581"/>
                <a:gd name="connsiteY18" fmla="*/ 29545 h 1343869"/>
                <a:gd name="connsiteX19" fmla="*/ 721909 w 1558581"/>
                <a:gd name="connsiteY19" fmla="*/ 20409 h 1343869"/>
                <a:gd name="connsiteX20" fmla="*/ 402109 w 1558581"/>
                <a:gd name="connsiteY20" fmla="*/ 2136 h 1343869"/>
                <a:gd name="connsiteX21" fmla="*/ 347286 w 1558581"/>
                <a:gd name="connsiteY21" fmla="*/ 66091 h 134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581" h="1343869">
                  <a:moveTo>
                    <a:pt x="347286" y="66091"/>
                  </a:moveTo>
                  <a:cubicBezTo>
                    <a:pt x="336626" y="95023"/>
                    <a:pt x="380789" y="148319"/>
                    <a:pt x="338149" y="175728"/>
                  </a:cubicBezTo>
                  <a:cubicBezTo>
                    <a:pt x="295509" y="203137"/>
                    <a:pt x="147792" y="183341"/>
                    <a:pt x="91446" y="230546"/>
                  </a:cubicBezTo>
                  <a:cubicBezTo>
                    <a:pt x="35100" y="277751"/>
                    <a:pt x="1598" y="384342"/>
                    <a:pt x="75" y="458956"/>
                  </a:cubicBezTo>
                  <a:cubicBezTo>
                    <a:pt x="-1448" y="533570"/>
                    <a:pt x="19872" y="640161"/>
                    <a:pt x="82309" y="678229"/>
                  </a:cubicBezTo>
                  <a:cubicBezTo>
                    <a:pt x="144746" y="716297"/>
                    <a:pt x="345764" y="666047"/>
                    <a:pt x="374698" y="687365"/>
                  </a:cubicBezTo>
                  <a:cubicBezTo>
                    <a:pt x="403632" y="708683"/>
                    <a:pt x="237641" y="758933"/>
                    <a:pt x="255915" y="806138"/>
                  </a:cubicBezTo>
                  <a:cubicBezTo>
                    <a:pt x="274189" y="853343"/>
                    <a:pt x="418860" y="931002"/>
                    <a:pt x="484343" y="970593"/>
                  </a:cubicBezTo>
                  <a:cubicBezTo>
                    <a:pt x="549826" y="1010184"/>
                    <a:pt x="586375" y="1040639"/>
                    <a:pt x="648812" y="1043684"/>
                  </a:cubicBezTo>
                  <a:cubicBezTo>
                    <a:pt x="711249" y="1046730"/>
                    <a:pt x="810235" y="973639"/>
                    <a:pt x="858966" y="988866"/>
                  </a:cubicBezTo>
                  <a:cubicBezTo>
                    <a:pt x="907698" y="1004093"/>
                    <a:pt x="935110" y="1077184"/>
                    <a:pt x="941201" y="1135048"/>
                  </a:cubicBezTo>
                  <a:cubicBezTo>
                    <a:pt x="947293" y="1192912"/>
                    <a:pt x="857444" y="1311685"/>
                    <a:pt x="895515" y="1336049"/>
                  </a:cubicBezTo>
                  <a:cubicBezTo>
                    <a:pt x="933586" y="1360413"/>
                    <a:pt x="1090440" y="1323867"/>
                    <a:pt x="1169629" y="1281230"/>
                  </a:cubicBezTo>
                  <a:cubicBezTo>
                    <a:pt x="1248818" y="1238594"/>
                    <a:pt x="1306687" y="1157889"/>
                    <a:pt x="1370647" y="1080230"/>
                  </a:cubicBezTo>
                  <a:cubicBezTo>
                    <a:pt x="1434607" y="1002571"/>
                    <a:pt x="1530547" y="902071"/>
                    <a:pt x="1553390" y="815275"/>
                  </a:cubicBezTo>
                  <a:cubicBezTo>
                    <a:pt x="1576233" y="728479"/>
                    <a:pt x="1516841" y="631024"/>
                    <a:pt x="1507704" y="559456"/>
                  </a:cubicBezTo>
                  <a:cubicBezTo>
                    <a:pt x="1498567" y="487888"/>
                    <a:pt x="1541207" y="449819"/>
                    <a:pt x="1498567" y="385864"/>
                  </a:cubicBezTo>
                  <a:cubicBezTo>
                    <a:pt x="1455927" y="321909"/>
                    <a:pt x="1334098" y="235114"/>
                    <a:pt x="1251864" y="175728"/>
                  </a:cubicBezTo>
                  <a:cubicBezTo>
                    <a:pt x="1169630" y="116342"/>
                    <a:pt x="1093487" y="55431"/>
                    <a:pt x="1005161" y="29545"/>
                  </a:cubicBezTo>
                  <a:cubicBezTo>
                    <a:pt x="916835" y="3659"/>
                    <a:pt x="822418" y="24977"/>
                    <a:pt x="721909" y="20409"/>
                  </a:cubicBezTo>
                  <a:cubicBezTo>
                    <a:pt x="621400" y="15841"/>
                    <a:pt x="463023" y="-7000"/>
                    <a:pt x="402109" y="2136"/>
                  </a:cubicBezTo>
                  <a:cubicBezTo>
                    <a:pt x="341195" y="11272"/>
                    <a:pt x="357946" y="37159"/>
                    <a:pt x="347286" y="66091"/>
                  </a:cubicBezTo>
                  <a:close/>
                </a:path>
              </a:pathLst>
            </a:cu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59546" y="3158074"/>
              <a:ext cx="2661806" cy="2661806"/>
            </a:xfrm>
            <a:prstGeom prst="rect">
              <a:avLst/>
            </a:prstGeom>
          </p:spPr>
        </p:pic>
        <p:sp>
          <p:nvSpPr>
            <p:cNvPr id="16" name="Freeform 15"/>
            <p:cNvSpPr/>
            <p:nvPr/>
          </p:nvSpPr>
          <p:spPr>
            <a:xfrm>
              <a:off x="1112687" y="3526624"/>
              <a:ext cx="1259910" cy="1072175"/>
            </a:xfrm>
            <a:custGeom>
              <a:avLst/>
              <a:gdLst>
                <a:gd name="connsiteX0" fmla="*/ 423724 w 1259910"/>
                <a:gd name="connsiteY0" fmla="*/ 1355 h 1072175"/>
                <a:gd name="connsiteX1" fmla="*/ 282625 w 1259910"/>
                <a:gd name="connsiteY1" fmla="*/ 79755 h 1072175"/>
                <a:gd name="connsiteX2" fmla="*/ 282625 w 1259910"/>
                <a:gd name="connsiteY2" fmla="*/ 220874 h 1072175"/>
                <a:gd name="connsiteX3" fmla="*/ 141526 w 1259910"/>
                <a:gd name="connsiteY3" fmla="*/ 267914 h 1072175"/>
                <a:gd name="connsiteX4" fmla="*/ 427 w 1259910"/>
                <a:gd name="connsiteY4" fmla="*/ 471753 h 1072175"/>
                <a:gd name="connsiteX5" fmla="*/ 188559 w 1259910"/>
                <a:gd name="connsiteY5" fmla="*/ 534472 h 1072175"/>
                <a:gd name="connsiteX6" fmla="*/ 549146 w 1259910"/>
                <a:gd name="connsiteY6" fmla="*/ 377673 h 1072175"/>
                <a:gd name="connsiteX7" fmla="*/ 549146 w 1259910"/>
                <a:gd name="connsiteY7" fmla="*/ 173834 h 1072175"/>
                <a:gd name="connsiteX8" fmla="*/ 784311 w 1259910"/>
                <a:gd name="connsiteY8" fmla="*/ 205194 h 1072175"/>
                <a:gd name="connsiteX9" fmla="*/ 956765 w 1259910"/>
                <a:gd name="connsiteY9" fmla="*/ 471753 h 1072175"/>
                <a:gd name="connsiteX10" fmla="*/ 1050831 w 1259910"/>
                <a:gd name="connsiteY10" fmla="*/ 675591 h 1072175"/>
                <a:gd name="connsiteX11" fmla="*/ 956765 w 1259910"/>
                <a:gd name="connsiteY11" fmla="*/ 863750 h 1072175"/>
                <a:gd name="connsiteX12" fmla="*/ 831344 w 1259910"/>
                <a:gd name="connsiteY12" fmla="*/ 926470 h 1072175"/>
                <a:gd name="connsiteX13" fmla="*/ 956765 w 1259910"/>
                <a:gd name="connsiteY13" fmla="*/ 1067589 h 1072175"/>
                <a:gd name="connsiteX14" fmla="*/ 1238963 w 1259910"/>
                <a:gd name="connsiteY14" fmla="*/ 738311 h 1072175"/>
                <a:gd name="connsiteX15" fmla="*/ 1207608 w 1259910"/>
                <a:gd name="connsiteY15" fmla="*/ 377673 h 1072175"/>
                <a:gd name="connsiteX16" fmla="*/ 956765 w 1259910"/>
                <a:gd name="connsiteY16" fmla="*/ 142475 h 1072175"/>
                <a:gd name="connsiteX17" fmla="*/ 423724 w 1259910"/>
                <a:gd name="connsiteY17" fmla="*/ 1355 h 10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9910" h="1072175">
                  <a:moveTo>
                    <a:pt x="423724" y="1355"/>
                  </a:moveTo>
                  <a:cubicBezTo>
                    <a:pt x="311367" y="-9098"/>
                    <a:pt x="306141" y="43169"/>
                    <a:pt x="282625" y="79755"/>
                  </a:cubicBezTo>
                  <a:cubicBezTo>
                    <a:pt x="259109" y="116341"/>
                    <a:pt x="306141" y="189514"/>
                    <a:pt x="282625" y="220874"/>
                  </a:cubicBezTo>
                  <a:cubicBezTo>
                    <a:pt x="259108" y="252234"/>
                    <a:pt x="188559" y="226101"/>
                    <a:pt x="141526" y="267914"/>
                  </a:cubicBezTo>
                  <a:cubicBezTo>
                    <a:pt x="94493" y="309727"/>
                    <a:pt x="-7412" y="427327"/>
                    <a:pt x="427" y="471753"/>
                  </a:cubicBezTo>
                  <a:cubicBezTo>
                    <a:pt x="8266" y="516179"/>
                    <a:pt x="97106" y="550152"/>
                    <a:pt x="188559" y="534472"/>
                  </a:cubicBezTo>
                  <a:cubicBezTo>
                    <a:pt x="280012" y="518792"/>
                    <a:pt x="489048" y="437779"/>
                    <a:pt x="549146" y="377673"/>
                  </a:cubicBezTo>
                  <a:cubicBezTo>
                    <a:pt x="609244" y="317567"/>
                    <a:pt x="509952" y="202580"/>
                    <a:pt x="549146" y="173834"/>
                  </a:cubicBezTo>
                  <a:cubicBezTo>
                    <a:pt x="588340" y="145088"/>
                    <a:pt x="716375" y="155541"/>
                    <a:pt x="784311" y="205194"/>
                  </a:cubicBezTo>
                  <a:cubicBezTo>
                    <a:pt x="852247" y="254847"/>
                    <a:pt x="912345" y="393354"/>
                    <a:pt x="956765" y="471753"/>
                  </a:cubicBezTo>
                  <a:cubicBezTo>
                    <a:pt x="1001185" y="550152"/>
                    <a:pt x="1050831" y="610258"/>
                    <a:pt x="1050831" y="675591"/>
                  </a:cubicBezTo>
                  <a:cubicBezTo>
                    <a:pt x="1050831" y="740924"/>
                    <a:pt x="993346" y="821937"/>
                    <a:pt x="956765" y="863750"/>
                  </a:cubicBezTo>
                  <a:cubicBezTo>
                    <a:pt x="920184" y="905563"/>
                    <a:pt x="831344" y="892497"/>
                    <a:pt x="831344" y="926470"/>
                  </a:cubicBezTo>
                  <a:cubicBezTo>
                    <a:pt x="831344" y="960443"/>
                    <a:pt x="888829" y="1098949"/>
                    <a:pt x="956765" y="1067589"/>
                  </a:cubicBezTo>
                  <a:cubicBezTo>
                    <a:pt x="1024701" y="1036229"/>
                    <a:pt x="1197156" y="853297"/>
                    <a:pt x="1238963" y="738311"/>
                  </a:cubicBezTo>
                  <a:cubicBezTo>
                    <a:pt x="1280770" y="623325"/>
                    <a:pt x="1254641" y="476979"/>
                    <a:pt x="1207608" y="377673"/>
                  </a:cubicBezTo>
                  <a:cubicBezTo>
                    <a:pt x="1160575" y="278367"/>
                    <a:pt x="1087412" y="210421"/>
                    <a:pt x="956765" y="142475"/>
                  </a:cubicBezTo>
                  <a:cubicBezTo>
                    <a:pt x="826118" y="74529"/>
                    <a:pt x="536081" y="11808"/>
                    <a:pt x="423724" y="1355"/>
                  </a:cubicBez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1440997" y="4046776"/>
              <a:ext cx="438975" cy="313598"/>
            </a:xfrm>
            <a:custGeom>
              <a:avLst/>
              <a:gdLst>
                <a:gd name="connsiteX0" fmla="*/ 47033 w 438975"/>
                <a:gd name="connsiteY0" fmla="*/ 47040 h 313598"/>
                <a:gd name="connsiteX1" fmla="*/ 0 w 438975"/>
                <a:gd name="connsiteY1" fmla="*/ 219519 h 313598"/>
                <a:gd name="connsiteX2" fmla="*/ 172455 w 438975"/>
                <a:gd name="connsiteY2" fmla="*/ 313598 h 313598"/>
                <a:gd name="connsiteX3" fmla="*/ 438975 w 438975"/>
                <a:gd name="connsiteY3" fmla="*/ 250879 h 313598"/>
                <a:gd name="connsiteX4" fmla="*/ 407620 w 438975"/>
                <a:gd name="connsiteY4" fmla="*/ 47040 h 313598"/>
                <a:gd name="connsiteX5" fmla="*/ 219488 w 438975"/>
                <a:gd name="connsiteY5" fmla="*/ 0 h 313598"/>
                <a:gd name="connsiteX6" fmla="*/ 47033 w 438975"/>
                <a:gd name="connsiteY6" fmla="*/ 47040 h 31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75" h="313598">
                  <a:moveTo>
                    <a:pt x="47033" y="47040"/>
                  </a:moveTo>
                  <a:lnTo>
                    <a:pt x="0" y="219519"/>
                  </a:lnTo>
                  <a:lnTo>
                    <a:pt x="172455" y="313598"/>
                  </a:lnTo>
                  <a:lnTo>
                    <a:pt x="438975" y="250879"/>
                  </a:lnTo>
                  <a:lnTo>
                    <a:pt x="407620" y="47040"/>
                  </a:lnTo>
                  <a:lnTo>
                    <a:pt x="219488" y="0"/>
                  </a:lnTo>
                  <a:lnTo>
                    <a:pt x="47033" y="47040"/>
                  </a:ln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1538955" y="4086922"/>
              <a:ext cx="256011" cy="226578"/>
            </a:xfrm>
            <a:custGeom>
              <a:avLst/>
              <a:gdLst>
                <a:gd name="connsiteX0" fmla="*/ 81037 w 256011"/>
                <a:gd name="connsiteY0" fmla="*/ 6894 h 226578"/>
                <a:gd name="connsiteX1" fmla="*/ 2649 w 256011"/>
                <a:gd name="connsiteY1" fmla="*/ 163693 h 226578"/>
                <a:gd name="connsiteX2" fmla="*/ 175104 w 256011"/>
                <a:gd name="connsiteY2" fmla="*/ 226413 h 226578"/>
                <a:gd name="connsiteX3" fmla="*/ 253492 w 256011"/>
                <a:gd name="connsiteY3" fmla="*/ 148013 h 226578"/>
                <a:gd name="connsiteX4" fmla="*/ 222137 w 256011"/>
                <a:gd name="connsiteY4" fmla="*/ 38254 h 226578"/>
                <a:gd name="connsiteX5" fmla="*/ 81037 w 256011"/>
                <a:gd name="connsiteY5" fmla="*/ 6894 h 2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11" h="226578">
                  <a:moveTo>
                    <a:pt x="81037" y="6894"/>
                  </a:moveTo>
                  <a:cubicBezTo>
                    <a:pt x="44456" y="27801"/>
                    <a:pt x="-13029" y="127106"/>
                    <a:pt x="2649" y="163693"/>
                  </a:cubicBezTo>
                  <a:cubicBezTo>
                    <a:pt x="18327" y="200280"/>
                    <a:pt x="133297" y="229026"/>
                    <a:pt x="175104" y="226413"/>
                  </a:cubicBezTo>
                  <a:cubicBezTo>
                    <a:pt x="216911" y="223800"/>
                    <a:pt x="245653" y="179373"/>
                    <a:pt x="253492" y="148013"/>
                  </a:cubicBezTo>
                  <a:cubicBezTo>
                    <a:pt x="261331" y="116653"/>
                    <a:pt x="250880" y="59161"/>
                    <a:pt x="222137" y="38254"/>
                  </a:cubicBezTo>
                  <a:cubicBezTo>
                    <a:pt x="193395" y="17348"/>
                    <a:pt x="117618" y="-14013"/>
                    <a:pt x="81037" y="6894"/>
                  </a:cubicBezTo>
                  <a:close/>
                </a:path>
              </a:pathLst>
            </a:cu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1175577" y="3554102"/>
              <a:ext cx="705769" cy="463555"/>
            </a:xfrm>
            <a:custGeom>
              <a:avLst/>
              <a:gdLst>
                <a:gd name="connsiteX0" fmla="*/ 454900 w 705769"/>
                <a:gd name="connsiteY0" fmla="*/ 52277 h 463555"/>
                <a:gd name="connsiteX1" fmla="*/ 329479 w 705769"/>
                <a:gd name="connsiteY1" fmla="*/ 5237 h 463555"/>
                <a:gd name="connsiteX2" fmla="*/ 313801 w 705769"/>
                <a:gd name="connsiteY2" fmla="*/ 177716 h 463555"/>
                <a:gd name="connsiteX3" fmla="*/ 125669 w 705769"/>
                <a:gd name="connsiteY3" fmla="*/ 318835 h 463555"/>
                <a:gd name="connsiteX4" fmla="*/ 248 w 705769"/>
                <a:gd name="connsiteY4" fmla="*/ 412915 h 463555"/>
                <a:gd name="connsiteX5" fmla="*/ 157025 w 705769"/>
                <a:gd name="connsiteY5" fmla="*/ 459955 h 463555"/>
                <a:gd name="connsiteX6" fmla="*/ 392190 w 705769"/>
                <a:gd name="connsiteY6" fmla="*/ 318835 h 463555"/>
                <a:gd name="connsiteX7" fmla="*/ 407867 w 705769"/>
                <a:gd name="connsiteY7" fmla="*/ 193396 h 463555"/>
                <a:gd name="connsiteX8" fmla="*/ 423545 w 705769"/>
                <a:gd name="connsiteY8" fmla="*/ 99317 h 463555"/>
                <a:gd name="connsiteX9" fmla="*/ 705743 w 705769"/>
                <a:gd name="connsiteY9" fmla="*/ 130677 h 463555"/>
                <a:gd name="connsiteX10" fmla="*/ 454900 w 705769"/>
                <a:gd name="connsiteY10" fmla="*/ 52277 h 46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769" h="463555">
                  <a:moveTo>
                    <a:pt x="454900" y="52277"/>
                  </a:moveTo>
                  <a:cubicBezTo>
                    <a:pt x="392189" y="31370"/>
                    <a:pt x="352995" y="-15670"/>
                    <a:pt x="329479" y="5237"/>
                  </a:cubicBezTo>
                  <a:cubicBezTo>
                    <a:pt x="305962" y="26143"/>
                    <a:pt x="347769" y="125450"/>
                    <a:pt x="313801" y="177716"/>
                  </a:cubicBezTo>
                  <a:cubicBezTo>
                    <a:pt x="279833" y="229982"/>
                    <a:pt x="125669" y="318835"/>
                    <a:pt x="125669" y="318835"/>
                  </a:cubicBezTo>
                  <a:cubicBezTo>
                    <a:pt x="73410" y="358035"/>
                    <a:pt x="-4978" y="389395"/>
                    <a:pt x="248" y="412915"/>
                  </a:cubicBezTo>
                  <a:cubicBezTo>
                    <a:pt x="5474" y="436435"/>
                    <a:pt x="91701" y="475635"/>
                    <a:pt x="157025" y="459955"/>
                  </a:cubicBezTo>
                  <a:cubicBezTo>
                    <a:pt x="222349" y="444275"/>
                    <a:pt x="350383" y="363262"/>
                    <a:pt x="392190" y="318835"/>
                  </a:cubicBezTo>
                  <a:cubicBezTo>
                    <a:pt x="433997" y="274408"/>
                    <a:pt x="402641" y="229982"/>
                    <a:pt x="407867" y="193396"/>
                  </a:cubicBezTo>
                  <a:cubicBezTo>
                    <a:pt x="413093" y="156810"/>
                    <a:pt x="373899" y="109770"/>
                    <a:pt x="423545" y="99317"/>
                  </a:cubicBezTo>
                  <a:cubicBezTo>
                    <a:pt x="473191" y="88864"/>
                    <a:pt x="703130" y="141130"/>
                    <a:pt x="705743" y="130677"/>
                  </a:cubicBezTo>
                  <a:cubicBezTo>
                    <a:pt x="708356" y="120224"/>
                    <a:pt x="517611" y="73184"/>
                    <a:pt x="454900" y="52277"/>
                  </a:cubicBezTo>
                  <a:close/>
                </a:path>
              </a:pathLst>
            </a:cu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1301190" y="3771626"/>
              <a:ext cx="235540" cy="164091"/>
            </a:xfrm>
            <a:custGeom>
              <a:avLst/>
              <a:gdLst>
                <a:gd name="connsiteX0" fmla="*/ 141155 w 235540"/>
                <a:gd name="connsiteY0" fmla="*/ 38592 h 164091"/>
                <a:gd name="connsiteX1" fmla="*/ 56 w 235540"/>
                <a:gd name="connsiteY1" fmla="*/ 148351 h 164091"/>
                <a:gd name="connsiteX2" fmla="*/ 125478 w 235540"/>
                <a:gd name="connsiteY2" fmla="*/ 148351 h 164091"/>
                <a:gd name="connsiteX3" fmla="*/ 235221 w 235540"/>
                <a:gd name="connsiteY3" fmla="*/ 7232 h 164091"/>
                <a:gd name="connsiteX4" fmla="*/ 141155 w 235540"/>
                <a:gd name="connsiteY4" fmla="*/ 38592 h 1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40" h="164091">
                  <a:moveTo>
                    <a:pt x="141155" y="38592"/>
                  </a:moveTo>
                  <a:cubicBezTo>
                    <a:pt x="101961" y="62112"/>
                    <a:pt x="2669" y="130058"/>
                    <a:pt x="56" y="148351"/>
                  </a:cubicBezTo>
                  <a:cubicBezTo>
                    <a:pt x="-2557" y="166644"/>
                    <a:pt x="86284" y="171871"/>
                    <a:pt x="125478" y="148351"/>
                  </a:cubicBezTo>
                  <a:cubicBezTo>
                    <a:pt x="164672" y="124831"/>
                    <a:pt x="229995" y="28138"/>
                    <a:pt x="235221" y="7232"/>
                  </a:cubicBezTo>
                  <a:cubicBezTo>
                    <a:pt x="240447" y="-13675"/>
                    <a:pt x="180349" y="15072"/>
                    <a:pt x="141155" y="38592"/>
                  </a:cubicBez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23"/>
            <p:cNvSpPr/>
            <p:nvPr/>
          </p:nvSpPr>
          <p:spPr>
            <a:xfrm>
              <a:off x="1571360" y="4166192"/>
              <a:ext cx="155561" cy="86016"/>
            </a:xfrm>
            <a:custGeom>
              <a:avLst/>
              <a:gdLst>
                <a:gd name="connsiteX0" fmla="*/ 141155 w 235540"/>
                <a:gd name="connsiteY0" fmla="*/ 38592 h 164091"/>
                <a:gd name="connsiteX1" fmla="*/ 56 w 235540"/>
                <a:gd name="connsiteY1" fmla="*/ 148351 h 164091"/>
                <a:gd name="connsiteX2" fmla="*/ 125478 w 235540"/>
                <a:gd name="connsiteY2" fmla="*/ 148351 h 164091"/>
                <a:gd name="connsiteX3" fmla="*/ 235221 w 235540"/>
                <a:gd name="connsiteY3" fmla="*/ 7232 h 164091"/>
                <a:gd name="connsiteX4" fmla="*/ 141155 w 235540"/>
                <a:gd name="connsiteY4" fmla="*/ 38592 h 1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40" h="164091">
                  <a:moveTo>
                    <a:pt x="141155" y="38592"/>
                  </a:moveTo>
                  <a:cubicBezTo>
                    <a:pt x="101961" y="62112"/>
                    <a:pt x="2669" y="130058"/>
                    <a:pt x="56" y="148351"/>
                  </a:cubicBezTo>
                  <a:cubicBezTo>
                    <a:pt x="-2557" y="166644"/>
                    <a:pt x="86284" y="171871"/>
                    <a:pt x="125478" y="148351"/>
                  </a:cubicBezTo>
                  <a:cubicBezTo>
                    <a:pt x="164672" y="124831"/>
                    <a:pt x="229995" y="28138"/>
                    <a:pt x="235221" y="7232"/>
                  </a:cubicBezTo>
                  <a:cubicBezTo>
                    <a:pt x="240447" y="-13675"/>
                    <a:pt x="180349" y="15072"/>
                    <a:pt x="141155" y="38592"/>
                  </a:cubicBez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C309CCC1-DA30-0246-B36F-67877662B2FA}"/>
              </a:ext>
            </a:extLst>
          </p:cNvPr>
          <p:cNvGrpSpPr/>
          <p:nvPr/>
        </p:nvGrpSpPr>
        <p:grpSpPr>
          <a:xfrm>
            <a:off x="3142235" y="2427260"/>
            <a:ext cx="2661806" cy="2661806"/>
            <a:chOff x="3142235" y="2427260"/>
            <a:chExt cx="2661806" cy="2661806"/>
          </a:xfrm>
        </p:grpSpPr>
        <p:sp>
          <p:nvSpPr>
            <p:cNvPr id="27" name="Freeform 26"/>
            <p:cNvSpPr/>
            <p:nvPr/>
          </p:nvSpPr>
          <p:spPr>
            <a:xfrm>
              <a:off x="3701794" y="2622977"/>
              <a:ext cx="1787255" cy="1630710"/>
            </a:xfrm>
            <a:custGeom>
              <a:avLst/>
              <a:gdLst>
                <a:gd name="connsiteX0" fmla="*/ 924983 w 1787255"/>
                <a:gd name="connsiteY0" fmla="*/ 0 h 1630710"/>
                <a:gd name="connsiteX1" fmla="*/ 454653 w 1787255"/>
                <a:gd name="connsiteY1" fmla="*/ 78399 h 1630710"/>
                <a:gd name="connsiteX2" fmla="*/ 94066 w 1787255"/>
                <a:gd name="connsiteY2" fmla="*/ 360637 h 1630710"/>
                <a:gd name="connsiteX3" fmla="*/ 0 w 1787255"/>
                <a:gd name="connsiteY3" fmla="*/ 752635 h 1630710"/>
                <a:gd name="connsiteX4" fmla="*/ 282198 w 1787255"/>
                <a:gd name="connsiteY4" fmla="*/ 1050553 h 1630710"/>
                <a:gd name="connsiteX5" fmla="*/ 721173 w 1787255"/>
                <a:gd name="connsiteY5" fmla="*/ 1254392 h 1630710"/>
                <a:gd name="connsiteX6" fmla="*/ 893628 w 1787255"/>
                <a:gd name="connsiteY6" fmla="*/ 1458231 h 1630710"/>
                <a:gd name="connsiteX7" fmla="*/ 1081760 w 1787255"/>
                <a:gd name="connsiteY7" fmla="*/ 1630710 h 1630710"/>
                <a:gd name="connsiteX8" fmla="*/ 1473701 w 1787255"/>
                <a:gd name="connsiteY8" fmla="*/ 1489591 h 1630710"/>
                <a:gd name="connsiteX9" fmla="*/ 1787255 w 1787255"/>
                <a:gd name="connsiteY9" fmla="*/ 1050553 h 1630710"/>
                <a:gd name="connsiteX10" fmla="*/ 1787255 w 1787255"/>
                <a:gd name="connsiteY10" fmla="*/ 627196 h 1630710"/>
                <a:gd name="connsiteX11" fmla="*/ 1630478 w 1787255"/>
                <a:gd name="connsiteY11" fmla="*/ 235198 h 1630710"/>
                <a:gd name="connsiteX12" fmla="*/ 1301247 w 1787255"/>
                <a:gd name="connsiteY12" fmla="*/ 62719 h 1630710"/>
                <a:gd name="connsiteX13" fmla="*/ 924983 w 1787255"/>
                <a:gd name="connsiteY13" fmla="*/ 0 h 163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7255" h="1630710">
                  <a:moveTo>
                    <a:pt x="924983" y="0"/>
                  </a:moveTo>
                  <a:lnTo>
                    <a:pt x="454653" y="78399"/>
                  </a:lnTo>
                  <a:lnTo>
                    <a:pt x="94066" y="360637"/>
                  </a:lnTo>
                  <a:lnTo>
                    <a:pt x="0" y="752635"/>
                  </a:lnTo>
                  <a:lnTo>
                    <a:pt x="282198" y="1050553"/>
                  </a:lnTo>
                  <a:lnTo>
                    <a:pt x="721173" y="1254392"/>
                  </a:lnTo>
                  <a:lnTo>
                    <a:pt x="893628" y="1458231"/>
                  </a:lnTo>
                  <a:lnTo>
                    <a:pt x="1081760" y="1630710"/>
                  </a:lnTo>
                  <a:lnTo>
                    <a:pt x="1473701" y="1489591"/>
                  </a:lnTo>
                  <a:lnTo>
                    <a:pt x="1787255" y="1050553"/>
                  </a:lnTo>
                  <a:lnTo>
                    <a:pt x="1787255" y="627196"/>
                  </a:lnTo>
                  <a:lnTo>
                    <a:pt x="1630478" y="235198"/>
                  </a:lnTo>
                  <a:lnTo>
                    <a:pt x="1301247" y="62719"/>
                  </a:lnTo>
                  <a:lnTo>
                    <a:pt x="924983" y="0"/>
                  </a:lnTo>
                  <a:close/>
                </a:path>
              </a:pathLst>
            </a:custGeom>
            <a:solidFill>
              <a:srgbClr val="00FF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3851152" y="2748014"/>
              <a:ext cx="1558581" cy="1217276"/>
            </a:xfrm>
            <a:custGeom>
              <a:avLst/>
              <a:gdLst>
                <a:gd name="connsiteX0" fmla="*/ 347286 w 1558581"/>
                <a:gd name="connsiteY0" fmla="*/ 66091 h 1343869"/>
                <a:gd name="connsiteX1" fmla="*/ 338149 w 1558581"/>
                <a:gd name="connsiteY1" fmla="*/ 175728 h 1343869"/>
                <a:gd name="connsiteX2" fmla="*/ 91446 w 1558581"/>
                <a:gd name="connsiteY2" fmla="*/ 230546 h 1343869"/>
                <a:gd name="connsiteX3" fmla="*/ 75 w 1558581"/>
                <a:gd name="connsiteY3" fmla="*/ 458956 h 1343869"/>
                <a:gd name="connsiteX4" fmla="*/ 82309 w 1558581"/>
                <a:gd name="connsiteY4" fmla="*/ 678229 h 1343869"/>
                <a:gd name="connsiteX5" fmla="*/ 374698 w 1558581"/>
                <a:gd name="connsiteY5" fmla="*/ 687365 h 1343869"/>
                <a:gd name="connsiteX6" fmla="*/ 255915 w 1558581"/>
                <a:gd name="connsiteY6" fmla="*/ 806138 h 1343869"/>
                <a:gd name="connsiteX7" fmla="*/ 484343 w 1558581"/>
                <a:gd name="connsiteY7" fmla="*/ 970593 h 1343869"/>
                <a:gd name="connsiteX8" fmla="*/ 648812 w 1558581"/>
                <a:gd name="connsiteY8" fmla="*/ 1043684 h 1343869"/>
                <a:gd name="connsiteX9" fmla="*/ 858966 w 1558581"/>
                <a:gd name="connsiteY9" fmla="*/ 988866 h 1343869"/>
                <a:gd name="connsiteX10" fmla="*/ 941201 w 1558581"/>
                <a:gd name="connsiteY10" fmla="*/ 1135048 h 1343869"/>
                <a:gd name="connsiteX11" fmla="*/ 895515 w 1558581"/>
                <a:gd name="connsiteY11" fmla="*/ 1336049 h 1343869"/>
                <a:gd name="connsiteX12" fmla="*/ 1169629 w 1558581"/>
                <a:gd name="connsiteY12" fmla="*/ 1281230 h 1343869"/>
                <a:gd name="connsiteX13" fmla="*/ 1370647 w 1558581"/>
                <a:gd name="connsiteY13" fmla="*/ 1080230 h 1343869"/>
                <a:gd name="connsiteX14" fmla="*/ 1553390 w 1558581"/>
                <a:gd name="connsiteY14" fmla="*/ 815275 h 1343869"/>
                <a:gd name="connsiteX15" fmla="*/ 1507704 w 1558581"/>
                <a:gd name="connsiteY15" fmla="*/ 559456 h 1343869"/>
                <a:gd name="connsiteX16" fmla="*/ 1498567 w 1558581"/>
                <a:gd name="connsiteY16" fmla="*/ 385864 h 1343869"/>
                <a:gd name="connsiteX17" fmla="*/ 1251864 w 1558581"/>
                <a:gd name="connsiteY17" fmla="*/ 175728 h 1343869"/>
                <a:gd name="connsiteX18" fmla="*/ 1005161 w 1558581"/>
                <a:gd name="connsiteY18" fmla="*/ 29545 h 1343869"/>
                <a:gd name="connsiteX19" fmla="*/ 721909 w 1558581"/>
                <a:gd name="connsiteY19" fmla="*/ 20409 h 1343869"/>
                <a:gd name="connsiteX20" fmla="*/ 402109 w 1558581"/>
                <a:gd name="connsiteY20" fmla="*/ 2136 h 1343869"/>
                <a:gd name="connsiteX21" fmla="*/ 347286 w 1558581"/>
                <a:gd name="connsiteY21" fmla="*/ 66091 h 134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581" h="1343869">
                  <a:moveTo>
                    <a:pt x="347286" y="66091"/>
                  </a:moveTo>
                  <a:cubicBezTo>
                    <a:pt x="336626" y="95023"/>
                    <a:pt x="380789" y="148319"/>
                    <a:pt x="338149" y="175728"/>
                  </a:cubicBezTo>
                  <a:cubicBezTo>
                    <a:pt x="295509" y="203137"/>
                    <a:pt x="147792" y="183341"/>
                    <a:pt x="91446" y="230546"/>
                  </a:cubicBezTo>
                  <a:cubicBezTo>
                    <a:pt x="35100" y="277751"/>
                    <a:pt x="1598" y="384342"/>
                    <a:pt x="75" y="458956"/>
                  </a:cubicBezTo>
                  <a:cubicBezTo>
                    <a:pt x="-1448" y="533570"/>
                    <a:pt x="19872" y="640161"/>
                    <a:pt x="82309" y="678229"/>
                  </a:cubicBezTo>
                  <a:cubicBezTo>
                    <a:pt x="144746" y="716297"/>
                    <a:pt x="345764" y="666047"/>
                    <a:pt x="374698" y="687365"/>
                  </a:cubicBezTo>
                  <a:cubicBezTo>
                    <a:pt x="403632" y="708683"/>
                    <a:pt x="237641" y="758933"/>
                    <a:pt x="255915" y="806138"/>
                  </a:cubicBezTo>
                  <a:cubicBezTo>
                    <a:pt x="274189" y="853343"/>
                    <a:pt x="418860" y="931002"/>
                    <a:pt x="484343" y="970593"/>
                  </a:cubicBezTo>
                  <a:cubicBezTo>
                    <a:pt x="549826" y="1010184"/>
                    <a:pt x="586375" y="1040639"/>
                    <a:pt x="648812" y="1043684"/>
                  </a:cubicBezTo>
                  <a:cubicBezTo>
                    <a:pt x="711249" y="1046730"/>
                    <a:pt x="810235" y="973639"/>
                    <a:pt x="858966" y="988866"/>
                  </a:cubicBezTo>
                  <a:cubicBezTo>
                    <a:pt x="907698" y="1004093"/>
                    <a:pt x="935110" y="1077184"/>
                    <a:pt x="941201" y="1135048"/>
                  </a:cubicBezTo>
                  <a:cubicBezTo>
                    <a:pt x="947293" y="1192912"/>
                    <a:pt x="857444" y="1311685"/>
                    <a:pt x="895515" y="1336049"/>
                  </a:cubicBezTo>
                  <a:cubicBezTo>
                    <a:pt x="933586" y="1360413"/>
                    <a:pt x="1090440" y="1323867"/>
                    <a:pt x="1169629" y="1281230"/>
                  </a:cubicBezTo>
                  <a:cubicBezTo>
                    <a:pt x="1248818" y="1238594"/>
                    <a:pt x="1306687" y="1157889"/>
                    <a:pt x="1370647" y="1080230"/>
                  </a:cubicBezTo>
                  <a:cubicBezTo>
                    <a:pt x="1434607" y="1002571"/>
                    <a:pt x="1530547" y="902071"/>
                    <a:pt x="1553390" y="815275"/>
                  </a:cubicBezTo>
                  <a:cubicBezTo>
                    <a:pt x="1576233" y="728479"/>
                    <a:pt x="1516841" y="631024"/>
                    <a:pt x="1507704" y="559456"/>
                  </a:cubicBezTo>
                  <a:cubicBezTo>
                    <a:pt x="1498567" y="487888"/>
                    <a:pt x="1541207" y="449819"/>
                    <a:pt x="1498567" y="385864"/>
                  </a:cubicBezTo>
                  <a:cubicBezTo>
                    <a:pt x="1455927" y="321909"/>
                    <a:pt x="1334098" y="235114"/>
                    <a:pt x="1251864" y="175728"/>
                  </a:cubicBezTo>
                  <a:cubicBezTo>
                    <a:pt x="1169630" y="116342"/>
                    <a:pt x="1093487" y="55431"/>
                    <a:pt x="1005161" y="29545"/>
                  </a:cubicBezTo>
                  <a:cubicBezTo>
                    <a:pt x="916835" y="3659"/>
                    <a:pt x="822418" y="24977"/>
                    <a:pt x="721909" y="20409"/>
                  </a:cubicBezTo>
                  <a:cubicBezTo>
                    <a:pt x="621400" y="15841"/>
                    <a:pt x="463023" y="-7000"/>
                    <a:pt x="402109" y="2136"/>
                  </a:cubicBezTo>
                  <a:cubicBezTo>
                    <a:pt x="341195" y="11272"/>
                    <a:pt x="357946" y="37159"/>
                    <a:pt x="347286" y="66091"/>
                  </a:cubicBezTo>
                  <a:close/>
                </a:path>
              </a:pathLst>
            </a:custGeom>
            <a:solidFill>
              <a:srgbClr val="8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142235" y="2427260"/>
              <a:ext cx="2661806" cy="2661806"/>
            </a:xfrm>
            <a:prstGeom prst="rect">
              <a:avLst/>
            </a:prstGeom>
          </p:spPr>
        </p:pic>
        <p:sp>
          <p:nvSpPr>
            <p:cNvPr id="30" name="Freeform 29"/>
            <p:cNvSpPr/>
            <p:nvPr/>
          </p:nvSpPr>
          <p:spPr>
            <a:xfrm>
              <a:off x="3995376" y="2795810"/>
              <a:ext cx="1259910" cy="1072175"/>
            </a:xfrm>
            <a:custGeom>
              <a:avLst/>
              <a:gdLst>
                <a:gd name="connsiteX0" fmla="*/ 423724 w 1259910"/>
                <a:gd name="connsiteY0" fmla="*/ 1355 h 1072175"/>
                <a:gd name="connsiteX1" fmla="*/ 282625 w 1259910"/>
                <a:gd name="connsiteY1" fmla="*/ 79755 h 1072175"/>
                <a:gd name="connsiteX2" fmla="*/ 282625 w 1259910"/>
                <a:gd name="connsiteY2" fmla="*/ 220874 h 1072175"/>
                <a:gd name="connsiteX3" fmla="*/ 141526 w 1259910"/>
                <a:gd name="connsiteY3" fmla="*/ 267914 h 1072175"/>
                <a:gd name="connsiteX4" fmla="*/ 427 w 1259910"/>
                <a:gd name="connsiteY4" fmla="*/ 471753 h 1072175"/>
                <a:gd name="connsiteX5" fmla="*/ 188559 w 1259910"/>
                <a:gd name="connsiteY5" fmla="*/ 534472 h 1072175"/>
                <a:gd name="connsiteX6" fmla="*/ 549146 w 1259910"/>
                <a:gd name="connsiteY6" fmla="*/ 377673 h 1072175"/>
                <a:gd name="connsiteX7" fmla="*/ 549146 w 1259910"/>
                <a:gd name="connsiteY7" fmla="*/ 173834 h 1072175"/>
                <a:gd name="connsiteX8" fmla="*/ 784311 w 1259910"/>
                <a:gd name="connsiteY8" fmla="*/ 205194 h 1072175"/>
                <a:gd name="connsiteX9" fmla="*/ 956765 w 1259910"/>
                <a:gd name="connsiteY9" fmla="*/ 471753 h 1072175"/>
                <a:gd name="connsiteX10" fmla="*/ 1050831 w 1259910"/>
                <a:gd name="connsiteY10" fmla="*/ 675591 h 1072175"/>
                <a:gd name="connsiteX11" fmla="*/ 956765 w 1259910"/>
                <a:gd name="connsiteY11" fmla="*/ 863750 h 1072175"/>
                <a:gd name="connsiteX12" fmla="*/ 831344 w 1259910"/>
                <a:gd name="connsiteY12" fmla="*/ 926470 h 1072175"/>
                <a:gd name="connsiteX13" fmla="*/ 956765 w 1259910"/>
                <a:gd name="connsiteY13" fmla="*/ 1067589 h 1072175"/>
                <a:gd name="connsiteX14" fmla="*/ 1238963 w 1259910"/>
                <a:gd name="connsiteY14" fmla="*/ 738311 h 1072175"/>
                <a:gd name="connsiteX15" fmla="*/ 1207608 w 1259910"/>
                <a:gd name="connsiteY15" fmla="*/ 377673 h 1072175"/>
                <a:gd name="connsiteX16" fmla="*/ 956765 w 1259910"/>
                <a:gd name="connsiteY16" fmla="*/ 142475 h 1072175"/>
                <a:gd name="connsiteX17" fmla="*/ 423724 w 1259910"/>
                <a:gd name="connsiteY17" fmla="*/ 1355 h 1072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9910" h="1072175">
                  <a:moveTo>
                    <a:pt x="423724" y="1355"/>
                  </a:moveTo>
                  <a:cubicBezTo>
                    <a:pt x="311367" y="-9098"/>
                    <a:pt x="306141" y="43169"/>
                    <a:pt x="282625" y="79755"/>
                  </a:cubicBezTo>
                  <a:cubicBezTo>
                    <a:pt x="259109" y="116341"/>
                    <a:pt x="306141" y="189514"/>
                    <a:pt x="282625" y="220874"/>
                  </a:cubicBezTo>
                  <a:cubicBezTo>
                    <a:pt x="259108" y="252234"/>
                    <a:pt x="188559" y="226101"/>
                    <a:pt x="141526" y="267914"/>
                  </a:cubicBezTo>
                  <a:cubicBezTo>
                    <a:pt x="94493" y="309727"/>
                    <a:pt x="-7412" y="427327"/>
                    <a:pt x="427" y="471753"/>
                  </a:cubicBezTo>
                  <a:cubicBezTo>
                    <a:pt x="8266" y="516179"/>
                    <a:pt x="97106" y="550152"/>
                    <a:pt x="188559" y="534472"/>
                  </a:cubicBezTo>
                  <a:cubicBezTo>
                    <a:pt x="280012" y="518792"/>
                    <a:pt x="489048" y="437779"/>
                    <a:pt x="549146" y="377673"/>
                  </a:cubicBezTo>
                  <a:cubicBezTo>
                    <a:pt x="609244" y="317567"/>
                    <a:pt x="509952" y="202580"/>
                    <a:pt x="549146" y="173834"/>
                  </a:cubicBezTo>
                  <a:cubicBezTo>
                    <a:pt x="588340" y="145088"/>
                    <a:pt x="716375" y="155541"/>
                    <a:pt x="784311" y="205194"/>
                  </a:cubicBezTo>
                  <a:cubicBezTo>
                    <a:pt x="852247" y="254847"/>
                    <a:pt x="912345" y="393354"/>
                    <a:pt x="956765" y="471753"/>
                  </a:cubicBezTo>
                  <a:cubicBezTo>
                    <a:pt x="1001185" y="550152"/>
                    <a:pt x="1050831" y="610258"/>
                    <a:pt x="1050831" y="675591"/>
                  </a:cubicBezTo>
                  <a:cubicBezTo>
                    <a:pt x="1050831" y="740924"/>
                    <a:pt x="993346" y="821937"/>
                    <a:pt x="956765" y="863750"/>
                  </a:cubicBezTo>
                  <a:cubicBezTo>
                    <a:pt x="920184" y="905563"/>
                    <a:pt x="831344" y="892497"/>
                    <a:pt x="831344" y="926470"/>
                  </a:cubicBezTo>
                  <a:cubicBezTo>
                    <a:pt x="831344" y="960443"/>
                    <a:pt x="888829" y="1098949"/>
                    <a:pt x="956765" y="1067589"/>
                  </a:cubicBezTo>
                  <a:cubicBezTo>
                    <a:pt x="1024701" y="1036229"/>
                    <a:pt x="1197156" y="853297"/>
                    <a:pt x="1238963" y="738311"/>
                  </a:cubicBezTo>
                  <a:cubicBezTo>
                    <a:pt x="1280770" y="623325"/>
                    <a:pt x="1254641" y="476979"/>
                    <a:pt x="1207608" y="377673"/>
                  </a:cubicBezTo>
                  <a:cubicBezTo>
                    <a:pt x="1160575" y="278367"/>
                    <a:pt x="1087412" y="210421"/>
                    <a:pt x="956765" y="142475"/>
                  </a:cubicBezTo>
                  <a:cubicBezTo>
                    <a:pt x="826118" y="74529"/>
                    <a:pt x="536081" y="11808"/>
                    <a:pt x="423724" y="1355"/>
                  </a:cubicBez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Freeform 32"/>
            <p:cNvSpPr/>
            <p:nvPr/>
          </p:nvSpPr>
          <p:spPr>
            <a:xfrm>
              <a:off x="4058266" y="2823288"/>
              <a:ext cx="705769" cy="463555"/>
            </a:xfrm>
            <a:custGeom>
              <a:avLst/>
              <a:gdLst>
                <a:gd name="connsiteX0" fmla="*/ 454900 w 705769"/>
                <a:gd name="connsiteY0" fmla="*/ 52277 h 463555"/>
                <a:gd name="connsiteX1" fmla="*/ 329479 w 705769"/>
                <a:gd name="connsiteY1" fmla="*/ 5237 h 463555"/>
                <a:gd name="connsiteX2" fmla="*/ 313801 w 705769"/>
                <a:gd name="connsiteY2" fmla="*/ 177716 h 463555"/>
                <a:gd name="connsiteX3" fmla="*/ 125669 w 705769"/>
                <a:gd name="connsiteY3" fmla="*/ 318835 h 463555"/>
                <a:gd name="connsiteX4" fmla="*/ 248 w 705769"/>
                <a:gd name="connsiteY4" fmla="*/ 412915 h 463555"/>
                <a:gd name="connsiteX5" fmla="*/ 157025 w 705769"/>
                <a:gd name="connsiteY5" fmla="*/ 459955 h 463555"/>
                <a:gd name="connsiteX6" fmla="*/ 392190 w 705769"/>
                <a:gd name="connsiteY6" fmla="*/ 318835 h 463555"/>
                <a:gd name="connsiteX7" fmla="*/ 407867 w 705769"/>
                <a:gd name="connsiteY7" fmla="*/ 193396 h 463555"/>
                <a:gd name="connsiteX8" fmla="*/ 423545 w 705769"/>
                <a:gd name="connsiteY8" fmla="*/ 99317 h 463555"/>
                <a:gd name="connsiteX9" fmla="*/ 705743 w 705769"/>
                <a:gd name="connsiteY9" fmla="*/ 130677 h 463555"/>
                <a:gd name="connsiteX10" fmla="*/ 454900 w 705769"/>
                <a:gd name="connsiteY10" fmla="*/ 52277 h 46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5769" h="463555">
                  <a:moveTo>
                    <a:pt x="454900" y="52277"/>
                  </a:moveTo>
                  <a:cubicBezTo>
                    <a:pt x="392189" y="31370"/>
                    <a:pt x="352995" y="-15670"/>
                    <a:pt x="329479" y="5237"/>
                  </a:cubicBezTo>
                  <a:cubicBezTo>
                    <a:pt x="305962" y="26143"/>
                    <a:pt x="347769" y="125450"/>
                    <a:pt x="313801" y="177716"/>
                  </a:cubicBezTo>
                  <a:cubicBezTo>
                    <a:pt x="279833" y="229982"/>
                    <a:pt x="125669" y="318835"/>
                    <a:pt x="125669" y="318835"/>
                  </a:cubicBezTo>
                  <a:cubicBezTo>
                    <a:pt x="73410" y="358035"/>
                    <a:pt x="-4978" y="389395"/>
                    <a:pt x="248" y="412915"/>
                  </a:cubicBezTo>
                  <a:cubicBezTo>
                    <a:pt x="5474" y="436435"/>
                    <a:pt x="91701" y="475635"/>
                    <a:pt x="157025" y="459955"/>
                  </a:cubicBezTo>
                  <a:cubicBezTo>
                    <a:pt x="222349" y="444275"/>
                    <a:pt x="350383" y="363262"/>
                    <a:pt x="392190" y="318835"/>
                  </a:cubicBezTo>
                  <a:cubicBezTo>
                    <a:pt x="433997" y="274408"/>
                    <a:pt x="402641" y="229982"/>
                    <a:pt x="407867" y="193396"/>
                  </a:cubicBezTo>
                  <a:cubicBezTo>
                    <a:pt x="413093" y="156810"/>
                    <a:pt x="373899" y="109770"/>
                    <a:pt x="423545" y="99317"/>
                  </a:cubicBezTo>
                  <a:cubicBezTo>
                    <a:pt x="473191" y="88864"/>
                    <a:pt x="703130" y="141130"/>
                    <a:pt x="705743" y="130677"/>
                  </a:cubicBezTo>
                  <a:cubicBezTo>
                    <a:pt x="708356" y="120224"/>
                    <a:pt x="517611" y="73184"/>
                    <a:pt x="454900" y="52277"/>
                  </a:cubicBezTo>
                  <a:close/>
                </a:path>
              </a:pathLst>
            </a:cu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22213FC4-74CB-E043-883A-F15D4C42FDF6}"/>
                </a:ext>
              </a:extLst>
            </p:cNvPr>
            <p:cNvSpPr/>
            <p:nvPr/>
          </p:nvSpPr>
          <p:spPr>
            <a:xfrm>
              <a:off x="4881282" y="2958353"/>
              <a:ext cx="363071" cy="907676"/>
            </a:xfrm>
            <a:custGeom>
              <a:avLst/>
              <a:gdLst>
                <a:gd name="connsiteX0" fmla="*/ 6724 w 363071"/>
                <a:gd name="connsiteY0" fmla="*/ 766482 h 907676"/>
                <a:gd name="connsiteX1" fmla="*/ 147918 w 363071"/>
                <a:gd name="connsiteY1" fmla="*/ 658906 h 907676"/>
                <a:gd name="connsiteX2" fmla="*/ 194983 w 363071"/>
                <a:gd name="connsiteY2" fmla="*/ 558053 h 907676"/>
                <a:gd name="connsiteX3" fmla="*/ 194983 w 363071"/>
                <a:gd name="connsiteY3" fmla="*/ 443753 h 907676"/>
                <a:gd name="connsiteX4" fmla="*/ 141194 w 363071"/>
                <a:gd name="connsiteY4" fmla="*/ 316006 h 907676"/>
                <a:gd name="connsiteX5" fmla="*/ 53789 w 363071"/>
                <a:gd name="connsiteY5" fmla="*/ 201706 h 907676"/>
                <a:gd name="connsiteX6" fmla="*/ 0 w 363071"/>
                <a:gd name="connsiteY6" fmla="*/ 73959 h 907676"/>
                <a:gd name="connsiteX7" fmla="*/ 6724 w 363071"/>
                <a:gd name="connsiteY7" fmla="*/ 0 h 907676"/>
                <a:gd name="connsiteX8" fmla="*/ 80683 w 363071"/>
                <a:gd name="connsiteY8" fmla="*/ 0 h 907676"/>
                <a:gd name="connsiteX9" fmla="*/ 242047 w 363071"/>
                <a:gd name="connsiteY9" fmla="*/ 141194 h 907676"/>
                <a:gd name="connsiteX10" fmla="*/ 342900 w 363071"/>
                <a:gd name="connsiteY10" fmla="*/ 363071 h 907676"/>
                <a:gd name="connsiteX11" fmla="*/ 363071 w 363071"/>
                <a:gd name="connsiteY11" fmla="*/ 551329 h 907676"/>
                <a:gd name="connsiteX12" fmla="*/ 289112 w 363071"/>
                <a:gd name="connsiteY12" fmla="*/ 692523 h 907676"/>
                <a:gd name="connsiteX13" fmla="*/ 141194 w 363071"/>
                <a:gd name="connsiteY13" fmla="*/ 847165 h 907676"/>
                <a:gd name="connsiteX14" fmla="*/ 47065 w 363071"/>
                <a:gd name="connsiteY14" fmla="*/ 907676 h 907676"/>
                <a:gd name="connsiteX15" fmla="*/ 6724 w 363071"/>
                <a:gd name="connsiteY15" fmla="*/ 867335 h 907676"/>
                <a:gd name="connsiteX16" fmla="*/ 6724 w 363071"/>
                <a:gd name="connsiteY16" fmla="*/ 766482 h 90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71" h="907676">
                  <a:moveTo>
                    <a:pt x="6724" y="766482"/>
                  </a:moveTo>
                  <a:lnTo>
                    <a:pt x="147918" y="658906"/>
                  </a:lnTo>
                  <a:lnTo>
                    <a:pt x="194983" y="558053"/>
                  </a:lnTo>
                  <a:lnTo>
                    <a:pt x="194983" y="443753"/>
                  </a:lnTo>
                  <a:lnTo>
                    <a:pt x="141194" y="316006"/>
                  </a:lnTo>
                  <a:lnTo>
                    <a:pt x="53789" y="201706"/>
                  </a:lnTo>
                  <a:lnTo>
                    <a:pt x="0" y="73959"/>
                  </a:lnTo>
                  <a:lnTo>
                    <a:pt x="6724" y="0"/>
                  </a:lnTo>
                  <a:lnTo>
                    <a:pt x="80683" y="0"/>
                  </a:lnTo>
                  <a:lnTo>
                    <a:pt x="242047" y="141194"/>
                  </a:lnTo>
                  <a:lnTo>
                    <a:pt x="342900" y="363071"/>
                  </a:lnTo>
                  <a:lnTo>
                    <a:pt x="363071" y="551329"/>
                  </a:lnTo>
                  <a:lnTo>
                    <a:pt x="289112" y="692523"/>
                  </a:lnTo>
                  <a:lnTo>
                    <a:pt x="141194" y="847165"/>
                  </a:lnTo>
                  <a:lnTo>
                    <a:pt x="47065" y="907676"/>
                  </a:lnTo>
                  <a:lnTo>
                    <a:pt x="6724" y="867335"/>
                  </a:lnTo>
                  <a:lnTo>
                    <a:pt x="6724" y="766482"/>
                  </a:lnTo>
                  <a:close/>
                </a:path>
              </a:pathLst>
            </a:custGeom>
            <a:solidFill>
              <a:srgbClr val="FF9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895458" y="3012592"/>
              <a:ext cx="313306" cy="834313"/>
            </a:xfrm>
            <a:custGeom>
              <a:avLst/>
              <a:gdLst>
                <a:gd name="connsiteX0" fmla="*/ 41006 w 313306"/>
                <a:gd name="connsiteY0" fmla="*/ 4092 h 834313"/>
                <a:gd name="connsiteX1" fmla="*/ 182105 w 313306"/>
                <a:gd name="connsiteY1" fmla="*/ 317690 h 834313"/>
                <a:gd name="connsiteX2" fmla="*/ 197782 w 313306"/>
                <a:gd name="connsiteY2" fmla="*/ 568569 h 834313"/>
                <a:gd name="connsiteX3" fmla="*/ 9650 w 313306"/>
                <a:gd name="connsiteY3" fmla="*/ 756728 h 834313"/>
                <a:gd name="connsiteX4" fmla="*/ 56683 w 313306"/>
                <a:gd name="connsiteY4" fmla="*/ 819447 h 834313"/>
                <a:gd name="connsiteX5" fmla="*/ 307526 w 313306"/>
                <a:gd name="connsiteY5" fmla="*/ 490169 h 834313"/>
                <a:gd name="connsiteX6" fmla="*/ 213460 w 313306"/>
                <a:gd name="connsiteY6" fmla="*/ 160891 h 834313"/>
                <a:gd name="connsiteX7" fmla="*/ 41006 w 313306"/>
                <a:gd name="connsiteY7" fmla="*/ 4092 h 83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306" h="834313">
                  <a:moveTo>
                    <a:pt x="41006" y="4092"/>
                  </a:moveTo>
                  <a:cubicBezTo>
                    <a:pt x="35780" y="30225"/>
                    <a:pt x="155976" y="223611"/>
                    <a:pt x="182105" y="317690"/>
                  </a:cubicBezTo>
                  <a:cubicBezTo>
                    <a:pt x="208234" y="411769"/>
                    <a:pt x="226524" y="495396"/>
                    <a:pt x="197782" y="568569"/>
                  </a:cubicBezTo>
                  <a:cubicBezTo>
                    <a:pt x="169040" y="641742"/>
                    <a:pt x="33166" y="714915"/>
                    <a:pt x="9650" y="756728"/>
                  </a:cubicBezTo>
                  <a:cubicBezTo>
                    <a:pt x="-13867" y="798541"/>
                    <a:pt x="7037" y="863873"/>
                    <a:pt x="56683" y="819447"/>
                  </a:cubicBezTo>
                  <a:cubicBezTo>
                    <a:pt x="106329" y="775021"/>
                    <a:pt x="281397" y="599928"/>
                    <a:pt x="307526" y="490169"/>
                  </a:cubicBezTo>
                  <a:cubicBezTo>
                    <a:pt x="333655" y="380410"/>
                    <a:pt x="265719" y="239291"/>
                    <a:pt x="213460" y="160891"/>
                  </a:cubicBezTo>
                  <a:cubicBezTo>
                    <a:pt x="161201" y="82492"/>
                    <a:pt x="46232" y="-22041"/>
                    <a:pt x="41006" y="4092"/>
                  </a:cubicBez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Freeform 34"/>
            <p:cNvSpPr/>
            <p:nvPr/>
          </p:nvSpPr>
          <p:spPr>
            <a:xfrm>
              <a:off x="4183879" y="3040812"/>
              <a:ext cx="235540" cy="164091"/>
            </a:xfrm>
            <a:custGeom>
              <a:avLst/>
              <a:gdLst>
                <a:gd name="connsiteX0" fmla="*/ 141155 w 235540"/>
                <a:gd name="connsiteY0" fmla="*/ 38592 h 164091"/>
                <a:gd name="connsiteX1" fmla="*/ 56 w 235540"/>
                <a:gd name="connsiteY1" fmla="*/ 148351 h 164091"/>
                <a:gd name="connsiteX2" fmla="*/ 125478 w 235540"/>
                <a:gd name="connsiteY2" fmla="*/ 148351 h 164091"/>
                <a:gd name="connsiteX3" fmla="*/ 235221 w 235540"/>
                <a:gd name="connsiteY3" fmla="*/ 7232 h 164091"/>
                <a:gd name="connsiteX4" fmla="*/ 141155 w 235540"/>
                <a:gd name="connsiteY4" fmla="*/ 38592 h 1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40" h="164091">
                  <a:moveTo>
                    <a:pt x="141155" y="38592"/>
                  </a:moveTo>
                  <a:cubicBezTo>
                    <a:pt x="101961" y="62112"/>
                    <a:pt x="2669" y="130058"/>
                    <a:pt x="56" y="148351"/>
                  </a:cubicBezTo>
                  <a:cubicBezTo>
                    <a:pt x="-2557" y="166644"/>
                    <a:pt x="86284" y="171871"/>
                    <a:pt x="125478" y="148351"/>
                  </a:cubicBezTo>
                  <a:cubicBezTo>
                    <a:pt x="164672" y="124831"/>
                    <a:pt x="229995" y="28138"/>
                    <a:pt x="235221" y="7232"/>
                  </a:cubicBezTo>
                  <a:cubicBezTo>
                    <a:pt x="240447" y="-13675"/>
                    <a:pt x="180349" y="15072"/>
                    <a:pt x="141155" y="38592"/>
                  </a:cubicBez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Image Subtraction</a:t>
            </a:r>
          </a:p>
        </p:txBody>
      </p:sp>
      <p:grpSp>
        <p:nvGrpSpPr>
          <p:cNvPr id="36" name="Group 35">
            <a:extLst>
              <a:ext uri="{FF2B5EF4-FFF2-40B4-BE49-F238E27FC236}">
                <a16:creationId xmlns:a16="http://schemas.microsoft.com/office/drawing/2014/main" id="{91624841-D7C4-E04D-BEFF-CFAC0D4D9BB3}"/>
              </a:ext>
            </a:extLst>
          </p:cNvPr>
          <p:cNvGrpSpPr/>
          <p:nvPr/>
        </p:nvGrpSpPr>
        <p:grpSpPr>
          <a:xfrm>
            <a:off x="6334962" y="2427260"/>
            <a:ext cx="2661806" cy="2661806"/>
            <a:chOff x="6334962" y="2427260"/>
            <a:chExt cx="2661806" cy="2661806"/>
          </a:xfrm>
        </p:grpSpPr>
        <p:sp>
          <p:nvSpPr>
            <p:cNvPr id="38" name="Freeform 37"/>
            <p:cNvSpPr/>
            <p:nvPr/>
          </p:nvSpPr>
          <p:spPr>
            <a:xfrm>
              <a:off x="6894521" y="2602231"/>
              <a:ext cx="1787255" cy="1630710"/>
            </a:xfrm>
            <a:custGeom>
              <a:avLst/>
              <a:gdLst>
                <a:gd name="connsiteX0" fmla="*/ 924983 w 1787255"/>
                <a:gd name="connsiteY0" fmla="*/ 0 h 1630710"/>
                <a:gd name="connsiteX1" fmla="*/ 454653 w 1787255"/>
                <a:gd name="connsiteY1" fmla="*/ 78399 h 1630710"/>
                <a:gd name="connsiteX2" fmla="*/ 94066 w 1787255"/>
                <a:gd name="connsiteY2" fmla="*/ 360637 h 1630710"/>
                <a:gd name="connsiteX3" fmla="*/ 0 w 1787255"/>
                <a:gd name="connsiteY3" fmla="*/ 752635 h 1630710"/>
                <a:gd name="connsiteX4" fmla="*/ 282198 w 1787255"/>
                <a:gd name="connsiteY4" fmla="*/ 1050553 h 1630710"/>
                <a:gd name="connsiteX5" fmla="*/ 721173 w 1787255"/>
                <a:gd name="connsiteY5" fmla="*/ 1254392 h 1630710"/>
                <a:gd name="connsiteX6" fmla="*/ 893628 w 1787255"/>
                <a:gd name="connsiteY6" fmla="*/ 1458231 h 1630710"/>
                <a:gd name="connsiteX7" fmla="*/ 1081760 w 1787255"/>
                <a:gd name="connsiteY7" fmla="*/ 1630710 h 1630710"/>
                <a:gd name="connsiteX8" fmla="*/ 1473701 w 1787255"/>
                <a:gd name="connsiteY8" fmla="*/ 1489591 h 1630710"/>
                <a:gd name="connsiteX9" fmla="*/ 1787255 w 1787255"/>
                <a:gd name="connsiteY9" fmla="*/ 1050553 h 1630710"/>
                <a:gd name="connsiteX10" fmla="*/ 1787255 w 1787255"/>
                <a:gd name="connsiteY10" fmla="*/ 627196 h 1630710"/>
                <a:gd name="connsiteX11" fmla="*/ 1630478 w 1787255"/>
                <a:gd name="connsiteY11" fmla="*/ 235198 h 1630710"/>
                <a:gd name="connsiteX12" fmla="*/ 1301247 w 1787255"/>
                <a:gd name="connsiteY12" fmla="*/ 62719 h 1630710"/>
                <a:gd name="connsiteX13" fmla="*/ 924983 w 1787255"/>
                <a:gd name="connsiteY13" fmla="*/ 0 h 163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7255" h="1630710">
                  <a:moveTo>
                    <a:pt x="924983" y="0"/>
                  </a:moveTo>
                  <a:lnTo>
                    <a:pt x="454653" y="78399"/>
                  </a:lnTo>
                  <a:lnTo>
                    <a:pt x="94066" y="360637"/>
                  </a:lnTo>
                  <a:lnTo>
                    <a:pt x="0" y="752635"/>
                  </a:lnTo>
                  <a:lnTo>
                    <a:pt x="282198" y="1050553"/>
                  </a:lnTo>
                  <a:lnTo>
                    <a:pt x="721173" y="1254392"/>
                  </a:lnTo>
                  <a:lnTo>
                    <a:pt x="893628" y="1458231"/>
                  </a:lnTo>
                  <a:lnTo>
                    <a:pt x="1081760" y="1630710"/>
                  </a:lnTo>
                  <a:lnTo>
                    <a:pt x="1473701" y="1489591"/>
                  </a:lnTo>
                  <a:lnTo>
                    <a:pt x="1787255" y="1050553"/>
                  </a:lnTo>
                  <a:lnTo>
                    <a:pt x="1787255" y="627196"/>
                  </a:lnTo>
                  <a:lnTo>
                    <a:pt x="1630478" y="235198"/>
                  </a:lnTo>
                  <a:lnTo>
                    <a:pt x="1301247" y="62719"/>
                  </a:lnTo>
                  <a:lnTo>
                    <a:pt x="924983" y="0"/>
                  </a:lnTo>
                  <a:close/>
                </a:path>
              </a:pathLst>
            </a:custGeom>
            <a:solidFill>
              <a:schemeClr val="tx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334962" y="2427260"/>
              <a:ext cx="2661806" cy="2661806"/>
            </a:xfrm>
            <a:prstGeom prst="rect">
              <a:avLst/>
            </a:prstGeom>
          </p:spPr>
        </p:pic>
        <p:sp>
          <p:nvSpPr>
            <p:cNvPr id="42" name="Freeform 41"/>
            <p:cNvSpPr/>
            <p:nvPr/>
          </p:nvSpPr>
          <p:spPr>
            <a:xfrm>
              <a:off x="7516413" y="3295216"/>
              <a:ext cx="438975" cy="313598"/>
            </a:xfrm>
            <a:custGeom>
              <a:avLst/>
              <a:gdLst>
                <a:gd name="connsiteX0" fmla="*/ 47033 w 438975"/>
                <a:gd name="connsiteY0" fmla="*/ 47040 h 313598"/>
                <a:gd name="connsiteX1" fmla="*/ 0 w 438975"/>
                <a:gd name="connsiteY1" fmla="*/ 219519 h 313598"/>
                <a:gd name="connsiteX2" fmla="*/ 172455 w 438975"/>
                <a:gd name="connsiteY2" fmla="*/ 313598 h 313598"/>
                <a:gd name="connsiteX3" fmla="*/ 438975 w 438975"/>
                <a:gd name="connsiteY3" fmla="*/ 250879 h 313598"/>
                <a:gd name="connsiteX4" fmla="*/ 407620 w 438975"/>
                <a:gd name="connsiteY4" fmla="*/ 47040 h 313598"/>
                <a:gd name="connsiteX5" fmla="*/ 219488 w 438975"/>
                <a:gd name="connsiteY5" fmla="*/ 0 h 313598"/>
                <a:gd name="connsiteX6" fmla="*/ 47033 w 438975"/>
                <a:gd name="connsiteY6" fmla="*/ 47040 h 31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75" h="313598">
                  <a:moveTo>
                    <a:pt x="47033" y="47040"/>
                  </a:moveTo>
                  <a:lnTo>
                    <a:pt x="0" y="219519"/>
                  </a:lnTo>
                  <a:lnTo>
                    <a:pt x="172455" y="313598"/>
                  </a:lnTo>
                  <a:lnTo>
                    <a:pt x="438975" y="250879"/>
                  </a:lnTo>
                  <a:lnTo>
                    <a:pt x="407620" y="47040"/>
                  </a:lnTo>
                  <a:lnTo>
                    <a:pt x="219488" y="0"/>
                  </a:lnTo>
                  <a:lnTo>
                    <a:pt x="47033" y="47040"/>
                  </a:lnTo>
                  <a:close/>
                </a:path>
              </a:pathLst>
            </a:cu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reeform 42"/>
            <p:cNvSpPr/>
            <p:nvPr/>
          </p:nvSpPr>
          <p:spPr>
            <a:xfrm>
              <a:off x="7614371" y="3335362"/>
              <a:ext cx="256011" cy="226578"/>
            </a:xfrm>
            <a:custGeom>
              <a:avLst/>
              <a:gdLst>
                <a:gd name="connsiteX0" fmla="*/ 81037 w 256011"/>
                <a:gd name="connsiteY0" fmla="*/ 6894 h 226578"/>
                <a:gd name="connsiteX1" fmla="*/ 2649 w 256011"/>
                <a:gd name="connsiteY1" fmla="*/ 163693 h 226578"/>
                <a:gd name="connsiteX2" fmla="*/ 175104 w 256011"/>
                <a:gd name="connsiteY2" fmla="*/ 226413 h 226578"/>
                <a:gd name="connsiteX3" fmla="*/ 253492 w 256011"/>
                <a:gd name="connsiteY3" fmla="*/ 148013 h 226578"/>
                <a:gd name="connsiteX4" fmla="*/ 222137 w 256011"/>
                <a:gd name="connsiteY4" fmla="*/ 38254 h 226578"/>
                <a:gd name="connsiteX5" fmla="*/ 81037 w 256011"/>
                <a:gd name="connsiteY5" fmla="*/ 6894 h 2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011" h="226578">
                  <a:moveTo>
                    <a:pt x="81037" y="6894"/>
                  </a:moveTo>
                  <a:cubicBezTo>
                    <a:pt x="44456" y="27801"/>
                    <a:pt x="-13029" y="127106"/>
                    <a:pt x="2649" y="163693"/>
                  </a:cubicBezTo>
                  <a:cubicBezTo>
                    <a:pt x="18327" y="200280"/>
                    <a:pt x="133297" y="229026"/>
                    <a:pt x="175104" y="226413"/>
                  </a:cubicBezTo>
                  <a:cubicBezTo>
                    <a:pt x="216911" y="223800"/>
                    <a:pt x="245653" y="179373"/>
                    <a:pt x="253492" y="148013"/>
                  </a:cubicBezTo>
                  <a:cubicBezTo>
                    <a:pt x="261331" y="116653"/>
                    <a:pt x="250880" y="59161"/>
                    <a:pt x="222137" y="38254"/>
                  </a:cubicBezTo>
                  <a:cubicBezTo>
                    <a:pt x="193395" y="17348"/>
                    <a:pt x="117618" y="-14013"/>
                    <a:pt x="81037" y="6894"/>
                  </a:cubicBezTo>
                  <a:close/>
                </a:path>
              </a:pathLst>
            </a:custGeom>
            <a:solidFill>
              <a:srgbClr val="FF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46"/>
            <p:cNvSpPr/>
            <p:nvPr/>
          </p:nvSpPr>
          <p:spPr>
            <a:xfrm>
              <a:off x="7646776" y="3414632"/>
              <a:ext cx="155561" cy="86016"/>
            </a:xfrm>
            <a:custGeom>
              <a:avLst/>
              <a:gdLst>
                <a:gd name="connsiteX0" fmla="*/ 141155 w 235540"/>
                <a:gd name="connsiteY0" fmla="*/ 38592 h 164091"/>
                <a:gd name="connsiteX1" fmla="*/ 56 w 235540"/>
                <a:gd name="connsiteY1" fmla="*/ 148351 h 164091"/>
                <a:gd name="connsiteX2" fmla="*/ 125478 w 235540"/>
                <a:gd name="connsiteY2" fmla="*/ 148351 h 164091"/>
                <a:gd name="connsiteX3" fmla="*/ 235221 w 235540"/>
                <a:gd name="connsiteY3" fmla="*/ 7232 h 164091"/>
                <a:gd name="connsiteX4" fmla="*/ 141155 w 235540"/>
                <a:gd name="connsiteY4" fmla="*/ 38592 h 164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540" h="164091">
                  <a:moveTo>
                    <a:pt x="141155" y="38592"/>
                  </a:moveTo>
                  <a:cubicBezTo>
                    <a:pt x="101961" y="62112"/>
                    <a:pt x="2669" y="130058"/>
                    <a:pt x="56" y="148351"/>
                  </a:cubicBezTo>
                  <a:cubicBezTo>
                    <a:pt x="-2557" y="166644"/>
                    <a:pt x="86284" y="171871"/>
                    <a:pt x="125478" y="148351"/>
                  </a:cubicBezTo>
                  <a:cubicBezTo>
                    <a:pt x="164672" y="124831"/>
                    <a:pt x="229995" y="28138"/>
                    <a:pt x="235221" y="7232"/>
                  </a:cubicBezTo>
                  <a:cubicBezTo>
                    <a:pt x="240447" y="-13675"/>
                    <a:pt x="180349" y="15072"/>
                    <a:pt x="141155" y="38592"/>
                  </a:cubicBezTo>
                  <a:close/>
                </a:path>
              </a:pathLst>
            </a:cu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50958889-1D16-404E-9A5A-002EB2FFB8C6}"/>
                </a:ext>
              </a:extLst>
            </p:cNvPr>
            <p:cNvSpPr/>
            <p:nvPr/>
          </p:nvSpPr>
          <p:spPr>
            <a:xfrm>
              <a:off x="8158827" y="2863966"/>
              <a:ext cx="363071" cy="907676"/>
            </a:xfrm>
            <a:custGeom>
              <a:avLst/>
              <a:gdLst>
                <a:gd name="connsiteX0" fmla="*/ 6724 w 363071"/>
                <a:gd name="connsiteY0" fmla="*/ 766482 h 907676"/>
                <a:gd name="connsiteX1" fmla="*/ 147918 w 363071"/>
                <a:gd name="connsiteY1" fmla="*/ 658906 h 907676"/>
                <a:gd name="connsiteX2" fmla="*/ 194983 w 363071"/>
                <a:gd name="connsiteY2" fmla="*/ 558053 h 907676"/>
                <a:gd name="connsiteX3" fmla="*/ 194983 w 363071"/>
                <a:gd name="connsiteY3" fmla="*/ 443753 h 907676"/>
                <a:gd name="connsiteX4" fmla="*/ 141194 w 363071"/>
                <a:gd name="connsiteY4" fmla="*/ 316006 h 907676"/>
                <a:gd name="connsiteX5" fmla="*/ 53789 w 363071"/>
                <a:gd name="connsiteY5" fmla="*/ 201706 h 907676"/>
                <a:gd name="connsiteX6" fmla="*/ 0 w 363071"/>
                <a:gd name="connsiteY6" fmla="*/ 73959 h 907676"/>
                <a:gd name="connsiteX7" fmla="*/ 6724 w 363071"/>
                <a:gd name="connsiteY7" fmla="*/ 0 h 907676"/>
                <a:gd name="connsiteX8" fmla="*/ 80683 w 363071"/>
                <a:gd name="connsiteY8" fmla="*/ 0 h 907676"/>
                <a:gd name="connsiteX9" fmla="*/ 242047 w 363071"/>
                <a:gd name="connsiteY9" fmla="*/ 141194 h 907676"/>
                <a:gd name="connsiteX10" fmla="*/ 342900 w 363071"/>
                <a:gd name="connsiteY10" fmla="*/ 363071 h 907676"/>
                <a:gd name="connsiteX11" fmla="*/ 363071 w 363071"/>
                <a:gd name="connsiteY11" fmla="*/ 551329 h 907676"/>
                <a:gd name="connsiteX12" fmla="*/ 289112 w 363071"/>
                <a:gd name="connsiteY12" fmla="*/ 692523 h 907676"/>
                <a:gd name="connsiteX13" fmla="*/ 141194 w 363071"/>
                <a:gd name="connsiteY13" fmla="*/ 847165 h 907676"/>
                <a:gd name="connsiteX14" fmla="*/ 47065 w 363071"/>
                <a:gd name="connsiteY14" fmla="*/ 907676 h 907676"/>
                <a:gd name="connsiteX15" fmla="*/ 6724 w 363071"/>
                <a:gd name="connsiteY15" fmla="*/ 867335 h 907676"/>
                <a:gd name="connsiteX16" fmla="*/ 6724 w 363071"/>
                <a:gd name="connsiteY16" fmla="*/ 766482 h 90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071" h="907676">
                  <a:moveTo>
                    <a:pt x="6724" y="766482"/>
                  </a:moveTo>
                  <a:lnTo>
                    <a:pt x="147918" y="658906"/>
                  </a:lnTo>
                  <a:lnTo>
                    <a:pt x="194983" y="558053"/>
                  </a:lnTo>
                  <a:lnTo>
                    <a:pt x="194983" y="443753"/>
                  </a:lnTo>
                  <a:lnTo>
                    <a:pt x="141194" y="316006"/>
                  </a:lnTo>
                  <a:lnTo>
                    <a:pt x="53789" y="201706"/>
                  </a:lnTo>
                  <a:lnTo>
                    <a:pt x="0" y="73959"/>
                  </a:lnTo>
                  <a:lnTo>
                    <a:pt x="6724" y="0"/>
                  </a:lnTo>
                  <a:lnTo>
                    <a:pt x="80683" y="0"/>
                  </a:lnTo>
                  <a:lnTo>
                    <a:pt x="242047" y="141194"/>
                  </a:lnTo>
                  <a:lnTo>
                    <a:pt x="342900" y="363071"/>
                  </a:lnTo>
                  <a:lnTo>
                    <a:pt x="363071" y="551329"/>
                  </a:lnTo>
                  <a:lnTo>
                    <a:pt x="289112" y="692523"/>
                  </a:lnTo>
                  <a:lnTo>
                    <a:pt x="141194" y="847165"/>
                  </a:lnTo>
                  <a:lnTo>
                    <a:pt x="47065" y="907676"/>
                  </a:lnTo>
                  <a:lnTo>
                    <a:pt x="6724" y="867335"/>
                  </a:lnTo>
                  <a:lnTo>
                    <a:pt x="6724" y="766482"/>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a:extLst>
                <a:ext uri="{FF2B5EF4-FFF2-40B4-BE49-F238E27FC236}">
                  <a16:creationId xmlns:a16="http://schemas.microsoft.com/office/drawing/2014/main" id="{B964741A-C29E-594D-BB71-4183AEE68854}"/>
                </a:ext>
              </a:extLst>
            </p:cNvPr>
            <p:cNvSpPr/>
            <p:nvPr/>
          </p:nvSpPr>
          <p:spPr>
            <a:xfrm>
              <a:off x="8173003" y="2918205"/>
              <a:ext cx="313306" cy="834313"/>
            </a:xfrm>
            <a:custGeom>
              <a:avLst/>
              <a:gdLst>
                <a:gd name="connsiteX0" fmla="*/ 41006 w 313306"/>
                <a:gd name="connsiteY0" fmla="*/ 4092 h 834313"/>
                <a:gd name="connsiteX1" fmla="*/ 182105 w 313306"/>
                <a:gd name="connsiteY1" fmla="*/ 317690 h 834313"/>
                <a:gd name="connsiteX2" fmla="*/ 197782 w 313306"/>
                <a:gd name="connsiteY2" fmla="*/ 568569 h 834313"/>
                <a:gd name="connsiteX3" fmla="*/ 9650 w 313306"/>
                <a:gd name="connsiteY3" fmla="*/ 756728 h 834313"/>
                <a:gd name="connsiteX4" fmla="*/ 56683 w 313306"/>
                <a:gd name="connsiteY4" fmla="*/ 819447 h 834313"/>
                <a:gd name="connsiteX5" fmla="*/ 307526 w 313306"/>
                <a:gd name="connsiteY5" fmla="*/ 490169 h 834313"/>
                <a:gd name="connsiteX6" fmla="*/ 213460 w 313306"/>
                <a:gd name="connsiteY6" fmla="*/ 160891 h 834313"/>
                <a:gd name="connsiteX7" fmla="*/ 41006 w 313306"/>
                <a:gd name="connsiteY7" fmla="*/ 4092 h 83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306" h="834313">
                  <a:moveTo>
                    <a:pt x="41006" y="4092"/>
                  </a:moveTo>
                  <a:cubicBezTo>
                    <a:pt x="35780" y="30225"/>
                    <a:pt x="155976" y="223611"/>
                    <a:pt x="182105" y="317690"/>
                  </a:cubicBezTo>
                  <a:cubicBezTo>
                    <a:pt x="208234" y="411769"/>
                    <a:pt x="226524" y="495396"/>
                    <a:pt x="197782" y="568569"/>
                  </a:cubicBezTo>
                  <a:cubicBezTo>
                    <a:pt x="169040" y="641742"/>
                    <a:pt x="33166" y="714915"/>
                    <a:pt x="9650" y="756728"/>
                  </a:cubicBezTo>
                  <a:cubicBezTo>
                    <a:pt x="-13867" y="798541"/>
                    <a:pt x="7037" y="863873"/>
                    <a:pt x="56683" y="819447"/>
                  </a:cubicBezTo>
                  <a:cubicBezTo>
                    <a:pt x="106329" y="775021"/>
                    <a:pt x="281397" y="599928"/>
                    <a:pt x="307526" y="490169"/>
                  </a:cubicBezTo>
                  <a:cubicBezTo>
                    <a:pt x="333655" y="380410"/>
                    <a:pt x="265719" y="239291"/>
                    <a:pt x="213460" y="160891"/>
                  </a:cubicBezTo>
                  <a:cubicBezTo>
                    <a:pt x="161201" y="82492"/>
                    <a:pt x="46232" y="-22041"/>
                    <a:pt x="41006" y="4092"/>
                  </a:cubicBezTo>
                  <a:close/>
                </a:path>
              </a:pathLst>
            </a:cu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0867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Oval 159">
            <a:extLst>
              <a:ext uri="{FF2B5EF4-FFF2-40B4-BE49-F238E27FC236}">
                <a16:creationId xmlns:a16="http://schemas.microsoft.com/office/drawing/2014/main" id="{17452E95-BE0F-5A47-B1CC-6B1F0D94693F}"/>
              </a:ext>
            </a:extLst>
          </p:cNvPr>
          <p:cNvSpPr/>
          <p:nvPr/>
        </p:nvSpPr>
        <p:spPr>
          <a:xfrm>
            <a:off x="1184900" y="5178288"/>
            <a:ext cx="1935170" cy="1550504"/>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52B117-6C2B-7945-8D5B-600DE577B860}"/>
              </a:ext>
            </a:extLst>
          </p:cNvPr>
          <p:cNvSpPr>
            <a:spLocks noGrp="1"/>
          </p:cNvSpPr>
          <p:nvPr>
            <p:ph type="title"/>
          </p:nvPr>
        </p:nvSpPr>
        <p:spPr>
          <a:xfrm>
            <a:off x="628650" y="365127"/>
            <a:ext cx="7886700" cy="797752"/>
          </a:xfrm>
        </p:spPr>
        <p:txBody>
          <a:bodyPr/>
          <a:lstStyle/>
          <a:p>
            <a:r>
              <a:rPr lang="en-US" dirty="0"/>
              <a:t>General Linear Model</a:t>
            </a:r>
          </a:p>
        </p:txBody>
      </p:sp>
      <p:grpSp>
        <p:nvGrpSpPr>
          <p:cNvPr id="9" name="Group 8">
            <a:extLst>
              <a:ext uri="{FF2B5EF4-FFF2-40B4-BE49-F238E27FC236}">
                <a16:creationId xmlns:a16="http://schemas.microsoft.com/office/drawing/2014/main" id="{0E7EC7DC-1A29-F945-B3DA-AA74C650D1FA}"/>
              </a:ext>
            </a:extLst>
          </p:cNvPr>
          <p:cNvGrpSpPr/>
          <p:nvPr/>
        </p:nvGrpSpPr>
        <p:grpSpPr>
          <a:xfrm>
            <a:off x="1162878" y="1470992"/>
            <a:ext cx="7881731" cy="687309"/>
            <a:chOff x="1162878" y="1470992"/>
            <a:chExt cx="7881731" cy="687309"/>
          </a:xfrm>
        </p:grpSpPr>
        <p:sp>
          <p:nvSpPr>
            <p:cNvPr id="15" name="Rectangle 14">
              <a:extLst>
                <a:ext uri="{FF2B5EF4-FFF2-40B4-BE49-F238E27FC236}">
                  <a16:creationId xmlns:a16="http://schemas.microsoft.com/office/drawing/2014/main" id="{C0183AEE-D87C-DD43-973A-BFF2B72753C8}"/>
                </a:ext>
              </a:extLst>
            </p:cNvPr>
            <p:cNvSpPr/>
            <p:nvPr/>
          </p:nvSpPr>
          <p:spPr>
            <a:xfrm>
              <a:off x="1162878" y="1470992"/>
              <a:ext cx="7881731" cy="67488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82A92FA-2556-9941-8C90-9780EC18DA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04167" y="1474049"/>
              <a:ext cx="718928" cy="674885"/>
            </a:xfrm>
            <a:prstGeom prst="rect">
              <a:avLst/>
            </a:prstGeom>
          </p:spPr>
        </p:pic>
        <p:pic>
          <p:nvPicPr>
            <p:cNvPr id="5" name="Picture 4">
              <a:extLst>
                <a:ext uri="{FF2B5EF4-FFF2-40B4-BE49-F238E27FC236}">
                  <a16:creationId xmlns:a16="http://schemas.microsoft.com/office/drawing/2014/main" id="{8BCA338E-EB21-A14B-8B4D-DA67B46FBA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585" y="1470992"/>
              <a:ext cx="686423" cy="687309"/>
            </a:xfrm>
            <a:prstGeom prst="rect">
              <a:avLst/>
            </a:prstGeom>
          </p:spPr>
        </p:pic>
        <p:pic>
          <p:nvPicPr>
            <p:cNvPr id="6" name="Picture 5">
              <a:extLst>
                <a:ext uri="{FF2B5EF4-FFF2-40B4-BE49-F238E27FC236}">
                  <a16:creationId xmlns:a16="http://schemas.microsoft.com/office/drawing/2014/main" id="{D36EFFC4-9D69-5D44-8023-34F2ECF27A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6331" y="1479520"/>
              <a:ext cx="673183" cy="674098"/>
            </a:xfrm>
            <a:prstGeom prst="rect">
              <a:avLst/>
            </a:prstGeom>
          </p:spPr>
        </p:pic>
        <p:pic>
          <p:nvPicPr>
            <p:cNvPr id="11" name="Picture 10">
              <a:extLst>
                <a:ext uri="{FF2B5EF4-FFF2-40B4-BE49-F238E27FC236}">
                  <a16:creationId xmlns:a16="http://schemas.microsoft.com/office/drawing/2014/main" id="{05286E5C-5F87-1B4C-9142-CECD9CF7A7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86051" y="1470992"/>
              <a:ext cx="677578" cy="677943"/>
            </a:xfrm>
            <a:prstGeom prst="rect">
              <a:avLst/>
            </a:prstGeom>
          </p:spPr>
        </p:pic>
        <p:pic>
          <p:nvPicPr>
            <p:cNvPr id="12" name="Picture 11">
              <a:extLst>
                <a:ext uri="{FF2B5EF4-FFF2-40B4-BE49-F238E27FC236}">
                  <a16:creationId xmlns:a16="http://schemas.microsoft.com/office/drawing/2014/main" id="{78E7BBFD-65C0-B646-9C51-4E5774C329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75964" y="1479520"/>
              <a:ext cx="667411" cy="674098"/>
            </a:xfrm>
            <a:prstGeom prst="rect">
              <a:avLst/>
            </a:prstGeom>
          </p:spPr>
        </p:pic>
        <p:pic>
          <p:nvPicPr>
            <p:cNvPr id="13" name="Picture 12">
              <a:extLst>
                <a:ext uri="{FF2B5EF4-FFF2-40B4-BE49-F238E27FC236}">
                  <a16:creationId xmlns:a16="http://schemas.microsoft.com/office/drawing/2014/main" id="{40222203-F38C-844C-8D0A-64AC3C49EE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42470" y="1470992"/>
              <a:ext cx="673741" cy="677943"/>
            </a:xfrm>
            <a:prstGeom prst="rect">
              <a:avLst/>
            </a:prstGeom>
          </p:spPr>
        </p:pic>
        <p:pic>
          <p:nvPicPr>
            <p:cNvPr id="14" name="Picture 13">
              <a:extLst>
                <a:ext uri="{FF2B5EF4-FFF2-40B4-BE49-F238E27FC236}">
                  <a16:creationId xmlns:a16="http://schemas.microsoft.com/office/drawing/2014/main" id="{785CAB33-9525-7643-A1C8-EF2806678C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6326" y="1478732"/>
              <a:ext cx="674885" cy="674885"/>
            </a:xfrm>
            <a:prstGeom prst="rect">
              <a:avLst/>
            </a:prstGeom>
          </p:spPr>
        </p:pic>
      </p:grpSp>
      <p:sp>
        <p:nvSpPr>
          <p:cNvPr id="16" name="TextBox 15">
            <a:extLst>
              <a:ext uri="{FF2B5EF4-FFF2-40B4-BE49-F238E27FC236}">
                <a16:creationId xmlns:a16="http://schemas.microsoft.com/office/drawing/2014/main" id="{069F204F-D057-874F-8588-ECBE94090805}"/>
              </a:ext>
            </a:extLst>
          </p:cNvPr>
          <p:cNvSpPr txBox="1"/>
          <p:nvPr/>
        </p:nvSpPr>
        <p:spPr>
          <a:xfrm>
            <a:off x="51874" y="2612226"/>
            <a:ext cx="944682" cy="369332"/>
          </a:xfrm>
          <a:prstGeom prst="rect">
            <a:avLst/>
          </a:prstGeom>
          <a:noFill/>
        </p:spPr>
        <p:txBody>
          <a:bodyPr wrap="none" rtlCol="0">
            <a:spAutoFit/>
          </a:bodyPr>
          <a:lstStyle/>
          <a:p>
            <a:pPr algn="r"/>
            <a:r>
              <a:rPr lang="en-US" dirty="0">
                <a:solidFill>
                  <a:srgbClr val="FFC000"/>
                </a:solidFill>
              </a:rPr>
              <a:t>PERSON</a:t>
            </a:r>
          </a:p>
        </p:txBody>
      </p:sp>
      <p:sp>
        <p:nvSpPr>
          <p:cNvPr id="17" name="TextBox 16">
            <a:extLst>
              <a:ext uri="{FF2B5EF4-FFF2-40B4-BE49-F238E27FC236}">
                <a16:creationId xmlns:a16="http://schemas.microsoft.com/office/drawing/2014/main" id="{469C76F5-6E73-F34A-A200-0F67C4E77153}"/>
              </a:ext>
            </a:extLst>
          </p:cNvPr>
          <p:cNvSpPr txBox="1"/>
          <p:nvPr/>
        </p:nvSpPr>
        <p:spPr>
          <a:xfrm>
            <a:off x="461217" y="3325107"/>
            <a:ext cx="535339" cy="369332"/>
          </a:xfrm>
          <a:prstGeom prst="rect">
            <a:avLst/>
          </a:prstGeom>
          <a:noFill/>
          <a:ln>
            <a:noFill/>
          </a:ln>
        </p:spPr>
        <p:txBody>
          <a:bodyPr wrap="none" rtlCol="0">
            <a:spAutoFit/>
          </a:bodyPr>
          <a:lstStyle/>
          <a:p>
            <a:pPr algn="r"/>
            <a:r>
              <a:rPr lang="en-US" dirty="0">
                <a:solidFill>
                  <a:srgbClr val="00B0F0"/>
                </a:solidFill>
              </a:rPr>
              <a:t>CAT</a:t>
            </a:r>
          </a:p>
        </p:txBody>
      </p:sp>
      <p:grpSp>
        <p:nvGrpSpPr>
          <p:cNvPr id="118" name="Group 117">
            <a:extLst>
              <a:ext uri="{FF2B5EF4-FFF2-40B4-BE49-F238E27FC236}">
                <a16:creationId xmlns:a16="http://schemas.microsoft.com/office/drawing/2014/main" id="{DD9135F5-AC80-394D-B4C2-5635B7A8B219}"/>
              </a:ext>
            </a:extLst>
          </p:cNvPr>
          <p:cNvGrpSpPr/>
          <p:nvPr/>
        </p:nvGrpSpPr>
        <p:grpSpPr>
          <a:xfrm>
            <a:off x="1162878" y="2432716"/>
            <a:ext cx="7881732" cy="364178"/>
            <a:chOff x="1162878" y="2939611"/>
            <a:chExt cx="7881732" cy="364178"/>
          </a:xfrm>
        </p:grpSpPr>
        <p:cxnSp>
          <p:nvCxnSpPr>
            <p:cNvPr id="19" name="Elbow Connector 18">
              <a:extLst>
                <a:ext uri="{FF2B5EF4-FFF2-40B4-BE49-F238E27FC236}">
                  <a16:creationId xmlns:a16="http://schemas.microsoft.com/office/drawing/2014/main" id="{D9B7DFA7-1C05-4849-931D-94A7DC912905}"/>
                </a:ext>
              </a:extLst>
            </p:cNvPr>
            <p:cNvCxnSpPr>
              <a:cxnSpLocks/>
            </p:cNvCxnSpPr>
            <p:nvPr/>
          </p:nvCxnSpPr>
          <p:spPr>
            <a:xfrm flipV="1">
              <a:off x="1162878" y="2939613"/>
              <a:ext cx="832625" cy="364176"/>
            </a:xfrm>
            <a:prstGeom prst="bentConnector3">
              <a:avLst>
                <a:gd name="adj1" fmla="val 2970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4C3ACF01-A63A-0D44-A4C7-D7F60C6D853E}"/>
                </a:ext>
              </a:extLst>
            </p:cNvPr>
            <p:cNvCxnSpPr>
              <a:cxnSpLocks/>
            </p:cNvCxnSpPr>
            <p:nvPr/>
          </p:nvCxnSpPr>
          <p:spPr>
            <a:xfrm rot="10800000">
              <a:off x="1924843" y="2939612"/>
              <a:ext cx="1711331" cy="364177"/>
            </a:xfrm>
            <a:prstGeom prst="bentConnector3">
              <a:avLst>
                <a:gd name="adj1" fmla="val 92112"/>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99E814F9-E309-FC4B-8C02-9819EB4880FC}"/>
                </a:ext>
              </a:extLst>
            </p:cNvPr>
            <p:cNvCxnSpPr>
              <a:cxnSpLocks/>
            </p:cNvCxnSpPr>
            <p:nvPr/>
          </p:nvCxnSpPr>
          <p:spPr>
            <a:xfrm flipV="1">
              <a:off x="3045976" y="2944769"/>
              <a:ext cx="1324898" cy="359020"/>
            </a:xfrm>
            <a:prstGeom prst="bentConnector3">
              <a:avLst>
                <a:gd name="adj1" fmla="val 50000"/>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EEA6D77E-BE39-A549-BA30-B567C398E1C6}"/>
                </a:ext>
              </a:extLst>
            </p:cNvPr>
            <p:cNvCxnSpPr>
              <a:cxnSpLocks/>
            </p:cNvCxnSpPr>
            <p:nvPr/>
          </p:nvCxnSpPr>
          <p:spPr>
            <a:xfrm rot="10800000">
              <a:off x="4165094" y="2944768"/>
              <a:ext cx="1711329" cy="359020"/>
            </a:xfrm>
            <a:prstGeom prst="bentConnector3">
              <a:avLst>
                <a:gd name="adj1" fmla="val 87244"/>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B75BCD6-45BE-A945-8905-2D3140FF3EC6}"/>
                </a:ext>
              </a:extLst>
            </p:cNvPr>
            <p:cNvCxnSpPr>
              <a:cxnSpLocks/>
            </p:cNvCxnSpPr>
            <p:nvPr/>
          </p:nvCxnSpPr>
          <p:spPr>
            <a:xfrm flipV="1">
              <a:off x="5691041" y="2944769"/>
              <a:ext cx="967746" cy="359020"/>
            </a:xfrm>
            <a:prstGeom prst="bentConnector3">
              <a:avLst>
                <a:gd name="adj1" fmla="val 2979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EDC9036A-8F77-A44F-82D8-0484D3208584}"/>
                </a:ext>
              </a:extLst>
            </p:cNvPr>
            <p:cNvCxnSpPr>
              <a:cxnSpLocks/>
            </p:cNvCxnSpPr>
            <p:nvPr/>
          </p:nvCxnSpPr>
          <p:spPr>
            <a:xfrm rot="10800000">
              <a:off x="5975964" y="2939611"/>
              <a:ext cx="2002990" cy="364178"/>
            </a:xfrm>
            <a:prstGeom prst="bentConnector3">
              <a:avLst>
                <a:gd name="adj1" fmla="val 6538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FDF4FAF4-5920-4B4E-BAA5-DB7036937EA2}"/>
                </a:ext>
              </a:extLst>
            </p:cNvPr>
            <p:cNvCxnSpPr>
              <a:cxnSpLocks/>
            </p:cNvCxnSpPr>
            <p:nvPr/>
          </p:nvCxnSpPr>
          <p:spPr>
            <a:xfrm flipV="1">
              <a:off x="7899615" y="2940086"/>
              <a:ext cx="807248" cy="363703"/>
            </a:xfrm>
            <a:prstGeom prst="bentConnector3">
              <a:avLst>
                <a:gd name="adj1" fmla="val 4630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07139C1-D1B6-4542-9A34-2AB9D3B500D6}"/>
                </a:ext>
              </a:extLst>
            </p:cNvPr>
            <p:cNvCxnSpPr>
              <a:cxnSpLocks/>
            </p:cNvCxnSpPr>
            <p:nvPr/>
          </p:nvCxnSpPr>
          <p:spPr>
            <a:xfrm rot="10800000">
              <a:off x="8615972" y="2939611"/>
              <a:ext cx="428638" cy="364178"/>
            </a:xfrm>
            <a:prstGeom prst="bentConnector3">
              <a:avLst>
                <a:gd name="adj1" fmla="val 3553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B2B9CD6-609C-3942-9ABC-E28BF706A73C}"/>
              </a:ext>
            </a:extLst>
          </p:cNvPr>
          <p:cNvGrpSpPr/>
          <p:nvPr/>
        </p:nvGrpSpPr>
        <p:grpSpPr>
          <a:xfrm>
            <a:off x="1184901" y="3153324"/>
            <a:ext cx="7859708" cy="364180"/>
            <a:chOff x="1184901" y="3660219"/>
            <a:chExt cx="7859708" cy="364180"/>
          </a:xfrm>
        </p:grpSpPr>
        <p:cxnSp>
          <p:nvCxnSpPr>
            <p:cNvPr id="49" name="Elbow Connector 48">
              <a:extLst>
                <a:ext uri="{FF2B5EF4-FFF2-40B4-BE49-F238E27FC236}">
                  <a16:creationId xmlns:a16="http://schemas.microsoft.com/office/drawing/2014/main" id="{7EBDA33D-B1D2-1C4C-871E-E34CD28EA3F1}"/>
                </a:ext>
              </a:extLst>
            </p:cNvPr>
            <p:cNvCxnSpPr>
              <a:cxnSpLocks/>
            </p:cNvCxnSpPr>
            <p:nvPr/>
          </p:nvCxnSpPr>
          <p:spPr>
            <a:xfrm rot="10800000" flipV="1">
              <a:off x="1184901" y="3667954"/>
              <a:ext cx="1935169" cy="356444"/>
            </a:xfrm>
            <a:prstGeom prst="bentConnector3">
              <a:avLst>
                <a:gd name="adj1" fmla="val 29456"/>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97F2BB9E-DDD8-AD4E-8FF9-CF57D791F4BB}"/>
                </a:ext>
              </a:extLst>
            </p:cNvPr>
            <p:cNvCxnSpPr>
              <a:cxnSpLocks/>
            </p:cNvCxnSpPr>
            <p:nvPr/>
          </p:nvCxnSpPr>
          <p:spPr>
            <a:xfrm>
              <a:off x="2863349" y="3665379"/>
              <a:ext cx="1394977" cy="359020"/>
            </a:xfrm>
            <a:prstGeom prst="bentConnector3">
              <a:avLst>
                <a:gd name="adj1" fmla="val 26983"/>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BEC1DCC-10DB-0149-8CBD-673BB27CD517}"/>
                </a:ext>
              </a:extLst>
            </p:cNvPr>
            <p:cNvCxnSpPr>
              <a:cxnSpLocks/>
            </p:cNvCxnSpPr>
            <p:nvPr/>
          </p:nvCxnSpPr>
          <p:spPr>
            <a:xfrm rot="10800000" flipV="1">
              <a:off x="4171724" y="3660219"/>
              <a:ext cx="1339761" cy="364179"/>
            </a:xfrm>
            <a:prstGeom prst="bentConnector3">
              <a:avLst>
                <a:gd name="adj1"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3A0DE9EA-02FD-CA4E-971E-C9E75260B601}"/>
                </a:ext>
              </a:extLst>
            </p:cNvPr>
            <p:cNvCxnSpPr>
              <a:cxnSpLocks/>
            </p:cNvCxnSpPr>
            <p:nvPr/>
          </p:nvCxnSpPr>
          <p:spPr>
            <a:xfrm>
              <a:off x="5173021" y="3660221"/>
              <a:ext cx="1494513" cy="364178"/>
            </a:xfrm>
            <a:prstGeom prst="bentConnector3">
              <a:avLst>
                <a:gd name="adj1" fmla="val 22946"/>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FFBDF964-9C1D-0E4A-A3EA-4B6B5A7E832E}"/>
                </a:ext>
              </a:extLst>
            </p:cNvPr>
            <p:cNvCxnSpPr>
              <a:cxnSpLocks/>
            </p:cNvCxnSpPr>
            <p:nvPr/>
          </p:nvCxnSpPr>
          <p:spPr>
            <a:xfrm rot="10800000" flipV="1">
              <a:off x="5936776" y="3665376"/>
              <a:ext cx="1869450" cy="359023"/>
            </a:xfrm>
            <a:prstGeom prst="bentConnector3">
              <a:avLst>
                <a:gd name="adj1" fmla="val 32432"/>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38624308-00A4-084D-8B3E-B393B4921665}"/>
                </a:ext>
              </a:extLst>
            </p:cNvPr>
            <p:cNvCxnSpPr>
              <a:cxnSpLocks/>
            </p:cNvCxnSpPr>
            <p:nvPr/>
          </p:nvCxnSpPr>
          <p:spPr>
            <a:xfrm>
              <a:off x="7684316" y="3667954"/>
              <a:ext cx="1360293" cy="356445"/>
            </a:xfrm>
            <a:prstGeom prst="bentConnector3">
              <a:avLst>
                <a:gd name="adj1" fmla="val 9814"/>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F1A76629-39EC-DB43-8AC6-8B05862418E0}"/>
              </a:ext>
            </a:extLst>
          </p:cNvPr>
          <p:cNvSpPr txBox="1"/>
          <p:nvPr/>
        </p:nvSpPr>
        <p:spPr>
          <a:xfrm>
            <a:off x="0" y="4544883"/>
            <a:ext cx="996556" cy="369332"/>
          </a:xfrm>
          <a:prstGeom prst="rect">
            <a:avLst/>
          </a:prstGeom>
          <a:noFill/>
          <a:ln>
            <a:noFill/>
          </a:ln>
        </p:spPr>
        <p:txBody>
          <a:bodyPr wrap="none" rtlCol="0">
            <a:spAutoFit/>
          </a:bodyPr>
          <a:lstStyle/>
          <a:p>
            <a:pPr algn="r"/>
            <a:r>
              <a:rPr lang="en-US" dirty="0"/>
              <a:t>Region 1</a:t>
            </a:r>
          </a:p>
        </p:txBody>
      </p:sp>
      <p:grpSp>
        <p:nvGrpSpPr>
          <p:cNvPr id="120" name="Group 119">
            <a:extLst>
              <a:ext uri="{FF2B5EF4-FFF2-40B4-BE49-F238E27FC236}">
                <a16:creationId xmlns:a16="http://schemas.microsoft.com/office/drawing/2014/main" id="{27AC7EF7-2135-344B-AF7F-7CD3FB0AD28F}"/>
              </a:ext>
            </a:extLst>
          </p:cNvPr>
          <p:cNvGrpSpPr/>
          <p:nvPr/>
        </p:nvGrpSpPr>
        <p:grpSpPr>
          <a:xfrm>
            <a:off x="1130472" y="4377180"/>
            <a:ext cx="7881732" cy="364178"/>
            <a:chOff x="1162878" y="2939611"/>
            <a:chExt cx="7881732" cy="364178"/>
          </a:xfrm>
        </p:grpSpPr>
        <p:cxnSp>
          <p:nvCxnSpPr>
            <p:cNvPr id="121" name="Elbow Connector 120">
              <a:extLst>
                <a:ext uri="{FF2B5EF4-FFF2-40B4-BE49-F238E27FC236}">
                  <a16:creationId xmlns:a16="http://schemas.microsoft.com/office/drawing/2014/main" id="{9E3C96AF-6F92-8340-B92B-DDF29713085E}"/>
                </a:ext>
              </a:extLst>
            </p:cNvPr>
            <p:cNvCxnSpPr>
              <a:cxnSpLocks/>
            </p:cNvCxnSpPr>
            <p:nvPr/>
          </p:nvCxnSpPr>
          <p:spPr>
            <a:xfrm flipV="1">
              <a:off x="1162878" y="2939613"/>
              <a:ext cx="832625" cy="364176"/>
            </a:xfrm>
            <a:prstGeom prst="bentConnector3">
              <a:avLst>
                <a:gd name="adj1" fmla="val 2970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Elbow Connector 121">
              <a:extLst>
                <a:ext uri="{FF2B5EF4-FFF2-40B4-BE49-F238E27FC236}">
                  <a16:creationId xmlns:a16="http://schemas.microsoft.com/office/drawing/2014/main" id="{B2D26203-6033-FE46-A5B1-489039B581BA}"/>
                </a:ext>
              </a:extLst>
            </p:cNvPr>
            <p:cNvCxnSpPr>
              <a:cxnSpLocks/>
            </p:cNvCxnSpPr>
            <p:nvPr/>
          </p:nvCxnSpPr>
          <p:spPr>
            <a:xfrm rot="10800000">
              <a:off x="1957249" y="2939612"/>
              <a:ext cx="1678925" cy="364177"/>
            </a:xfrm>
            <a:prstGeom prst="bentConnector3">
              <a:avLst>
                <a:gd name="adj1" fmla="val 9200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7EFD7963-8BA9-8B41-A593-AC54DF70FA59}"/>
                </a:ext>
              </a:extLst>
            </p:cNvPr>
            <p:cNvCxnSpPr>
              <a:cxnSpLocks/>
            </p:cNvCxnSpPr>
            <p:nvPr/>
          </p:nvCxnSpPr>
          <p:spPr>
            <a:xfrm flipV="1">
              <a:off x="3045976" y="2944769"/>
              <a:ext cx="1324898" cy="359020"/>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Elbow Connector 123">
              <a:extLst>
                <a:ext uri="{FF2B5EF4-FFF2-40B4-BE49-F238E27FC236}">
                  <a16:creationId xmlns:a16="http://schemas.microsoft.com/office/drawing/2014/main" id="{E269ADDC-1EEE-4B4E-8E41-F3511C861E03}"/>
                </a:ext>
              </a:extLst>
            </p:cNvPr>
            <p:cNvCxnSpPr>
              <a:cxnSpLocks/>
            </p:cNvCxnSpPr>
            <p:nvPr/>
          </p:nvCxnSpPr>
          <p:spPr>
            <a:xfrm rot="10800000">
              <a:off x="4165094" y="2944768"/>
              <a:ext cx="1711329" cy="359020"/>
            </a:xfrm>
            <a:prstGeom prst="bentConnector3">
              <a:avLst>
                <a:gd name="adj1" fmla="val 87244"/>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Elbow Connector 124">
              <a:extLst>
                <a:ext uri="{FF2B5EF4-FFF2-40B4-BE49-F238E27FC236}">
                  <a16:creationId xmlns:a16="http://schemas.microsoft.com/office/drawing/2014/main" id="{66E762FC-77E6-AA4F-9DAD-D5C970F762A6}"/>
                </a:ext>
              </a:extLst>
            </p:cNvPr>
            <p:cNvCxnSpPr>
              <a:cxnSpLocks/>
            </p:cNvCxnSpPr>
            <p:nvPr/>
          </p:nvCxnSpPr>
          <p:spPr>
            <a:xfrm flipV="1">
              <a:off x="5691041" y="2939611"/>
              <a:ext cx="600619" cy="364178"/>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Elbow Connector 125">
              <a:extLst>
                <a:ext uri="{FF2B5EF4-FFF2-40B4-BE49-F238E27FC236}">
                  <a16:creationId xmlns:a16="http://schemas.microsoft.com/office/drawing/2014/main" id="{20A04409-F3C8-C343-B2B5-60F2D599331D}"/>
                </a:ext>
              </a:extLst>
            </p:cNvPr>
            <p:cNvCxnSpPr>
              <a:cxnSpLocks/>
            </p:cNvCxnSpPr>
            <p:nvPr/>
          </p:nvCxnSpPr>
          <p:spPr>
            <a:xfrm rot="10800000">
              <a:off x="5975964" y="2939611"/>
              <a:ext cx="2002990" cy="364178"/>
            </a:xfrm>
            <a:prstGeom prst="bentConnector3">
              <a:avLst>
                <a:gd name="adj1" fmla="val 6538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Elbow Connector 126">
              <a:extLst>
                <a:ext uri="{FF2B5EF4-FFF2-40B4-BE49-F238E27FC236}">
                  <a16:creationId xmlns:a16="http://schemas.microsoft.com/office/drawing/2014/main" id="{41107DA3-2023-F54C-9595-1352652F3E1F}"/>
                </a:ext>
              </a:extLst>
            </p:cNvPr>
            <p:cNvCxnSpPr>
              <a:cxnSpLocks/>
            </p:cNvCxnSpPr>
            <p:nvPr/>
          </p:nvCxnSpPr>
          <p:spPr>
            <a:xfrm flipV="1">
              <a:off x="7899615" y="2940086"/>
              <a:ext cx="807248" cy="363703"/>
            </a:xfrm>
            <a:prstGeom prst="bentConnector3">
              <a:avLst>
                <a:gd name="adj1" fmla="val 4630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DE5FCC15-B9F6-4142-82B2-BA796590D8EB}"/>
                </a:ext>
              </a:extLst>
            </p:cNvPr>
            <p:cNvCxnSpPr>
              <a:cxnSpLocks/>
            </p:cNvCxnSpPr>
            <p:nvPr/>
          </p:nvCxnSpPr>
          <p:spPr>
            <a:xfrm rot="10800000">
              <a:off x="8648378" y="2939611"/>
              <a:ext cx="396232" cy="364178"/>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6" name="TextBox 145">
            <a:extLst>
              <a:ext uri="{FF2B5EF4-FFF2-40B4-BE49-F238E27FC236}">
                <a16:creationId xmlns:a16="http://schemas.microsoft.com/office/drawing/2014/main" id="{5313BE2F-472B-5B43-8F21-C3A57C57029B}"/>
              </a:ext>
            </a:extLst>
          </p:cNvPr>
          <p:cNvSpPr txBox="1"/>
          <p:nvPr/>
        </p:nvSpPr>
        <p:spPr>
          <a:xfrm>
            <a:off x="4508247" y="5559116"/>
            <a:ext cx="2169166" cy="523220"/>
          </a:xfrm>
          <a:prstGeom prst="rect">
            <a:avLst/>
          </a:prstGeom>
          <a:noFill/>
        </p:spPr>
        <p:txBody>
          <a:bodyPr wrap="square" rtlCol="0">
            <a:spAutoFit/>
          </a:bodyPr>
          <a:lstStyle/>
          <a:p>
            <a:r>
              <a:rPr lang="en-US" sz="2800" b="1" dirty="0">
                <a:solidFill>
                  <a:srgbClr val="FFC000"/>
                </a:solidFill>
              </a:rPr>
              <a:t>β</a:t>
            </a:r>
            <a:r>
              <a:rPr lang="en-US" sz="2800" b="1" baseline="-25000" dirty="0">
                <a:solidFill>
                  <a:srgbClr val="FFC000"/>
                </a:solidFill>
              </a:rPr>
              <a:t>P</a:t>
            </a:r>
            <a:r>
              <a:rPr lang="en-US" sz="2800" b="1" dirty="0">
                <a:solidFill>
                  <a:srgbClr val="FFC000"/>
                </a:solidFill>
              </a:rPr>
              <a:t> = 1.0</a:t>
            </a:r>
            <a:r>
              <a:rPr lang="en-US" sz="2800" b="1" baseline="-25000" dirty="0">
                <a:solidFill>
                  <a:srgbClr val="FFC000"/>
                </a:solidFill>
              </a:rPr>
              <a:t> </a:t>
            </a:r>
          </a:p>
        </p:txBody>
      </p:sp>
      <p:sp>
        <p:nvSpPr>
          <p:cNvPr id="147" name="Rectangle 146">
            <a:extLst>
              <a:ext uri="{FF2B5EF4-FFF2-40B4-BE49-F238E27FC236}">
                <a16:creationId xmlns:a16="http://schemas.microsoft.com/office/drawing/2014/main" id="{5E9CCD6A-99EE-4A44-B17F-A9E584CE12F1}"/>
              </a:ext>
            </a:extLst>
          </p:cNvPr>
          <p:cNvSpPr/>
          <p:nvPr/>
        </p:nvSpPr>
        <p:spPr>
          <a:xfrm>
            <a:off x="6371271" y="5569669"/>
            <a:ext cx="1706519" cy="523220"/>
          </a:xfrm>
          <a:prstGeom prst="rect">
            <a:avLst/>
          </a:prstGeom>
        </p:spPr>
        <p:txBody>
          <a:bodyPr wrap="square">
            <a:spAutoFit/>
          </a:bodyPr>
          <a:lstStyle/>
          <a:p>
            <a:r>
              <a:rPr lang="en-US" sz="2800" b="1" dirty="0">
                <a:solidFill>
                  <a:srgbClr val="00B0F0"/>
                </a:solidFill>
              </a:rPr>
              <a:t>β</a:t>
            </a:r>
            <a:r>
              <a:rPr lang="en-US" sz="2800" b="1" baseline="-25000" dirty="0">
                <a:solidFill>
                  <a:srgbClr val="00B0F0"/>
                </a:solidFill>
              </a:rPr>
              <a:t>C </a:t>
            </a:r>
            <a:r>
              <a:rPr lang="en-US" sz="2800" b="1" dirty="0">
                <a:solidFill>
                  <a:srgbClr val="00B0F0"/>
                </a:solidFill>
              </a:rPr>
              <a:t>= 0.0</a:t>
            </a:r>
          </a:p>
        </p:txBody>
      </p:sp>
      <p:pic>
        <p:nvPicPr>
          <p:cNvPr id="151" name="Picture 150">
            <a:extLst>
              <a:ext uri="{FF2B5EF4-FFF2-40B4-BE49-F238E27FC236}">
                <a16:creationId xmlns:a16="http://schemas.microsoft.com/office/drawing/2014/main" id="{5F260A97-0D7A-D749-BC7C-475193A745C7}"/>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9695" y="4949161"/>
            <a:ext cx="2653062" cy="2653063"/>
          </a:xfrm>
          <a:prstGeom prst="rect">
            <a:avLst/>
          </a:prstGeom>
        </p:spPr>
      </p:pic>
      <p:grpSp>
        <p:nvGrpSpPr>
          <p:cNvPr id="165" name="Group 164">
            <a:extLst>
              <a:ext uri="{FF2B5EF4-FFF2-40B4-BE49-F238E27FC236}">
                <a16:creationId xmlns:a16="http://schemas.microsoft.com/office/drawing/2014/main" id="{90DC68FA-37B3-3749-B3C6-34E4B4B6A585}"/>
              </a:ext>
            </a:extLst>
          </p:cNvPr>
          <p:cNvGrpSpPr/>
          <p:nvPr/>
        </p:nvGrpSpPr>
        <p:grpSpPr>
          <a:xfrm>
            <a:off x="728886" y="4953972"/>
            <a:ext cx="1039147" cy="770967"/>
            <a:chOff x="728886" y="4953972"/>
            <a:chExt cx="1039147" cy="770967"/>
          </a:xfrm>
        </p:grpSpPr>
        <p:sp>
          <p:nvSpPr>
            <p:cNvPr id="161" name="Oval 160">
              <a:extLst>
                <a:ext uri="{FF2B5EF4-FFF2-40B4-BE49-F238E27FC236}">
                  <a16:creationId xmlns:a16="http://schemas.microsoft.com/office/drawing/2014/main" id="{20E4F959-CBCD-9645-9DA1-591B04FE9A69}"/>
                </a:ext>
              </a:extLst>
            </p:cNvPr>
            <p:cNvSpPr/>
            <p:nvPr/>
          </p:nvSpPr>
          <p:spPr>
            <a:xfrm>
              <a:off x="1579190" y="5536096"/>
              <a:ext cx="188843" cy="18884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D3F73AAC-112A-A247-A2B3-537CA8FE0D34}"/>
                </a:ext>
              </a:extLst>
            </p:cNvPr>
            <p:cNvCxnSpPr>
              <a:stCxn id="161" idx="1"/>
            </p:cNvCxnSpPr>
            <p:nvPr/>
          </p:nvCxnSpPr>
          <p:spPr>
            <a:xfrm flipH="1" flipV="1">
              <a:off x="728886" y="4953972"/>
              <a:ext cx="877959" cy="6097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4" name="Oval 163">
            <a:extLst>
              <a:ext uri="{FF2B5EF4-FFF2-40B4-BE49-F238E27FC236}">
                <a16:creationId xmlns:a16="http://schemas.microsoft.com/office/drawing/2014/main" id="{69B44521-2B8B-D441-8157-00A893774549}"/>
              </a:ext>
            </a:extLst>
          </p:cNvPr>
          <p:cNvSpPr/>
          <p:nvPr/>
        </p:nvSpPr>
        <p:spPr>
          <a:xfrm>
            <a:off x="1583711" y="5536096"/>
            <a:ext cx="188843" cy="188843"/>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extBox 165">
            <a:extLst>
              <a:ext uri="{FF2B5EF4-FFF2-40B4-BE49-F238E27FC236}">
                <a16:creationId xmlns:a16="http://schemas.microsoft.com/office/drawing/2014/main" id="{B343DB98-0C92-6742-83FD-72EEEE8B5BBF}"/>
              </a:ext>
            </a:extLst>
          </p:cNvPr>
          <p:cNvSpPr txBox="1"/>
          <p:nvPr/>
        </p:nvSpPr>
        <p:spPr>
          <a:xfrm>
            <a:off x="3223095" y="5097451"/>
            <a:ext cx="1438535" cy="461665"/>
          </a:xfrm>
          <a:prstGeom prst="rect">
            <a:avLst/>
          </a:prstGeom>
          <a:noFill/>
        </p:spPr>
        <p:txBody>
          <a:bodyPr wrap="none" rtlCol="0">
            <a:spAutoFit/>
          </a:bodyPr>
          <a:lstStyle/>
          <a:p>
            <a:r>
              <a:rPr lang="en-US" sz="2400" b="1" dirty="0"/>
              <a:t>Region1 =</a:t>
            </a:r>
          </a:p>
        </p:txBody>
      </p:sp>
      <p:grpSp>
        <p:nvGrpSpPr>
          <p:cNvPr id="21" name="Group 20">
            <a:extLst>
              <a:ext uri="{FF2B5EF4-FFF2-40B4-BE49-F238E27FC236}">
                <a16:creationId xmlns:a16="http://schemas.microsoft.com/office/drawing/2014/main" id="{12C21C6A-89BF-264F-A70C-A1DA8EA6D52A}"/>
              </a:ext>
            </a:extLst>
          </p:cNvPr>
          <p:cNvGrpSpPr/>
          <p:nvPr/>
        </p:nvGrpSpPr>
        <p:grpSpPr>
          <a:xfrm>
            <a:off x="4338115" y="6245048"/>
            <a:ext cx="3384029" cy="636232"/>
            <a:chOff x="4338115" y="6245048"/>
            <a:chExt cx="3384029" cy="636232"/>
          </a:xfrm>
        </p:grpSpPr>
        <p:grpSp>
          <p:nvGrpSpPr>
            <p:cNvPr id="170" name="Group 169">
              <a:extLst>
                <a:ext uri="{FF2B5EF4-FFF2-40B4-BE49-F238E27FC236}">
                  <a16:creationId xmlns:a16="http://schemas.microsoft.com/office/drawing/2014/main" id="{17B7B5B2-1358-A24A-8AD2-DAABBB21F8CC}"/>
                </a:ext>
              </a:extLst>
            </p:cNvPr>
            <p:cNvGrpSpPr/>
            <p:nvPr/>
          </p:nvGrpSpPr>
          <p:grpSpPr>
            <a:xfrm>
              <a:off x="4431454" y="6245048"/>
              <a:ext cx="3252862" cy="298953"/>
              <a:chOff x="3794608" y="6279542"/>
              <a:chExt cx="4821364" cy="298953"/>
            </a:xfrm>
          </p:grpSpPr>
          <p:sp>
            <p:nvSpPr>
              <p:cNvPr id="168" name="Rectangle 167">
                <a:extLst>
                  <a:ext uri="{FF2B5EF4-FFF2-40B4-BE49-F238E27FC236}">
                    <a16:creationId xmlns:a16="http://schemas.microsoft.com/office/drawing/2014/main" id="{892CA5B7-02E8-2D48-893B-1105C4A049D0}"/>
                  </a:ext>
                </a:extLst>
              </p:cNvPr>
              <p:cNvSpPr/>
              <p:nvPr/>
            </p:nvSpPr>
            <p:spPr>
              <a:xfrm>
                <a:off x="3794608" y="6279543"/>
                <a:ext cx="2423201" cy="298952"/>
              </a:xfrm>
              <a:prstGeom prst="rect">
                <a:avLst/>
              </a:prstGeom>
              <a:gradFill flip="none" rotWithShape="1">
                <a:gsLst>
                  <a:gs pos="0">
                    <a:srgbClr val="0070C0"/>
                  </a:gs>
                  <a:gs pos="92000">
                    <a:schemeClr val="accent3">
                      <a:lumMod val="60000"/>
                      <a:lumOff val="40000"/>
                    </a:schemeClr>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Rectangle 168">
                <a:extLst>
                  <a:ext uri="{FF2B5EF4-FFF2-40B4-BE49-F238E27FC236}">
                    <a16:creationId xmlns:a16="http://schemas.microsoft.com/office/drawing/2014/main" id="{DC3159ED-1AE8-D641-9A4B-85001DD8AD52}"/>
                  </a:ext>
                </a:extLst>
              </p:cNvPr>
              <p:cNvSpPr/>
              <p:nvPr/>
            </p:nvSpPr>
            <p:spPr>
              <a:xfrm rot="10800000">
                <a:off x="6192771" y="6279542"/>
                <a:ext cx="2423201" cy="298951"/>
              </a:xfrm>
              <a:prstGeom prst="rect">
                <a:avLst/>
              </a:prstGeom>
              <a:gradFill flip="none" rotWithShape="1">
                <a:gsLst>
                  <a:gs pos="0">
                    <a:srgbClr val="FF0000"/>
                  </a:gs>
                  <a:gs pos="92000">
                    <a:srgbClr val="FFFF00"/>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1" name="TextBox 170">
              <a:extLst>
                <a:ext uri="{FF2B5EF4-FFF2-40B4-BE49-F238E27FC236}">
                  <a16:creationId xmlns:a16="http://schemas.microsoft.com/office/drawing/2014/main" id="{768EEA31-9FFA-D54C-BA65-054808313C7C}"/>
                </a:ext>
              </a:extLst>
            </p:cNvPr>
            <p:cNvSpPr txBox="1"/>
            <p:nvPr/>
          </p:nvSpPr>
          <p:spPr>
            <a:xfrm>
              <a:off x="7420458" y="6511948"/>
              <a:ext cx="301686" cy="369332"/>
            </a:xfrm>
            <a:prstGeom prst="rect">
              <a:avLst/>
            </a:prstGeom>
            <a:noFill/>
          </p:spPr>
          <p:txBody>
            <a:bodyPr wrap="none" rtlCol="0">
              <a:spAutoFit/>
            </a:bodyPr>
            <a:lstStyle/>
            <a:p>
              <a:r>
                <a:rPr lang="en-US" dirty="0"/>
                <a:t>3</a:t>
              </a:r>
            </a:p>
          </p:txBody>
        </p:sp>
        <p:sp>
          <p:nvSpPr>
            <p:cNvPr id="172" name="TextBox 171">
              <a:extLst>
                <a:ext uri="{FF2B5EF4-FFF2-40B4-BE49-F238E27FC236}">
                  <a16:creationId xmlns:a16="http://schemas.microsoft.com/office/drawing/2014/main" id="{0C50F359-40AB-084E-9760-6AD258EB4234}"/>
                </a:ext>
              </a:extLst>
            </p:cNvPr>
            <p:cNvSpPr txBox="1"/>
            <p:nvPr/>
          </p:nvSpPr>
          <p:spPr>
            <a:xfrm>
              <a:off x="6932828" y="6511948"/>
              <a:ext cx="301686" cy="369332"/>
            </a:xfrm>
            <a:prstGeom prst="rect">
              <a:avLst/>
            </a:prstGeom>
            <a:noFill/>
          </p:spPr>
          <p:txBody>
            <a:bodyPr wrap="none" rtlCol="0">
              <a:spAutoFit/>
            </a:bodyPr>
            <a:lstStyle/>
            <a:p>
              <a:r>
                <a:rPr lang="en-US" dirty="0"/>
                <a:t>2</a:t>
              </a:r>
            </a:p>
          </p:txBody>
        </p:sp>
        <p:sp>
          <p:nvSpPr>
            <p:cNvPr id="173" name="TextBox 172">
              <a:extLst>
                <a:ext uri="{FF2B5EF4-FFF2-40B4-BE49-F238E27FC236}">
                  <a16:creationId xmlns:a16="http://schemas.microsoft.com/office/drawing/2014/main" id="{F685DE9B-C8D9-5840-988E-46D76B1E4186}"/>
                </a:ext>
              </a:extLst>
            </p:cNvPr>
            <p:cNvSpPr txBox="1"/>
            <p:nvPr/>
          </p:nvSpPr>
          <p:spPr>
            <a:xfrm>
              <a:off x="6445198" y="6511948"/>
              <a:ext cx="301686" cy="369332"/>
            </a:xfrm>
            <a:prstGeom prst="rect">
              <a:avLst/>
            </a:prstGeom>
            <a:noFill/>
          </p:spPr>
          <p:txBody>
            <a:bodyPr wrap="none" rtlCol="0">
              <a:spAutoFit/>
            </a:bodyPr>
            <a:lstStyle/>
            <a:p>
              <a:r>
                <a:rPr lang="en-US" dirty="0"/>
                <a:t>1</a:t>
              </a:r>
            </a:p>
          </p:txBody>
        </p:sp>
        <p:sp>
          <p:nvSpPr>
            <p:cNvPr id="174" name="TextBox 173">
              <a:extLst>
                <a:ext uri="{FF2B5EF4-FFF2-40B4-BE49-F238E27FC236}">
                  <a16:creationId xmlns:a16="http://schemas.microsoft.com/office/drawing/2014/main" id="{D21F4FF9-28AF-CF40-81A6-EF0921403EEA}"/>
                </a:ext>
              </a:extLst>
            </p:cNvPr>
            <p:cNvSpPr txBox="1"/>
            <p:nvPr/>
          </p:nvSpPr>
          <p:spPr>
            <a:xfrm>
              <a:off x="5957568" y="6511948"/>
              <a:ext cx="301686" cy="369332"/>
            </a:xfrm>
            <a:prstGeom prst="rect">
              <a:avLst/>
            </a:prstGeom>
            <a:noFill/>
          </p:spPr>
          <p:txBody>
            <a:bodyPr wrap="none" rtlCol="0">
              <a:spAutoFit/>
            </a:bodyPr>
            <a:lstStyle/>
            <a:p>
              <a:r>
                <a:rPr lang="en-US" dirty="0"/>
                <a:t>0</a:t>
              </a:r>
            </a:p>
          </p:txBody>
        </p:sp>
        <p:sp>
          <p:nvSpPr>
            <p:cNvPr id="175" name="TextBox 174">
              <a:extLst>
                <a:ext uri="{FF2B5EF4-FFF2-40B4-BE49-F238E27FC236}">
                  <a16:creationId xmlns:a16="http://schemas.microsoft.com/office/drawing/2014/main" id="{DADA911A-5661-A946-8318-E27691CD753E}"/>
                </a:ext>
              </a:extLst>
            </p:cNvPr>
            <p:cNvSpPr txBox="1"/>
            <p:nvPr/>
          </p:nvSpPr>
          <p:spPr>
            <a:xfrm>
              <a:off x="4338115" y="6511948"/>
              <a:ext cx="372218" cy="369332"/>
            </a:xfrm>
            <a:prstGeom prst="rect">
              <a:avLst/>
            </a:prstGeom>
            <a:noFill/>
          </p:spPr>
          <p:txBody>
            <a:bodyPr wrap="none" rtlCol="0">
              <a:spAutoFit/>
            </a:bodyPr>
            <a:lstStyle/>
            <a:p>
              <a:r>
                <a:rPr lang="en-US" dirty="0"/>
                <a:t>-3</a:t>
              </a:r>
            </a:p>
          </p:txBody>
        </p:sp>
        <p:sp>
          <p:nvSpPr>
            <p:cNvPr id="176" name="TextBox 175">
              <a:extLst>
                <a:ext uri="{FF2B5EF4-FFF2-40B4-BE49-F238E27FC236}">
                  <a16:creationId xmlns:a16="http://schemas.microsoft.com/office/drawing/2014/main" id="{AE19990A-0DFE-9741-BBC1-3BD96E4A2466}"/>
                </a:ext>
              </a:extLst>
            </p:cNvPr>
            <p:cNvSpPr txBox="1"/>
            <p:nvPr/>
          </p:nvSpPr>
          <p:spPr>
            <a:xfrm>
              <a:off x="4877933" y="6511948"/>
              <a:ext cx="372218" cy="369332"/>
            </a:xfrm>
            <a:prstGeom prst="rect">
              <a:avLst/>
            </a:prstGeom>
            <a:noFill/>
          </p:spPr>
          <p:txBody>
            <a:bodyPr wrap="none" rtlCol="0">
              <a:spAutoFit/>
            </a:bodyPr>
            <a:lstStyle/>
            <a:p>
              <a:r>
                <a:rPr lang="en-US" dirty="0"/>
                <a:t>-2</a:t>
              </a:r>
            </a:p>
          </p:txBody>
        </p:sp>
        <p:sp>
          <p:nvSpPr>
            <p:cNvPr id="177" name="TextBox 176">
              <a:extLst>
                <a:ext uri="{FF2B5EF4-FFF2-40B4-BE49-F238E27FC236}">
                  <a16:creationId xmlns:a16="http://schemas.microsoft.com/office/drawing/2014/main" id="{CC8E05FB-98D2-F940-9B44-123EBF34B2FE}"/>
                </a:ext>
              </a:extLst>
            </p:cNvPr>
            <p:cNvSpPr txBox="1"/>
            <p:nvPr/>
          </p:nvSpPr>
          <p:spPr>
            <a:xfrm>
              <a:off x="5417751" y="6511948"/>
              <a:ext cx="372218" cy="369332"/>
            </a:xfrm>
            <a:prstGeom prst="rect">
              <a:avLst/>
            </a:prstGeom>
            <a:noFill/>
          </p:spPr>
          <p:txBody>
            <a:bodyPr wrap="none" rtlCol="0">
              <a:spAutoFit/>
            </a:bodyPr>
            <a:lstStyle/>
            <a:p>
              <a:r>
                <a:rPr lang="en-US" dirty="0"/>
                <a:t>-1</a:t>
              </a:r>
            </a:p>
          </p:txBody>
        </p:sp>
      </p:grpSp>
      <p:sp>
        <p:nvSpPr>
          <p:cNvPr id="178" name="Rectangle 177">
            <a:extLst>
              <a:ext uri="{FF2B5EF4-FFF2-40B4-BE49-F238E27FC236}">
                <a16:creationId xmlns:a16="http://schemas.microsoft.com/office/drawing/2014/main" id="{533F0482-10C7-2B45-BC2E-C2B0630A796F}"/>
              </a:ext>
            </a:extLst>
          </p:cNvPr>
          <p:cNvSpPr/>
          <p:nvPr/>
        </p:nvSpPr>
        <p:spPr>
          <a:xfrm>
            <a:off x="3915722" y="6140684"/>
            <a:ext cx="461986" cy="461665"/>
          </a:xfrm>
          <a:prstGeom prst="rect">
            <a:avLst/>
          </a:prstGeom>
        </p:spPr>
        <p:txBody>
          <a:bodyPr wrap="none">
            <a:spAutoFit/>
          </a:bodyPr>
          <a:lstStyle/>
          <a:p>
            <a:r>
              <a:rPr lang="en-US" sz="2400" b="1" dirty="0">
                <a:solidFill>
                  <a:srgbClr val="00B0F0"/>
                </a:solidFill>
              </a:rPr>
              <a:t>β</a:t>
            </a:r>
            <a:r>
              <a:rPr lang="en-US" sz="2400" b="1" baseline="-25000" dirty="0">
                <a:solidFill>
                  <a:srgbClr val="00B0F0"/>
                </a:solidFill>
              </a:rPr>
              <a:t>C</a:t>
            </a:r>
            <a:endParaRPr lang="en-US" sz="2400" dirty="0">
              <a:solidFill>
                <a:srgbClr val="00B0F0"/>
              </a:solidFill>
            </a:endParaRPr>
          </a:p>
        </p:txBody>
      </p:sp>
      <p:sp>
        <p:nvSpPr>
          <p:cNvPr id="179" name="Rectangle 178">
            <a:extLst>
              <a:ext uri="{FF2B5EF4-FFF2-40B4-BE49-F238E27FC236}">
                <a16:creationId xmlns:a16="http://schemas.microsoft.com/office/drawing/2014/main" id="{31B01309-BD81-2849-BEA9-CDEA4607F170}"/>
              </a:ext>
            </a:extLst>
          </p:cNvPr>
          <p:cNvSpPr/>
          <p:nvPr/>
        </p:nvSpPr>
        <p:spPr>
          <a:xfrm>
            <a:off x="6488910" y="6209858"/>
            <a:ext cx="163139" cy="3693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EC6359E-789F-474C-808D-AA67F36FFE3B}"/>
              </a:ext>
            </a:extLst>
          </p:cNvPr>
          <p:cNvGrpSpPr/>
          <p:nvPr/>
        </p:nvGrpSpPr>
        <p:grpSpPr>
          <a:xfrm>
            <a:off x="1184900" y="1080387"/>
            <a:ext cx="7731311" cy="369332"/>
            <a:chOff x="1184900" y="1080387"/>
            <a:chExt cx="7731311" cy="369332"/>
          </a:xfrm>
        </p:grpSpPr>
        <p:sp>
          <p:nvSpPr>
            <p:cNvPr id="3" name="TextBox 2">
              <a:extLst>
                <a:ext uri="{FF2B5EF4-FFF2-40B4-BE49-F238E27FC236}">
                  <a16:creationId xmlns:a16="http://schemas.microsoft.com/office/drawing/2014/main" id="{C6F1E2E1-2E36-E741-AA00-815A347EFBCE}"/>
                </a:ext>
              </a:extLst>
            </p:cNvPr>
            <p:cNvSpPr txBox="1"/>
            <p:nvPr/>
          </p:nvSpPr>
          <p:spPr>
            <a:xfrm>
              <a:off x="1184900" y="1080387"/>
              <a:ext cx="649537" cy="369332"/>
            </a:xfrm>
            <a:prstGeom prst="rect">
              <a:avLst/>
            </a:prstGeom>
            <a:noFill/>
          </p:spPr>
          <p:txBody>
            <a:bodyPr wrap="none" rtlCol="0">
              <a:spAutoFit/>
            </a:bodyPr>
            <a:lstStyle/>
            <a:p>
              <a:r>
                <a:rPr lang="en-US" dirty="0"/>
                <a:t>Time</a:t>
              </a:r>
            </a:p>
          </p:txBody>
        </p:sp>
        <p:cxnSp>
          <p:nvCxnSpPr>
            <p:cNvPr id="8" name="Straight Arrow Connector 7">
              <a:extLst>
                <a:ext uri="{FF2B5EF4-FFF2-40B4-BE49-F238E27FC236}">
                  <a16:creationId xmlns:a16="http://schemas.microsoft.com/office/drawing/2014/main" id="{7CB39D65-B2AE-C145-AF65-87207CFCB4B9}"/>
                </a:ext>
              </a:extLst>
            </p:cNvPr>
            <p:cNvCxnSpPr>
              <a:stCxn id="3" idx="3"/>
            </p:cNvCxnSpPr>
            <p:nvPr/>
          </p:nvCxnSpPr>
          <p:spPr>
            <a:xfrm flipV="1">
              <a:off x="1834437" y="1258378"/>
              <a:ext cx="7081774" cy="6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C84B941F-AE28-E740-A74A-87F8C2562756}"/>
              </a:ext>
            </a:extLst>
          </p:cNvPr>
          <p:cNvSpPr/>
          <p:nvPr/>
        </p:nvSpPr>
        <p:spPr>
          <a:xfrm>
            <a:off x="4558951" y="5097451"/>
            <a:ext cx="1771832" cy="461665"/>
          </a:xfrm>
          <a:prstGeom prst="rect">
            <a:avLst/>
          </a:prstGeom>
        </p:spPr>
        <p:txBody>
          <a:bodyPr wrap="none">
            <a:spAutoFit/>
          </a:bodyPr>
          <a:lstStyle/>
          <a:p>
            <a:r>
              <a:rPr lang="en-US" sz="2400" b="1" dirty="0">
                <a:solidFill>
                  <a:srgbClr val="FFC000"/>
                </a:solidFill>
              </a:rPr>
              <a:t>β</a:t>
            </a:r>
            <a:r>
              <a:rPr lang="en-US" sz="2400" b="1" baseline="-25000" dirty="0">
                <a:solidFill>
                  <a:srgbClr val="FFC000"/>
                </a:solidFill>
              </a:rPr>
              <a:t>P</a:t>
            </a:r>
            <a:r>
              <a:rPr lang="en-US" sz="2400" b="1" baseline="-25000" dirty="0"/>
              <a:t> </a:t>
            </a:r>
            <a:r>
              <a:rPr lang="en-US" sz="2400" b="1" dirty="0"/>
              <a:t>*</a:t>
            </a:r>
            <a:r>
              <a:rPr lang="en-US" sz="2400" b="1" dirty="0">
                <a:solidFill>
                  <a:srgbClr val="FFC000"/>
                </a:solidFill>
              </a:rPr>
              <a:t> PERSON</a:t>
            </a:r>
            <a:endParaRPr lang="en-US" sz="2400" dirty="0"/>
          </a:p>
        </p:txBody>
      </p:sp>
      <p:sp>
        <p:nvSpPr>
          <p:cNvPr id="20" name="Rectangle 19">
            <a:extLst>
              <a:ext uri="{FF2B5EF4-FFF2-40B4-BE49-F238E27FC236}">
                <a16:creationId xmlns:a16="http://schemas.microsoft.com/office/drawing/2014/main" id="{6D5AD05B-46FB-C34E-975F-B6BD71CE205D}"/>
              </a:ext>
            </a:extLst>
          </p:cNvPr>
          <p:cNvSpPr/>
          <p:nvPr/>
        </p:nvSpPr>
        <p:spPr>
          <a:xfrm>
            <a:off x="6202664" y="5097451"/>
            <a:ext cx="1500732" cy="461665"/>
          </a:xfrm>
          <a:prstGeom prst="rect">
            <a:avLst/>
          </a:prstGeom>
        </p:spPr>
        <p:txBody>
          <a:bodyPr wrap="none">
            <a:spAutoFit/>
          </a:bodyPr>
          <a:lstStyle/>
          <a:p>
            <a:r>
              <a:rPr lang="en-US" sz="2400" b="1" dirty="0"/>
              <a:t>+</a:t>
            </a:r>
            <a:r>
              <a:rPr lang="en-US" sz="2400" b="1" dirty="0">
                <a:solidFill>
                  <a:srgbClr val="FFC000"/>
                </a:solidFill>
              </a:rPr>
              <a:t> </a:t>
            </a:r>
            <a:r>
              <a:rPr lang="en-US" sz="2400" b="1" dirty="0">
                <a:solidFill>
                  <a:srgbClr val="00B0F0"/>
                </a:solidFill>
              </a:rPr>
              <a:t>β</a:t>
            </a:r>
            <a:r>
              <a:rPr lang="en-US" sz="2400" b="1" baseline="-25000" dirty="0">
                <a:solidFill>
                  <a:srgbClr val="00B0F0"/>
                </a:solidFill>
              </a:rPr>
              <a:t>C</a:t>
            </a:r>
            <a:r>
              <a:rPr lang="en-US" sz="2400" b="1" baseline="-25000" dirty="0">
                <a:solidFill>
                  <a:srgbClr val="FFC000"/>
                </a:solidFill>
              </a:rPr>
              <a:t> </a:t>
            </a:r>
            <a:r>
              <a:rPr lang="en-US" sz="2400" b="1" dirty="0"/>
              <a:t>*</a:t>
            </a:r>
            <a:r>
              <a:rPr lang="en-US" sz="2400" b="1" dirty="0">
                <a:solidFill>
                  <a:srgbClr val="FFC000"/>
                </a:solidFill>
              </a:rPr>
              <a:t> </a:t>
            </a:r>
            <a:r>
              <a:rPr lang="en-US" sz="2400" b="1" dirty="0">
                <a:solidFill>
                  <a:srgbClr val="00B0F0"/>
                </a:solidFill>
              </a:rPr>
              <a:t>CAT</a:t>
            </a:r>
            <a:r>
              <a:rPr lang="en-US" sz="2400" b="1" dirty="0">
                <a:solidFill>
                  <a:srgbClr val="FFC000"/>
                </a:solidFill>
              </a:rPr>
              <a:t> </a:t>
            </a:r>
            <a:endParaRPr lang="en-US" sz="2400" dirty="0"/>
          </a:p>
        </p:txBody>
      </p:sp>
      <p:sp>
        <p:nvSpPr>
          <p:cNvPr id="67" name="Rectangle 66">
            <a:extLst>
              <a:ext uri="{FF2B5EF4-FFF2-40B4-BE49-F238E27FC236}">
                <a16:creationId xmlns:a16="http://schemas.microsoft.com/office/drawing/2014/main" id="{F64FCE69-E0BE-8346-A1D0-88E339688AC6}"/>
              </a:ext>
            </a:extLst>
          </p:cNvPr>
          <p:cNvSpPr/>
          <p:nvPr/>
        </p:nvSpPr>
        <p:spPr>
          <a:xfrm>
            <a:off x="7750989" y="6140684"/>
            <a:ext cx="461986" cy="461665"/>
          </a:xfrm>
          <a:prstGeom prst="rect">
            <a:avLst/>
          </a:prstGeom>
        </p:spPr>
        <p:txBody>
          <a:bodyPr wrap="none">
            <a:spAutoFit/>
          </a:bodyPr>
          <a:lstStyle/>
          <a:p>
            <a:r>
              <a:rPr lang="en-US" sz="2400" b="1" dirty="0">
                <a:solidFill>
                  <a:srgbClr val="FFC000"/>
                </a:solidFill>
              </a:rPr>
              <a:t>β</a:t>
            </a:r>
            <a:r>
              <a:rPr lang="en-US" sz="2400" b="1" baseline="-25000" dirty="0">
                <a:solidFill>
                  <a:srgbClr val="FFC000"/>
                </a:solidFill>
              </a:rPr>
              <a:t>P</a:t>
            </a:r>
            <a:endParaRPr lang="en-US" sz="2400" dirty="0">
              <a:solidFill>
                <a:srgbClr val="FFC000"/>
              </a:solidFill>
            </a:endParaRPr>
          </a:p>
        </p:txBody>
      </p:sp>
    </p:spTree>
    <p:extLst>
      <p:ext uri="{BB962C8B-B14F-4D97-AF65-F5344CB8AC3E}">
        <p14:creationId xmlns:p14="http://schemas.microsoft.com/office/powerpoint/2010/main" val="336080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nodeType="withEffect">
                                  <p:stCondLst>
                                    <p:cond delay="0"/>
                                  </p:stCondLst>
                                  <p:childTnLst>
                                    <p:set>
                                      <p:cBhvr>
                                        <p:cTn id="17" dur="1" fill="hold">
                                          <p:stCondLst>
                                            <p:cond delay="0"/>
                                          </p:stCondLst>
                                        </p:cTn>
                                        <p:tgtEl>
                                          <p:spTgt spid="118"/>
                                        </p:tgtEl>
                                        <p:attrNameLst>
                                          <p:attrName>style.visibility</p:attrName>
                                        </p:attrNameLst>
                                      </p:cBhvr>
                                      <p:to>
                                        <p:strVal val="visible"/>
                                      </p:to>
                                    </p:set>
                                    <p:animEffect transition="in" filter="wipe(left)">
                                      <p:cBhvr>
                                        <p:cTn id="18" dur="500"/>
                                        <p:tgtEl>
                                          <p:spTgt spid="1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wipe(left)">
                                      <p:cBhvr>
                                        <p:cTn id="26" dur="500"/>
                                        <p:tgtEl>
                                          <p:spTgt spid="1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wipe(left)">
                                      <p:cBhvr>
                                        <p:cTn id="31" dur="500"/>
                                        <p:tgtEl>
                                          <p:spTgt spid="95"/>
                                        </p:tgtEl>
                                      </p:cBhvr>
                                    </p:animEffect>
                                  </p:childTnLst>
                                </p:cTn>
                              </p:par>
                              <p:par>
                                <p:cTn id="32" presetID="22" presetClass="entr" presetSubtype="8" fill="hold" nodeType="withEffect">
                                  <p:stCondLst>
                                    <p:cond delay="0"/>
                                  </p:stCondLst>
                                  <p:childTnLst>
                                    <p:set>
                                      <p:cBhvr>
                                        <p:cTn id="33" dur="1" fill="hold">
                                          <p:stCondLst>
                                            <p:cond delay="0"/>
                                          </p:stCondLst>
                                        </p:cTn>
                                        <p:tgtEl>
                                          <p:spTgt spid="120"/>
                                        </p:tgtEl>
                                        <p:attrNameLst>
                                          <p:attrName>style.visibility</p:attrName>
                                        </p:attrNameLst>
                                      </p:cBhvr>
                                      <p:to>
                                        <p:strVal val="visible"/>
                                      </p:to>
                                    </p:set>
                                    <p:animEffect transition="in" filter="wipe(left)">
                                      <p:cBhvr>
                                        <p:cTn id="34" dur="500"/>
                                        <p:tgtEl>
                                          <p:spTgt spid="1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5"/>
                                        </p:tgtEl>
                                        <p:attrNameLst>
                                          <p:attrName>style.visibility</p:attrName>
                                        </p:attrNameLst>
                                      </p:cBhvr>
                                      <p:to>
                                        <p:strVal val="visible"/>
                                      </p:to>
                                    </p:set>
                                    <p:animEffect transition="in" filter="fade">
                                      <p:cBhvr>
                                        <p:cTn id="39" dur="500"/>
                                        <p:tgtEl>
                                          <p:spTgt spid="165"/>
                                        </p:tgtEl>
                                      </p:cBhvr>
                                    </p:animEffect>
                                  </p:childTnLst>
                                </p:cTn>
                              </p:par>
                              <p:par>
                                <p:cTn id="40" presetID="10" presetClass="entr" presetSubtype="0" fill="hold" nodeType="withEffect">
                                  <p:stCondLst>
                                    <p:cond delay="0"/>
                                  </p:stCondLst>
                                  <p:childTnLst>
                                    <p:set>
                                      <p:cBhvr>
                                        <p:cTn id="41" dur="1" fill="hold">
                                          <p:stCondLst>
                                            <p:cond delay="0"/>
                                          </p:stCondLst>
                                        </p:cTn>
                                        <p:tgtEl>
                                          <p:spTgt spid="151"/>
                                        </p:tgtEl>
                                        <p:attrNameLst>
                                          <p:attrName>style.visibility</p:attrName>
                                        </p:attrNameLst>
                                      </p:cBhvr>
                                      <p:to>
                                        <p:strVal val="visible"/>
                                      </p:to>
                                    </p:set>
                                    <p:animEffect transition="in" filter="fade">
                                      <p:cBhvr>
                                        <p:cTn id="42" dur="500"/>
                                        <p:tgtEl>
                                          <p:spTgt spid="15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0"/>
                                        </p:tgtEl>
                                        <p:attrNameLst>
                                          <p:attrName>style.visibility</p:attrName>
                                        </p:attrNameLst>
                                      </p:cBhvr>
                                      <p:to>
                                        <p:strVal val="visible"/>
                                      </p:to>
                                    </p:set>
                                    <p:animEffect transition="in" filter="fade">
                                      <p:cBhvr>
                                        <p:cTn id="45" dur="500"/>
                                        <p:tgtEl>
                                          <p:spTgt spid="160"/>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6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4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4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7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7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animBg="1"/>
      <p:bldP spid="16" grpId="0"/>
      <p:bldP spid="17" grpId="0"/>
      <p:bldP spid="95" grpId="0"/>
      <p:bldP spid="146" grpId="0"/>
      <p:bldP spid="147" grpId="0"/>
      <p:bldP spid="164" grpId="0" animBg="1"/>
      <p:bldP spid="166" grpId="0"/>
      <p:bldP spid="178" grpId="0"/>
      <p:bldP spid="179" grpId="0" animBg="1"/>
      <p:bldP spid="18" grpId="0"/>
      <p:bldP spid="20" grpId="0"/>
      <p:bldP spid="6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Oval 159">
            <a:extLst>
              <a:ext uri="{FF2B5EF4-FFF2-40B4-BE49-F238E27FC236}">
                <a16:creationId xmlns:a16="http://schemas.microsoft.com/office/drawing/2014/main" id="{17452E95-BE0F-5A47-B1CC-6B1F0D94693F}"/>
              </a:ext>
            </a:extLst>
          </p:cNvPr>
          <p:cNvSpPr/>
          <p:nvPr/>
        </p:nvSpPr>
        <p:spPr>
          <a:xfrm>
            <a:off x="1184900" y="5178288"/>
            <a:ext cx="1935170" cy="1550504"/>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183AEE-D87C-DD43-973A-BFF2B72753C8}"/>
              </a:ext>
            </a:extLst>
          </p:cNvPr>
          <p:cNvSpPr/>
          <p:nvPr/>
        </p:nvSpPr>
        <p:spPr>
          <a:xfrm>
            <a:off x="1162878" y="1470992"/>
            <a:ext cx="7881731" cy="67488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52B117-6C2B-7945-8D5B-600DE577B860}"/>
              </a:ext>
            </a:extLst>
          </p:cNvPr>
          <p:cNvSpPr>
            <a:spLocks noGrp="1"/>
          </p:cNvSpPr>
          <p:nvPr>
            <p:ph type="title"/>
          </p:nvPr>
        </p:nvSpPr>
        <p:spPr>
          <a:xfrm>
            <a:off x="628650" y="365127"/>
            <a:ext cx="7886700" cy="797752"/>
          </a:xfrm>
        </p:spPr>
        <p:txBody>
          <a:bodyPr/>
          <a:lstStyle/>
          <a:p>
            <a:r>
              <a:rPr lang="en-US" dirty="0"/>
              <a:t>General Linear Model</a:t>
            </a:r>
          </a:p>
        </p:txBody>
      </p:sp>
      <p:pic>
        <p:nvPicPr>
          <p:cNvPr id="4" name="Picture 3">
            <a:extLst>
              <a:ext uri="{FF2B5EF4-FFF2-40B4-BE49-F238E27FC236}">
                <a16:creationId xmlns:a16="http://schemas.microsoft.com/office/drawing/2014/main" id="{C82A92FA-2556-9941-8C90-9780EC18DA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04167" y="1474049"/>
            <a:ext cx="718928" cy="674885"/>
          </a:xfrm>
          <a:prstGeom prst="rect">
            <a:avLst/>
          </a:prstGeom>
        </p:spPr>
      </p:pic>
      <p:pic>
        <p:nvPicPr>
          <p:cNvPr id="5" name="Picture 4">
            <a:extLst>
              <a:ext uri="{FF2B5EF4-FFF2-40B4-BE49-F238E27FC236}">
                <a16:creationId xmlns:a16="http://schemas.microsoft.com/office/drawing/2014/main" id="{8BCA338E-EB21-A14B-8B4D-DA67B46FBA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585" y="1470992"/>
            <a:ext cx="686423" cy="687309"/>
          </a:xfrm>
          <a:prstGeom prst="rect">
            <a:avLst/>
          </a:prstGeom>
        </p:spPr>
      </p:pic>
      <p:pic>
        <p:nvPicPr>
          <p:cNvPr id="6" name="Picture 5">
            <a:extLst>
              <a:ext uri="{FF2B5EF4-FFF2-40B4-BE49-F238E27FC236}">
                <a16:creationId xmlns:a16="http://schemas.microsoft.com/office/drawing/2014/main" id="{D36EFFC4-9D69-5D44-8023-34F2ECF27A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6331" y="1479520"/>
            <a:ext cx="673183" cy="674098"/>
          </a:xfrm>
          <a:prstGeom prst="rect">
            <a:avLst/>
          </a:prstGeom>
        </p:spPr>
      </p:pic>
      <p:pic>
        <p:nvPicPr>
          <p:cNvPr id="11" name="Picture 10">
            <a:extLst>
              <a:ext uri="{FF2B5EF4-FFF2-40B4-BE49-F238E27FC236}">
                <a16:creationId xmlns:a16="http://schemas.microsoft.com/office/drawing/2014/main" id="{05286E5C-5F87-1B4C-9142-CECD9CF7A7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86051" y="1470992"/>
            <a:ext cx="677578" cy="677943"/>
          </a:xfrm>
          <a:prstGeom prst="rect">
            <a:avLst/>
          </a:prstGeom>
        </p:spPr>
      </p:pic>
      <p:pic>
        <p:nvPicPr>
          <p:cNvPr id="12" name="Picture 11">
            <a:extLst>
              <a:ext uri="{FF2B5EF4-FFF2-40B4-BE49-F238E27FC236}">
                <a16:creationId xmlns:a16="http://schemas.microsoft.com/office/drawing/2014/main" id="{78E7BBFD-65C0-B646-9C51-4E5774C329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75964" y="1479520"/>
            <a:ext cx="667411" cy="674098"/>
          </a:xfrm>
          <a:prstGeom prst="rect">
            <a:avLst/>
          </a:prstGeom>
        </p:spPr>
      </p:pic>
      <p:pic>
        <p:nvPicPr>
          <p:cNvPr id="13" name="Picture 12">
            <a:extLst>
              <a:ext uri="{FF2B5EF4-FFF2-40B4-BE49-F238E27FC236}">
                <a16:creationId xmlns:a16="http://schemas.microsoft.com/office/drawing/2014/main" id="{40222203-F38C-844C-8D0A-64AC3C49EE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42470" y="1470992"/>
            <a:ext cx="673741" cy="677943"/>
          </a:xfrm>
          <a:prstGeom prst="rect">
            <a:avLst/>
          </a:prstGeom>
        </p:spPr>
      </p:pic>
      <p:pic>
        <p:nvPicPr>
          <p:cNvPr id="14" name="Picture 13">
            <a:extLst>
              <a:ext uri="{FF2B5EF4-FFF2-40B4-BE49-F238E27FC236}">
                <a16:creationId xmlns:a16="http://schemas.microsoft.com/office/drawing/2014/main" id="{785CAB33-9525-7643-A1C8-EF2806678C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6326" y="1478732"/>
            <a:ext cx="674885" cy="674885"/>
          </a:xfrm>
          <a:prstGeom prst="rect">
            <a:avLst/>
          </a:prstGeom>
        </p:spPr>
      </p:pic>
      <p:sp>
        <p:nvSpPr>
          <p:cNvPr id="16" name="TextBox 15">
            <a:extLst>
              <a:ext uri="{FF2B5EF4-FFF2-40B4-BE49-F238E27FC236}">
                <a16:creationId xmlns:a16="http://schemas.microsoft.com/office/drawing/2014/main" id="{069F204F-D057-874F-8588-ECBE94090805}"/>
              </a:ext>
            </a:extLst>
          </p:cNvPr>
          <p:cNvSpPr txBox="1"/>
          <p:nvPr/>
        </p:nvSpPr>
        <p:spPr>
          <a:xfrm>
            <a:off x="51874" y="2612226"/>
            <a:ext cx="944682" cy="369332"/>
          </a:xfrm>
          <a:prstGeom prst="rect">
            <a:avLst/>
          </a:prstGeom>
          <a:noFill/>
        </p:spPr>
        <p:txBody>
          <a:bodyPr wrap="none" rtlCol="0">
            <a:spAutoFit/>
          </a:bodyPr>
          <a:lstStyle/>
          <a:p>
            <a:pPr algn="r"/>
            <a:r>
              <a:rPr lang="en-US" dirty="0">
                <a:solidFill>
                  <a:srgbClr val="FFC000"/>
                </a:solidFill>
              </a:rPr>
              <a:t>PERSON</a:t>
            </a:r>
          </a:p>
        </p:txBody>
      </p:sp>
      <p:sp>
        <p:nvSpPr>
          <p:cNvPr id="17" name="TextBox 16">
            <a:extLst>
              <a:ext uri="{FF2B5EF4-FFF2-40B4-BE49-F238E27FC236}">
                <a16:creationId xmlns:a16="http://schemas.microsoft.com/office/drawing/2014/main" id="{469C76F5-6E73-F34A-A200-0F67C4E77153}"/>
              </a:ext>
            </a:extLst>
          </p:cNvPr>
          <p:cNvSpPr txBox="1"/>
          <p:nvPr/>
        </p:nvSpPr>
        <p:spPr>
          <a:xfrm>
            <a:off x="461217" y="3325107"/>
            <a:ext cx="535339" cy="369332"/>
          </a:xfrm>
          <a:prstGeom prst="rect">
            <a:avLst/>
          </a:prstGeom>
          <a:noFill/>
          <a:ln>
            <a:noFill/>
          </a:ln>
        </p:spPr>
        <p:txBody>
          <a:bodyPr wrap="none" rtlCol="0">
            <a:spAutoFit/>
          </a:bodyPr>
          <a:lstStyle/>
          <a:p>
            <a:pPr algn="r"/>
            <a:r>
              <a:rPr lang="en-US" dirty="0">
                <a:solidFill>
                  <a:srgbClr val="00B0F0"/>
                </a:solidFill>
              </a:rPr>
              <a:t>CAT</a:t>
            </a:r>
          </a:p>
        </p:txBody>
      </p:sp>
      <p:grpSp>
        <p:nvGrpSpPr>
          <p:cNvPr id="118" name="Group 117">
            <a:extLst>
              <a:ext uri="{FF2B5EF4-FFF2-40B4-BE49-F238E27FC236}">
                <a16:creationId xmlns:a16="http://schemas.microsoft.com/office/drawing/2014/main" id="{DD9135F5-AC80-394D-B4C2-5635B7A8B219}"/>
              </a:ext>
            </a:extLst>
          </p:cNvPr>
          <p:cNvGrpSpPr/>
          <p:nvPr/>
        </p:nvGrpSpPr>
        <p:grpSpPr>
          <a:xfrm>
            <a:off x="1162878" y="2432716"/>
            <a:ext cx="7881731" cy="364178"/>
            <a:chOff x="1162878" y="2939611"/>
            <a:chExt cx="7881731" cy="364178"/>
          </a:xfrm>
        </p:grpSpPr>
        <p:cxnSp>
          <p:nvCxnSpPr>
            <p:cNvPr id="19" name="Elbow Connector 18">
              <a:extLst>
                <a:ext uri="{FF2B5EF4-FFF2-40B4-BE49-F238E27FC236}">
                  <a16:creationId xmlns:a16="http://schemas.microsoft.com/office/drawing/2014/main" id="{D9B7DFA7-1C05-4849-931D-94A7DC912905}"/>
                </a:ext>
              </a:extLst>
            </p:cNvPr>
            <p:cNvCxnSpPr>
              <a:cxnSpLocks/>
            </p:cNvCxnSpPr>
            <p:nvPr/>
          </p:nvCxnSpPr>
          <p:spPr>
            <a:xfrm flipV="1">
              <a:off x="1162878" y="2939613"/>
              <a:ext cx="832625" cy="364176"/>
            </a:xfrm>
            <a:prstGeom prst="bentConnector3">
              <a:avLst>
                <a:gd name="adj1" fmla="val 2970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4C3ACF01-A63A-0D44-A4C7-D7F60C6D853E}"/>
                </a:ext>
              </a:extLst>
            </p:cNvPr>
            <p:cNvCxnSpPr>
              <a:cxnSpLocks/>
            </p:cNvCxnSpPr>
            <p:nvPr/>
          </p:nvCxnSpPr>
          <p:spPr>
            <a:xfrm rot="10800000">
              <a:off x="1924843" y="2944768"/>
              <a:ext cx="1711329" cy="359020"/>
            </a:xfrm>
            <a:prstGeom prst="bentConnector3">
              <a:avLst>
                <a:gd name="adj1" fmla="val 9421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99E814F9-E309-FC4B-8C02-9819EB4880FC}"/>
                </a:ext>
              </a:extLst>
            </p:cNvPr>
            <p:cNvCxnSpPr>
              <a:cxnSpLocks/>
            </p:cNvCxnSpPr>
            <p:nvPr/>
          </p:nvCxnSpPr>
          <p:spPr>
            <a:xfrm flipV="1">
              <a:off x="3045976" y="2944769"/>
              <a:ext cx="1324898" cy="359020"/>
            </a:xfrm>
            <a:prstGeom prst="bentConnector3">
              <a:avLst>
                <a:gd name="adj1" fmla="val 50000"/>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EEA6D77E-BE39-A549-BA30-B567C398E1C6}"/>
                </a:ext>
              </a:extLst>
            </p:cNvPr>
            <p:cNvCxnSpPr>
              <a:cxnSpLocks/>
            </p:cNvCxnSpPr>
            <p:nvPr/>
          </p:nvCxnSpPr>
          <p:spPr>
            <a:xfrm rot="10800000">
              <a:off x="4165094" y="2944768"/>
              <a:ext cx="1711329" cy="359020"/>
            </a:xfrm>
            <a:prstGeom prst="bentConnector3">
              <a:avLst>
                <a:gd name="adj1" fmla="val 87244"/>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B75BCD6-45BE-A945-8905-2D3140FF3EC6}"/>
                </a:ext>
              </a:extLst>
            </p:cNvPr>
            <p:cNvCxnSpPr>
              <a:cxnSpLocks/>
            </p:cNvCxnSpPr>
            <p:nvPr/>
          </p:nvCxnSpPr>
          <p:spPr>
            <a:xfrm flipV="1">
              <a:off x="5691041" y="2944769"/>
              <a:ext cx="967746" cy="359020"/>
            </a:xfrm>
            <a:prstGeom prst="bentConnector3">
              <a:avLst>
                <a:gd name="adj1" fmla="val 2979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EDC9036A-8F77-A44F-82D8-0484D3208584}"/>
                </a:ext>
              </a:extLst>
            </p:cNvPr>
            <p:cNvCxnSpPr>
              <a:cxnSpLocks/>
            </p:cNvCxnSpPr>
            <p:nvPr/>
          </p:nvCxnSpPr>
          <p:spPr>
            <a:xfrm rot="10800000">
              <a:off x="5975964" y="2939611"/>
              <a:ext cx="2002990" cy="364178"/>
            </a:xfrm>
            <a:prstGeom prst="bentConnector3">
              <a:avLst>
                <a:gd name="adj1" fmla="val 6538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FDF4FAF4-5920-4B4E-BAA5-DB7036937EA2}"/>
                </a:ext>
              </a:extLst>
            </p:cNvPr>
            <p:cNvCxnSpPr>
              <a:cxnSpLocks/>
            </p:cNvCxnSpPr>
            <p:nvPr/>
          </p:nvCxnSpPr>
          <p:spPr>
            <a:xfrm flipV="1">
              <a:off x="7899615" y="2940086"/>
              <a:ext cx="807248" cy="363703"/>
            </a:xfrm>
            <a:prstGeom prst="bentConnector3">
              <a:avLst>
                <a:gd name="adj1" fmla="val 4630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07139C1-D1B6-4542-9A34-2AB9D3B500D6}"/>
                </a:ext>
              </a:extLst>
            </p:cNvPr>
            <p:cNvCxnSpPr>
              <a:cxnSpLocks/>
            </p:cNvCxnSpPr>
            <p:nvPr/>
          </p:nvCxnSpPr>
          <p:spPr>
            <a:xfrm rot="10800000">
              <a:off x="8615972" y="2944771"/>
              <a:ext cx="428637" cy="359018"/>
            </a:xfrm>
            <a:prstGeom prst="bentConnector3">
              <a:avLst>
                <a:gd name="adj1" fmla="val 3608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B2B9CD6-609C-3942-9ABC-E28BF706A73C}"/>
              </a:ext>
            </a:extLst>
          </p:cNvPr>
          <p:cNvGrpSpPr/>
          <p:nvPr/>
        </p:nvGrpSpPr>
        <p:grpSpPr>
          <a:xfrm>
            <a:off x="1184901" y="3153324"/>
            <a:ext cx="7859708" cy="364180"/>
            <a:chOff x="1184901" y="3660219"/>
            <a:chExt cx="7859708" cy="364180"/>
          </a:xfrm>
        </p:grpSpPr>
        <p:cxnSp>
          <p:nvCxnSpPr>
            <p:cNvPr id="49" name="Elbow Connector 48">
              <a:extLst>
                <a:ext uri="{FF2B5EF4-FFF2-40B4-BE49-F238E27FC236}">
                  <a16:creationId xmlns:a16="http://schemas.microsoft.com/office/drawing/2014/main" id="{7EBDA33D-B1D2-1C4C-871E-E34CD28EA3F1}"/>
                </a:ext>
              </a:extLst>
            </p:cNvPr>
            <p:cNvCxnSpPr>
              <a:cxnSpLocks/>
            </p:cNvCxnSpPr>
            <p:nvPr/>
          </p:nvCxnSpPr>
          <p:spPr>
            <a:xfrm rot="10800000" flipV="1">
              <a:off x="1184901" y="3667954"/>
              <a:ext cx="1935169" cy="356444"/>
            </a:xfrm>
            <a:prstGeom prst="bentConnector3">
              <a:avLst>
                <a:gd name="adj1" fmla="val 29456"/>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97F2BB9E-DDD8-AD4E-8FF9-CF57D791F4BB}"/>
                </a:ext>
              </a:extLst>
            </p:cNvPr>
            <p:cNvCxnSpPr>
              <a:cxnSpLocks/>
            </p:cNvCxnSpPr>
            <p:nvPr/>
          </p:nvCxnSpPr>
          <p:spPr>
            <a:xfrm>
              <a:off x="2863349" y="3665379"/>
              <a:ext cx="1394977" cy="359020"/>
            </a:xfrm>
            <a:prstGeom prst="bentConnector3">
              <a:avLst>
                <a:gd name="adj1" fmla="val 26983"/>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BEC1DCC-10DB-0149-8CBD-673BB27CD517}"/>
                </a:ext>
              </a:extLst>
            </p:cNvPr>
            <p:cNvCxnSpPr>
              <a:cxnSpLocks/>
            </p:cNvCxnSpPr>
            <p:nvPr/>
          </p:nvCxnSpPr>
          <p:spPr>
            <a:xfrm rot="10800000" flipV="1">
              <a:off x="4171724" y="3660219"/>
              <a:ext cx="1339761" cy="364179"/>
            </a:xfrm>
            <a:prstGeom prst="bentConnector3">
              <a:avLst>
                <a:gd name="adj1"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3A0DE9EA-02FD-CA4E-971E-C9E75260B601}"/>
                </a:ext>
              </a:extLst>
            </p:cNvPr>
            <p:cNvCxnSpPr>
              <a:cxnSpLocks/>
            </p:cNvCxnSpPr>
            <p:nvPr/>
          </p:nvCxnSpPr>
          <p:spPr>
            <a:xfrm>
              <a:off x="5173021" y="3660221"/>
              <a:ext cx="1494513" cy="364178"/>
            </a:xfrm>
            <a:prstGeom prst="bentConnector3">
              <a:avLst>
                <a:gd name="adj1" fmla="val 22946"/>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FFBDF964-9C1D-0E4A-A3EA-4B6B5A7E832E}"/>
                </a:ext>
              </a:extLst>
            </p:cNvPr>
            <p:cNvCxnSpPr>
              <a:cxnSpLocks/>
            </p:cNvCxnSpPr>
            <p:nvPr/>
          </p:nvCxnSpPr>
          <p:spPr>
            <a:xfrm rot="10800000" flipV="1">
              <a:off x="5936776" y="3665376"/>
              <a:ext cx="1869450" cy="359023"/>
            </a:xfrm>
            <a:prstGeom prst="bentConnector3">
              <a:avLst>
                <a:gd name="adj1" fmla="val 32432"/>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38624308-00A4-084D-8B3E-B393B4921665}"/>
                </a:ext>
              </a:extLst>
            </p:cNvPr>
            <p:cNvCxnSpPr>
              <a:cxnSpLocks/>
            </p:cNvCxnSpPr>
            <p:nvPr/>
          </p:nvCxnSpPr>
          <p:spPr>
            <a:xfrm>
              <a:off x="7684316" y="3667954"/>
              <a:ext cx="1360293" cy="356445"/>
            </a:xfrm>
            <a:prstGeom prst="bentConnector3">
              <a:avLst>
                <a:gd name="adj1" fmla="val 9814"/>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F1A76629-39EC-DB43-8AC6-8B05862418E0}"/>
              </a:ext>
            </a:extLst>
          </p:cNvPr>
          <p:cNvSpPr txBox="1"/>
          <p:nvPr/>
        </p:nvSpPr>
        <p:spPr>
          <a:xfrm>
            <a:off x="0" y="4544883"/>
            <a:ext cx="996556" cy="369332"/>
          </a:xfrm>
          <a:prstGeom prst="rect">
            <a:avLst/>
          </a:prstGeom>
          <a:noFill/>
          <a:ln>
            <a:noFill/>
          </a:ln>
        </p:spPr>
        <p:txBody>
          <a:bodyPr wrap="none" rtlCol="0">
            <a:spAutoFit/>
          </a:bodyPr>
          <a:lstStyle/>
          <a:p>
            <a:pPr algn="r"/>
            <a:r>
              <a:rPr lang="en-US" dirty="0"/>
              <a:t>Region 2</a:t>
            </a:r>
          </a:p>
        </p:txBody>
      </p:sp>
      <p:pic>
        <p:nvPicPr>
          <p:cNvPr id="151" name="Picture 150">
            <a:extLst>
              <a:ext uri="{FF2B5EF4-FFF2-40B4-BE49-F238E27FC236}">
                <a16:creationId xmlns:a16="http://schemas.microsoft.com/office/drawing/2014/main" id="{5F260A97-0D7A-D749-BC7C-475193A745C7}"/>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8972" y="4953972"/>
            <a:ext cx="2653062" cy="2653063"/>
          </a:xfrm>
          <a:prstGeom prst="rect">
            <a:avLst/>
          </a:prstGeom>
        </p:spPr>
      </p:pic>
      <p:grpSp>
        <p:nvGrpSpPr>
          <p:cNvPr id="165" name="Group 164">
            <a:extLst>
              <a:ext uri="{FF2B5EF4-FFF2-40B4-BE49-F238E27FC236}">
                <a16:creationId xmlns:a16="http://schemas.microsoft.com/office/drawing/2014/main" id="{90DC68FA-37B3-3749-B3C6-34E4B4B6A585}"/>
              </a:ext>
            </a:extLst>
          </p:cNvPr>
          <p:cNvGrpSpPr/>
          <p:nvPr/>
        </p:nvGrpSpPr>
        <p:grpSpPr>
          <a:xfrm>
            <a:off x="694408" y="4965673"/>
            <a:ext cx="1866376" cy="748093"/>
            <a:chOff x="-98343" y="4976846"/>
            <a:chExt cx="1866376" cy="748093"/>
          </a:xfrm>
        </p:grpSpPr>
        <p:sp>
          <p:nvSpPr>
            <p:cNvPr id="161" name="Oval 160">
              <a:extLst>
                <a:ext uri="{FF2B5EF4-FFF2-40B4-BE49-F238E27FC236}">
                  <a16:creationId xmlns:a16="http://schemas.microsoft.com/office/drawing/2014/main" id="{20E4F959-CBCD-9645-9DA1-591B04FE9A69}"/>
                </a:ext>
              </a:extLst>
            </p:cNvPr>
            <p:cNvSpPr/>
            <p:nvPr/>
          </p:nvSpPr>
          <p:spPr>
            <a:xfrm>
              <a:off x="1579190" y="5536096"/>
              <a:ext cx="188843" cy="18884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D3F73AAC-112A-A247-A2B3-537CA8FE0D34}"/>
                </a:ext>
              </a:extLst>
            </p:cNvPr>
            <p:cNvCxnSpPr>
              <a:cxnSpLocks/>
              <a:stCxn id="161" idx="1"/>
            </p:cNvCxnSpPr>
            <p:nvPr/>
          </p:nvCxnSpPr>
          <p:spPr>
            <a:xfrm flipH="1" flipV="1">
              <a:off x="-98343" y="4976846"/>
              <a:ext cx="1705188" cy="5869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4" name="Oval 163">
            <a:extLst>
              <a:ext uri="{FF2B5EF4-FFF2-40B4-BE49-F238E27FC236}">
                <a16:creationId xmlns:a16="http://schemas.microsoft.com/office/drawing/2014/main" id="{69B44521-2B8B-D441-8157-00A893774549}"/>
              </a:ext>
            </a:extLst>
          </p:cNvPr>
          <p:cNvSpPr/>
          <p:nvPr/>
        </p:nvSpPr>
        <p:spPr>
          <a:xfrm>
            <a:off x="1583711" y="5536096"/>
            <a:ext cx="188843" cy="188843"/>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6A89BBE-36EF-2345-A277-FA7725F4D7C5}"/>
              </a:ext>
            </a:extLst>
          </p:cNvPr>
          <p:cNvSpPr/>
          <p:nvPr/>
        </p:nvSpPr>
        <p:spPr>
          <a:xfrm>
            <a:off x="2371941" y="5516714"/>
            <a:ext cx="188843" cy="188843"/>
          </a:xfrm>
          <a:prstGeom prst="ellipse">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F4F4AD2D-B75A-4743-B2E8-B406B0B6F3E2}"/>
              </a:ext>
            </a:extLst>
          </p:cNvPr>
          <p:cNvGrpSpPr/>
          <p:nvPr/>
        </p:nvGrpSpPr>
        <p:grpSpPr>
          <a:xfrm>
            <a:off x="1184901" y="3873934"/>
            <a:ext cx="7859708" cy="887592"/>
            <a:chOff x="1184901" y="3660219"/>
            <a:chExt cx="7859708" cy="364180"/>
          </a:xfrm>
        </p:grpSpPr>
        <p:cxnSp>
          <p:nvCxnSpPr>
            <p:cNvPr id="57" name="Elbow Connector 56">
              <a:extLst>
                <a:ext uri="{FF2B5EF4-FFF2-40B4-BE49-F238E27FC236}">
                  <a16:creationId xmlns:a16="http://schemas.microsoft.com/office/drawing/2014/main" id="{CF516F3F-5407-9A48-8129-ADD86379ACF5}"/>
                </a:ext>
              </a:extLst>
            </p:cNvPr>
            <p:cNvCxnSpPr>
              <a:cxnSpLocks/>
            </p:cNvCxnSpPr>
            <p:nvPr/>
          </p:nvCxnSpPr>
          <p:spPr>
            <a:xfrm rot="10800000" flipV="1">
              <a:off x="1184901" y="3663876"/>
              <a:ext cx="1935169" cy="356444"/>
            </a:xfrm>
            <a:prstGeom prst="bentConnector3">
              <a:avLst>
                <a:gd name="adj1" fmla="val 29456"/>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E7D5E62D-7938-BE49-B81A-5B350D007E6B}"/>
                </a:ext>
              </a:extLst>
            </p:cNvPr>
            <p:cNvCxnSpPr>
              <a:cxnSpLocks/>
            </p:cNvCxnSpPr>
            <p:nvPr/>
          </p:nvCxnSpPr>
          <p:spPr>
            <a:xfrm>
              <a:off x="2863349" y="3665379"/>
              <a:ext cx="1394977" cy="359020"/>
            </a:xfrm>
            <a:prstGeom prst="bentConnector3">
              <a:avLst>
                <a:gd name="adj1" fmla="val 26983"/>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69E745DC-483E-1149-89B3-7EF4818369FB}"/>
                </a:ext>
              </a:extLst>
            </p:cNvPr>
            <p:cNvCxnSpPr>
              <a:cxnSpLocks/>
            </p:cNvCxnSpPr>
            <p:nvPr/>
          </p:nvCxnSpPr>
          <p:spPr>
            <a:xfrm rot="10800000" flipV="1">
              <a:off x="4171724" y="3660219"/>
              <a:ext cx="1339761" cy="364179"/>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8E03F348-625B-E647-A19C-FC3B35FF7EDF}"/>
                </a:ext>
              </a:extLst>
            </p:cNvPr>
            <p:cNvCxnSpPr>
              <a:cxnSpLocks/>
            </p:cNvCxnSpPr>
            <p:nvPr/>
          </p:nvCxnSpPr>
          <p:spPr>
            <a:xfrm>
              <a:off x="5173021" y="3660221"/>
              <a:ext cx="1494513" cy="364178"/>
            </a:xfrm>
            <a:prstGeom prst="bentConnector3">
              <a:avLst>
                <a:gd name="adj1" fmla="val 22946"/>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3D720250-C098-1940-8A55-9DF254904713}"/>
                </a:ext>
              </a:extLst>
            </p:cNvPr>
            <p:cNvCxnSpPr>
              <a:cxnSpLocks/>
            </p:cNvCxnSpPr>
            <p:nvPr/>
          </p:nvCxnSpPr>
          <p:spPr>
            <a:xfrm rot="10800000" flipV="1">
              <a:off x="5936776" y="3665376"/>
              <a:ext cx="1869450" cy="359023"/>
            </a:xfrm>
            <a:prstGeom prst="bentConnector3">
              <a:avLst>
                <a:gd name="adj1" fmla="val 32432"/>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8A2EDA8-01B6-A641-8CF1-7EDB58D0C029}"/>
                </a:ext>
              </a:extLst>
            </p:cNvPr>
            <p:cNvCxnSpPr>
              <a:cxnSpLocks/>
            </p:cNvCxnSpPr>
            <p:nvPr/>
          </p:nvCxnSpPr>
          <p:spPr>
            <a:xfrm>
              <a:off x="7684316" y="3663876"/>
              <a:ext cx="1360293" cy="356445"/>
            </a:xfrm>
            <a:prstGeom prst="bentConnector3">
              <a:avLst>
                <a:gd name="adj1" fmla="val 9814"/>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4" name="TextBox 83">
            <a:extLst>
              <a:ext uri="{FF2B5EF4-FFF2-40B4-BE49-F238E27FC236}">
                <a16:creationId xmlns:a16="http://schemas.microsoft.com/office/drawing/2014/main" id="{D92DF744-5EE3-884F-BF24-D4C4EEE6E2E7}"/>
              </a:ext>
            </a:extLst>
          </p:cNvPr>
          <p:cNvSpPr txBox="1"/>
          <p:nvPr/>
        </p:nvSpPr>
        <p:spPr>
          <a:xfrm>
            <a:off x="4508247" y="5559116"/>
            <a:ext cx="2169166" cy="523220"/>
          </a:xfrm>
          <a:prstGeom prst="rect">
            <a:avLst/>
          </a:prstGeom>
          <a:noFill/>
        </p:spPr>
        <p:txBody>
          <a:bodyPr wrap="square" rtlCol="0">
            <a:spAutoFit/>
          </a:bodyPr>
          <a:lstStyle/>
          <a:p>
            <a:r>
              <a:rPr lang="en-US" sz="2800" b="1" dirty="0">
                <a:solidFill>
                  <a:srgbClr val="FFC000"/>
                </a:solidFill>
              </a:rPr>
              <a:t>β</a:t>
            </a:r>
            <a:r>
              <a:rPr lang="en-US" sz="2800" b="1" baseline="-25000" dirty="0">
                <a:solidFill>
                  <a:srgbClr val="FFC000"/>
                </a:solidFill>
              </a:rPr>
              <a:t>P</a:t>
            </a:r>
            <a:r>
              <a:rPr lang="en-US" sz="2800" b="1" dirty="0">
                <a:solidFill>
                  <a:srgbClr val="FFC000"/>
                </a:solidFill>
              </a:rPr>
              <a:t> = 0.0</a:t>
            </a:r>
            <a:r>
              <a:rPr lang="en-US" sz="2800" b="1" baseline="-25000" dirty="0">
                <a:solidFill>
                  <a:srgbClr val="FFC000"/>
                </a:solidFill>
              </a:rPr>
              <a:t> </a:t>
            </a:r>
          </a:p>
        </p:txBody>
      </p:sp>
      <p:sp>
        <p:nvSpPr>
          <p:cNvPr id="85" name="Rectangle 84">
            <a:extLst>
              <a:ext uri="{FF2B5EF4-FFF2-40B4-BE49-F238E27FC236}">
                <a16:creationId xmlns:a16="http://schemas.microsoft.com/office/drawing/2014/main" id="{557CE5F8-E33D-0E41-8610-78BD651A5FE9}"/>
              </a:ext>
            </a:extLst>
          </p:cNvPr>
          <p:cNvSpPr/>
          <p:nvPr/>
        </p:nvSpPr>
        <p:spPr>
          <a:xfrm>
            <a:off x="6371271" y="5569669"/>
            <a:ext cx="1706519" cy="523220"/>
          </a:xfrm>
          <a:prstGeom prst="rect">
            <a:avLst/>
          </a:prstGeom>
        </p:spPr>
        <p:txBody>
          <a:bodyPr wrap="square">
            <a:spAutoFit/>
          </a:bodyPr>
          <a:lstStyle/>
          <a:p>
            <a:r>
              <a:rPr lang="en-US" sz="2800" b="1" dirty="0">
                <a:solidFill>
                  <a:srgbClr val="00B0F0"/>
                </a:solidFill>
              </a:rPr>
              <a:t>β</a:t>
            </a:r>
            <a:r>
              <a:rPr lang="en-US" sz="2800" b="1" baseline="-25000" dirty="0">
                <a:solidFill>
                  <a:srgbClr val="00B0F0"/>
                </a:solidFill>
              </a:rPr>
              <a:t>C </a:t>
            </a:r>
            <a:r>
              <a:rPr lang="en-US" sz="2800" b="1" dirty="0">
                <a:solidFill>
                  <a:srgbClr val="00B0F0"/>
                </a:solidFill>
              </a:rPr>
              <a:t>= 2.0</a:t>
            </a:r>
          </a:p>
        </p:txBody>
      </p:sp>
      <p:sp>
        <p:nvSpPr>
          <p:cNvPr id="90" name="Oval 89">
            <a:extLst>
              <a:ext uri="{FF2B5EF4-FFF2-40B4-BE49-F238E27FC236}">
                <a16:creationId xmlns:a16="http://schemas.microsoft.com/office/drawing/2014/main" id="{382258E6-4EBC-E64E-957C-49F40013FE4F}"/>
              </a:ext>
            </a:extLst>
          </p:cNvPr>
          <p:cNvSpPr/>
          <p:nvPr/>
        </p:nvSpPr>
        <p:spPr>
          <a:xfrm>
            <a:off x="1583711" y="5536096"/>
            <a:ext cx="188843" cy="188843"/>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369EA531-64F3-DA45-AC09-8F2CA12BB90B}"/>
              </a:ext>
            </a:extLst>
          </p:cNvPr>
          <p:cNvSpPr txBox="1"/>
          <p:nvPr/>
        </p:nvSpPr>
        <p:spPr>
          <a:xfrm>
            <a:off x="3223095" y="5097451"/>
            <a:ext cx="4548553" cy="461665"/>
          </a:xfrm>
          <a:prstGeom prst="rect">
            <a:avLst/>
          </a:prstGeom>
          <a:noFill/>
        </p:spPr>
        <p:txBody>
          <a:bodyPr wrap="none" rtlCol="0">
            <a:spAutoFit/>
          </a:bodyPr>
          <a:lstStyle/>
          <a:p>
            <a:r>
              <a:rPr lang="en-US" sz="2400" b="1" dirty="0"/>
              <a:t>Region2 = </a:t>
            </a:r>
            <a:r>
              <a:rPr lang="en-US" sz="2400" b="1" dirty="0">
                <a:solidFill>
                  <a:srgbClr val="FFC000"/>
                </a:solidFill>
              </a:rPr>
              <a:t>β</a:t>
            </a:r>
            <a:r>
              <a:rPr lang="en-US" sz="2400" b="1" baseline="-25000" dirty="0">
                <a:solidFill>
                  <a:srgbClr val="FFC000"/>
                </a:solidFill>
              </a:rPr>
              <a:t>P</a:t>
            </a:r>
            <a:r>
              <a:rPr lang="en-US" sz="2400" b="1" baseline="-25000" dirty="0"/>
              <a:t> </a:t>
            </a:r>
            <a:r>
              <a:rPr lang="en-US" sz="2400" b="1" dirty="0"/>
              <a:t>*</a:t>
            </a:r>
            <a:r>
              <a:rPr lang="en-US" sz="2400" b="1" dirty="0">
                <a:solidFill>
                  <a:srgbClr val="FFC000"/>
                </a:solidFill>
              </a:rPr>
              <a:t> PERSON </a:t>
            </a:r>
            <a:r>
              <a:rPr lang="en-US" sz="2400" b="1" dirty="0"/>
              <a:t>+</a:t>
            </a:r>
            <a:r>
              <a:rPr lang="en-US" sz="2400" b="1" dirty="0">
                <a:solidFill>
                  <a:srgbClr val="FFC000"/>
                </a:solidFill>
              </a:rPr>
              <a:t> </a:t>
            </a:r>
            <a:r>
              <a:rPr lang="en-US" sz="2400" b="1" dirty="0">
                <a:solidFill>
                  <a:srgbClr val="00B0F0"/>
                </a:solidFill>
              </a:rPr>
              <a:t>β</a:t>
            </a:r>
            <a:r>
              <a:rPr lang="en-US" sz="2400" b="1" baseline="-25000" dirty="0">
                <a:solidFill>
                  <a:srgbClr val="00B0F0"/>
                </a:solidFill>
              </a:rPr>
              <a:t>C</a:t>
            </a:r>
            <a:r>
              <a:rPr lang="en-US" sz="2400" b="1" baseline="-25000" dirty="0">
                <a:solidFill>
                  <a:srgbClr val="FFC000"/>
                </a:solidFill>
              </a:rPr>
              <a:t> </a:t>
            </a:r>
            <a:r>
              <a:rPr lang="en-US" sz="2400" b="1" dirty="0"/>
              <a:t>*</a:t>
            </a:r>
            <a:r>
              <a:rPr lang="en-US" sz="2400" b="1" dirty="0">
                <a:solidFill>
                  <a:srgbClr val="FFC000"/>
                </a:solidFill>
              </a:rPr>
              <a:t> </a:t>
            </a:r>
            <a:r>
              <a:rPr lang="en-US" sz="2400" b="1" dirty="0">
                <a:solidFill>
                  <a:srgbClr val="00B0F0"/>
                </a:solidFill>
              </a:rPr>
              <a:t>CAT</a:t>
            </a:r>
            <a:r>
              <a:rPr lang="en-US" sz="2400" b="1" dirty="0">
                <a:solidFill>
                  <a:srgbClr val="FFC000"/>
                </a:solidFill>
              </a:rPr>
              <a:t> </a:t>
            </a:r>
            <a:r>
              <a:rPr lang="en-US" sz="2400" b="1" dirty="0"/>
              <a:t> </a:t>
            </a:r>
          </a:p>
        </p:txBody>
      </p:sp>
      <p:grpSp>
        <p:nvGrpSpPr>
          <p:cNvPr id="92" name="Group 91">
            <a:extLst>
              <a:ext uri="{FF2B5EF4-FFF2-40B4-BE49-F238E27FC236}">
                <a16:creationId xmlns:a16="http://schemas.microsoft.com/office/drawing/2014/main" id="{25B62DD7-5053-4545-9336-D00D90109DE1}"/>
              </a:ext>
            </a:extLst>
          </p:cNvPr>
          <p:cNvGrpSpPr/>
          <p:nvPr/>
        </p:nvGrpSpPr>
        <p:grpSpPr>
          <a:xfrm>
            <a:off x="4431454" y="6245048"/>
            <a:ext cx="3252862" cy="298953"/>
            <a:chOff x="3794608" y="6279542"/>
            <a:chExt cx="4821364" cy="298953"/>
          </a:xfrm>
        </p:grpSpPr>
        <p:sp>
          <p:nvSpPr>
            <p:cNvPr id="93" name="Rectangle 92">
              <a:extLst>
                <a:ext uri="{FF2B5EF4-FFF2-40B4-BE49-F238E27FC236}">
                  <a16:creationId xmlns:a16="http://schemas.microsoft.com/office/drawing/2014/main" id="{95851348-23B4-C34D-9A13-3EF2C9F1936D}"/>
                </a:ext>
              </a:extLst>
            </p:cNvPr>
            <p:cNvSpPr/>
            <p:nvPr/>
          </p:nvSpPr>
          <p:spPr>
            <a:xfrm>
              <a:off x="3794608" y="6279543"/>
              <a:ext cx="2423201" cy="298952"/>
            </a:xfrm>
            <a:prstGeom prst="rect">
              <a:avLst/>
            </a:prstGeom>
            <a:gradFill flip="none" rotWithShape="1">
              <a:gsLst>
                <a:gs pos="0">
                  <a:srgbClr val="0070C0"/>
                </a:gs>
                <a:gs pos="92000">
                  <a:schemeClr val="accent3">
                    <a:lumMod val="60000"/>
                    <a:lumOff val="40000"/>
                  </a:schemeClr>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749DDC0D-B0EA-3B48-BD09-9CD3E19B75DE}"/>
                </a:ext>
              </a:extLst>
            </p:cNvPr>
            <p:cNvSpPr/>
            <p:nvPr/>
          </p:nvSpPr>
          <p:spPr>
            <a:xfrm rot="10800000">
              <a:off x="6192771" y="6279542"/>
              <a:ext cx="2423201" cy="298951"/>
            </a:xfrm>
            <a:prstGeom prst="rect">
              <a:avLst/>
            </a:prstGeom>
            <a:gradFill flip="none" rotWithShape="1">
              <a:gsLst>
                <a:gs pos="0">
                  <a:srgbClr val="FF0000"/>
                </a:gs>
                <a:gs pos="92000">
                  <a:srgbClr val="FFFF00"/>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extBox 95">
            <a:extLst>
              <a:ext uri="{FF2B5EF4-FFF2-40B4-BE49-F238E27FC236}">
                <a16:creationId xmlns:a16="http://schemas.microsoft.com/office/drawing/2014/main" id="{3BACB906-4F1C-EF4B-B954-0ECA41979976}"/>
              </a:ext>
            </a:extLst>
          </p:cNvPr>
          <p:cNvSpPr txBox="1"/>
          <p:nvPr/>
        </p:nvSpPr>
        <p:spPr>
          <a:xfrm>
            <a:off x="7420458" y="6511948"/>
            <a:ext cx="301686" cy="369332"/>
          </a:xfrm>
          <a:prstGeom prst="rect">
            <a:avLst/>
          </a:prstGeom>
          <a:noFill/>
        </p:spPr>
        <p:txBody>
          <a:bodyPr wrap="none" rtlCol="0">
            <a:spAutoFit/>
          </a:bodyPr>
          <a:lstStyle/>
          <a:p>
            <a:r>
              <a:rPr lang="en-US" dirty="0"/>
              <a:t>3</a:t>
            </a:r>
          </a:p>
        </p:txBody>
      </p:sp>
      <p:sp>
        <p:nvSpPr>
          <p:cNvPr id="97" name="TextBox 96">
            <a:extLst>
              <a:ext uri="{FF2B5EF4-FFF2-40B4-BE49-F238E27FC236}">
                <a16:creationId xmlns:a16="http://schemas.microsoft.com/office/drawing/2014/main" id="{111BB35E-1C3B-E943-B523-497DA910A6E2}"/>
              </a:ext>
            </a:extLst>
          </p:cNvPr>
          <p:cNvSpPr txBox="1"/>
          <p:nvPr/>
        </p:nvSpPr>
        <p:spPr>
          <a:xfrm>
            <a:off x="6932828" y="6511948"/>
            <a:ext cx="301686" cy="369332"/>
          </a:xfrm>
          <a:prstGeom prst="rect">
            <a:avLst/>
          </a:prstGeom>
          <a:noFill/>
        </p:spPr>
        <p:txBody>
          <a:bodyPr wrap="none" rtlCol="0">
            <a:spAutoFit/>
          </a:bodyPr>
          <a:lstStyle/>
          <a:p>
            <a:r>
              <a:rPr lang="en-US" dirty="0"/>
              <a:t>2</a:t>
            </a:r>
          </a:p>
        </p:txBody>
      </p:sp>
      <p:sp>
        <p:nvSpPr>
          <p:cNvPr id="98" name="TextBox 97">
            <a:extLst>
              <a:ext uri="{FF2B5EF4-FFF2-40B4-BE49-F238E27FC236}">
                <a16:creationId xmlns:a16="http://schemas.microsoft.com/office/drawing/2014/main" id="{37DE64B4-12B7-8D4E-9CAB-6B3FEF48D1C9}"/>
              </a:ext>
            </a:extLst>
          </p:cNvPr>
          <p:cNvSpPr txBox="1"/>
          <p:nvPr/>
        </p:nvSpPr>
        <p:spPr>
          <a:xfrm>
            <a:off x="6445198" y="6511948"/>
            <a:ext cx="301686" cy="369332"/>
          </a:xfrm>
          <a:prstGeom prst="rect">
            <a:avLst/>
          </a:prstGeom>
          <a:noFill/>
        </p:spPr>
        <p:txBody>
          <a:bodyPr wrap="none" rtlCol="0">
            <a:spAutoFit/>
          </a:bodyPr>
          <a:lstStyle/>
          <a:p>
            <a:r>
              <a:rPr lang="en-US" dirty="0"/>
              <a:t>1</a:t>
            </a:r>
          </a:p>
        </p:txBody>
      </p:sp>
      <p:sp>
        <p:nvSpPr>
          <p:cNvPr id="99" name="TextBox 98">
            <a:extLst>
              <a:ext uri="{FF2B5EF4-FFF2-40B4-BE49-F238E27FC236}">
                <a16:creationId xmlns:a16="http://schemas.microsoft.com/office/drawing/2014/main" id="{A3CD310D-F230-8644-8533-C28487A09604}"/>
              </a:ext>
            </a:extLst>
          </p:cNvPr>
          <p:cNvSpPr txBox="1"/>
          <p:nvPr/>
        </p:nvSpPr>
        <p:spPr>
          <a:xfrm>
            <a:off x="5957568" y="6511948"/>
            <a:ext cx="301686" cy="369332"/>
          </a:xfrm>
          <a:prstGeom prst="rect">
            <a:avLst/>
          </a:prstGeom>
          <a:noFill/>
        </p:spPr>
        <p:txBody>
          <a:bodyPr wrap="none" rtlCol="0">
            <a:spAutoFit/>
          </a:bodyPr>
          <a:lstStyle/>
          <a:p>
            <a:r>
              <a:rPr lang="en-US" dirty="0"/>
              <a:t>0</a:t>
            </a:r>
          </a:p>
        </p:txBody>
      </p:sp>
      <p:sp>
        <p:nvSpPr>
          <p:cNvPr id="100" name="TextBox 99">
            <a:extLst>
              <a:ext uri="{FF2B5EF4-FFF2-40B4-BE49-F238E27FC236}">
                <a16:creationId xmlns:a16="http://schemas.microsoft.com/office/drawing/2014/main" id="{85A7FB1A-7B87-4043-92B4-9930E84B9879}"/>
              </a:ext>
            </a:extLst>
          </p:cNvPr>
          <p:cNvSpPr txBox="1"/>
          <p:nvPr/>
        </p:nvSpPr>
        <p:spPr>
          <a:xfrm>
            <a:off x="4338115" y="6511948"/>
            <a:ext cx="372218" cy="369332"/>
          </a:xfrm>
          <a:prstGeom prst="rect">
            <a:avLst/>
          </a:prstGeom>
          <a:noFill/>
        </p:spPr>
        <p:txBody>
          <a:bodyPr wrap="none" rtlCol="0">
            <a:spAutoFit/>
          </a:bodyPr>
          <a:lstStyle/>
          <a:p>
            <a:r>
              <a:rPr lang="en-US" dirty="0"/>
              <a:t>-3</a:t>
            </a:r>
          </a:p>
        </p:txBody>
      </p:sp>
      <p:sp>
        <p:nvSpPr>
          <p:cNvPr id="101" name="TextBox 100">
            <a:extLst>
              <a:ext uri="{FF2B5EF4-FFF2-40B4-BE49-F238E27FC236}">
                <a16:creationId xmlns:a16="http://schemas.microsoft.com/office/drawing/2014/main" id="{36475853-FC4F-344D-8F55-D9547B29FC03}"/>
              </a:ext>
            </a:extLst>
          </p:cNvPr>
          <p:cNvSpPr txBox="1"/>
          <p:nvPr/>
        </p:nvSpPr>
        <p:spPr>
          <a:xfrm>
            <a:off x="4877933" y="6511948"/>
            <a:ext cx="372218" cy="369332"/>
          </a:xfrm>
          <a:prstGeom prst="rect">
            <a:avLst/>
          </a:prstGeom>
          <a:noFill/>
        </p:spPr>
        <p:txBody>
          <a:bodyPr wrap="none" rtlCol="0">
            <a:spAutoFit/>
          </a:bodyPr>
          <a:lstStyle/>
          <a:p>
            <a:r>
              <a:rPr lang="en-US" dirty="0"/>
              <a:t>-2</a:t>
            </a:r>
          </a:p>
        </p:txBody>
      </p:sp>
      <p:sp>
        <p:nvSpPr>
          <p:cNvPr id="102" name="TextBox 101">
            <a:extLst>
              <a:ext uri="{FF2B5EF4-FFF2-40B4-BE49-F238E27FC236}">
                <a16:creationId xmlns:a16="http://schemas.microsoft.com/office/drawing/2014/main" id="{15FD0A0E-210F-7A47-B96D-5F4EAE56C9AC}"/>
              </a:ext>
            </a:extLst>
          </p:cNvPr>
          <p:cNvSpPr txBox="1"/>
          <p:nvPr/>
        </p:nvSpPr>
        <p:spPr>
          <a:xfrm>
            <a:off x="5417751" y="6511948"/>
            <a:ext cx="372218" cy="369332"/>
          </a:xfrm>
          <a:prstGeom prst="rect">
            <a:avLst/>
          </a:prstGeom>
          <a:noFill/>
        </p:spPr>
        <p:txBody>
          <a:bodyPr wrap="none" rtlCol="0">
            <a:spAutoFit/>
          </a:bodyPr>
          <a:lstStyle/>
          <a:p>
            <a:r>
              <a:rPr lang="en-US" dirty="0"/>
              <a:t>-1</a:t>
            </a:r>
          </a:p>
        </p:txBody>
      </p:sp>
      <p:sp>
        <p:nvSpPr>
          <p:cNvPr id="9" name="Rectangle 8">
            <a:extLst>
              <a:ext uri="{FF2B5EF4-FFF2-40B4-BE49-F238E27FC236}">
                <a16:creationId xmlns:a16="http://schemas.microsoft.com/office/drawing/2014/main" id="{1FED7E1E-A6BA-9A40-96BF-398E582F2898}"/>
              </a:ext>
            </a:extLst>
          </p:cNvPr>
          <p:cNvSpPr/>
          <p:nvPr/>
        </p:nvSpPr>
        <p:spPr>
          <a:xfrm>
            <a:off x="5000624" y="6209858"/>
            <a:ext cx="163139" cy="3693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6B8A029-5C3F-9348-95ED-51AC0C59166A}"/>
              </a:ext>
            </a:extLst>
          </p:cNvPr>
          <p:cNvSpPr/>
          <p:nvPr/>
        </p:nvSpPr>
        <p:spPr>
          <a:xfrm>
            <a:off x="3915722" y="6140684"/>
            <a:ext cx="461986" cy="461665"/>
          </a:xfrm>
          <a:prstGeom prst="rect">
            <a:avLst/>
          </a:prstGeom>
        </p:spPr>
        <p:txBody>
          <a:bodyPr wrap="none">
            <a:spAutoFit/>
          </a:bodyPr>
          <a:lstStyle/>
          <a:p>
            <a:r>
              <a:rPr lang="en-US" sz="2400" b="1" dirty="0">
                <a:solidFill>
                  <a:srgbClr val="00B0F0"/>
                </a:solidFill>
              </a:rPr>
              <a:t>β</a:t>
            </a:r>
            <a:r>
              <a:rPr lang="en-US" sz="2400" b="1" baseline="-25000" dirty="0">
                <a:solidFill>
                  <a:srgbClr val="00B0F0"/>
                </a:solidFill>
              </a:rPr>
              <a:t>C</a:t>
            </a:r>
            <a:endParaRPr lang="en-US" sz="2400" dirty="0">
              <a:solidFill>
                <a:srgbClr val="00B0F0"/>
              </a:solidFill>
            </a:endParaRPr>
          </a:p>
        </p:txBody>
      </p:sp>
      <p:sp>
        <p:nvSpPr>
          <p:cNvPr id="64" name="Rectangle 63">
            <a:extLst>
              <a:ext uri="{FF2B5EF4-FFF2-40B4-BE49-F238E27FC236}">
                <a16:creationId xmlns:a16="http://schemas.microsoft.com/office/drawing/2014/main" id="{4CC38803-97AC-024C-AC84-3B2DF6CC0C81}"/>
              </a:ext>
            </a:extLst>
          </p:cNvPr>
          <p:cNvSpPr/>
          <p:nvPr/>
        </p:nvSpPr>
        <p:spPr>
          <a:xfrm>
            <a:off x="7750989" y="6140684"/>
            <a:ext cx="461986" cy="461665"/>
          </a:xfrm>
          <a:prstGeom prst="rect">
            <a:avLst/>
          </a:prstGeom>
        </p:spPr>
        <p:txBody>
          <a:bodyPr wrap="none">
            <a:spAutoFit/>
          </a:bodyPr>
          <a:lstStyle/>
          <a:p>
            <a:r>
              <a:rPr lang="en-US" sz="2400" b="1" dirty="0">
                <a:solidFill>
                  <a:srgbClr val="FFC000"/>
                </a:solidFill>
              </a:rPr>
              <a:t>β</a:t>
            </a:r>
            <a:r>
              <a:rPr lang="en-US" sz="2400" b="1" baseline="-25000" dirty="0">
                <a:solidFill>
                  <a:srgbClr val="FFC000"/>
                </a:solidFill>
              </a:rPr>
              <a:t>P</a:t>
            </a:r>
            <a:endParaRPr lang="en-US" sz="2400" dirty="0">
              <a:solidFill>
                <a:srgbClr val="FFC000"/>
              </a:solidFill>
            </a:endParaRPr>
          </a:p>
        </p:txBody>
      </p:sp>
      <p:grpSp>
        <p:nvGrpSpPr>
          <p:cNvPr id="65" name="Group 64">
            <a:extLst>
              <a:ext uri="{FF2B5EF4-FFF2-40B4-BE49-F238E27FC236}">
                <a16:creationId xmlns:a16="http://schemas.microsoft.com/office/drawing/2014/main" id="{AE970B29-1423-CD4B-8298-01B1DA74EE20}"/>
              </a:ext>
            </a:extLst>
          </p:cNvPr>
          <p:cNvGrpSpPr/>
          <p:nvPr/>
        </p:nvGrpSpPr>
        <p:grpSpPr>
          <a:xfrm>
            <a:off x="1184900" y="1080387"/>
            <a:ext cx="7731311" cy="369332"/>
            <a:chOff x="1184900" y="1080387"/>
            <a:chExt cx="7731311" cy="369332"/>
          </a:xfrm>
        </p:grpSpPr>
        <p:sp>
          <p:nvSpPr>
            <p:cNvPr id="66" name="TextBox 65">
              <a:extLst>
                <a:ext uri="{FF2B5EF4-FFF2-40B4-BE49-F238E27FC236}">
                  <a16:creationId xmlns:a16="http://schemas.microsoft.com/office/drawing/2014/main" id="{D9335911-C707-464F-9C66-A5ADB2C7C225}"/>
                </a:ext>
              </a:extLst>
            </p:cNvPr>
            <p:cNvSpPr txBox="1"/>
            <p:nvPr/>
          </p:nvSpPr>
          <p:spPr>
            <a:xfrm>
              <a:off x="1184900" y="1080387"/>
              <a:ext cx="649537" cy="369332"/>
            </a:xfrm>
            <a:prstGeom prst="rect">
              <a:avLst/>
            </a:prstGeom>
            <a:noFill/>
          </p:spPr>
          <p:txBody>
            <a:bodyPr wrap="none" rtlCol="0">
              <a:spAutoFit/>
            </a:bodyPr>
            <a:lstStyle/>
            <a:p>
              <a:r>
                <a:rPr lang="en-US" dirty="0"/>
                <a:t>Time</a:t>
              </a:r>
            </a:p>
          </p:txBody>
        </p:sp>
        <p:cxnSp>
          <p:nvCxnSpPr>
            <p:cNvPr id="67" name="Straight Arrow Connector 66">
              <a:extLst>
                <a:ext uri="{FF2B5EF4-FFF2-40B4-BE49-F238E27FC236}">
                  <a16:creationId xmlns:a16="http://schemas.microsoft.com/office/drawing/2014/main" id="{A1079895-C92C-4A42-AED6-57D28A6F199D}"/>
                </a:ext>
              </a:extLst>
            </p:cNvPr>
            <p:cNvCxnSpPr>
              <a:stCxn id="66" idx="3"/>
            </p:cNvCxnSpPr>
            <p:nvPr/>
          </p:nvCxnSpPr>
          <p:spPr>
            <a:xfrm flipV="1">
              <a:off x="1834437" y="1258378"/>
              <a:ext cx="7081774" cy="6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772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55" grpId="0" animBg="1"/>
      <p:bldP spid="84" grpId="0"/>
      <p:bldP spid="85" grpId="0"/>
      <p:bldP spid="9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Oval 159">
            <a:extLst>
              <a:ext uri="{FF2B5EF4-FFF2-40B4-BE49-F238E27FC236}">
                <a16:creationId xmlns:a16="http://schemas.microsoft.com/office/drawing/2014/main" id="{17452E95-BE0F-5A47-B1CC-6B1F0D94693F}"/>
              </a:ext>
            </a:extLst>
          </p:cNvPr>
          <p:cNvSpPr/>
          <p:nvPr/>
        </p:nvSpPr>
        <p:spPr>
          <a:xfrm>
            <a:off x="1184900" y="5178288"/>
            <a:ext cx="1935170" cy="1550504"/>
          </a:xfrm>
          <a:prstGeom prst="ellipse">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183AEE-D87C-DD43-973A-BFF2B72753C8}"/>
              </a:ext>
            </a:extLst>
          </p:cNvPr>
          <p:cNvSpPr/>
          <p:nvPr/>
        </p:nvSpPr>
        <p:spPr>
          <a:xfrm>
            <a:off x="1162878" y="1470992"/>
            <a:ext cx="7881731" cy="674886"/>
          </a:xfrm>
          <a:prstGeom prst="rect">
            <a:avLst/>
          </a:prstGeom>
          <a:solidFill>
            <a:schemeClr val="tx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52B117-6C2B-7945-8D5B-600DE577B860}"/>
              </a:ext>
            </a:extLst>
          </p:cNvPr>
          <p:cNvSpPr>
            <a:spLocks noGrp="1"/>
          </p:cNvSpPr>
          <p:nvPr>
            <p:ph type="title"/>
          </p:nvPr>
        </p:nvSpPr>
        <p:spPr>
          <a:xfrm>
            <a:off x="628650" y="365127"/>
            <a:ext cx="7886700" cy="797752"/>
          </a:xfrm>
        </p:spPr>
        <p:txBody>
          <a:bodyPr/>
          <a:lstStyle/>
          <a:p>
            <a:r>
              <a:rPr lang="en-US" dirty="0"/>
              <a:t>General Linear Model</a:t>
            </a:r>
          </a:p>
        </p:txBody>
      </p:sp>
      <p:pic>
        <p:nvPicPr>
          <p:cNvPr id="4" name="Picture 3">
            <a:extLst>
              <a:ext uri="{FF2B5EF4-FFF2-40B4-BE49-F238E27FC236}">
                <a16:creationId xmlns:a16="http://schemas.microsoft.com/office/drawing/2014/main" id="{C82A92FA-2556-9941-8C90-9780EC18DA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04167" y="1474049"/>
            <a:ext cx="718928" cy="674885"/>
          </a:xfrm>
          <a:prstGeom prst="rect">
            <a:avLst/>
          </a:prstGeom>
        </p:spPr>
      </p:pic>
      <p:pic>
        <p:nvPicPr>
          <p:cNvPr id="5" name="Picture 4">
            <a:extLst>
              <a:ext uri="{FF2B5EF4-FFF2-40B4-BE49-F238E27FC236}">
                <a16:creationId xmlns:a16="http://schemas.microsoft.com/office/drawing/2014/main" id="{8BCA338E-EB21-A14B-8B4D-DA67B46FBA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826585" y="1470992"/>
            <a:ext cx="686423" cy="687309"/>
          </a:xfrm>
          <a:prstGeom prst="rect">
            <a:avLst/>
          </a:prstGeom>
        </p:spPr>
      </p:pic>
      <p:pic>
        <p:nvPicPr>
          <p:cNvPr id="6" name="Picture 5">
            <a:extLst>
              <a:ext uri="{FF2B5EF4-FFF2-40B4-BE49-F238E27FC236}">
                <a16:creationId xmlns:a16="http://schemas.microsoft.com/office/drawing/2014/main" id="{D36EFFC4-9D69-5D44-8023-34F2ECF27A7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6331" y="1479520"/>
            <a:ext cx="673183" cy="674098"/>
          </a:xfrm>
          <a:prstGeom prst="rect">
            <a:avLst/>
          </a:prstGeom>
        </p:spPr>
      </p:pic>
      <p:pic>
        <p:nvPicPr>
          <p:cNvPr id="11" name="Picture 10">
            <a:extLst>
              <a:ext uri="{FF2B5EF4-FFF2-40B4-BE49-F238E27FC236}">
                <a16:creationId xmlns:a16="http://schemas.microsoft.com/office/drawing/2014/main" id="{05286E5C-5F87-1B4C-9142-CECD9CF7A7B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86051" y="1470992"/>
            <a:ext cx="677578" cy="677943"/>
          </a:xfrm>
          <a:prstGeom prst="rect">
            <a:avLst/>
          </a:prstGeom>
        </p:spPr>
      </p:pic>
      <p:pic>
        <p:nvPicPr>
          <p:cNvPr id="12" name="Picture 11">
            <a:extLst>
              <a:ext uri="{FF2B5EF4-FFF2-40B4-BE49-F238E27FC236}">
                <a16:creationId xmlns:a16="http://schemas.microsoft.com/office/drawing/2014/main" id="{78E7BBFD-65C0-B646-9C51-4E5774C3298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75964" y="1479520"/>
            <a:ext cx="667411" cy="674098"/>
          </a:xfrm>
          <a:prstGeom prst="rect">
            <a:avLst/>
          </a:prstGeom>
        </p:spPr>
      </p:pic>
      <p:pic>
        <p:nvPicPr>
          <p:cNvPr id="13" name="Picture 12">
            <a:extLst>
              <a:ext uri="{FF2B5EF4-FFF2-40B4-BE49-F238E27FC236}">
                <a16:creationId xmlns:a16="http://schemas.microsoft.com/office/drawing/2014/main" id="{40222203-F38C-844C-8D0A-64AC3C49EE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242470" y="1470992"/>
            <a:ext cx="673741" cy="677943"/>
          </a:xfrm>
          <a:prstGeom prst="rect">
            <a:avLst/>
          </a:prstGeom>
        </p:spPr>
      </p:pic>
      <p:pic>
        <p:nvPicPr>
          <p:cNvPr id="14" name="Picture 13">
            <a:extLst>
              <a:ext uri="{FF2B5EF4-FFF2-40B4-BE49-F238E27FC236}">
                <a16:creationId xmlns:a16="http://schemas.microsoft.com/office/drawing/2014/main" id="{785CAB33-9525-7643-A1C8-EF2806678C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6326" y="1478732"/>
            <a:ext cx="674885" cy="674885"/>
          </a:xfrm>
          <a:prstGeom prst="rect">
            <a:avLst/>
          </a:prstGeom>
        </p:spPr>
      </p:pic>
      <p:sp>
        <p:nvSpPr>
          <p:cNvPr id="16" name="TextBox 15">
            <a:extLst>
              <a:ext uri="{FF2B5EF4-FFF2-40B4-BE49-F238E27FC236}">
                <a16:creationId xmlns:a16="http://schemas.microsoft.com/office/drawing/2014/main" id="{069F204F-D057-874F-8588-ECBE94090805}"/>
              </a:ext>
            </a:extLst>
          </p:cNvPr>
          <p:cNvSpPr txBox="1"/>
          <p:nvPr/>
        </p:nvSpPr>
        <p:spPr>
          <a:xfrm>
            <a:off x="51874" y="2612226"/>
            <a:ext cx="944682" cy="369332"/>
          </a:xfrm>
          <a:prstGeom prst="rect">
            <a:avLst/>
          </a:prstGeom>
          <a:noFill/>
        </p:spPr>
        <p:txBody>
          <a:bodyPr wrap="none" rtlCol="0">
            <a:spAutoFit/>
          </a:bodyPr>
          <a:lstStyle/>
          <a:p>
            <a:pPr algn="r"/>
            <a:r>
              <a:rPr lang="en-US" dirty="0">
                <a:solidFill>
                  <a:srgbClr val="FFC000"/>
                </a:solidFill>
              </a:rPr>
              <a:t>PERSON</a:t>
            </a:r>
          </a:p>
        </p:txBody>
      </p:sp>
      <p:sp>
        <p:nvSpPr>
          <p:cNvPr id="17" name="TextBox 16">
            <a:extLst>
              <a:ext uri="{FF2B5EF4-FFF2-40B4-BE49-F238E27FC236}">
                <a16:creationId xmlns:a16="http://schemas.microsoft.com/office/drawing/2014/main" id="{469C76F5-6E73-F34A-A200-0F67C4E77153}"/>
              </a:ext>
            </a:extLst>
          </p:cNvPr>
          <p:cNvSpPr txBox="1"/>
          <p:nvPr/>
        </p:nvSpPr>
        <p:spPr>
          <a:xfrm>
            <a:off x="461217" y="3325107"/>
            <a:ext cx="535339" cy="369332"/>
          </a:xfrm>
          <a:prstGeom prst="rect">
            <a:avLst/>
          </a:prstGeom>
          <a:noFill/>
          <a:ln>
            <a:noFill/>
          </a:ln>
        </p:spPr>
        <p:txBody>
          <a:bodyPr wrap="none" rtlCol="0">
            <a:spAutoFit/>
          </a:bodyPr>
          <a:lstStyle/>
          <a:p>
            <a:pPr algn="r"/>
            <a:r>
              <a:rPr lang="en-US" dirty="0">
                <a:solidFill>
                  <a:srgbClr val="00B0F0"/>
                </a:solidFill>
              </a:rPr>
              <a:t>CAT</a:t>
            </a:r>
          </a:p>
        </p:txBody>
      </p:sp>
      <p:grpSp>
        <p:nvGrpSpPr>
          <p:cNvPr id="118" name="Group 117">
            <a:extLst>
              <a:ext uri="{FF2B5EF4-FFF2-40B4-BE49-F238E27FC236}">
                <a16:creationId xmlns:a16="http://schemas.microsoft.com/office/drawing/2014/main" id="{DD9135F5-AC80-394D-B4C2-5635B7A8B219}"/>
              </a:ext>
            </a:extLst>
          </p:cNvPr>
          <p:cNvGrpSpPr/>
          <p:nvPr/>
        </p:nvGrpSpPr>
        <p:grpSpPr>
          <a:xfrm>
            <a:off x="1162878" y="2432716"/>
            <a:ext cx="7881731" cy="364178"/>
            <a:chOff x="1162878" y="2939611"/>
            <a:chExt cx="7881731" cy="364178"/>
          </a:xfrm>
        </p:grpSpPr>
        <p:cxnSp>
          <p:nvCxnSpPr>
            <p:cNvPr id="19" name="Elbow Connector 18">
              <a:extLst>
                <a:ext uri="{FF2B5EF4-FFF2-40B4-BE49-F238E27FC236}">
                  <a16:creationId xmlns:a16="http://schemas.microsoft.com/office/drawing/2014/main" id="{D9B7DFA7-1C05-4849-931D-94A7DC912905}"/>
                </a:ext>
              </a:extLst>
            </p:cNvPr>
            <p:cNvCxnSpPr>
              <a:cxnSpLocks/>
            </p:cNvCxnSpPr>
            <p:nvPr/>
          </p:nvCxnSpPr>
          <p:spPr>
            <a:xfrm flipV="1">
              <a:off x="1162878" y="2939613"/>
              <a:ext cx="832625" cy="364176"/>
            </a:xfrm>
            <a:prstGeom prst="bentConnector3">
              <a:avLst>
                <a:gd name="adj1" fmla="val 2970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4C3ACF01-A63A-0D44-A4C7-D7F60C6D853E}"/>
                </a:ext>
              </a:extLst>
            </p:cNvPr>
            <p:cNvCxnSpPr>
              <a:cxnSpLocks/>
            </p:cNvCxnSpPr>
            <p:nvPr/>
          </p:nvCxnSpPr>
          <p:spPr>
            <a:xfrm rot="10800000">
              <a:off x="1924843" y="2944768"/>
              <a:ext cx="1711329" cy="359020"/>
            </a:xfrm>
            <a:prstGeom prst="bentConnector3">
              <a:avLst>
                <a:gd name="adj1" fmla="val 9421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99E814F9-E309-FC4B-8C02-9819EB4880FC}"/>
                </a:ext>
              </a:extLst>
            </p:cNvPr>
            <p:cNvCxnSpPr>
              <a:cxnSpLocks/>
            </p:cNvCxnSpPr>
            <p:nvPr/>
          </p:nvCxnSpPr>
          <p:spPr>
            <a:xfrm flipV="1">
              <a:off x="3045976" y="2944769"/>
              <a:ext cx="1324898" cy="359020"/>
            </a:xfrm>
            <a:prstGeom prst="bentConnector3">
              <a:avLst>
                <a:gd name="adj1" fmla="val 50000"/>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EEA6D77E-BE39-A549-BA30-B567C398E1C6}"/>
                </a:ext>
              </a:extLst>
            </p:cNvPr>
            <p:cNvCxnSpPr>
              <a:cxnSpLocks/>
            </p:cNvCxnSpPr>
            <p:nvPr/>
          </p:nvCxnSpPr>
          <p:spPr>
            <a:xfrm rot="10800000">
              <a:off x="4165094" y="2944768"/>
              <a:ext cx="1711329" cy="359020"/>
            </a:xfrm>
            <a:prstGeom prst="bentConnector3">
              <a:avLst>
                <a:gd name="adj1" fmla="val 87244"/>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8B75BCD6-45BE-A945-8905-2D3140FF3EC6}"/>
                </a:ext>
              </a:extLst>
            </p:cNvPr>
            <p:cNvCxnSpPr>
              <a:cxnSpLocks/>
            </p:cNvCxnSpPr>
            <p:nvPr/>
          </p:nvCxnSpPr>
          <p:spPr>
            <a:xfrm flipV="1">
              <a:off x="5691041" y="2944769"/>
              <a:ext cx="967746" cy="359020"/>
            </a:xfrm>
            <a:prstGeom prst="bentConnector3">
              <a:avLst>
                <a:gd name="adj1" fmla="val 2979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EDC9036A-8F77-A44F-82D8-0484D3208584}"/>
                </a:ext>
              </a:extLst>
            </p:cNvPr>
            <p:cNvCxnSpPr>
              <a:cxnSpLocks/>
            </p:cNvCxnSpPr>
            <p:nvPr/>
          </p:nvCxnSpPr>
          <p:spPr>
            <a:xfrm rot="10800000">
              <a:off x="5975964" y="2939611"/>
              <a:ext cx="2002990" cy="364178"/>
            </a:xfrm>
            <a:prstGeom prst="bentConnector3">
              <a:avLst>
                <a:gd name="adj1" fmla="val 65383"/>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FDF4FAF4-5920-4B4E-BAA5-DB7036937EA2}"/>
                </a:ext>
              </a:extLst>
            </p:cNvPr>
            <p:cNvCxnSpPr>
              <a:cxnSpLocks/>
            </p:cNvCxnSpPr>
            <p:nvPr/>
          </p:nvCxnSpPr>
          <p:spPr>
            <a:xfrm flipV="1">
              <a:off x="7899615" y="2940086"/>
              <a:ext cx="807248" cy="363703"/>
            </a:xfrm>
            <a:prstGeom prst="bentConnector3">
              <a:avLst>
                <a:gd name="adj1" fmla="val 4630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E07139C1-D1B6-4542-9A34-2AB9D3B500D6}"/>
                </a:ext>
              </a:extLst>
            </p:cNvPr>
            <p:cNvCxnSpPr>
              <a:cxnSpLocks/>
            </p:cNvCxnSpPr>
            <p:nvPr/>
          </p:nvCxnSpPr>
          <p:spPr>
            <a:xfrm rot="10800000">
              <a:off x="8615972" y="2944771"/>
              <a:ext cx="428637" cy="359018"/>
            </a:xfrm>
            <a:prstGeom prst="bentConnector3">
              <a:avLst>
                <a:gd name="adj1" fmla="val 36087"/>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2B2B9CD6-609C-3942-9ABC-E28BF706A73C}"/>
              </a:ext>
            </a:extLst>
          </p:cNvPr>
          <p:cNvGrpSpPr/>
          <p:nvPr/>
        </p:nvGrpSpPr>
        <p:grpSpPr>
          <a:xfrm>
            <a:off x="1184902" y="3153324"/>
            <a:ext cx="7859707" cy="374117"/>
            <a:chOff x="1184902" y="3660219"/>
            <a:chExt cx="7859707" cy="374117"/>
          </a:xfrm>
        </p:grpSpPr>
        <p:cxnSp>
          <p:nvCxnSpPr>
            <p:cNvPr id="49" name="Elbow Connector 48">
              <a:extLst>
                <a:ext uri="{FF2B5EF4-FFF2-40B4-BE49-F238E27FC236}">
                  <a16:creationId xmlns:a16="http://schemas.microsoft.com/office/drawing/2014/main" id="{7EBDA33D-B1D2-1C4C-871E-E34CD28EA3F1}"/>
                </a:ext>
              </a:extLst>
            </p:cNvPr>
            <p:cNvCxnSpPr>
              <a:cxnSpLocks/>
            </p:cNvCxnSpPr>
            <p:nvPr/>
          </p:nvCxnSpPr>
          <p:spPr>
            <a:xfrm rot="10800000" flipV="1">
              <a:off x="1184902" y="3670157"/>
              <a:ext cx="1935168" cy="364179"/>
            </a:xfrm>
            <a:prstGeom prst="bentConnector3">
              <a:avLst>
                <a:gd name="adj1" fmla="val 27171"/>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97F2BB9E-DDD8-AD4E-8FF9-CF57D791F4BB}"/>
                </a:ext>
              </a:extLst>
            </p:cNvPr>
            <p:cNvCxnSpPr>
              <a:cxnSpLocks/>
            </p:cNvCxnSpPr>
            <p:nvPr/>
          </p:nvCxnSpPr>
          <p:spPr>
            <a:xfrm>
              <a:off x="2863349" y="3665379"/>
              <a:ext cx="1394977" cy="359020"/>
            </a:xfrm>
            <a:prstGeom prst="bentConnector3">
              <a:avLst>
                <a:gd name="adj1" fmla="val 26983"/>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5BEC1DCC-10DB-0149-8CBD-673BB27CD517}"/>
                </a:ext>
              </a:extLst>
            </p:cNvPr>
            <p:cNvCxnSpPr>
              <a:cxnSpLocks/>
            </p:cNvCxnSpPr>
            <p:nvPr/>
          </p:nvCxnSpPr>
          <p:spPr>
            <a:xfrm rot="10800000" flipV="1">
              <a:off x="4171724" y="3660219"/>
              <a:ext cx="1339761" cy="364179"/>
            </a:xfrm>
            <a:prstGeom prst="bentConnector3">
              <a:avLst>
                <a:gd name="adj1" fmla="val 50000"/>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3A0DE9EA-02FD-CA4E-971E-C9E75260B601}"/>
                </a:ext>
              </a:extLst>
            </p:cNvPr>
            <p:cNvCxnSpPr>
              <a:cxnSpLocks/>
            </p:cNvCxnSpPr>
            <p:nvPr/>
          </p:nvCxnSpPr>
          <p:spPr>
            <a:xfrm>
              <a:off x="5173021" y="3660221"/>
              <a:ext cx="1494513" cy="364178"/>
            </a:xfrm>
            <a:prstGeom prst="bentConnector3">
              <a:avLst>
                <a:gd name="adj1" fmla="val 22946"/>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FFBDF964-9C1D-0E4A-A3EA-4B6B5A7E832E}"/>
                </a:ext>
              </a:extLst>
            </p:cNvPr>
            <p:cNvCxnSpPr>
              <a:cxnSpLocks/>
            </p:cNvCxnSpPr>
            <p:nvPr/>
          </p:nvCxnSpPr>
          <p:spPr>
            <a:xfrm rot="10800000" flipV="1">
              <a:off x="5936776" y="3665376"/>
              <a:ext cx="1869450" cy="359023"/>
            </a:xfrm>
            <a:prstGeom prst="bentConnector3">
              <a:avLst>
                <a:gd name="adj1" fmla="val 32432"/>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Elbow Connector 53">
              <a:extLst>
                <a:ext uri="{FF2B5EF4-FFF2-40B4-BE49-F238E27FC236}">
                  <a16:creationId xmlns:a16="http://schemas.microsoft.com/office/drawing/2014/main" id="{38624308-00A4-084D-8B3E-B393B4921665}"/>
                </a:ext>
              </a:extLst>
            </p:cNvPr>
            <p:cNvCxnSpPr>
              <a:cxnSpLocks/>
            </p:cNvCxnSpPr>
            <p:nvPr/>
          </p:nvCxnSpPr>
          <p:spPr>
            <a:xfrm>
              <a:off x="7668831" y="3665375"/>
              <a:ext cx="1375778" cy="359024"/>
            </a:xfrm>
            <a:prstGeom prst="bentConnector3">
              <a:avLst>
                <a:gd name="adj1" fmla="val 9152"/>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95" name="TextBox 94">
            <a:extLst>
              <a:ext uri="{FF2B5EF4-FFF2-40B4-BE49-F238E27FC236}">
                <a16:creationId xmlns:a16="http://schemas.microsoft.com/office/drawing/2014/main" id="{F1A76629-39EC-DB43-8AC6-8B05862418E0}"/>
              </a:ext>
            </a:extLst>
          </p:cNvPr>
          <p:cNvSpPr txBox="1"/>
          <p:nvPr/>
        </p:nvSpPr>
        <p:spPr>
          <a:xfrm>
            <a:off x="0" y="4544883"/>
            <a:ext cx="996556" cy="369332"/>
          </a:xfrm>
          <a:prstGeom prst="rect">
            <a:avLst/>
          </a:prstGeom>
          <a:noFill/>
          <a:ln>
            <a:noFill/>
          </a:ln>
        </p:spPr>
        <p:txBody>
          <a:bodyPr wrap="none" rtlCol="0">
            <a:spAutoFit/>
          </a:bodyPr>
          <a:lstStyle/>
          <a:p>
            <a:pPr algn="r"/>
            <a:r>
              <a:rPr lang="en-US" dirty="0"/>
              <a:t>Region 3</a:t>
            </a:r>
          </a:p>
        </p:txBody>
      </p:sp>
      <p:pic>
        <p:nvPicPr>
          <p:cNvPr id="151" name="Picture 150">
            <a:extLst>
              <a:ext uri="{FF2B5EF4-FFF2-40B4-BE49-F238E27FC236}">
                <a16:creationId xmlns:a16="http://schemas.microsoft.com/office/drawing/2014/main" id="{5F260A97-0D7A-D749-BC7C-475193A745C7}"/>
              </a:ext>
            </a:extLst>
          </p:cNvPr>
          <p:cNvPicPr>
            <a:picLocks noChangeAspect="1"/>
          </p:cNvPicPr>
          <p:nvPr/>
        </p:nvPicPr>
        <p:blipFill>
          <a:blip r:embed="rId9"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8972" y="4953972"/>
            <a:ext cx="2653062" cy="2653063"/>
          </a:xfrm>
          <a:prstGeom prst="rect">
            <a:avLst/>
          </a:prstGeom>
        </p:spPr>
      </p:pic>
      <p:grpSp>
        <p:nvGrpSpPr>
          <p:cNvPr id="165" name="Group 164">
            <a:extLst>
              <a:ext uri="{FF2B5EF4-FFF2-40B4-BE49-F238E27FC236}">
                <a16:creationId xmlns:a16="http://schemas.microsoft.com/office/drawing/2014/main" id="{90DC68FA-37B3-3749-B3C6-34E4B4B6A585}"/>
              </a:ext>
            </a:extLst>
          </p:cNvPr>
          <p:cNvGrpSpPr/>
          <p:nvPr/>
        </p:nvGrpSpPr>
        <p:grpSpPr>
          <a:xfrm>
            <a:off x="971564" y="4908742"/>
            <a:ext cx="1227106" cy="959758"/>
            <a:chOff x="540927" y="4765181"/>
            <a:chExt cx="1227106" cy="959758"/>
          </a:xfrm>
        </p:grpSpPr>
        <p:sp>
          <p:nvSpPr>
            <p:cNvPr id="161" name="Oval 160">
              <a:extLst>
                <a:ext uri="{FF2B5EF4-FFF2-40B4-BE49-F238E27FC236}">
                  <a16:creationId xmlns:a16="http://schemas.microsoft.com/office/drawing/2014/main" id="{20E4F959-CBCD-9645-9DA1-591B04FE9A69}"/>
                </a:ext>
              </a:extLst>
            </p:cNvPr>
            <p:cNvSpPr/>
            <p:nvPr/>
          </p:nvSpPr>
          <p:spPr>
            <a:xfrm>
              <a:off x="1579190" y="5536096"/>
              <a:ext cx="188843" cy="18884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Arrow Connector 162">
              <a:extLst>
                <a:ext uri="{FF2B5EF4-FFF2-40B4-BE49-F238E27FC236}">
                  <a16:creationId xmlns:a16="http://schemas.microsoft.com/office/drawing/2014/main" id="{D3F73AAC-112A-A247-A2B3-537CA8FE0D34}"/>
                </a:ext>
              </a:extLst>
            </p:cNvPr>
            <p:cNvCxnSpPr>
              <a:cxnSpLocks/>
              <a:stCxn id="161" idx="1"/>
            </p:cNvCxnSpPr>
            <p:nvPr/>
          </p:nvCxnSpPr>
          <p:spPr>
            <a:xfrm flipH="1" flipV="1">
              <a:off x="540927" y="4765181"/>
              <a:ext cx="1065918" cy="7985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4" name="Oval 163">
            <a:extLst>
              <a:ext uri="{FF2B5EF4-FFF2-40B4-BE49-F238E27FC236}">
                <a16:creationId xmlns:a16="http://schemas.microsoft.com/office/drawing/2014/main" id="{69B44521-2B8B-D441-8157-00A893774549}"/>
              </a:ext>
            </a:extLst>
          </p:cNvPr>
          <p:cNvSpPr/>
          <p:nvPr/>
        </p:nvSpPr>
        <p:spPr>
          <a:xfrm>
            <a:off x="1583711" y="5536096"/>
            <a:ext cx="188843" cy="188843"/>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16A89BBE-36EF-2345-A277-FA7725F4D7C5}"/>
              </a:ext>
            </a:extLst>
          </p:cNvPr>
          <p:cNvSpPr/>
          <p:nvPr/>
        </p:nvSpPr>
        <p:spPr>
          <a:xfrm>
            <a:off x="2371941" y="5516714"/>
            <a:ext cx="188843" cy="188843"/>
          </a:xfrm>
          <a:prstGeom prst="ellipse">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D92DF744-5EE3-884F-BF24-D4C4EEE6E2E7}"/>
              </a:ext>
            </a:extLst>
          </p:cNvPr>
          <p:cNvSpPr txBox="1"/>
          <p:nvPr/>
        </p:nvSpPr>
        <p:spPr>
          <a:xfrm>
            <a:off x="4508247" y="5559116"/>
            <a:ext cx="2169166" cy="523220"/>
          </a:xfrm>
          <a:prstGeom prst="rect">
            <a:avLst/>
          </a:prstGeom>
          <a:noFill/>
        </p:spPr>
        <p:txBody>
          <a:bodyPr wrap="square" rtlCol="0">
            <a:spAutoFit/>
          </a:bodyPr>
          <a:lstStyle/>
          <a:p>
            <a:r>
              <a:rPr lang="en-US" sz="2800" b="1" dirty="0">
                <a:solidFill>
                  <a:srgbClr val="FFC000"/>
                </a:solidFill>
              </a:rPr>
              <a:t>β</a:t>
            </a:r>
            <a:r>
              <a:rPr lang="en-US" sz="2800" b="1" baseline="-25000" dirty="0">
                <a:solidFill>
                  <a:srgbClr val="FFC000"/>
                </a:solidFill>
              </a:rPr>
              <a:t>P</a:t>
            </a:r>
            <a:r>
              <a:rPr lang="en-US" sz="2800" b="1" dirty="0">
                <a:solidFill>
                  <a:srgbClr val="FFC000"/>
                </a:solidFill>
              </a:rPr>
              <a:t> = 2.0</a:t>
            </a:r>
            <a:r>
              <a:rPr lang="en-US" sz="2800" b="1" baseline="-25000" dirty="0">
                <a:solidFill>
                  <a:srgbClr val="FFC000"/>
                </a:solidFill>
              </a:rPr>
              <a:t> </a:t>
            </a:r>
          </a:p>
        </p:txBody>
      </p:sp>
      <p:sp>
        <p:nvSpPr>
          <p:cNvPr id="85" name="Rectangle 84">
            <a:extLst>
              <a:ext uri="{FF2B5EF4-FFF2-40B4-BE49-F238E27FC236}">
                <a16:creationId xmlns:a16="http://schemas.microsoft.com/office/drawing/2014/main" id="{557CE5F8-E33D-0E41-8610-78BD651A5FE9}"/>
              </a:ext>
            </a:extLst>
          </p:cNvPr>
          <p:cNvSpPr/>
          <p:nvPr/>
        </p:nvSpPr>
        <p:spPr>
          <a:xfrm>
            <a:off x="6371271" y="5569669"/>
            <a:ext cx="1706519" cy="523220"/>
          </a:xfrm>
          <a:prstGeom prst="rect">
            <a:avLst/>
          </a:prstGeom>
        </p:spPr>
        <p:txBody>
          <a:bodyPr wrap="square">
            <a:spAutoFit/>
          </a:bodyPr>
          <a:lstStyle/>
          <a:p>
            <a:r>
              <a:rPr lang="en-US" sz="2800" b="1" dirty="0">
                <a:solidFill>
                  <a:srgbClr val="00B0F0"/>
                </a:solidFill>
              </a:rPr>
              <a:t>β</a:t>
            </a:r>
            <a:r>
              <a:rPr lang="en-US" sz="2800" b="1" baseline="-25000" dirty="0">
                <a:solidFill>
                  <a:srgbClr val="00B0F0"/>
                </a:solidFill>
              </a:rPr>
              <a:t>C </a:t>
            </a:r>
            <a:r>
              <a:rPr lang="en-US" sz="2800" b="1" dirty="0">
                <a:solidFill>
                  <a:srgbClr val="00B0F0"/>
                </a:solidFill>
              </a:rPr>
              <a:t>= 0.5</a:t>
            </a:r>
          </a:p>
        </p:txBody>
      </p:sp>
      <p:sp>
        <p:nvSpPr>
          <p:cNvPr id="90" name="Oval 89">
            <a:extLst>
              <a:ext uri="{FF2B5EF4-FFF2-40B4-BE49-F238E27FC236}">
                <a16:creationId xmlns:a16="http://schemas.microsoft.com/office/drawing/2014/main" id="{382258E6-4EBC-E64E-957C-49F40013FE4F}"/>
              </a:ext>
            </a:extLst>
          </p:cNvPr>
          <p:cNvSpPr/>
          <p:nvPr/>
        </p:nvSpPr>
        <p:spPr>
          <a:xfrm>
            <a:off x="1583711" y="5536096"/>
            <a:ext cx="188843" cy="188843"/>
          </a:xfrm>
          <a:prstGeom prst="ellipse">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369EA531-64F3-DA45-AC09-8F2CA12BB90B}"/>
              </a:ext>
            </a:extLst>
          </p:cNvPr>
          <p:cNvSpPr txBox="1"/>
          <p:nvPr/>
        </p:nvSpPr>
        <p:spPr>
          <a:xfrm>
            <a:off x="3223095" y="5097451"/>
            <a:ext cx="4548553" cy="461665"/>
          </a:xfrm>
          <a:prstGeom prst="rect">
            <a:avLst/>
          </a:prstGeom>
          <a:noFill/>
        </p:spPr>
        <p:txBody>
          <a:bodyPr wrap="none" rtlCol="0">
            <a:spAutoFit/>
          </a:bodyPr>
          <a:lstStyle/>
          <a:p>
            <a:r>
              <a:rPr lang="en-US" sz="2400" b="1" dirty="0"/>
              <a:t>Region3 = </a:t>
            </a:r>
            <a:r>
              <a:rPr lang="en-US" sz="2400" b="1" dirty="0">
                <a:solidFill>
                  <a:srgbClr val="FFC000"/>
                </a:solidFill>
              </a:rPr>
              <a:t>β</a:t>
            </a:r>
            <a:r>
              <a:rPr lang="en-US" sz="2400" b="1" baseline="-25000" dirty="0">
                <a:solidFill>
                  <a:srgbClr val="FFC000"/>
                </a:solidFill>
              </a:rPr>
              <a:t>P</a:t>
            </a:r>
            <a:r>
              <a:rPr lang="en-US" sz="2400" b="1" baseline="-25000" dirty="0"/>
              <a:t> </a:t>
            </a:r>
            <a:r>
              <a:rPr lang="en-US" sz="2400" b="1" dirty="0"/>
              <a:t>*</a:t>
            </a:r>
            <a:r>
              <a:rPr lang="en-US" sz="2400" b="1" dirty="0">
                <a:solidFill>
                  <a:srgbClr val="FFC000"/>
                </a:solidFill>
              </a:rPr>
              <a:t> PERSON </a:t>
            </a:r>
            <a:r>
              <a:rPr lang="en-US" sz="2400" b="1" dirty="0"/>
              <a:t>+</a:t>
            </a:r>
            <a:r>
              <a:rPr lang="en-US" sz="2400" b="1" dirty="0">
                <a:solidFill>
                  <a:srgbClr val="FFC000"/>
                </a:solidFill>
              </a:rPr>
              <a:t> </a:t>
            </a:r>
            <a:r>
              <a:rPr lang="en-US" sz="2400" b="1" dirty="0">
                <a:solidFill>
                  <a:srgbClr val="00B0F0"/>
                </a:solidFill>
              </a:rPr>
              <a:t>β</a:t>
            </a:r>
            <a:r>
              <a:rPr lang="en-US" sz="2400" b="1" baseline="-25000" dirty="0">
                <a:solidFill>
                  <a:srgbClr val="00B0F0"/>
                </a:solidFill>
              </a:rPr>
              <a:t>C</a:t>
            </a:r>
            <a:r>
              <a:rPr lang="en-US" sz="2400" b="1" baseline="-25000" dirty="0">
                <a:solidFill>
                  <a:srgbClr val="FFC000"/>
                </a:solidFill>
              </a:rPr>
              <a:t> </a:t>
            </a:r>
            <a:r>
              <a:rPr lang="en-US" sz="2400" b="1" dirty="0"/>
              <a:t>*</a:t>
            </a:r>
            <a:r>
              <a:rPr lang="en-US" sz="2400" b="1" dirty="0">
                <a:solidFill>
                  <a:srgbClr val="FFC000"/>
                </a:solidFill>
              </a:rPr>
              <a:t> </a:t>
            </a:r>
            <a:r>
              <a:rPr lang="en-US" sz="2400" b="1" dirty="0">
                <a:solidFill>
                  <a:srgbClr val="00B0F0"/>
                </a:solidFill>
              </a:rPr>
              <a:t>CAT</a:t>
            </a:r>
            <a:r>
              <a:rPr lang="en-US" sz="2400" b="1" dirty="0">
                <a:solidFill>
                  <a:srgbClr val="FFC000"/>
                </a:solidFill>
              </a:rPr>
              <a:t> </a:t>
            </a:r>
            <a:r>
              <a:rPr lang="en-US" sz="2400" b="1" dirty="0"/>
              <a:t> </a:t>
            </a:r>
          </a:p>
        </p:txBody>
      </p:sp>
      <p:grpSp>
        <p:nvGrpSpPr>
          <p:cNvPr id="92" name="Group 91">
            <a:extLst>
              <a:ext uri="{FF2B5EF4-FFF2-40B4-BE49-F238E27FC236}">
                <a16:creationId xmlns:a16="http://schemas.microsoft.com/office/drawing/2014/main" id="{25B62DD7-5053-4545-9336-D00D90109DE1}"/>
              </a:ext>
            </a:extLst>
          </p:cNvPr>
          <p:cNvGrpSpPr/>
          <p:nvPr/>
        </p:nvGrpSpPr>
        <p:grpSpPr>
          <a:xfrm>
            <a:off x="4431454" y="6245048"/>
            <a:ext cx="3252862" cy="298953"/>
            <a:chOff x="3794608" y="6279542"/>
            <a:chExt cx="4821364" cy="298953"/>
          </a:xfrm>
        </p:grpSpPr>
        <p:sp>
          <p:nvSpPr>
            <p:cNvPr id="93" name="Rectangle 92">
              <a:extLst>
                <a:ext uri="{FF2B5EF4-FFF2-40B4-BE49-F238E27FC236}">
                  <a16:creationId xmlns:a16="http://schemas.microsoft.com/office/drawing/2014/main" id="{95851348-23B4-C34D-9A13-3EF2C9F1936D}"/>
                </a:ext>
              </a:extLst>
            </p:cNvPr>
            <p:cNvSpPr/>
            <p:nvPr/>
          </p:nvSpPr>
          <p:spPr>
            <a:xfrm>
              <a:off x="3794608" y="6279543"/>
              <a:ext cx="2423201" cy="298952"/>
            </a:xfrm>
            <a:prstGeom prst="rect">
              <a:avLst/>
            </a:prstGeom>
            <a:gradFill flip="none" rotWithShape="1">
              <a:gsLst>
                <a:gs pos="0">
                  <a:srgbClr val="0070C0"/>
                </a:gs>
                <a:gs pos="92000">
                  <a:schemeClr val="accent3">
                    <a:lumMod val="60000"/>
                    <a:lumOff val="40000"/>
                  </a:schemeClr>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749DDC0D-B0EA-3B48-BD09-9CD3E19B75DE}"/>
                </a:ext>
              </a:extLst>
            </p:cNvPr>
            <p:cNvSpPr/>
            <p:nvPr/>
          </p:nvSpPr>
          <p:spPr>
            <a:xfrm rot="10800000">
              <a:off x="6192771" y="6279542"/>
              <a:ext cx="2423201" cy="298951"/>
            </a:xfrm>
            <a:prstGeom prst="rect">
              <a:avLst/>
            </a:prstGeom>
            <a:gradFill flip="none" rotWithShape="1">
              <a:gsLst>
                <a:gs pos="0">
                  <a:srgbClr val="FF0000"/>
                </a:gs>
                <a:gs pos="92000">
                  <a:srgbClr val="FFFF00"/>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6" name="TextBox 95">
            <a:extLst>
              <a:ext uri="{FF2B5EF4-FFF2-40B4-BE49-F238E27FC236}">
                <a16:creationId xmlns:a16="http://schemas.microsoft.com/office/drawing/2014/main" id="{3BACB906-4F1C-EF4B-B954-0ECA41979976}"/>
              </a:ext>
            </a:extLst>
          </p:cNvPr>
          <p:cNvSpPr txBox="1"/>
          <p:nvPr/>
        </p:nvSpPr>
        <p:spPr>
          <a:xfrm>
            <a:off x="7420458" y="6511948"/>
            <a:ext cx="301686" cy="369332"/>
          </a:xfrm>
          <a:prstGeom prst="rect">
            <a:avLst/>
          </a:prstGeom>
          <a:noFill/>
        </p:spPr>
        <p:txBody>
          <a:bodyPr wrap="none" rtlCol="0">
            <a:spAutoFit/>
          </a:bodyPr>
          <a:lstStyle/>
          <a:p>
            <a:r>
              <a:rPr lang="en-US" dirty="0"/>
              <a:t>3</a:t>
            </a:r>
          </a:p>
        </p:txBody>
      </p:sp>
      <p:sp>
        <p:nvSpPr>
          <p:cNvPr id="97" name="TextBox 96">
            <a:extLst>
              <a:ext uri="{FF2B5EF4-FFF2-40B4-BE49-F238E27FC236}">
                <a16:creationId xmlns:a16="http://schemas.microsoft.com/office/drawing/2014/main" id="{111BB35E-1C3B-E943-B523-497DA910A6E2}"/>
              </a:ext>
            </a:extLst>
          </p:cNvPr>
          <p:cNvSpPr txBox="1"/>
          <p:nvPr/>
        </p:nvSpPr>
        <p:spPr>
          <a:xfrm>
            <a:off x="6932828" y="6511948"/>
            <a:ext cx="301686" cy="369332"/>
          </a:xfrm>
          <a:prstGeom prst="rect">
            <a:avLst/>
          </a:prstGeom>
          <a:noFill/>
        </p:spPr>
        <p:txBody>
          <a:bodyPr wrap="none" rtlCol="0">
            <a:spAutoFit/>
          </a:bodyPr>
          <a:lstStyle/>
          <a:p>
            <a:r>
              <a:rPr lang="en-US" dirty="0"/>
              <a:t>2</a:t>
            </a:r>
          </a:p>
        </p:txBody>
      </p:sp>
      <p:sp>
        <p:nvSpPr>
          <p:cNvPr id="98" name="TextBox 97">
            <a:extLst>
              <a:ext uri="{FF2B5EF4-FFF2-40B4-BE49-F238E27FC236}">
                <a16:creationId xmlns:a16="http://schemas.microsoft.com/office/drawing/2014/main" id="{37DE64B4-12B7-8D4E-9CAB-6B3FEF48D1C9}"/>
              </a:ext>
            </a:extLst>
          </p:cNvPr>
          <p:cNvSpPr txBox="1"/>
          <p:nvPr/>
        </p:nvSpPr>
        <p:spPr>
          <a:xfrm>
            <a:off x="6445198" y="6511948"/>
            <a:ext cx="301686" cy="369332"/>
          </a:xfrm>
          <a:prstGeom prst="rect">
            <a:avLst/>
          </a:prstGeom>
          <a:noFill/>
        </p:spPr>
        <p:txBody>
          <a:bodyPr wrap="none" rtlCol="0">
            <a:spAutoFit/>
          </a:bodyPr>
          <a:lstStyle/>
          <a:p>
            <a:r>
              <a:rPr lang="en-US" dirty="0"/>
              <a:t>1</a:t>
            </a:r>
          </a:p>
        </p:txBody>
      </p:sp>
      <p:sp>
        <p:nvSpPr>
          <p:cNvPr id="99" name="TextBox 98">
            <a:extLst>
              <a:ext uri="{FF2B5EF4-FFF2-40B4-BE49-F238E27FC236}">
                <a16:creationId xmlns:a16="http://schemas.microsoft.com/office/drawing/2014/main" id="{A3CD310D-F230-8644-8533-C28487A09604}"/>
              </a:ext>
            </a:extLst>
          </p:cNvPr>
          <p:cNvSpPr txBox="1"/>
          <p:nvPr/>
        </p:nvSpPr>
        <p:spPr>
          <a:xfrm>
            <a:off x="5957568" y="6511948"/>
            <a:ext cx="301686" cy="369332"/>
          </a:xfrm>
          <a:prstGeom prst="rect">
            <a:avLst/>
          </a:prstGeom>
          <a:noFill/>
        </p:spPr>
        <p:txBody>
          <a:bodyPr wrap="none" rtlCol="0">
            <a:spAutoFit/>
          </a:bodyPr>
          <a:lstStyle/>
          <a:p>
            <a:r>
              <a:rPr lang="en-US" dirty="0"/>
              <a:t>0</a:t>
            </a:r>
          </a:p>
        </p:txBody>
      </p:sp>
      <p:sp>
        <p:nvSpPr>
          <p:cNvPr id="100" name="TextBox 99">
            <a:extLst>
              <a:ext uri="{FF2B5EF4-FFF2-40B4-BE49-F238E27FC236}">
                <a16:creationId xmlns:a16="http://schemas.microsoft.com/office/drawing/2014/main" id="{85A7FB1A-7B87-4043-92B4-9930E84B9879}"/>
              </a:ext>
            </a:extLst>
          </p:cNvPr>
          <p:cNvSpPr txBox="1"/>
          <p:nvPr/>
        </p:nvSpPr>
        <p:spPr>
          <a:xfrm>
            <a:off x="4338115" y="6511948"/>
            <a:ext cx="372218" cy="369332"/>
          </a:xfrm>
          <a:prstGeom prst="rect">
            <a:avLst/>
          </a:prstGeom>
          <a:noFill/>
        </p:spPr>
        <p:txBody>
          <a:bodyPr wrap="none" rtlCol="0">
            <a:spAutoFit/>
          </a:bodyPr>
          <a:lstStyle/>
          <a:p>
            <a:r>
              <a:rPr lang="en-US" dirty="0"/>
              <a:t>-3</a:t>
            </a:r>
          </a:p>
        </p:txBody>
      </p:sp>
      <p:sp>
        <p:nvSpPr>
          <p:cNvPr id="101" name="TextBox 100">
            <a:extLst>
              <a:ext uri="{FF2B5EF4-FFF2-40B4-BE49-F238E27FC236}">
                <a16:creationId xmlns:a16="http://schemas.microsoft.com/office/drawing/2014/main" id="{36475853-FC4F-344D-8F55-D9547B29FC03}"/>
              </a:ext>
            </a:extLst>
          </p:cNvPr>
          <p:cNvSpPr txBox="1"/>
          <p:nvPr/>
        </p:nvSpPr>
        <p:spPr>
          <a:xfrm>
            <a:off x="4877933" y="6511948"/>
            <a:ext cx="372218" cy="369332"/>
          </a:xfrm>
          <a:prstGeom prst="rect">
            <a:avLst/>
          </a:prstGeom>
          <a:noFill/>
        </p:spPr>
        <p:txBody>
          <a:bodyPr wrap="none" rtlCol="0">
            <a:spAutoFit/>
          </a:bodyPr>
          <a:lstStyle/>
          <a:p>
            <a:r>
              <a:rPr lang="en-US" dirty="0"/>
              <a:t>-2</a:t>
            </a:r>
          </a:p>
        </p:txBody>
      </p:sp>
      <p:sp>
        <p:nvSpPr>
          <p:cNvPr id="102" name="TextBox 101">
            <a:extLst>
              <a:ext uri="{FF2B5EF4-FFF2-40B4-BE49-F238E27FC236}">
                <a16:creationId xmlns:a16="http://schemas.microsoft.com/office/drawing/2014/main" id="{15FD0A0E-210F-7A47-B96D-5F4EAE56C9AC}"/>
              </a:ext>
            </a:extLst>
          </p:cNvPr>
          <p:cNvSpPr txBox="1"/>
          <p:nvPr/>
        </p:nvSpPr>
        <p:spPr>
          <a:xfrm>
            <a:off x="5417751" y="6511948"/>
            <a:ext cx="372218" cy="369332"/>
          </a:xfrm>
          <a:prstGeom prst="rect">
            <a:avLst/>
          </a:prstGeom>
          <a:noFill/>
        </p:spPr>
        <p:txBody>
          <a:bodyPr wrap="none" rtlCol="0">
            <a:spAutoFit/>
          </a:bodyPr>
          <a:lstStyle/>
          <a:p>
            <a:r>
              <a:rPr lang="en-US" dirty="0"/>
              <a:t>-1</a:t>
            </a:r>
          </a:p>
        </p:txBody>
      </p:sp>
      <p:sp>
        <p:nvSpPr>
          <p:cNvPr id="9" name="Rectangle 8">
            <a:extLst>
              <a:ext uri="{FF2B5EF4-FFF2-40B4-BE49-F238E27FC236}">
                <a16:creationId xmlns:a16="http://schemas.microsoft.com/office/drawing/2014/main" id="{1FED7E1E-A6BA-9A40-96BF-398E582F2898}"/>
              </a:ext>
            </a:extLst>
          </p:cNvPr>
          <p:cNvSpPr/>
          <p:nvPr/>
        </p:nvSpPr>
        <p:spPr>
          <a:xfrm>
            <a:off x="6769689" y="6209858"/>
            <a:ext cx="163139" cy="36933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DADFD6DD-D106-2449-8031-1B9F6AC65640}"/>
              </a:ext>
            </a:extLst>
          </p:cNvPr>
          <p:cNvGrpSpPr/>
          <p:nvPr/>
        </p:nvGrpSpPr>
        <p:grpSpPr>
          <a:xfrm>
            <a:off x="997393" y="3802771"/>
            <a:ext cx="8392940" cy="972647"/>
            <a:chOff x="997393" y="3802771"/>
            <a:chExt cx="8392940" cy="972647"/>
          </a:xfrm>
        </p:grpSpPr>
        <p:cxnSp>
          <p:nvCxnSpPr>
            <p:cNvPr id="57" name="Elbow Connector 56">
              <a:extLst>
                <a:ext uri="{FF2B5EF4-FFF2-40B4-BE49-F238E27FC236}">
                  <a16:creationId xmlns:a16="http://schemas.microsoft.com/office/drawing/2014/main" id="{CF516F3F-5407-9A48-8129-ADD86379ACF5}"/>
                </a:ext>
              </a:extLst>
            </p:cNvPr>
            <p:cNvCxnSpPr>
              <a:cxnSpLocks/>
            </p:cNvCxnSpPr>
            <p:nvPr/>
          </p:nvCxnSpPr>
          <p:spPr>
            <a:xfrm rot="10800000" flipV="1">
              <a:off x="2198671" y="4531135"/>
              <a:ext cx="921401" cy="240371"/>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E7D5E62D-7938-BE49-B81A-5B350D007E6B}"/>
                </a:ext>
              </a:extLst>
            </p:cNvPr>
            <p:cNvCxnSpPr>
              <a:cxnSpLocks/>
            </p:cNvCxnSpPr>
            <p:nvPr/>
          </p:nvCxnSpPr>
          <p:spPr>
            <a:xfrm>
              <a:off x="2863349" y="4529515"/>
              <a:ext cx="822702" cy="227366"/>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Elbow Connector 58">
              <a:extLst>
                <a:ext uri="{FF2B5EF4-FFF2-40B4-BE49-F238E27FC236}">
                  <a16:creationId xmlns:a16="http://schemas.microsoft.com/office/drawing/2014/main" id="{69E745DC-483E-1149-89B3-7EF4818369FB}"/>
                </a:ext>
              </a:extLst>
            </p:cNvPr>
            <p:cNvCxnSpPr>
              <a:cxnSpLocks/>
            </p:cNvCxnSpPr>
            <p:nvPr/>
          </p:nvCxnSpPr>
          <p:spPr>
            <a:xfrm rot="10800000" flipV="1">
              <a:off x="4393124" y="4520289"/>
              <a:ext cx="1118363" cy="245189"/>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8E03F348-625B-E647-A19C-FC3B35FF7EDF}"/>
                </a:ext>
              </a:extLst>
            </p:cNvPr>
            <p:cNvCxnSpPr>
              <a:cxnSpLocks/>
            </p:cNvCxnSpPr>
            <p:nvPr/>
          </p:nvCxnSpPr>
          <p:spPr>
            <a:xfrm>
              <a:off x="5173021" y="4520291"/>
              <a:ext cx="763755" cy="223306"/>
            </a:xfrm>
            <a:prstGeom prst="bentConnector3">
              <a:avLst>
                <a:gd name="adj1" fmla="val 46087"/>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lbow Connector 60">
              <a:extLst>
                <a:ext uri="{FF2B5EF4-FFF2-40B4-BE49-F238E27FC236}">
                  <a16:creationId xmlns:a16="http://schemas.microsoft.com/office/drawing/2014/main" id="{3D720250-C098-1940-8A55-9DF254904713}"/>
                </a:ext>
              </a:extLst>
            </p:cNvPr>
            <p:cNvCxnSpPr>
              <a:cxnSpLocks/>
            </p:cNvCxnSpPr>
            <p:nvPr/>
          </p:nvCxnSpPr>
          <p:spPr>
            <a:xfrm rot="10800000" flipV="1">
              <a:off x="6643376" y="4533476"/>
              <a:ext cx="1162851" cy="233344"/>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Elbow Connector 61">
              <a:extLst>
                <a:ext uri="{FF2B5EF4-FFF2-40B4-BE49-F238E27FC236}">
                  <a16:creationId xmlns:a16="http://schemas.microsoft.com/office/drawing/2014/main" id="{08A2EDA8-01B6-A641-8CF1-7EDB58D0C029}"/>
                </a:ext>
              </a:extLst>
            </p:cNvPr>
            <p:cNvCxnSpPr>
              <a:cxnSpLocks/>
            </p:cNvCxnSpPr>
            <p:nvPr/>
          </p:nvCxnSpPr>
          <p:spPr>
            <a:xfrm>
              <a:off x="7684316" y="4535099"/>
              <a:ext cx="455637" cy="224413"/>
            </a:xfrm>
            <a:prstGeom prst="bentConnector3">
              <a:avLst>
                <a:gd name="adj1" fmla="val 3165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Elbow Connector 74">
              <a:extLst>
                <a:ext uri="{FF2B5EF4-FFF2-40B4-BE49-F238E27FC236}">
                  <a16:creationId xmlns:a16="http://schemas.microsoft.com/office/drawing/2014/main" id="{7CA46DFD-30C4-4D4B-9BAB-9443C5C284A8}"/>
                </a:ext>
              </a:extLst>
            </p:cNvPr>
            <p:cNvCxnSpPr>
              <a:cxnSpLocks/>
            </p:cNvCxnSpPr>
            <p:nvPr/>
          </p:nvCxnSpPr>
          <p:spPr>
            <a:xfrm>
              <a:off x="1591055" y="3812109"/>
              <a:ext cx="969729" cy="959346"/>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Elbow Connector 88">
              <a:extLst>
                <a:ext uri="{FF2B5EF4-FFF2-40B4-BE49-F238E27FC236}">
                  <a16:creationId xmlns:a16="http://schemas.microsoft.com/office/drawing/2014/main" id="{CB51F322-13D5-2D47-9177-2696A5C701E1}"/>
                </a:ext>
              </a:extLst>
            </p:cNvPr>
            <p:cNvCxnSpPr>
              <a:cxnSpLocks/>
            </p:cNvCxnSpPr>
            <p:nvPr/>
          </p:nvCxnSpPr>
          <p:spPr>
            <a:xfrm flipH="1">
              <a:off x="997393" y="3820716"/>
              <a:ext cx="956717" cy="954702"/>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Elbow Connector 103">
              <a:extLst>
                <a:ext uri="{FF2B5EF4-FFF2-40B4-BE49-F238E27FC236}">
                  <a16:creationId xmlns:a16="http://schemas.microsoft.com/office/drawing/2014/main" id="{F6EC9259-AC26-A649-BBF7-8E9AA22C71A9}"/>
                </a:ext>
              </a:extLst>
            </p:cNvPr>
            <p:cNvCxnSpPr>
              <a:cxnSpLocks/>
            </p:cNvCxnSpPr>
            <p:nvPr/>
          </p:nvCxnSpPr>
          <p:spPr>
            <a:xfrm>
              <a:off x="3886009" y="3808894"/>
              <a:ext cx="969729" cy="959346"/>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Elbow Connector 104">
              <a:extLst>
                <a:ext uri="{FF2B5EF4-FFF2-40B4-BE49-F238E27FC236}">
                  <a16:creationId xmlns:a16="http://schemas.microsoft.com/office/drawing/2014/main" id="{531FFCFC-1738-D049-AB56-4C59A2910F4D}"/>
                </a:ext>
              </a:extLst>
            </p:cNvPr>
            <p:cNvCxnSpPr>
              <a:cxnSpLocks/>
            </p:cNvCxnSpPr>
            <p:nvPr/>
          </p:nvCxnSpPr>
          <p:spPr>
            <a:xfrm flipH="1">
              <a:off x="3292347" y="3803599"/>
              <a:ext cx="956717" cy="954702"/>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Elbow Connector 105">
              <a:extLst>
                <a:ext uri="{FF2B5EF4-FFF2-40B4-BE49-F238E27FC236}">
                  <a16:creationId xmlns:a16="http://schemas.microsoft.com/office/drawing/2014/main" id="{651B8088-1C58-3C43-A2C8-5CAE9B75A72C}"/>
                </a:ext>
              </a:extLst>
            </p:cNvPr>
            <p:cNvCxnSpPr>
              <a:cxnSpLocks/>
            </p:cNvCxnSpPr>
            <p:nvPr/>
          </p:nvCxnSpPr>
          <p:spPr>
            <a:xfrm>
              <a:off x="6100210" y="3808066"/>
              <a:ext cx="969729" cy="959346"/>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Elbow Connector 106">
              <a:extLst>
                <a:ext uri="{FF2B5EF4-FFF2-40B4-BE49-F238E27FC236}">
                  <a16:creationId xmlns:a16="http://schemas.microsoft.com/office/drawing/2014/main" id="{C061E9E5-43AA-5F45-AA2E-AF6D3E4ECE57}"/>
                </a:ext>
              </a:extLst>
            </p:cNvPr>
            <p:cNvCxnSpPr>
              <a:cxnSpLocks/>
            </p:cNvCxnSpPr>
            <p:nvPr/>
          </p:nvCxnSpPr>
          <p:spPr>
            <a:xfrm flipH="1">
              <a:off x="5500572" y="3802771"/>
              <a:ext cx="956717" cy="954702"/>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Elbow Connector 107">
              <a:extLst>
                <a:ext uri="{FF2B5EF4-FFF2-40B4-BE49-F238E27FC236}">
                  <a16:creationId xmlns:a16="http://schemas.microsoft.com/office/drawing/2014/main" id="{8AD2F82B-8E1B-D44A-9746-6D75C1952294}"/>
                </a:ext>
              </a:extLst>
            </p:cNvPr>
            <p:cNvCxnSpPr>
              <a:cxnSpLocks/>
            </p:cNvCxnSpPr>
            <p:nvPr/>
          </p:nvCxnSpPr>
          <p:spPr>
            <a:xfrm>
              <a:off x="8420604" y="3810105"/>
              <a:ext cx="969729" cy="959346"/>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CF30C27B-2D21-DA4A-AC7F-EB6186FCAD3C}"/>
                </a:ext>
              </a:extLst>
            </p:cNvPr>
            <p:cNvCxnSpPr>
              <a:cxnSpLocks/>
            </p:cNvCxnSpPr>
            <p:nvPr/>
          </p:nvCxnSpPr>
          <p:spPr>
            <a:xfrm flipH="1">
              <a:off x="7826942" y="3808773"/>
              <a:ext cx="956717" cy="954702"/>
            </a:xfrm>
            <a:prstGeom prst="bentConnector3">
              <a:avLst>
                <a:gd name="adj1" fmla="val 50000"/>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2" name="Oval 111">
            <a:extLst>
              <a:ext uri="{FF2B5EF4-FFF2-40B4-BE49-F238E27FC236}">
                <a16:creationId xmlns:a16="http://schemas.microsoft.com/office/drawing/2014/main" id="{9768E1E6-17EE-6145-ABA8-69F0D1FC26AA}"/>
              </a:ext>
            </a:extLst>
          </p:cNvPr>
          <p:cNvSpPr/>
          <p:nvPr/>
        </p:nvSpPr>
        <p:spPr>
          <a:xfrm>
            <a:off x="2006511" y="5679100"/>
            <a:ext cx="188843" cy="188843"/>
          </a:xfrm>
          <a:prstGeom prst="ellipse">
            <a:avLst/>
          </a:prstGeom>
          <a:solidFill>
            <a:srgbClr val="FF950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0AF9498D-6F33-D242-9617-684BE4E72C63}"/>
              </a:ext>
            </a:extLst>
          </p:cNvPr>
          <p:cNvSpPr/>
          <p:nvPr/>
        </p:nvSpPr>
        <p:spPr>
          <a:xfrm>
            <a:off x="3915722" y="6140684"/>
            <a:ext cx="461986" cy="461665"/>
          </a:xfrm>
          <a:prstGeom prst="rect">
            <a:avLst/>
          </a:prstGeom>
        </p:spPr>
        <p:txBody>
          <a:bodyPr wrap="none">
            <a:spAutoFit/>
          </a:bodyPr>
          <a:lstStyle/>
          <a:p>
            <a:r>
              <a:rPr lang="en-US" sz="2400" b="1" dirty="0">
                <a:solidFill>
                  <a:srgbClr val="00B0F0"/>
                </a:solidFill>
              </a:rPr>
              <a:t>β</a:t>
            </a:r>
            <a:r>
              <a:rPr lang="en-US" sz="2400" b="1" baseline="-25000" dirty="0">
                <a:solidFill>
                  <a:srgbClr val="00B0F0"/>
                </a:solidFill>
              </a:rPr>
              <a:t>C</a:t>
            </a:r>
            <a:endParaRPr lang="en-US" sz="2400" dirty="0">
              <a:solidFill>
                <a:srgbClr val="00B0F0"/>
              </a:solidFill>
            </a:endParaRPr>
          </a:p>
        </p:txBody>
      </p:sp>
      <p:sp>
        <p:nvSpPr>
          <p:cNvPr id="70" name="Rectangle 69">
            <a:extLst>
              <a:ext uri="{FF2B5EF4-FFF2-40B4-BE49-F238E27FC236}">
                <a16:creationId xmlns:a16="http://schemas.microsoft.com/office/drawing/2014/main" id="{B9EBA61B-2AB9-8349-B1B4-E1F72E4B4008}"/>
              </a:ext>
            </a:extLst>
          </p:cNvPr>
          <p:cNvSpPr/>
          <p:nvPr/>
        </p:nvSpPr>
        <p:spPr>
          <a:xfrm>
            <a:off x="7750989" y="6140684"/>
            <a:ext cx="461986" cy="461665"/>
          </a:xfrm>
          <a:prstGeom prst="rect">
            <a:avLst/>
          </a:prstGeom>
        </p:spPr>
        <p:txBody>
          <a:bodyPr wrap="none">
            <a:spAutoFit/>
          </a:bodyPr>
          <a:lstStyle/>
          <a:p>
            <a:r>
              <a:rPr lang="en-US" sz="2400" b="1" dirty="0">
                <a:solidFill>
                  <a:srgbClr val="FFC000"/>
                </a:solidFill>
              </a:rPr>
              <a:t>β</a:t>
            </a:r>
            <a:r>
              <a:rPr lang="en-US" sz="2400" b="1" baseline="-25000" dirty="0">
                <a:solidFill>
                  <a:srgbClr val="FFC000"/>
                </a:solidFill>
              </a:rPr>
              <a:t>P</a:t>
            </a:r>
            <a:endParaRPr lang="en-US" sz="2400" dirty="0">
              <a:solidFill>
                <a:srgbClr val="FFC000"/>
              </a:solidFill>
            </a:endParaRPr>
          </a:p>
        </p:txBody>
      </p:sp>
      <p:grpSp>
        <p:nvGrpSpPr>
          <p:cNvPr id="71" name="Group 70">
            <a:extLst>
              <a:ext uri="{FF2B5EF4-FFF2-40B4-BE49-F238E27FC236}">
                <a16:creationId xmlns:a16="http://schemas.microsoft.com/office/drawing/2014/main" id="{6DB1EEAD-11CC-234D-B81B-484271B548E8}"/>
              </a:ext>
            </a:extLst>
          </p:cNvPr>
          <p:cNvGrpSpPr/>
          <p:nvPr/>
        </p:nvGrpSpPr>
        <p:grpSpPr>
          <a:xfrm>
            <a:off x="1184900" y="1080387"/>
            <a:ext cx="7731311" cy="369332"/>
            <a:chOff x="1184900" y="1080387"/>
            <a:chExt cx="7731311" cy="369332"/>
          </a:xfrm>
        </p:grpSpPr>
        <p:sp>
          <p:nvSpPr>
            <p:cNvPr id="72" name="TextBox 71">
              <a:extLst>
                <a:ext uri="{FF2B5EF4-FFF2-40B4-BE49-F238E27FC236}">
                  <a16:creationId xmlns:a16="http://schemas.microsoft.com/office/drawing/2014/main" id="{A100D596-4133-9E41-B2F9-87C60715F12C}"/>
                </a:ext>
              </a:extLst>
            </p:cNvPr>
            <p:cNvSpPr txBox="1"/>
            <p:nvPr/>
          </p:nvSpPr>
          <p:spPr>
            <a:xfrm>
              <a:off x="1184900" y="1080387"/>
              <a:ext cx="649537" cy="369332"/>
            </a:xfrm>
            <a:prstGeom prst="rect">
              <a:avLst/>
            </a:prstGeom>
            <a:noFill/>
          </p:spPr>
          <p:txBody>
            <a:bodyPr wrap="none" rtlCol="0">
              <a:spAutoFit/>
            </a:bodyPr>
            <a:lstStyle/>
            <a:p>
              <a:r>
                <a:rPr lang="en-US" dirty="0"/>
                <a:t>Time</a:t>
              </a:r>
            </a:p>
          </p:txBody>
        </p:sp>
        <p:cxnSp>
          <p:nvCxnSpPr>
            <p:cNvPr id="73" name="Straight Arrow Connector 72">
              <a:extLst>
                <a:ext uri="{FF2B5EF4-FFF2-40B4-BE49-F238E27FC236}">
                  <a16:creationId xmlns:a16="http://schemas.microsoft.com/office/drawing/2014/main" id="{975F355E-26AD-0343-A9A8-66EC9FDF8C96}"/>
                </a:ext>
              </a:extLst>
            </p:cNvPr>
            <p:cNvCxnSpPr>
              <a:stCxn id="72" idx="3"/>
            </p:cNvCxnSpPr>
            <p:nvPr/>
          </p:nvCxnSpPr>
          <p:spPr>
            <a:xfrm flipV="1">
              <a:off x="1834437" y="1258378"/>
              <a:ext cx="7081774" cy="6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78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left)">
                                      <p:cBhvr>
                                        <p:cTn id="13" dur="500"/>
                                        <p:tgtEl>
                                          <p:spTgt spid="7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84" grpId="0"/>
      <p:bldP spid="85" grpId="0"/>
      <p:bldP spid="91" grpId="0"/>
      <p:bldP spid="9" grpId="0" animBg="1"/>
      <p:bldP spid="1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463419-75BE-BE45-81E0-FD2F3E034C80}"/>
              </a:ext>
            </a:extLst>
          </p:cNvPr>
          <p:cNvGrpSpPr/>
          <p:nvPr/>
        </p:nvGrpSpPr>
        <p:grpSpPr>
          <a:xfrm>
            <a:off x="3104704" y="1911830"/>
            <a:ext cx="3252861" cy="298951"/>
            <a:chOff x="3096259" y="2282451"/>
            <a:chExt cx="3252861" cy="298951"/>
          </a:xfrm>
        </p:grpSpPr>
        <p:sp>
          <p:nvSpPr>
            <p:cNvPr id="13" name="Rectangle 12">
              <a:extLst>
                <a:ext uri="{FF2B5EF4-FFF2-40B4-BE49-F238E27FC236}">
                  <a16:creationId xmlns:a16="http://schemas.microsoft.com/office/drawing/2014/main" id="{AE215445-BD28-7145-9B58-7700206E7261}"/>
                </a:ext>
              </a:extLst>
            </p:cNvPr>
            <p:cNvSpPr/>
            <p:nvPr/>
          </p:nvSpPr>
          <p:spPr>
            <a:xfrm>
              <a:off x="3096259" y="2282451"/>
              <a:ext cx="874492" cy="298951"/>
            </a:xfrm>
            <a:prstGeom prst="rect">
              <a:avLst/>
            </a:prstGeom>
            <a:gradFill flip="none" rotWithShape="1">
              <a:gsLst>
                <a:gs pos="0">
                  <a:srgbClr val="0070C0"/>
                </a:gs>
                <a:gs pos="100000">
                  <a:srgbClr val="52A0D2"/>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8621055-7007-D340-B715-34C1054039F3}"/>
                </a:ext>
              </a:extLst>
            </p:cNvPr>
            <p:cNvSpPr/>
            <p:nvPr/>
          </p:nvSpPr>
          <p:spPr>
            <a:xfrm rot="10800000">
              <a:off x="5474627" y="2282451"/>
              <a:ext cx="874493" cy="298951"/>
            </a:xfrm>
            <a:prstGeom prst="rect">
              <a:avLst/>
            </a:prstGeom>
            <a:gradFill flip="none" rotWithShape="1">
              <a:gsLst>
                <a:gs pos="0">
                  <a:srgbClr val="FF0000"/>
                </a:gs>
                <a:gs pos="100000">
                  <a:srgbClr val="FF9A10"/>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3FAFA43-0916-9749-B0D3-7D9A21994BBA}"/>
                </a:ext>
              </a:extLst>
            </p:cNvPr>
            <p:cNvSpPr/>
            <p:nvPr/>
          </p:nvSpPr>
          <p:spPr>
            <a:xfrm>
              <a:off x="3970751" y="2282451"/>
              <a:ext cx="1503876" cy="298951"/>
            </a:xfrm>
            <a:prstGeom prst="rect">
              <a:avLst/>
            </a:prstGeom>
            <a:solidFill>
              <a:schemeClr val="tx1">
                <a:lumMod val="6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A2437DC-A58B-0F4B-AC8A-00C1CC86AAA2}"/>
              </a:ext>
            </a:extLst>
          </p:cNvPr>
          <p:cNvSpPr>
            <a:spLocks noGrp="1"/>
          </p:cNvSpPr>
          <p:nvPr>
            <p:ph type="title"/>
          </p:nvPr>
        </p:nvSpPr>
        <p:spPr/>
        <p:txBody>
          <a:bodyPr/>
          <a:lstStyle/>
          <a:p>
            <a:r>
              <a:rPr lang="en-US" dirty="0"/>
              <a:t>Thresholding the Image</a:t>
            </a:r>
          </a:p>
        </p:txBody>
      </p:sp>
      <p:pic>
        <p:nvPicPr>
          <p:cNvPr id="4" name="Picture 3">
            <a:extLst>
              <a:ext uri="{FF2B5EF4-FFF2-40B4-BE49-F238E27FC236}">
                <a16:creationId xmlns:a16="http://schemas.microsoft.com/office/drawing/2014/main" id="{24FC323E-FB6B-F543-BD79-4158EFC332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4805" y="5080001"/>
            <a:ext cx="1672974" cy="1115316"/>
          </a:xfrm>
          <a:prstGeom prst="rect">
            <a:avLst/>
          </a:prstGeom>
        </p:spPr>
      </p:pic>
      <p:pic>
        <p:nvPicPr>
          <p:cNvPr id="5" name="Picture 4">
            <a:extLst>
              <a:ext uri="{FF2B5EF4-FFF2-40B4-BE49-F238E27FC236}">
                <a16:creationId xmlns:a16="http://schemas.microsoft.com/office/drawing/2014/main" id="{414F8A3A-1A99-344B-9E3A-B74258BE3A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1570" y="4987090"/>
            <a:ext cx="2193672" cy="1235037"/>
          </a:xfrm>
          <a:prstGeom prst="rect">
            <a:avLst/>
          </a:prstGeom>
        </p:spPr>
      </p:pic>
      <p:pic>
        <p:nvPicPr>
          <p:cNvPr id="6" name="Picture 5">
            <a:extLst>
              <a:ext uri="{FF2B5EF4-FFF2-40B4-BE49-F238E27FC236}">
                <a16:creationId xmlns:a16="http://schemas.microsoft.com/office/drawing/2014/main" id="{D3118F4C-2267-114B-B762-A11C1D797D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68903" y="5038309"/>
            <a:ext cx="1698897" cy="1132597"/>
          </a:xfrm>
          <a:prstGeom prst="rect">
            <a:avLst/>
          </a:prstGeom>
        </p:spPr>
      </p:pic>
      <p:pic>
        <p:nvPicPr>
          <p:cNvPr id="7" name="Picture 6">
            <a:extLst>
              <a:ext uri="{FF2B5EF4-FFF2-40B4-BE49-F238E27FC236}">
                <a16:creationId xmlns:a16="http://schemas.microsoft.com/office/drawing/2014/main" id="{72DED24D-055C-A942-8F36-AF5CDA08867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5822" y="5183654"/>
            <a:ext cx="1798513" cy="1011663"/>
          </a:xfrm>
          <a:prstGeom prst="rect">
            <a:avLst/>
          </a:prstGeom>
        </p:spPr>
      </p:pic>
      <p:grpSp>
        <p:nvGrpSpPr>
          <p:cNvPr id="9" name="Group 8">
            <a:extLst>
              <a:ext uri="{FF2B5EF4-FFF2-40B4-BE49-F238E27FC236}">
                <a16:creationId xmlns:a16="http://schemas.microsoft.com/office/drawing/2014/main" id="{E4F0C6C9-C0C5-044F-A57C-B781A08A8CDE}"/>
              </a:ext>
            </a:extLst>
          </p:cNvPr>
          <p:cNvGrpSpPr/>
          <p:nvPr/>
        </p:nvGrpSpPr>
        <p:grpSpPr>
          <a:xfrm>
            <a:off x="3096258" y="1911833"/>
            <a:ext cx="3252862" cy="298953"/>
            <a:chOff x="3794608" y="6279542"/>
            <a:chExt cx="4821364" cy="298953"/>
          </a:xfrm>
        </p:grpSpPr>
        <p:sp>
          <p:nvSpPr>
            <p:cNvPr id="10" name="Rectangle 9">
              <a:extLst>
                <a:ext uri="{FF2B5EF4-FFF2-40B4-BE49-F238E27FC236}">
                  <a16:creationId xmlns:a16="http://schemas.microsoft.com/office/drawing/2014/main" id="{720BF09A-4CA9-8D4F-9302-67B33D23ACEA}"/>
                </a:ext>
              </a:extLst>
            </p:cNvPr>
            <p:cNvSpPr/>
            <p:nvPr/>
          </p:nvSpPr>
          <p:spPr>
            <a:xfrm>
              <a:off x="3794608" y="6279543"/>
              <a:ext cx="2423201" cy="298952"/>
            </a:xfrm>
            <a:prstGeom prst="rect">
              <a:avLst/>
            </a:prstGeom>
            <a:gradFill flip="none" rotWithShape="1">
              <a:gsLst>
                <a:gs pos="0">
                  <a:srgbClr val="0070C0"/>
                </a:gs>
                <a:gs pos="92000">
                  <a:schemeClr val="accent3">
                    <a:lumMod val="60000"/>
                    <a:lumOff val="40000"/>
                  </a:schemeClr>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16DE0C-D06E-2C4D-B0F7-81D63F121052}"/>
                </a:ext>
              </a:extLst>
            </p:cNvPr>
            <p:cNvSpPr/>
            <p:nvPr/>
          </p:nvSpPr>
          <p:spPr>
            <a:xfrm rot="10800000">
              <a:off x="6192771" y="6279542"/>
              <a:ext cx="2423201" cy="298951"/>
            </a:xfrm>
            <a:prstGeom prst="rect">
              <a:avLst/>
            </a:prstGeom>
            <a:gradFill flip="none" rotWithShape="1">
              <a:gsLst>
                <a:gs pos="0">
                  <a:srgbClr val="FF0000"/>
                </a:gs>
                <a:gs pos="92000">
                  <a:srgbClr val="FFFF00"/>
                </a:gs>
                <a:gs pos="100000">
                  <a:schemeClr val="tx1">
                    <a:lumMod val="65000"/>
                    <a:shade val="100000"/>
                    <a:satMod val="115000"/>
                  </a:schemeClr>
                </a:gs>
              </a:gsLst>
              <a:lin ang="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Picture 20">
            <a:extLst>
              <a:ext uri="{FF2B5EF4-FFF2-40B4-BE49-F238E27FC236}">
                <a16:creationId xmlns:a16="http://schemas.microsoft.com/office/drawing/2014/main" id="{20CCA5FA-ED53-0141-B554-6732B7F5C33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70320" y="2431922"/>
            <a:ext cx="1745691" cy="2090993"/>
          </a:xfrm>
          <a:prstGeom prst="rect">
            <a:avLst/>
          </a:prstGeom>
          <a:ln w="12700">
            <a:noFill/>
          </a:ln>
        </p:spPr>
      </p:pic>
      <p:pic>
        <p:nvPicPr>
          <p:cNvPr id="23" name="Picture 22">
            <a:extLst>
              <a:ext uri="{FF2B5EF4-FFF2-40B4-BE49-F238E27FC236}">
                <a16:creationId xmlns:a16="http://schemas.microsoft.com/office/drawing/2014/main" id="{05ACD1E0-6CEB-8E40-9FD3-0CA83069A4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55909" y="2322516"/>
            <a:ext cx="2083965" cy="2083965"/>
          </a:xfrm>
          <a:prstGeom prst="rect">
            <a:avLst/>
          </a:prstGeom>
          <a:ln w="12700">
            <a:noFill/>
          </a:ln>
        </p:spPr>
      </p:pic>
      <p:pic>
        <p:nvPicPr>
          <p:cNvPr id="25" name="Picture 24">
            <a:extLst>
              <a:ext uri="{FF2B5EF4-FFF2-40B4-BE49-F238E27FC236}">
                <a16:creationId xmlns:a16="http://schemas.microsoft.com/office/drawing/2014/main" id="{6D1DF7BE-DA2C-654C-AD5E-5D705C73BD2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87015" y="2355972"/>
            <a:ext cx="2496177" cy="2083964"/>
          </a:xfrm>
          <a:prstGeom prst="rect">
            <a:avLst/>
          </a:prstGeom>
          <a:ln w="12700">
            <a:noFill/>
          </a:ln>
        </p:spPr>
      </p:pic>
      <p:pic>
        <p:nvPicPr>
          <p:cNvPr id="12" name="Picture 11">
            <a:extLst>
              <a:ext uri="{FF2B5EF4-FFF2-40B4-BE49-F238E27FC236}">
                <a16:creationId xmlns:a16="http://schemas.microsoft.com/office/drawing/2014/main" id="{FC994688-E8A0-D14E-95B2-C04969A6E8C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70320" y="2431922"/>
            <a:ext cx="1745691" cy="2090993"/>
          </a:xfrm>
          <a:prstGeom prst="rect">
            <a:avLst/>
          </a:prstGeom>
          <a:ln w="12700">
            <a:noFill/>
          </a:ln>
        </p:spPr>
      </p:pic>
      <p:pic>
        <p:nvPicPr>
          <p:cNvPr id="17" name="Picture 16">
            <a:extLst>
              <a:ext uri="{FF2B5EF4-FFF2-40B4-BE49-F238E27FC236}">
                <a16:creationId xmlns:a16="http://schemas.microsoft.com/office/drawing/2014/main" id="{6C24C044-ED5E-634A-96A8-49A32937560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155909" y="2322516"/>
            <a:ext cx="2083965" cy="2083965"/>
          </a:xfrm>
          <a:prstGeom prst="rect">
            <a:avLst/>
          </a:prstGeom>
          <a:ln w="12700">
            <a:noFill/>
          </a:ln>
        </p:spPr>
      </p:pic>
      <p:pic>
        <p:nvPicPr>
          <p:cNvPr id="19" name="Picture 18">
            <a:extLst>
              <a:ext uri="{FF2B5EF4-FFF2-40B4-BE49-F238E27FC236}">
                <a16:creationId xmlns:a16="http://schemas.microsoft.com/office/drawing/2014/main" id="{2C0F54EC-E9A6-354A-8683-EC749053DEE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487016" y="2355970"/>
            <a:ext cx="2496178" cy="2083965"/>
          </a:xfrm>
          <a:prstGeom prst="rect">
            <a:avLst/>
          </a:prstGeom>
          <a:ln w="12700">
            <a:noFill/>
          </a:ln>
        </p:spPr>
      </p:pic>
    </p:spTree>
    <p:extLst>
      <p:ext uri="{BB962C8B-B14F-4D97-AF65-F5344CB8AC3E}">
        <p14:creationId xmlns:p14="http://schemas.microsoft.com/office/powerpoint/2010/main" val="4182237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19"/>
                                        </p:tgtEl>
                                      </p:cBhvr>
                                    </p:animEffect>
                                    <p:set>
                                      <p:cBhvr>
                                        <p:cTn id="13" dur="1" fill="hold">
                                          <p:stCondLst>
                                            <p:cond delay="19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7"/>
                                        </p:tgtEl>
                                      </p:cBhvr>
                                    </p:animEffect>
                                    <p:set>
                                      <p:cBhvr>
                                        <p:cTn id="16" dur="1" fill="hold">
                                          <p:stCondLst>
                                            <p:cond delay="199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edge">
                                      <p:cBhvr>
                                        <p:cTn id="21" dur="500"/>
                                        <p:tgtEl>
                                          <p:spTgt spid="5"/>
                                        </p:tgtEl>
                                      </p:cBhvr>
                                    </p:animEffect>
                                  </p:childTnLst>
                                </p:cTn>
                              </p:par>
                              <p:par>
                                <p:cTn id="22" presetID="2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edge">
                                      <p:cBhvr>
                                        <p:cTn id="24" dur="500"/>
                                        <p:tgtEl>
                                          <p:spTgt spid="6"/>
                                        </p:tgtEl>
                                      </p:cBhvr>
                                    </p:animEffect>
                                  </p:childTnLst>
                                </p:cTn>
                              </p:par>
                              <p:par>
                                <p:cTn id="25" presetID="2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edge">
                                      <p:cBhvr>
                                        <p:cTn id="27" dur="500"/>
                                        <p:tgtEl>
                                          <p:spTgt spid="7"/>
                                        </p:tgtEl>
                                      </p:cBhvr>
                                    </p:animEffect>
                                  </p:childTnLst>
                                </p:cTn>
                              </p:par>
                              <p:par>
                                <p:cTn id="28" presetID="2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edg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Limitations</a:t>
            </a:r>
          </a:p>
        </p:txBody>
      </p:sp>
      <p:sp>
        <p:nvSpPr>
          <p:cNvPr id="3" name="Content Placeholder 2"/>
          <p:cNvSpPr>
            <a:spLocks noGrp="1"/>
          </p:cNvSpPr>
          <p:nvPr>
            <p:ph idx="1"/>
          </p:nvPr>
        </p:nvSpPr>
        <p:spPr/>
        <p:txBody>
          <a:bodyPr/>
          <a:lstStyle/>
          <a:p>
            <a:r>
              <a:rPr lang="en-US" dirty="0"/>
              <a:t>fMRI is noisy! (you can have </a:t>
            </a:r>
            <a:r>
              <a:rPr lang="en-US" b="1" u="sng" dirty="0"/>
              <a:t>false positives</a:t>
            </a:r>
            <a:r>
              <a:rPr lang="en-US" dirty="0"/>
              <a:t>)</a:t>
            </a:r>
          </a:p>
          <a:p>
            <a:r>
              <a:rPr lang="en-US" dirty="0"/>
              <a:t>Dead salmon shows “neural activity”</a:t>
            </a:r>
          </a:p>
        </p:txBody>
      </p:sp>
      <p:pic>
        <p:nvPicPr>
          <p:cNvPr id="5" name="Picture 4" descr="deadsalm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3334" y="2984500"/>
            <a:ext cx="5647513" cy="3141663"/>
          </a:xfrm>
          <a:prstGeom prst="rect">
            <a:avLst/>
          </a:prstGeom>
        </p:spPr>
      </p:pic>
      <p:sp>
        <p:nvSpPr>
          <p:cNvPr id="6" name="TextBox 5"/>
          <p:cNvSpPr txBox="1"/>
          <p:nvPr/>
        </p:nvSpPr>
        <p:spPr>
          <a:xfrm>
            <a:off x="5175846" y="6179445"/>
            <a:ext cx="2165001" cy="369332"/>
          </a:xfrm>
          <a:prstGeom prst="rect">
            <a:avLst/>
          </a:prstGeom>
          <a:noFill/>
        </p:spPr>
        <p:txBody>
          <a:bodyPr wrap="none" rtlCol="0">
            <a:spAutoFit/>
          </a:bodyPr>
          <a:lstStyle/>
          <a:p>
            <a:r>
              <a:rPr lang="en-US" dirty="0"/>
              <a:t>Bennett, et al. (2009)</a:t>
            </a:r>
          </a:p>
        </p:txBody>
      </p:sp>
      <p:sp>
        <p:nvSpPr>
          <p:cNvPr id="7" name="Oval 6"/>
          <p:cNvSpPr/>
          <p:nvPr/>
        </p:nvSpPr>
        <p:spPr>
          <a:xfrm>
            <a:off x="4938889" y="4106333"/>
            <a:ext cx="550333" cy="663223"/>
          </a:xfrm>
          <a:prstGeom prst="ellipse">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15733" y="4035778"/>
            <a:ext cx="550333" cy="663223"/>
          </a:xfrm>
          <a:prstGeom prst="ellipse">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ead_salmon_metho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33491" y="3259931"/>
            <a:ext cx="4775200" cy="2590800"/>
          </a:xfrm>
          <a:prstGeom prst="rect">
            <a:avLst/>
          </a:prstGeom>
        </p:spPr>
      </p:pic>
    </p:spTree>
    <p:extLst>
      <p:ext uri="{BB962C8B-B14F-4D97-AF65-F5344CB8AC3E}">
        <p14:creationId xmlns:p14="http://schemas.microsoft.com/office/powerpoint/2010/main" val="64930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Functional Brain Regions</a:t>
            </a:r>
          </a:p>
        </p:txBody>
      </p:sp>
      <p:pic>
        <p:nvPicPr>
          <p:cNvPr id="4" name="Picture 3" descr="nancyted.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3959" y="1690507"/>
            <a:ext cx="3321818" cy="2965274"/>
          </a:xfrm>
          <a:prstGeom prst="rect">
            <a:avLst/>
          </a:prstGeom>
        </p:spPr>
      </p:pic>
      <p:pic>
        <p:nvPicPr>
          <p:cNvPr id="5" name="Picture 4" descr="nancyshav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2038" y="3234440"/>
            <a:ext cx="2315669" cy="2545468"/>
          </a:xfrm>
          <a:prstGeom prst="rect">
            <a:avLst/>
          </a:prstGeom>
        </p:spPr>
      </p:pic>
      <p:sp>
        <p:nvSpPr>
          <p:cNvPr id="6" name="TextBox 5"/>
          <p:cNvSpPr txBox="1"/>
          <p:nvPr/>
        </p:nvSpPr>
        <p:spPr>
          <a:xfrm>
            <a:off x="5063888" y="1690506"/>
            <a:ext cx="3793996" cy="4524315"/>
          </a:xfrm>
          <a:prstGeom prst="rect">
            <a:avLst/>
          </a:prstGeom>
          <a:noFill/>
        </p:spPr>
        <p:txBody>
          <a:bodyPr wrap="square" rtlCol="0">
            <a:spAutoFit/>
          </a:bodyPr>
          <a:lstStyle/>
          <a:p>
            <a:pPr marL="285750" indent="-285750">
              <a:buFont typeface="Arial"/>
              <a:buChar char="•"/>
            </a:pPr>
            <a:r>
              <a:rPr lang="en-US" sz="3200" dirty="0"/>
              <a:t>Nancy </a:t>
            </a:r>
            <a:r>
              <a:rPr lang="en-US" sz="3200" dirty="0" err="1"/>
              <a:t>Kanwisher</a:t>
            </a:r>
            <a:r>
              <a:rPr lang="en-US" sz="3200" dirty="0"/>
              <a:t>, pioneering researcher in fMRI</a:t>
            </a:r>
          </a:p>
          <a:p>
            <a:pPr marL="285750" indent="-285750">
              <a:buFont typeface="Arial"/>
              <a:buChar char="•"/>
            </a:pPr>
            <a:r>
              <a:rPr lang="en-US" sz="3200" dirty="0"/>
              <a:t>Showed we can localize brain regions that show increased activation associated with a cognitive task</a:t>
            </a:r>
          </a:p>
        </p:txBody>
      </p:sp>
    </p:spTree>
    <p:extLst>
      <p:ext uri="{BB962C8B-B14F-4D97-AF65-F5344CB8AC3E}">
        <p14:creationId xmlns:p14="http://schemas.microsoft.com/office/powerpoint/2010/main" val="156363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Functional Brain Regions</a:t>
            </a:r>
          </a:p>
        </p:txBody>
      </p:sp>
      <p:sp>
        <p:nvSpPr>
          <p:cNvPr id="3" name="Content Placeholder 2"/>
          <p:cNvSpPr>
            <a:spLocks noGrp="1"/>
          </p:cNvSpPr>
          <p:nvPr>
            <p:ph idx="1"/>
          </p:nvPr>
        </p:nvSpPr>
        <p:spPr/>
        <p:txBody>
          <a:bodyPr/>
          <a:lstStyle/>
          <a:p>
            <a:r>
              <a:rPr lang="en-US" dirty="0"/>
              <a:t>Design a Task/Control Paradigm</a:t>
            </a:r>
          </a:p>
        </p:txBody>
      </p:sp>
      <p:grpSp>
        <p:nvGrpSpPr>
          <p:cNvPr id="6" name="Group 5"/>
          <p:cNvGrpSpPr/>
          <p:nvPr/>
        </p:nvGrpSpPr>
        <p:grpSpPr>
          <a:xfrm>
            <a:off x="182694" y="2300111"/>
            <a:ext cx="8710677" cy="3711222"/>
            <a:chOff x="755978" y="2636336"/>
            <a:chExt cx="7463568" cy="3179886"/>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3082485" y="309829"/>
              <a:ext cx="2810553" cy="7463568"/>
            </a:xfrm>
            <a:prstGeom prst="rect">
              <a:avLst/>
            </a:prstGeom>
          </p:spPr>
        </p:pic>
        <p:sp>
          <p:nvSpPr>
            <p:cNvPr id="5" name="TextBox 4"/>
            <p:cNvSpPr txBox="1"/>
            <p:nvPr/>
          </p:nvSpPr>
          <p:spPr>
            <a:xfrm>
              <a:off x="5822135" y="5446890"/>
              <a:ext cx="2397411" cy="369332"/>
            </a:xfrm>
            <a:prstGeom prst="rect">
              <a:avLst/>
            </a:prstGeom>
            <a:noFill/>
          </p:spPr>
          <p:txBody>
            <a:bodyPr wrap="none" rtlCol="0">
              <a:spAutoFit/>
            </a:bodyPr>
            <a:lstStyle/>
            <a:p>
              <a:r>
                <a:rPr lang="en-US" dirty="0" err="1"/>
                <a:t>Kanwisher</a:t>
              </a:r>
              <a:r>
                <a:rPr lang="en-US" dirty="0"/>
                <a:t>, et al. (1997)</a:t>
              </a:r>
            </a:p>
          </p:txBody>
        </p:sp>
      </p:grpSp>
    </p:spTree>
    <p:extLst>
      <p:ext uri="{BB962C8B-B14F-4D97-AF65-F5344CB8AC3E}">
        <p14:creationId xmlns:p14="http://schemas.microsoft.com/office/powerpoint/2010/main" val="780332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Temporal &amp; Spatial Resolution</a:t>
            </a:r>
          </a:p>
        </p:txBody>
      </p:sp>
      <p:pic>
        <p:nvPicPr>
          <p:cNvPr id="3" name="Picture 2" descr="temporo_spatial.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983" y="1417638"/>
            <a:ext cx="7486354" cy="5025196"/>
          </a:xfrm>
          <a:prstGeom prst="rect">
            <a:avLst/>
          </a:prstGeom>
        </p:spPr>
      </p:pic>
      <p:sp>
        <p:nvSpPr>
          <p:cNvPr id="4" name="TextBox 3"/>
          <p:cNvSpPr txBox="1"/>
          <p:nvPr/>
        </p:nvSpPr>
        <p:spPr>
          <a:xfrm>
            <a:off x="6930872" y="6504385"/>
            <a:ext cx="2213128" cy="369332"/>
          </a:xfrm>
          <a:prstGeom prst="rect">
            <a:avLst/>
          </a:prstGeom>
          <a:noFill/>
        </p:spPr>
        <p:txBody>
          <a:bodyPr wrap="none" rtlCol="0">
            <a:spAutoFit/>
          </a:bodyPr>
          <a:lstStyle/>
          <a:p>
            <a:r>
              <a:rPr lang="en-US" dirty="0" err="1"/>
              <a:t>Sejnowski</a:t>
            </a:r>
            <a:r>
              <a:rPr lang="en-US" dirty="0"/>
              <a:t>, et al. 2014</a:t>
            </a:r>
          </a:p>
        </p:txBody>
      </p:sp>
    </p:spTree>
    <p:extLst>
      <p:ext uri="{BB962C8B-B14F-4D97-AF65-F5344CB8AC3E}">
        <p14:creationId xmlns:p14="http://schemas.microsoft.com/office/powerpoint/2010/main" val="3827870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FFA Face-Specific?</a:t>
            </a:r>
          </a:p>
        </p:txBody>
      </p:sp>
      <p:sp>
        <p:nvSpPr>
          <p:cNvPr id="3" name="Content Placeholder 2"/>
          <p:cNvSpPr>
            <a:spLocks noGrp="1"/>
          </p:cNvSpPr>
          <p:nvPr>
            <p:ph idx="1"/>
          </p:nvPr>
        </p:nvSpPr>
        <p:spPr>
          <a:xfrm>
            <a:off x="457200" y="1310394"/>
            <a:ext cx="8229600" cy="4525963"/>
          </a:xfrm>
        </p:spPr>
        <p:txBody>
          <a:bodyPr/>
          <a:lstStyle/>
          <a:p>
            <a:r>
              <a:rPr lang="en-US" dirty="0"/>
              <a:t>Car Experts &amp; Bird Experts show increased FFA activation when viewing cars/birds compared to viewing objects</a:t>
            </a:r>
          </a:p>
        </p:txBody>
      </p:sp>
      <p:sp>
        <p:nvSpPr>
          <p:cNvPr id="4" name="TextBox 3"/>
          <p:cNvSpPr txBox="1"/>
          <p:nvPr/>
        </p:nvSpPr>
        <p:spPr>
          <a:xfrm>
            <a:off x="6898862" y="6462889"/>
            <a:ext cx="2245138" cy="369332"/>
          </a:xfrm>
          <a:prstGeom prst="rect">
            <a:avLst/>
          </a:prstGeom>
          <a:noFill/>
        </p:spPr>
        <p:txBody>
          <a:bodyPr wrap="none" rtlCol="0">
            <a:spAutoFit/>
          </a:bodyPr>
          <a:lstStyle/>
          <a:p>
            <a:r>
              <a:rPr lang="en-US" dirty="0"/>
              <a:t>Gauthier, et al. (2000)</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95463" y="3131391"/>
            <a:ext cx="3268133" cy="3325854"/>
          </a:xfrm>
          <a:prstGeom prst="rect">
            <a:avLst/>
          </a:prstGeom>
        </p:spPr>
      </p:pic>
      <p:pic>
        <p:nvPicPr>
          <p:cNvPr id="6" name="Picture 5"/>
          <p:cNvPicPr>
            <a:picLocks noChangeAspect="1"/>
          </p:cNvPicPr>
          <p:nvPr/>
        </p:nvPicPr>
        <p:blipFill>
          <a:blip r:embed="rId3"/>
          <a:stretch>
            <a:fillRect/>
          </a:stretch>
        </p:blipFill>
        <p:spPr>
          <a:xfrm>
            <a:off x="245533" y="3103145"/>
            <a:ext cx="4419600" cy="3340100"/>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80707" y="3131391"/>
            <a:ext cx="1382889" cy="650386"/>
          </a:xfrm>
          <a:prstGeom prst="rect">
            <a:avLst/>
          </a:prstGeom>
        </p:spPr>
      </p:pic>
    </p:spTree>
    <p:extLst>
      <p:ext uri="{BB962C8B-B14F-4D97-AF65-F5344CB8AC3E}">
        <p14:creationId xmlns:p14="http://schemas.microsoft.com/office/powerpoint/2010/main" val="2283392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Functional vs. Anatomical Regions</a:t>
            </a: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1501" y="2712623"/>
            <a:ext cx="4743230" cy="2938023"/>
          </a:xfrm>
          <a:prstGeom prst="rect">
            <a:avLst/>
          </a:prstGeom>
        </p:spPr>
      </p:pic>
      <p:sp>
        <p:nvSpPr>
          <p:cNvPr id="5" name="TextBox 4"/>
          <p:cNvSpPr txBox="1"/>
          <p:nvPr/>
        </p:nvSpPr>
        <p:spPr>
          <a:xfrm>
            <a:off x="571501" y="5650646"/>
            <a:ext cx="2397411" cy="369332"/>
          </a:xfrm>
          <a:prstGeom prst="rect">
            <a:avLst/>
          </a:prstGeom>
          <a:noFill/>
        </p:spPr>
        <p:txBody>
          <a:bodyPr wrap="none" rtlCol="0">
            <a:spAutoFit/>
          </a:bodyPr>
          <a:lstStyle/>
          <a:p>
            <a:pPr algn="r"/>
            <a:r>
              <a:rPr lang="en-US" dirty="0" err="1"/>
              <a:t>Kanwisher</a:t>
            </a:r>
            <a:r>
              <a:rPr lang="en-US" dirty="0"/>
              <a:t>, et al. (1997)</a:t>
            </a:r>
          </a:p>
        </p:txBody>
      </p:sp>
      <p:pic>
        <p:nvPicPr>
          <p:cNvPr id="7" name="Picture 6" descr="fusiform_gyru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9580" y="2712623"/>
            <a:ext cx="2816726" cy="3343879"/>
          </a:xfrm>
          <a:prstGeom prst="rect">
            <a:avLst/>
          </a:prstGeom>
        </p:spPr>
      </p:pic>
      <p:sp>
        <p:nvSpPr>
          <p:cNvPr id="8" name="TextBox 7"/>
          <p:cNvSpPr txBox="1"/>
          <p:nvPr/>
        </p:nvSpPr>
        <p:spPr>
          <a:xfrm>
            <a:off x="7359366" y="6488668"/>
            <a:ext cx="1351564" cy="369332"/>
          </a:xfrm>
          <a:prstGeom prst="rect">
            <a:avLst/>
          </a:prstGeom>
          <a:noFill/>
        </p:spPr>
        <p:txBody>
          <a:bodyPr wrap="none" rtlCol="0">
            <a:spAutoFit/>
          </a:bodyPr>
          <a:lstStyle/>
          <a:p>
            <a:r>
              <a:rPr lang="en-US" dirty="0" err="1"/>
              <a:t>kenhub.com</a:t>
            </a:r>
            <a:endParaRPr lang="en-US" dirty="0"/>
          </a:p>
        </p:txBody>
      </p:sp>
      <p:sp>
        <p:nvSpPr>
          <p:cNvPr id="10" name="TextBox 9"/>
          <p:cNvSpPr txBox="1"/>
          <p:nvPr/>
        </p:nvSpPr>
        <p:spPr>
          <a:xfrm>
            <a:off x="571501" y="1930666"/>
            <a:ext cx="4692010" cy="523220"/>
          </a:xfrm>
          <a:prstGeom prst="rect">
            <a:avLst/>
          </a:prstGeom>
          <a:noFill/>
        </p:spPr>
        <p:txBody>
          <a:bodyPr wrap="none" rtlCol="0">
            <a:spAutoFit/>
          </a:bodyPr>
          <a:lstStyle/>
          <a:p>
            <a:r>
              <a:rPr lang="en-US" sz="2800" dirty="0"/>
              <a:t>Functional: Fusiform Face Area</a:t>
            </a:r>
          </a:p>
        </p:txBody>
      </p:sp>
      <p:sp>
        <p:nvSpPr>
          <p:cNvPr id="11" name="TextBox 10"/>
          <p:cNvSpPr txBox="1"/>
          <p:nvPr/>
        </p:nvSpPr>
        <p:spPr>
          <a:xfrm>
            <a:off x="5829580" y="1669056"/>
            <a:ext cx="2881350" cy="954107"/>
          </a:xfrm>
          <a:prstGeom prst="rect">
            <a:avLst/>
          </a:prstGeom>
          <a:noFill/>
        </p:spPr>
        <p:txBody>
          <a:bodyPr wrap="square" rtlCol="0">
            <a:spAutoFit/>
          </a:bodyPr>
          <a:lstStyle/>
          <a:p>
            <a:pPr algn="ctr"/>
            <a:r>
              <a:rPr lang="en-US" sz="2800" dirty="0"/>
              <a:t>Anatomical: Fusiform </a:t>
            </a:r>
            <a:r>
              <a:rPr lang="en-US" sz="2800" dirty="0" err="1"/>
              <a:t>Gyrus</a:t>
            </a:r>
            <a:endParaRPr lang="en-US" sz="2800" dirty="0"/>
          </a:p>
        </p:txBody>
      </p:sp>
    </p:spTree>
    <p:extLst>
      <p:ext uri="{BB962C8B-B14F-4D97-AF65-F5344CB8AC3E}">
        <p14:creationId xmlns:p14="http://schemas.microsoft.com/office/powerpoint/2010/main" val="1041281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a:t>
            </a:r>
          </a:p>
        </p:txBody>
      </p:sp>
      <p:sp>
        <p:nvSpPr>
          <p:cNvPr id="3" name="Content Placeholder 2"/>
          <p:cNvSpPr>
            <a:spLocks noGrp="1"/>
          </p:cNvSpPr>
          <p:nvPr>
            <p:ph idx="1"/>
          </p:nvPr>
        </p:nvSpPr>
        <p:spPr>
          <a:xfrm>
            <a:off x="457200" y="1600201"/>
            <a:ext cx="8229600" cy="4749800"/>
          </a:xfrm>
        </p:spPr>
        <p:txBody>
          <a:bodyPr>
            <a:normAutofit/>
          </a:bodyPr>
          <a:lstStyle/>
          <a:p>
            <a:r>
              <a:rPr lang="en-US" dirty="0"/>
              <a:t>This is “macro” imaging</a:t>
            </a:r>
          </a:p>
          <a:p>
            <a:pPr lvl="1"/>
            <a:r>
              <a:rPr lang="en-US" dirty="0"/>
              <a:t>Our best resolution is about 1mm</a:t>
            </a:r>
            <a:r>
              <a:rPr lang="en-US" baseline="30000" dirty="0"/>
              <a:t>3</a:t>
            </a:r>
            <a:endParaRPr lang="en-US" dirty="0"/>
          </a:p>
          <a:p>
            <a:pPr lvl="1"/>
            <a:r>
              <a:rPr lang="en-US" dirty="0"/>
              <a:t>About half a billion synapses per voxel</a:t>
            </a:r>
          </a:p>
          <a:p>
            <a:r>
              <a:rPr lang="en-US" dirty="0"/>
              <a:t>The temporal resolution fMRI is in seconds</a:t>
            </a:r>
          </a:p>
          <a:p>
            <a:pPr lvl="1"/>
            <a:r>
              <a:rPr lang="en-US" dirty="0"/>
              <a:t>EEG can measure brain activity in milliseconds</a:t>
            </a:r>
          </a:p>
          <a:p>
            <a:pPr lvl="1"/>
            <a:r>
              <a:rPr lang="en-US" dirty="0"/>
              <a:t>Neurons can fire hundreds of times per second</a:t>
            </a:r>
          </a:p>
          <a:p>
            <a:r>
              <a:rPr lang="en-US" dirty="0"/>
              <a:t>Participants are lying down in a dark, loud, crammed tunnel</a:t>
            </a:r>
          </a:p>
        </p:txBody>
      </p:sp>
    </p:spTree>
    <p:extLst>
      <p:ext uri="{BB962C8B-B14F-4D97-AF65-F5344CB8AC3E}">
        <p14:creationId xmlns:p14="http://schemas.microsoft.com/office/powerpoint/2010/main" val="276635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Forum Responses</a:t>
            </a:r>
          </a:p>
        </p:txBody>
      </p:sp>
      <p:sp>
        <p:nvSpPr>
          <p:cNvPr id="3" name="Content Placeholder 2"/>
          <p:cNvSpPr>
            <a:spLocks noGrp="1"/>
          </p:cNvSpPr>
          <p:nvPr>
            <p:ph idx="1"/>
          </p:nvPr>
        </p:nvSpPr>
        <p:spPr>
          <a:xfrm>
            <a:off x="457200" y="1417638"/>
            <a:ext cx="4144682" cy="4303107"/>
          </a:xfrm>
        </p:spPr>
        <p:txBody>
          <a:bodyPr>
            <a:noAutofit/>
          </a:bodyPr>
          <a:lstStyle/>
          <a:p>
            <a:r>
              <a:rPr lang="en-US" sz="2200" b="1" u="sng" dirty="0"/>
              <a:t>Response from Last Year</a:t>
            </a:r>
            <a:r>
              <a:rPr lang="en-US" sz="2200" dirty="0"/>
              <a:t>: “While I've never had a MRI before I've heard that they're both incredibly loud and time consuming. </a:t>
            </a:r>
            <a:r>
              <a:rPr lang="mr-IN" sz="2200" dirty="0"/>
              <a:t>…</a:t>
            </a:r>
            <a:r>
              <a:rPr lang="en-US" sz="2200" dirty="0"/>
              <a:t> I'm wondering if [</a:t>
            </a:r>
            <a:r>
              <a:rPr lang="en-US" sz="2200" dirty="0" err="1"/>
              <a:t>Kanwisher’s</a:t>
            </a:r>
            <a:r>
              <a:rPr lang="en-US" sz="2200" dirty="0"/>
              <a:t>] studies take into account the distractions of the noise of the MRI and the overall feeling of being in an MRI machine. These could possibly be confounding variables that affect her study.”</a:t>
            </a:r>
          </a:p>
          <a:p>
            <a:endParaRPr lang="en-US" sz="2200" dirty="0"/>
          </a:p>
        </p:txBody>
      </p:sp>
      <p:pic>
        <p:nvPicPr>
          <p:cNvPr id="6" name="Picture 5" descr="fmri_xkc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49371" y="1417638"/>
            <a:ext cx="3371850" cy="4926330"/>
          </a:xfrm>
          <a:prstGeom prst="rect">
            <a:avLst/>
          </a:prstGeom>
        </p:spPr>
      </p:pic>
    </p:spTree>
    <p:extLst>
      <p:ext uri="{BB962C8B-B14F-4D97-AF65-F5344CB8AC3E}">
        <p14:creationId xmlns:p14="http://schemas.microsoft.com/office/powerpoint/2010/main" val="310064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2B07-6183-3F42-984B-79A5ED34171E}"/>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D0B7ACA-DF84-714A-B63B-3C7CCB19DAB3}"/>
              </a:ext>
            </a:extLst>
          </p:cNvPr>
          <p:cNvSpPr>
            <a:spLocks noGrp="1"/>
          </p:cNvSpPr>
          <p:nvPr>
            <p:ph idx="1"/>
          </p:nvPr>
        </p:nvSpPr>
        <p:spPr>
          <a:noFill/>
        </p:spPr>
        <p:txBody>
          <a:bodyPr/>
          <a:lstStyle/>
          <a:p>
            <a:r>
              <a:rPr lang="en-US" dirty="0">
                <a:solidFill>
                  <a:schemeClr val="tx1">
                    <a:lumMod val="75000"/>
                  </a:schemeClr>
                </a:solidFill>
              </a:rPr>
              <a:t>How does MRI work?</a:t>
            </a:r>
          </a:p>
          <a:p>
            <a:r>
              <a:rPr lang="en-US" dirty="0">
                <a:solidFill>
                  <a:schemeClr val="tx1">
                    <a:lumMod val="75000"/>
                  </a:schemeClr>
                </a:solidFill>
              </a:rPr>
              <a:t>Structural vs. Functional MRI</a:t>
            </a:r>
          </a:p>
          <a:p>
            <a:pPr lvl="1"/>
            <a:r>
              <a:rPr lang="en-US" dirty="0">
                <a:solidFill>
                  <a:schemeClr val="tx1">
                    <a:lumMod val="75000"/>
                  </a:schemeClr>
                </a:solidFill>
              </a:rPr>
              <a:t>What is BOLD signal?</a:t>
            </a:r>
          </a:p>
          <a:p>
            <a:r>
              <a:rPr lang="en-US" dirty="0">
                <a:solidFill>
                  <a:schemeClr val="tx1">
                    <a:lumMod val="75000"/>
                  </a:schemeClr>
                </a:solidFill>
              </a:rPr>
              <a:t>Three Ways to Look at fMRI Data</a:t>
            </a:r>
          </a:p>
          <a:p>
            <a:pPr lvl="1"/>
            <a:r>
              <a:rPr lang="en-US" sz="2800" dirty="0">
                <a:solidFill>
                  <a:schemeClr val="tx1">
                    <a:lumMod val="75000"/>
                  </a:schemeClr>
                </a:solidFill>
              </a:rPr>
              <a:t>Activity Maps</a:t>
            </a:r>
          </a:p>
          <a:p>
            <a:pPr lvl="1"/>
            <a:r>
              <a:rPr lang="en-US" sz="2800" b="1" dirty="0"/>
              <a:t>Neural Decoding</a:t>
            </a:r>
          </a:p>
          <a:p>
            <a:pPr lvl="1"/>
            <a:r>
              <a:rPr lang="en-US" sz="2800" dirty="0">
                <a:solidFill>
                  <a:schemeClr val="tx1">
                    <a:lumMod val="75000"/>
                  </a:schemeClr>
                </a:solidFill>
              </a:rPr>
              <a:t>Functional Connectivity Networks</a:t>
            </a:r>
          </a:p>
          <a:p>
            <a:r>
              <a:rPr lang="en-US" dirty="0">
                <a:solidFill>
                  <a:schemeClr val="tx1">
                    <a:lumMod val="75000"/>
                  </a:schemeClr>
                </a:solidFill>
              </a:rPr>
              <a:t>The future…</a:t>
            </a:r>
          </a:p>
          <a:p>
            <a:endParaRPr lang="en-US" dirty="0"/>
          </a:p>
          <a:p>
            <a:endParaRPr lang="en-US" dirty="0"/>
          </a:p>
        </p:txBody>
      </p:sp>
    </p:spTree>
    <p:extLst>
      <p:ext uri="{BB962C8B-B14F-4D97-AF65-F5344CB8AC3E}">
        <p14:creationId xmlns:p14="http://schemas.microsoft.com/office/powerpoint/2010/main" val="4039028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D221C-9390-3B49-A2F5-22AFCF37E216}"/>
              </a:ext>
            </a:extLst>
          </p:cNvPr>
          <p:cNvSpPr>
            <a:spLocks noGrp="1"/>
          </p:cNvSpPr>
          <p:nvPr>
            <p:ph type="title"/>
          </p:nvPr>
        </p:nvSpPr>
        <p:spPr/>
        <p:txBody>
          <a:bodyPr/>
          <a:lstStyle/>
          <a:p>
            <a:r>
              <a:rPr lang="en-US" dirty="0"/>
              <a:t>Neural Decoding</a:t>
            </a:r>
          </a:p>
        </p:txBody>
      </p:sp>
      <p:pic>
        <p:nvPicPr>
          <p:cNvPr id="4" name="Picture 3">
            <a:extLst>
              <a:ext uri="{FF2B5EF4-FFF2-40B4-BE49-F238E27FC236}">
                <a16:creationId xmlns:a16="http://schemas.microsoft.com/office/drawing/2014/main" id="{43F71C17-03B2-564A-8B6A-2B1AFD4728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9241" y="2087508"/>
            <a:ext cx="2679432" cy="4039385"/>
          </a:xfrm>
          <a:prstGeom prst="rect">
            <a:avLst/>
          </a:prstGeom>
        </p:spPr>
      </p:pic>
      <p:pic>
        <p:nvPicPr>
          <p:cNvPr id="5" name="Picture 4">
            <a:extLst>
              <a:ext uri="{FF2B5EF4-FFF2-40B4-BE49-F238E27FC236}">
                <a16:creationId xmlns:a16="http://schemas.microsoft.com/office/drawing/2014/main" id="{A80A2E66-C8AB-C94B-831D-6784E50A1D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0073" y="2219821"/>
            <a:ext cx="1960310" cy="2450387"/>
          </a:xfrm>
          <a:prstGeom prst="rect">
            <a:avLst/>
          </a:prstGeom>
        </p:spPr>
      </p:pic>
      <p:sp>
        <p:nvSpPr>
          <p:cNvPr id="3" name="Rectangle 2">
            <a:extLst>
              <a:ext uri="{FF2B5EF4-FFF2-40B4-BE49-F238E27FC236}">
                <a16:creationId xmlns:a16="http://schemas.microsoft.com/office/drawing/2014/main" id="{6DF4C6D0-AF7C-CA4F-9415-8ED5DBF3BA6E}"/>
              </a:ext>
            </a:extLst>
          </p:cNvPr>
          <p:cNvSpPr/>
          <p:nvPr/>
        </p:nvSpPr>
        <p:spPr>
          <a:xfrm>
            <a:off x="5121383" y="1690689"/>
            <a:ext cx="3705117" cy="3046988"/>
          </a:xfrm>
          <a:prstGeom prst="rect">
            <a:avLst/>
          </a:prstGeom>
        </p:spPr>
        <p:txBody>
          <a:bodyPr wrap="square">
            <a:spAutoFit/>
          </a:bodyPr>
          <a:lstStyle/>
          <a:p>
            <a:pPr marL="285750" indent="-285750">
              <a:buFont typeface="Arial" panose="020B0604020202020204" pitchFamily="34" charset="0"/>
              <a:buChar char="•"/>
            </a:pPr>
            <a:r>
              <a:rPr lang="en-US" sz="3200" dirty="0"/>
              <a:t>Described in the homework reading</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Also known as:</a:t>
            </a:r>
          </a:p>
          <a:p>
            <a:r>
              <a:rPr lang="en-US" sz="3200" dirty="0"/>
              <a:t>Multivoxel Pattern Analysis (MVPA)</a:t>
            </a:r>
          </a:p>
        </p:txBody>
      </p:sp>
    </p:spTree>
    <p:extLst>
      <p:ext uri="{BB962C8B-B14F-4D97-AF65-F5344CB8AC3E}">
        <p14:creationId xmlns:p14="http://schemas.microsoft.com/office/powerpoint/2010/main" val="1658931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755FD-32A5-7049-B74C-20F73D80AFA1}"/>
              </a:ext>
            </a:extLst>
          </p:cNvPr>
          <p:cNvSpPr>
            <a:spLocks noGrp="1"/>
          </p:cNvSpPr>
          <p:nvPr>
            <p:ph type="title"/>
          </p:nvPr>
        </p:nvSpPr>
        <p:spPr/>
        <p:txBody>
          <a:bodyPr/>
          <a:lstStyle/>
          <a:p>
            <a:r>
              <a:rPr lang="en-US" dirty="0"/>
              <a:t>Neural Decoding Analogy: Audience Applause</a:t>
            </a:r>
          </a:p>
        </p:txBody>
      </p:sp>
      <p:grpSp>
        <p:nvGrpSpPr>
          <p:cNvPr id="364" name="Group 363">
            <a:extLst>
              <a:ext uri="{FF2B5EF4-FFF2-40B4-BE49-F238E27FC236}">
                <a16:creationId xmlns:a16="http://schemas.microsoft.com/office/drawing/2014/main" id="{B27A39F5-621A-2546-8900-8E608F8A3A9E}"/>
              </a:ext>
            </a:extLst>
          </p:cNvPr>
          <p:cNvGrpSpPr/>
          <p:nvPr/>
        </p:nvGrpSpPr>
        <p:grpSpPr>
          <a:xfrm>
            <a:off x="1052484" y="1836351"/>
            <a:ext cx="1974639" cy="2098120"/>
            <a:chOff x="628650" y="1866182"/>
            <a:chExt cx="1974639" cy="2098120"/>
          </a:xfrm>
        </p:grpSpPr>
        <p:grpSp>
          <p:nvGrpSpPr>
            <p:cNvPr id="361" name="Group 360">
              <a:extLst>
                <a:ext uri="{FF2B5EF4-FFF2-40B4-BE49-F238E27FC236}">
                  <a16:creationId xmlns:a16="http://schemas.microsoft.com/office/drawing/2014/main" id="{03CAB704-2B94-2F43-B199-A7C4EAE3A468}"/>
                </a:ext>
              </a:extLst>
            </p:cNvPr>
            <p:cNvGrpSpPr/>
            <p:nvPr/>
          </p:nvGrpSpPr>
          <p:grpSpPr>
            <a:xfrm>
              <a:off x="718644" y="1866182"/>
              <a:ext cx="1884645" cy="1709693"/>
              <a:chOff x="718644" y="1866182"/>
              <a:chExt cx="1884645" cy="1709693"/>
            </a:xfrm>
          </p:grpSpPr>
          <p:sp>
            <p:nvSpPr>
              <p:cNvPr id="4" name="Rectangle 3">
                <a:extLst>
                  <a:ext uri="{FF2B5EF4-FFF2-40B4-BE49-F238E27FC236}">
                    <a16:creationId xmlns:a16="http://schemas.microsoft.com/office/drawing/2014/main" id="{60A62F70-377B-E648-96A4-CC7246B8B1C7}"/>
                  </a:ext>
                </a:extLst>
              </p:cNvPr>
              <p:cNvSpPr/>
              <p:nvPr/>
            </p:nvSpPr>
            <p:spPr>
              <a:xfrm>
                <a:off x="718644"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58CC888-D9CE-BF4A-96AB-5352FB3E6A72}"/>
                  </a:ext>
                </a:extLst>
              </p:cNvPr>
              <p:cNvSpPr/>
              <p:nvPr/>
            </p:nvSpPr>
            <p:spPr>
              <a:xfrm>
                <a:off x="915523"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0E249D-8281-4840-B6C5-5711F30DF6C4}"/>
                  </a:ext>
                </a:extLst>
              </p:cNvPr>
              <p:cNvSpPr/>
              <p:nvPr/>
            </p:nvSpPr>
            <p:spPr>
              <a:xfrm>
                <a:off x="1112402"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F2F8931-ACA4-F242-A3D7-3B750493C7BF}"/>
                  </a:ext>
                </a:extLst>
              </p:cNvPr>
              <p:cNvSpPr/>
              <p:nvPr/>
            </p:nvSpPr>
            <p:spPr>
              <a:xfrm>
                <a:off x="1309281"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0BFF34-2939-D548-964E-84218601C879}"/>
                  </a:ext>
                </a:extLst>
              </p:cNvPr>
              <p:cNvSpPr/>
              <p:nvPr/>
            </p:nvSpPr>
            <p:spPr>
              <a:xfrm>
                <a:off x="1506160"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D9C5D2-7FCB-1A4E-BB6B-11F018F7A247}"/>
                  </a:ext>
                </a:extLst>
              </p:cNvPr>
              <p:cNvSpPr/>
              <p:nvPr/>
            </p:nvSpPr>
            <p:spPr>
              <a:xfrm>
                <a:off x="1703039"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6185CA2-E562-344F-93E2-B764B0FDBB19}"/>
                  </a:ext>
                </a:extLst>
              </p:cNvPr>
              <p:cNvSpPr/>
              <p:nvPr/>
            </p:nvSpPr>
            <p:spPr>
              <a:xfrm>
                <a:off x="1899918"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C90B0C-6102-B245-97BF-A1401F687EA3}"/>
                  </a:ext>
                </a:extLst>
              </p:cNvPr>
              <p:cNvSpPr/>
              <p:nvPr/>
            </p:nvSpPr>
            <p:spPr>
              <a:xfrm>
                <a:off x="2096797"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E1AAB2-4854-D04E-82BE-10FD1E137BAA}"/>
                  </a:ext>
                </a:extLst>
              </p:cNvPr>
              <p:cNvSpPr/>
              <p:nvPr/>
            </p:nvSpPr>
            <p:spPr>
              <a:xfrm>
                <a:off x="2293676"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0F8BE3-1B95-D848-86BD-541FFFF74681}"/>
                  </a:ext>
                </a:extLst>
              </p:cNvPr>
              <p:cNvSpPr/>
              <p:nvPr/>
            </p:nvSpPr>
            <p:spPr>
              <a:xfrm>
                <a:off x="2490554"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7A7DABD-DEA5-934E-AA7E-52E451C9FAFA}"/>
                  </a:ext>
                </a:extLst>
              </p:cNvPr>
              <p:cNvSpPr/>
              <p:nvPr/>
            </p:nvSpPr>
            <p:spPr>
              <a:xfrm>
                <a:off x="718644"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010231-18B3-7742-9836-3286F07BE9BE}"/>
                  </a:ext>
                </a:extLst>
              </p:cNvPr>
              <p:cNvSpPr/>
              <p:nvPr/>
            </p:nvSpPr>
            <p:spPr>
              <a:xfrm>
                <a:off x="915523"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22634E-31B3-4D41-820F-2BFADDC804FD}"/>
                  </a:ext>
                </a:extLst>
              </p:cNvPr>
              <p:cNvSpPr/>
              <p:nvPr/>
            </p:nvSpPr>
            <p:spPr>
              <a:xfrm>
                <a:off x="1112402"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D28AD50-9937-5448-8C89-47E553E7E4AC}"/>
                  </a:ext>
                </a:extLst>
              </p:cNvPr>
              <p:cNvSpPr/>
              <p:nvPr/>
            </p:nvSpPr>
            <p:spPr>
              <a:xfrm>
                <a:off x="1309281"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9ADFB57-8C1E-CA4D-8690-FCD919B69006}"/>
                  </a:ext>
                </a:extLst>
              </p:cNvPr>
              <p:cNvSpPr/>
              <p:nvPr/>
            </p:nvSpPr>
            <p:spPr>
              <a:xfrm>
                <a:off x="1506160"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4C7FFF-6B46-9A4E-B929-18E5BB7FD8C4}"/>
                  </a:ext>
                </a:extLst>
              </p:cNvPr>
              <p:cNvSpPr/>
              <p:nvPr/>
            </p:nvSpPr>
            <p:spPr>
              <a:xfrm>
                <a:off x="1703039"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6E2D355-6837-F840-AEA7-EC4BAFDC53E3}"/>
                  </a:ext>
                </a:extLst>
              </p:cNvPr>
              <p:cNvSpPr/>
              <p:nvPr/>
            </p:nvSpPr>
            <p:spPr>
              <a:xfrm>
                <a:off x="1899918"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0158A9-B234-734A-822F-EB77B359B380}"/>
                  </a:ext>
                </a:extLst>
              </p:cNvPr>
              <p:cNvSpPr/>
              <p:nvPr/>
            </p:nvSpPr>
            <p:spPr>
              <a:xfrm>
                <a:off x="2096797"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DEAEC10-CCFB-404E-899C-36BE4706E70E}"/>
                  </a:ext>
                </a:extLst>
              </p:cNvPr>
              <p:cNvSpPr/>
              <p:nvPr/>
            </p:nvSpPr>
            <p:spPr>
              <a:xfrm>
                <a:off x="2293676"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57BFBBB-E199-4A4D-83A1-EF657DC5AEDB}"/>
                  </a:ext>
                </a:extLst>
              </p:cNvPr>
              <p:cNvSpPr/>
              <p:nvPr/>
            </p:nvSpPr>
            <p:spPr>
              <a:xfrm>
                <a:off x="2490554"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3CBCBE9-30ED-9B4B-ACEA-984DBD495EC0}"/>
                  </a:ext>
                </a:extLst>
              </p:cNvPr>
              <p:cNvSpPr/>
              <p:nvPr/>
            </p:nvSpPr>
            <p:spPr>
              <a:xfrm>
                <a:off x="718644"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29C3A4-E631-7D47-B63D-EA392636A46D}"/>
                  </a:ext>
                </a:extLst>
              </p:cNvPr>
              <p:cNvSpPr/>
              <p:nvPr/>
            </p:nvSpPr>
            <p:spPr>
              <a:xfrm>
                <a:off x="915523"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B3701C0-2168-3F4A-88CF-644915F7A6D6}"/>
                  </a:ext>
                </a:extLst>
              </p:cNvPr>
              <p:cNvSpPr/>
              <p:nvPr/>
            </p:nvSpPr>
            <p:spPr>
              <a:xfrm>
                <a:off x="1112402"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9920A42-FF68-BB46-A8AF-192A566B1F25}"/>
                  </a:ext>
                </a:extLst>
              </p:cNvPr>
              <p:cNvSpPr/>
              <p:nvPr/>
            </p:nvSpPr>
            <p:spPr>
              <a:xfrm>
                <a:off x="1309281"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548259-CE4F-6244-9541-C4DAA62A3ADB}"/>
                  </a:ext>
                </a:extLst>
              </p:cNvPr>
              <p:cNvSpPr/>
              <p:nvPr/>
            </p:nvSpPr>
            <p:spPr>
              <a:xfrm>
                <a:off x="1506160"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EB1323D-6364-3441-88BB-EB4ECB83CF41}"/>
                  </a:ext>
                </a:extLst>
              </p:cNvPr>
              <p:cNvSpPr/>
              <p:nvPr/>
            </p:nvSpPr>
            <p:spPr>
              <a:xfrm>
                <a:off x="1703039"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7473F82-75AD-B24D-9B7C-99E053291A70}"/>
                  </a:ext>
                </a:extLst>
              </p:cNvPr>
              <p:cNvSpPr/>
              <p:nvPr/>
            </p:nvSpPr>
            <p:spPr>
              <a:xfrm>
                <a:off x="1899918"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0C1CEA2-2643-CC4D-B5B1-C3A08A0D8B0B}"/>
                  </a:ext>
                </a:extLst>
              </p:cNvPr>
              <p:cNvSpPr/>
              <p:nvPr/>
            </p:nvSpPr>
            <p:spPr>
              <a:xfrm>
                <a:off x="2096797"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39CDA4-BF8D-8E4E-9ABC-47EDC4F32754}"/>
                  </a:ext>
                </a:extLst>
              </p:cNvPr>
              <p:cNvSpPr/>
              <p:nvPr/>
            </p:nvSpPr>
            <p:spPr>
              <a:xfrm>
                <a:off x="2293676"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39EB6C-5699-0B4E-94B2-FD2D64DBABB6}"/>
                  </a:ext>
                </a:extLst>
              </p:cNvPr>
              <p:cNvSpPr/>
              <p:nvPr/>
            </p:nvSpPr>
            <p:spPr>
              <a:xfrm>
                <a:off x="2490554"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54468E1-F055-8845-BA95-4F44C4790A0F}"/>
                  </a:ext>
                </a:extLst>
              </p:cNvPr>
              <p:cNvSpPr/>
              <p:nvPr/>
            </p:nvSpPr>
            <p:spPr>
              <a:xfrm>
                <a:off x="718644"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190B35B-368A-264F-9601-91AE2A456B88}"/>
                  </a:ext>
                </a:extLst>
              </p:cNvPr>
              <p:cNvSpPr/>
              <p:nvPr/>
            </p:nvSpPr>
            <p:spPr>
              <a:xfrm>
                <a:off x="915523"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CEB5FEE-2301-8745-AEE1-BDF67A228E7D}"/>
                  </a:ext>
                </a:extLst>
              </p:cNvPr>
              <p:cNvSpPr/>
              <p:nvPr/>
            </p:nvSpPr>
            <p:spPr>
              <a:xfrm>
                <a:off x="1112402"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B8547D-2F45-2643-A0DC-6A6CC9240DF1}"/>
                  </a:ext>
                </a:extLst>
              </p:cNvPr>
              <p:cNvSpPr/>
              <p:nvPr/>
            </p:nvSpPr>
            <p:spPr>
              <a:xfrm>
                <a:off x="1309281"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21898B1-2DCA-B549-804D-C3FF9EEEE633}"/>
                  </a:ext>
                </a:extLst>
              </p:cNvPr>
              <p:cNvSpPr/>
              <p:nvPr/>
            </p:nvSpPr>
            <p:spPr>
              <a:xfrm>
                <a:off x="1506160"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1CD5E2-AD40-5B46-922A-AB9061198E8F}"/>
                  </a:ext>
                </a:extLst>
              </p:cNvPr>
              <p:cNvSpPr/>
              <p:nvPr/>
            </p:nvSpPr>
            <p:spPr>
              <a:xfrm>
                <a:off x="1703039"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E534519-5473-5145-B9CC-760BA7D3EE7C}"/>
                  </a:ext>
                </a:extLst>
              </p:cNvPr>
              <p:cNvSpPr/>
              <p:nvPr/>
            </p:nvSpPr>
            <p:spPr>
              <a:xfrm>
                <a:off x="1899918"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0D85C96-EB25-D943-BE0F-BE242BBAD0E0}"/>
                  </a:ext>
                </a:extLst>
              </p:cNvPr>
              <p:cNvSpPr/>
              <p:nvPr/>
            </p:nvSpPr>
            <p:spPr>
              <a:xfrm>
                <a:off x="2096797"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AA587BD-6EE0-C64B-8B68-6A7F5DC0173D}"/>
                  </a:ext>
                </a:extLst>
              </p:cNvPr>
              <p:cNvSpPr/>
              <p:nvPr/>
            </p:nvSpPr>
            <p:spPr>
              <a:xfrm>
                <a:off x="2293676"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F0A9E90-725B-3849-9523-01EBEEBE45D4}"/>
                  </a:ext>
                </a:extLst>
              </p:cNvPr>
              <p:cNvSpPr/>
              <p:nvPr/>
            </p:nvSpPr>
            <p:spPr>
              <a:xfrm>
                <a:off x="2490554"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07ED028-E15D-5F40-A8C8-347C89D38BA6}"/>
                  </a:ext>
                </a:extLst>
              </p:cNvPr>
              <p:cNvSpPr/>
              <p:nvPr/>
            </p:nvSpPr>
            <p:spPr>
              <a:xfrm>
                <a:off x="718644"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A6D911B-9BAA-7C48-B42A-0E23D2E494EB}"/>
                  </a:ext>
                </a:extLst>
              </p:cNvPr>
              <p:cNvSpPr/>
              <p:nvPr/>
            </p:nvSpPr>
            <p:spPr>
              <a:xfrm>
                <a:off x="915523"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B46B7C2-87BF-3D46-BD80-75D0FDFF8345}"/>
                  </a:ext>
                </a:extLst>
              </p:cNvPr>
              <p:cNvSpPr/>
              <p:nvPr/>
            </p:nvSpPr>
            <p:spPr>
              <a:xfrm>
                <a:off x="1112402"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E8D4364-4988-F542-B5FC-F340F8A40039}"/>
                  </a:ext>
                </a:extLst>
              </p:cNvPr>
              <p:cNvSpPr/>
              <p:nvPr/>
            </p:nvSpPr>
            <p:spPr>
              <a:xfrm>
                <a:off x="1309281"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C871B65-F657-794D-8872-E61BCF831FB8}"/>
                  </a:ext>
                </a:extLst>
              </p:cNvPr>
              <p:cNvSpPr/>
              <p:nvPr/>
            </p:nvSpPr>
            <p:spPr>
              <a:xfrm>
                <a:off x="1506160"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07106FB-BAEB-5248-915E-FFC664F65297}"/>
                  </a:ext>
                </a:extLst>
              </p:cNvPr>
              <p:cNvSpPr/>
              <p:nvPr/>
            </p:nvSpPr>
            <p:spPr>
              <a:xfrm>
                <a:off x="1703039"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B6D09C47-7506-B244-B5BA-2659874E7422}"/>
                  </a:ext>
                </a:extLst>
              </p:cNvPr>
              <p:cNvSpPr/>
              <p:nvPr/>
            </p:nvSpPr>
            <p:spPr>
              <a:xfrm>
                <a:off x="1899918"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2E46886-495A-EE41-B9C5-DA48EB13EDD2}"/>
                  </a:ext>
                </a:extLst>
              </p:cNvPr>
              <p:cNvSpPr/>
              <p:nvPr/>
            </p:nvSpPr>
            <p:spPr>
              <a:xfrm>
                <a:off x="2096797"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E2AF18F-4E19-8C4B-8D1D-947DE64A51F8}"/>
                  </a:ext>
                </a:extLst>
              </p:cNvPr>
              <p:cNvSpPr/>
              <p:nvPr/>
            </p:nvSpPr>
            <p:spPr>
              <a:xfrm>
                <a:off x="2293676"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742609A0-4579-3140-AE24-58BB79D89993}"/>
                  </a:ext>
                </a:extLst>
              </p:cNvPr>
              <p:cNvSpPr/>
              <p:nvPr/>
            </p:nvSpPr>
            <p:spPr>
              <a:xfrm>
                <a:off x="2490554"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D97958F-42AA-9C40-AC93-8434858C2BBB}"/>
                  </a:ext>
                </a:extLst>
              </p:cNvPr>
              <p:cNvSpPr/>
              <p:nvPr/>
            </p:nvSpPr>
            <p:spPr>
              <a:xfrm>
                <a:off x="718644"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4661BB2-1D5E-C74E-816D-F493842C0B16}"/>
                  </a:ext>
                </a:extLst>
              </p:cNvPr>
              <p:cNvSpPr/>
              <p:nvPr/>
            </p:nvSpPr>
            <p:spPr>
              <a:xfrm>
                <a:off x="915523"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15E8797A-DB0A-DB46-BD51-63AD3A39DA89}"/>
                  </a:ext>
                </a:extLst>
              </p:cNvPr>
              <p:cNvSpPr/>
              <p:nvPr/>
            </p:nvSpPr>
            <p:spPr>
              <a:xfrm>
                <a:off x="1112402"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946EDEE-525A-EB4D-92EA-E866780A6B1A}"/>
                  </a:ext>
                </a:extLst>
              </p:cNvPr>
              <p:cNvSpPr/>
              <p:nvPr/>
            </p:nvSpPr>
            <p:spPr>
              <a:xfrm>
                <a:off x="1309281"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CF853468-BAE6-AA42-9DE0-533B9F919B32}"/>
                  </a:ext>
                </a:extLst>
              </p:cNvPr>
              <p:cNvSpPr/>
              <p:nvPr/>
            </p:nvSpPr>
            <p:spPr>
              <a:xfrm>
                <a:off x="1506160"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6D1C0E1-1478-8545-9F3A-46059BE108A8}"/>
                  </a:ext>
                </a:extLst>
              </p:cNvPr>
              <p:cNvSpPr/>
              <p:nvPr/>
            </p:nvSpPr>
            <p:spPr>
              <a:xfrm>
                <a:off x="1703039"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3C233E5-5DF6-9C43-80E6-8B1697502545}"/>
                  </a:ext>
                </a:extLst>
              </p:cNvPr>
              <p:cNvSpPr/>
              <p:nvPr/>
            </p:nvSpPr>
            <p:spPr>
              <a:xfrm>
                <a:off x="1899918"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0B529B8-A4E5-B749-9E6F-8F317E54AD9E}"/>
                  </a:ext>
                </a:extLst>
              </p:cNvPr>
              <p:cNvSpPr/>
              <p:nvPr/>
            </p:nvSpPr>
            <p:spPr>
              <a:xfrm>
                <a:off x="2096797"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EFB3AAAC-96D0-554E-ACFC-8242541DEA4D}"/>
                  </a:ext>
                </a:extLst>
              </p:cNvPr>
              <p:cNvSpPr/>
              <p:nvPr/>
            </p:nvSpPr>
            <p:spPr>
              <a:xfrm>
                <a:off x="2293676"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B1D5208-CD4A-2544-BB91-D738239E5C34}"/>
                  </a:ext>
                </a:extLst>
              </p:cNvPr>
              <p:cNvSpPr/>
              <p:nvPr/>
            </p:nvSpPr>
            <p:spPr>
              <a:xfrm>
                <a:off x="2490554"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3190CF7-4BFD-0746-A22D-42FEB6C10BED}"/>
                  </a:ext>
                </a:extLst>
              </p:cNvPr>
              <p:cNvSpPr/>
              <p:nvPr/>
            </p:nvSpPr>
            <p:spPr>
              <a:xfrm>
                <a:off x="718644"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E00F16D-3E6C-9748-B71A-A2C9C620A6C5}"/>
                  </a:ext>
                </a:extLst>
              </p:cNvPr>
              <p:cNvSpPr/>
              <p:nvPr/>
            </p:nvSpPr>
            <p:spPr>
              <a:xfrm>
                <a:off x="915523"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F3E5903-3CF9-2D47-AD20-AA19CDE63093}"/>
                  </a:ext>
                </a:extLst>
              </p:cNvPr>
              <p:cNvSpPr/>
              <p:nvPr/>
            </p:nvSpPr>
            <p:spPr>
              <a:xfrm>
                <a:off x="1112402"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EBCE5F53-7066-E048-8F7A-902C5B0DCD5D}"/>
                  </a:ext>
                </a:extLst>
              </p:cNvPr>
              <p:cNvSpPr/>
              <p:nvPr/>
            </p:nvSpPr>
            <p:spPr>
              <a:xfrm>
                <a:off x="1309281"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28D0883D-59A4-C148-9F02-541EAA1BB211}"/>
                  </a:ext>
                </a:extLst>
              </p:cNvPr>
              <p:cNvSpPr/>
              <p:nvPr/>
            </p:nvSpPr>
            <p:spPr>
              <a:xfrm>
                <a:off x="1506160"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D1110F6B-48C8-9C49-B4FC-CBBBD6D0673F}"/>
                  </a:ext>
                </a:extLst>
              </p:cNvPr>
              <p:cNvSpPr/>
              <p:nvPr/>
            </p:nvSpPr>
            <p:spPr>
              <a:xfrm>
                <a:off x="1703039"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E32BA3F-50F3-8141-9399-1F9A456BCBA1}"/>
                  </a:ext>
                </a:extLst>
              </p:cNvPr>
              <p:cNvSpPr/>
              <p:nvPr/>
            </p:nvSpPr>
            <p:spPr>
              <a:xfrm>
                <a:off x="1899918"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003003C-3FE0-C94C-9260-71C25F12F970}"/>
                  </a:ext>
                </a:extLst>
              </p:cNvPr>
              <p:cNvSpPr/>
              <p:nvPr/>
            </p:nvSpPr>
            <p:spPr>
              <a:xfrm>
                <a:off x="2096797"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EEF20C98-C64C-6644-BF66-A0D0B1C241B8}"/>
                  </a:ext>
                </a:extLst>
              </p:cNvPr>
              <p:cNvSpPr/>
              <p:nvPr/>
            </p:nvSpPr>
            <p:spPr>
              <a:xfrm>
                <a:off x="2293676"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61FD369-50BC-D943-8411-46B9997CC479}"/>
                  </a:ext>
                </a:extLst>
              </p:cNvPr>
              <p:cNvSpPr/>
              <p:nvPr/>
            </p:nvSpPr>
            <p:spPr>
              <a:xfrm>
                <a:off x="2490554"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4D42BF7-EBB0-9647-B335-A8770D7EAA21}"/>
                  </a:ext>
                </a:extLst>
              </p:cNvPr>
              <p:cNvSpPr/>
              <p:nvPr/>
            </p:nvSpPr>
            <p:spPr>
              <a:xfrm>
                <a:off x="718644"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2C6D5A2-8695-AE4D-86F4-1190B6F8EBBB}"/>
                  </a:ext>
                </a:extLst>
              </p:cNvPr>
              <p:cNvSpPr/>
              <p:nvPr/>
            </p:nvSpPr>
            <p:spPr>
              <a:xfrm>
                <a:off x="915523"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F548D54-7694-8843-838B-82D53FE61A5F}"/>
                  </a:ext>
                </a:extLst>
              </p:cNvPr>
              <p:cNvSpPr/>
              <p:nvPr/>
            </p:nvSpPr>
            <p:spPr>
              <a:xfrm>
                <a:off x="1112402"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D84D61E-FC9C-9947-B993-26AA2984DD5D}"/>
                  </a:ext>
                </a:extLst>
              </p:cNvPr>
              <p:cNvSpPr/>
              <p:nvPr/>
            </p:nvSpPr>
            <p:spPr>
              <a:xfrm>
                <a:off x="1309281"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57F6C4C-AA74-8E4D-BA3A-863CC1A0C23F}"/>
                  </a:ext>
                </a:extLst>
              </p:cNvPr>
              <p:cNvSpPr/>
              <p:nvPr/>
            </p:nvSpPr>
            <p:spPr>
              <a:xfrm>
                <a:off x="1506160"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56C7D463-014F-7C49-A9D8-5CE4B6EF7549}"/>
                  </a:ext>
                </a:extLst>
              </p:cNvPr>
              <p:cNvSpPr/>
              <p:nvPr/>
            </p:nvSpPr>
            <p:spPr>
              <a:xfrm>
                <a:off x="1703039"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64353B96-BAFA-374C-B211-0DC407EE83F8}"/>
                  </a:ext>
                </a:extLst>
              </p:cNvPr>
              <p:cNvSpPr/>
              <p:nvPr/>
            </p:nvSpPr>
            <p:spPr>
              <a:xfrm>
                <a:off x="1899918"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1CDF1FA-D109-4A44-8348-02BCB718BDE7}"/>
                  </a:ext>
                </a:extLst>
              </p:cNvPr>
              <p:cNvSpPr/>
              <p:nvPr/>
            </p:nvSpPr>
            <p:spPr>
              <a:xfrm>
                <a:off x="2096797"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DFB344B7-C9D4-084C-B0C0-5B892903B344}"/>
                  </a:ext>
                </a:extLst>
              </p:cNvPr>
              <p:cNvSpPr/>
              <p:nvPr/>
            </p:nvSpPr>
            <p:spPr>
              <a:xfrm>
                <a:off x="2293676"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844AFF8-DE53-4446-BF2A-638DBF324CE3}"/>
                  </a:ext>
                </a:extLst>
              </p:cNvPr>
              <p:cNvSpPr/>
              <p:nvPr/>
            </p:nvSpPr>
            <p:spPr>
              <a:xfrm>
                <a:off x="2490554"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F104AFD6-7C2E-0941-BB96-A5A703A728AC}"/>
                  </a:ext>
                </a:extLst>
              </p:cNvPr>
              <p:cNvSpPr/>
              <p:nvPr/>
            </p:nvSpPr>
            <p:spPr>
              <a:xfrm>
                <a:off x="718644"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DA0E5835-7BD7-1D4F-9053-7E337BF2EBEC}"/>
                  </a:ext>
                </a:extLst>
              </p:cNvPr>
              <p:cNvSpPr/>
              <p:nvPr/>
            </p:nvSpPr>
            <p:spPr>
              <a:xfrm>
                <a:off x="915523"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FD260B7-C762-D445-AB6B-BAB3F6700176}"/>
                  </a:ext>
                </a:extLst>
              </p:cNvPr>
              <p:cNvSpPr/>
              <p:nvPr/>
            </p:nvSpPr>
            <p:spPr>
              <a:xfrm>
                <a:off x="1112402"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E5015E38-B5D5-E14F-9A5C-B5C27449ED43}"/>
                  </a:ext>
                </a:extLst>
              </p:cNvPr>
              <p:cNvSpPr/>
              <p:nvPr/>
            </p:nvSpPr>
            <p:spPr>
              <a:xfrm>
                <a:off x="1309281"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9E35BD3A-7004-C345-90D1-A868A0FBEDA9}"/>
                  </a:ext>
                </a:extLst>
              </p:cNvPr>
              <p:cNvSpPr/>
              <p:nvPr/>
            </p:nvSpPr>
            <p:spPr>
              <a:xfrm>
                <a:off x="1506160"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964EDD5C-A93A-A345-A0C8-A84A680A4417}"/>
                  </a:ext>
                </a:extLst>
              </p:cNvPr>
              <p:cNvSpPr/>
              <p:nvPr/>
            </p:nvSpPr>
            <p:spPr>
              <a:xfrm>
                <a:off x="1703039"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CB2E2B13-C292-144D-932E-F8EA6A08E7EE}"/>
                  </a:ext>
                </a:extLst>
              </p:cNvPr>
              <p:cNvSpPr/>
              <p:nvPr/>
            </p:nvSpPr>
            <p:spPr>
              <a:xfrm>
                <a:off x="1899918"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FC4553AB-EE1A-0944-8D7C-2946AACF8E8B}"/>
                  </a:ext>
                </a:extLst>
              </p:cNvPr>
              <p:cNvSpPr/>
              <p:nvPr/>
            </p:nvSpPr>
            <p:spPr>
              <a:xfrm>
                <a:off x="2096797"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78AF1DCC-9003-0247-B3B2-4C1A8DA70D53}"/>
                  </a:ext>
                </a:extLst>
              </p:cNvPr>
              <p:cNvSpPr/>
              <p:nvPr/>
            </p:nvSpPr>
            <p:spPr>
              <a:xfrm>
                <a:off x="2293676"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EB8317C8-846B-6449-A9B1-1B5323EBC879}"/>
                  </a:ext>
                </a:extLst>
              </p:cNvPr>
              <p:cNvSpPr/>
              <p:nvPr/>
            </p:nvSpPr>
            <p:spPr>
              <a:xfrm>
                <a:off x="2490554"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679DCA93-860F-DD4C-8EE3-6B64AD611A3A}"/>
                  </a:ext>
                </a:extLst>
              </p:cNvPr>
              <p:cNvSpPr/>
              <p:nvPr/>
            </p:nvSpPr>
            <p:spPr>
              <a:xfrm>
                <a:off x="718644"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C28FC610-9851-DF49-B2CC-40C03CB5F07B}"/>
                  </a:ext>
                </a:extLst>
              </p:cNvPr>
              <p:cNvSpPr/>
              <p:nvPr/>
            </p:nvSpPr>
            <p:spPr>
              <a:xfrm>
                <a:off x="915523"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B155DC0-851C-D049-9526-F7EBA03DBF61}"/>
                  </a:ext>
                </a:extLst>
              </p:cNvPr>
              <p:cNvSpPr/>
              <p:nvPr/>
            </p:nvSpPr>
            <p:spPr>
              <a:xfrm>
                <a:off x="1112402"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F0E7B9E3-4AD6-3442-876D-AFA4E45F51B7}"/>
                  </a:ext>
                </a:extLst>
              </p:cNvPr>
              <p:cNvSpPr/>
              <p:nvPr/>
            </p:nvSpPr>
            <p:spPr>
              <a:xfrm>
                <a:off x="1309281"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96470F5E-5BF5-5248-87E0-68576CCBA074}"/>
                  </a:ext>
                </a:extLst>
              </p:cNvPr>
              <p:cNvSpPr/>
              <p:nvPr/>
            </p:nvSpPr>
            <p:spPr>
              <a:xfrm>
                <a:off x="1506160"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81E4478-497E-174C-B120-8E4CFF7754B1}"/>
                  </a:ext>
                </a:extLst>
              </p:cNvPr>
              <p:cNvSpPr/>
              <p:nvPr/>
            </p:nvSpPr>
            <p:spPr>
              <a:xfrm>
                <a:off x="1703039"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A125AA76-642C-2145-8CDE-9316B1A3367D}"/>
                  </a:ext>
                </a:extLst>
              </p:cNvPr>
              <p:cNvSpPr/>
              <p:nvPr/>
            </p:nvSpPr>
            <p:spPr>
              <a:xfrm>
                <a:off x="1899918"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308C106B-FA06-0E47-801D-22DD72FA0F13}"/>
                  </a:ext>
                </a:extLst>
              </p:cNvPr>
              <p:cNvSpPr/>
              <p:nvPr/>
            </p:nvSpPr>
            <p:spPr>
              <a:xfrm>
                <a:off x="2096797"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7ED4258-5804-B547-98D7-D32F0D0C07A0}"/>
                  </a:ext>
                </a:extLst>
              </p:cNvPr>
              <p:cNvSpPr/>
              <p:nvPr/>
            </p:nvSpPr>
            <p:spPr>
              <a:xfrm>
                <a:off x="2293676"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C2AE424-3C20-BC49-A2F9-93F6945B41DC}"/>
                  </a:ext>
                </a:extLst>
              </p:cNvPr>
              <p:cNvSpPr/>
              <p:nvPr/>
            </p:nvSpPr>
            <p:spPr>
              <a:xfrm>
                <a:off x="2490554"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 name="TextBox 306">
              <a:extLst>
                <a:ext uri="{FF2B5EF4-FFF2-40B4-BE49-F238E27FC236}">
                  <a16:creationId xmlns:a16="http://schemas.microsoft.com/office/drawing/2014/main" id="{E49D7921-9C23-1742-BAAC-460900023592}"/>
                </a:ext>
              </a:extLst>
            </p:cNvPr>
            <p:cNvSpPr txBox="1"/>
            <p:nvPr/>
          </p:nvSpPr>
          <p:spPr>
            <a:xfrm>
              <a:off x="628650" y="3594970"/>
              <a:ext cx="1047082" cy="369332"/>
            </a:xfrm>
            <a:prstGeom prst="rect">
              <a:avLst/>
            </a:prstGeom>
            <a:noFill/>
          </p:spPr>
          <p:txBody>
            <a:bodyPr wrap="none" rtlCol="0">
              <a:spAutoFit/>
            </a:bodyPr>
            <a:lstStyle/>
            <a:p>
              <a:r>
                <a:rPr lang="en-US" dirty="0"/>
                <a:t>Section 1</a:t>
              </a:r>
            </a:p>
          </p:txBody>
        </p:sp>
      </p:grpSp>
      <p:grpSp>
        <p:nvGrpSpPr>
          <p:cNvPr id="362" name="Group 361">
            <a:extLst>
              <a:ext uri="{FF2B5EF4-FFF2-40B4-BE49-F238E27FC236}">
                <a16:creationId xmlns:a16="http://schemas.microsoft.com/office/drawing/2014/main" id="{6F537E8C-3894-9446-84A9-6AC8490926C7}"/>
              </a:ext>
            </a:extLst>
          </p:cNvPr>
          <p:cNvGrpSpPr/>
          <p:nvPr/>
        </p:nvGrpSpPr>
        <p:grpSpPr>
          <a:xfrm>
            <a:off x="3484621" y="1836351"/>
            <a:ext cx="1985818" cy="2098120"/>
            <a:chOff x="3060787" y="1866182"/>
            <a:chExt cx="1985818" cy="2098120"/>
          </a:xfrm>
        </p:grpSpPr>
        <p:sp>
          <p:nvSpPr>
            <p:cNvPr id="106" name="Rectangle 105">
              <a:extLst>
                <a:ext uri="{FF2B5EF4-FFF2-40B4-BE49-F238E27FC236}">
                  <a16:creationId xmlns:a16="http://schemas.microsoft.com/office/drawing/2014/main" id="{AD963A79-A84B-1942-B1B1-D8FC9E9CEC38}"/>
                </a:ext>
              </a:extLst>
            </p:cNvPr>
            <p:cNvSpPr/>
            <p:nvPr/>
          </p:nvSpPr>
          <p:spPr>
            <a:xfrm>
              <a:off x="3161960"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6E6A9FFB-9E28-5649-BAFD-86D01600881D}"/>
                </a:ext>
              </a:extLst>
            </p:cNvPr>
            <p:cNvSpPr/>
            <p:nvPr/>
          </p:nvSpPr>
          <p:spPr>
            <a:xfrm>
              <a:off x="3358839"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3F75669-9865-7E45-928E-6E89C0542A94}"/>
                </a:ext>
              </a:extLst>
            </p:cNvPr>
            <p:cNvSpPr/>
            <p:nvPr/>
          </p:nvSpPr>
          <p:spPr>
            <a:xfrm>
              <a:off x="3555718"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C439949-66CE-044C-AAD6-365ACEE1B32A}"/>
                </a:ext>
              </a:extLst>
            </p:cNvPr>
            <p:cNvSpPr/>
            <p:nvPr/>
          </p:nvSpPr>
          <p:spPr>
            <a:xfrm>
              <a:off x="3752597"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3FB82215-D6C3-AA49-A7EE-44608401FF4B}"/>
                </a:ext>
              </a:extLst>
            </p:cNvPr>
            <p:cNvSpPr/>
            <p:nvPr/>
          </p:nvSpPr>
          <p:spPr>
            <a:xfrm>
              <a:off x="3949476"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51C97FE-5B2D-5B4D-BD8F-C59546BCFF6F}"/>
                </a:ext>
              </a:extLst>
            </p:cNvPr>
            <p:cNvSpPr/>
            <p:nvPr/>
          </p:nvSpPr>
          <p:spPr>
            <a:xfrm>
              <a:off x="4146355"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6573AAA4-3EA4-1B49-9C76-629CDD66FF8F}"/>
                </a:ext>
              </a:extLst>
            </p:cNvPr>
            <p:cNvSpPr/>
            <p:nvPr/>
          </p:nvSpPr>
          <p:spPr>
            <a:xfrm>
              <a:off x="4343234"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190ACEB9-FE9F-0842-9A6B-086062D8102B}"/>
                </a:ext>
              </a:extLst>
            </p:cNvPr>
            <p:cNvSpPr/>
            <p:nvPr/>
          </p:nvSpPr>
          <p:spPr>
            <a:xfrm>
              <a:off x="4540113"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F28380C8-4172-BB40-AF8B-BEFE9E94D3DE}"/>
                </a:ext>
              </a:extLst>
            </p:cNvPr>
            <p:cNvSpPr/>
            <p:nvPr/>
          </p:nvSpPr>
          <p:spPr>
            <a:xfrm>
              <a:off x="4736992"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BAEAD5C-DA20-214F-91CE-4B663FD4AE43}"/>
                </a:ext>
              </a:extLst>
            </p:cNvPr>
            <p:cNvSpPr/>
            <p:nvPr/>
          </p:nvSpPr>
          <p:spPr>
            <a:xfrm>
              <a:off x="4933870"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4ACCFDC0-3A9F-1845-9150-9D76B0052E1A}"/>
                </a:ext>
              </a:extLst>
            </p:cNvPr>
            <p:cNvSpPr/>
            <p:nvPr/>
          </p:nvSpPr>
          <p:spPr>
            <a:xfrm>
              <a:off x="3161960"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DD4D6536-A658-FF44-8468-A28FAEFD163B}"/>
                </a:ext>
              </a:extLst>
            </p:cNvPr>
            <p:cNvSpPr/>
            <p:nvPr/>
          </p:nvSpPr>
          <p:spPr>
            <a:xfrm>
              <a:off x="3358839"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7F4AB14-B730-6D4E-863E-A95AE93BE863}"/>
                </a:ext>
              </a:extLst>
            </p:cNvPr>
            <p:cNvSpPr/>
            <p:nvPr/>
          </p:nvSpPr>
          <p:spPr>
            <a:xfrm>
              <a:off x="3555718"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2AF7012-E8E3-584B-8CC7-8A490F8054C9}"/>
                </a:ext>
              </a:extLst>
            </p:cNvPr>
            <p:cNvSpPr/>
            <p:nvPr/>
          </p:nvSpPr>
          <p:spPr>
            <a:xfrm>
              <a:off x="3752597"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0128131D-B9D8-0046-BB53-2BDC283CE1D1}"/>
                </a:ext>
              </a:extLst>
            </p:cNvPr>
            <p:cNvSpPr/>
            <p:nvPr/>
          </p:nvSpPr>
          <p:spPr>
            <a:xfrm>
              <a:off x="3949476"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B65CFCA2-B546-CC47-B26C-196ED1F3F1C4}"/>
                </a:ext>
              </a:extLst>
            </p:cNvPr>
            <p:cNvSpPr/>
            <p:nvPr/>
          </p:nvSpPr>
          <p:spPr>
            <a:xfrm>
              <a:off x="4146355"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97740824-74A9-1240-82F1-CB2C54AF9043}"/>
                </a:ext>
              </a:extLst>
            </p:cNvPr>
            <p:cNvSpPr/>
            <p:nvPr/>
          </p:nvSpPr>
          <p:spPr>
            <a:xfrm>
              <a:off x="4343234"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556E2C15-8289-F74D-94A5-C486646B3497}"/>
                </a:ext>
              </a:extLst>
            </p:cNvPr>
            <p:cNvSpPr/>
            <p:nvPr/>
          </p:nvSpPr>
          <p:spPr>
            <a:xfrm>
              <a:off x="4540113"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68E130B5-BD03-B747-9BB0-E406EC18587F}"/>
                </a:ext>
              </a:extLst>
            </p:cNvPr>
            <p:cNvSpPr/>
            <p:nvPr/>
          </p:nvSpPr>
          <p:spPr>
            <a:xfrm>
              <a:off x="4736992"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2212F021-3A9F-D946-8464-228D710F35EB}"/>
                </a:ext>
              </a:extLst>
            </p:cNvPr>
            <p:cNvSpPr/>
            <p:nvPr/>
          </p:nvSpPr>
          <p:spPr>
            <a:xfrm>
              <a:off x="4933870"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74B46C48-3711-D84C-81C5-42EA707350B2}"/>
                </a:ext>
              </a:extLst>
            </p:cNvPr>
            <p:cNvSpPr/>
            <p:nvPr/>
          </p:nvSpPr>
          <p:spPr>
            <a:xfrm>
              <a:off x="3161960"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8583CEFC-BCC1-654F-82DE-8F420710C8FF}"/>
                </a:ext>
              </a:extLst>
            </p:cNvPr>
            <p:cNvSpPr/>
            <p:nvPr/>
          </p:nvSpPr>
          <p:spPr>
            <a:xfrm>
              <a:off x="3358839"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055A899C-95D1-6C47-9AED-C1C9C6EDB1D4}"/>
                </a:ext>
              </a:extLst>
            </p:cNvPr>
            <p:cNvSpPr/>
            <p:nvPr/>
          </p:nvSpPr>
          <p:spPr>
            <a:xfrm>
              <a:off x="3555718"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7ECE3C3-EE51-D94E-A26D-18D9EFBCA0A2}"/>
                </a:ext>
              </a:extLst>
            </p:cNvPr>
            <p:cNvSpPr/>
            <p:nvPr/>
          </p:nvSpPr>
          <p:spPr>
            <a:xfrm>
              <a:off x="3752597"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E3182C95-69B0-E443-80D4-5AC9DE223D2C}"/>
                </a:ext>
              </a:extLst>
            </p:cNvPr>
            <p:cNvSpPr/>
            <p:nvPr/>
          </p:nvSpPr>
          <p:spPr>
            <a:xfrm>
              <a:off x="3949476"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967F1E26-90EA-0B4E-BD0C-FF9636E05FBC}"/>
                </a:ext>
              </a:extLst>
            </p:cNvPr>
            <p:cNvSpPr/>
            <p:nvPr/>
          </p:nvSpPr>
          <p:spPr>
            <a:xfrm>
              <a:off x="4146355"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8813E00E-FACC-E945-8666-010385D74341}"/>
                </a:ext>
              </a:extLst>
            </p:cNvPr>
            <p:cNvSpPr/>
            <p:nvPr/>
          </p:nvSpPr>
          <p:spPr>
            <a:xfrm>
              <a:off x="4343234"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0F0B7294-CE93-F948-AFCB-096355157277}"/>
                </a:ext>
              </a:extLst>
            </p:cNvPr>
            <p:cNvSpPr/>
            <p:nvPr/>
          </p:nvSpPr>
          <p:spPr>
            <a:xfrm>
              <a:off x="4540113"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4A7CFCAE-7FF7-734C-91C1-3C37D099858E}"/>
                </a:ext>
              </a:extLst>
            </p:cNvPr>
            <p:cNvSpPr/>
            <p:nvPr/>
          </p:nvSpPr>
          <p:spPr>
            <a:xfrm>
              <a:off x="4736992"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8BB7F625-8E40-6848-B4DE-DEFAE30FFE44}"/>
                </a:ext>
              </a:extLst>
            </p:cNvPr>
            <p:cNvSpPr/>
            <p:nvPr/>
          </p:nvSpPr>
          <p:spPr>
            <a:xfrm>
              <a:off x="4933870"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94A9E86-4E97-464C-A293-57CC5C286B48}"/>
                </a:ext>
              </a:extLst>
            </p:cNvPr>
            <p:cNvSpPr/>
            <p:nvPr/>
          </p:nvSpPr>
          <p:spPr>
            <a:xfrm>
              <a:off x="3161960"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5983C54A-2CB2-4942-A33C-C80A5B1678E3}"/>
                </a:ext>
              </a:extLst>
            </p:cNvPr>
            <p:cNvSpPr/>
            <p:nvPr/>
          </p:nvSpPr>
          <p:spPr>
            <a:xfrm>
              <a:off x="3358839"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A60ABB7-5973-654F-9A0D-26075B12B9E0}"/>
                </a:ext>
              </a:extLst>
            </p:cNvPr>
            <p:cNvSpPr/>
            <p:nvPr/>
          </p:nvSpPr>
          <p:spPr>
            <a:xfrm>
              <a:off x="3555718"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DE12685F-A156-0147-82D8-D92808A1F6EA}"/>
                </a:ext>
              </a:extLst>
            </p:cNvPr>
            <p:cNvSpPr/>
            <p:nvPr/>
          </p:nvSpPr>
          <p:spPr>
            <a:xfrm>
              <a:off x="3752597"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2F2ABAA-55FD-BB4C-A12F-37672FEF5EE3}"/>
                </a:ext>
              </a:extLst>
            </p:cNvPr>
            <p:cNvSpPr/>
            <p:nvPr/>
          </p:nvSpPr>
          <p:spPr>
            <a:xfrm>
              <a:off x="3949476"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5ABA470B-7DE0-4146-A482-354BF81140B7}"/>
                </a:ext>
              </a:extLst>
            </p:cNvPr>
            <p:cNvSpPr/>
            <p:nvPr/>
          </p:nvSpPr>
          <p:spPr>
            <a:xfrm>
              <a:off x="4146355"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A0CFE6F9-75DB-D842-91F3-B786444E6283}"/>
                </a:ext>
              </a:extLst>
            </p:cNvPr>
            <p:cNvSpPr/>
            <p:nvPr/>
          </p:nvSpPr>
          <p:spPr>
            <a:xfrm>
              <a:off x="4343234"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37FF3321-DFCD-BF42-820A-0D2C5EE15A92}"/>
                </a:ext>
              </a:extLst>
            </p:cNvPr>
            <p:cNvSpPr/>
            <p:nvPr/>
          </p:nvSpPr>
          <p:spPr>
            <a:xfrm>
              <a:off x="4540113"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72C2A170-8337-2D47-BFC3-0601FB964476}"/>
                </a:ext>
              </a:extLst>
            </p:cNvPr>
            <p:cNvSpPr/>
            <p:nvPr/>
          </p:nvSpPr>
          <p:spPr>
            <a:xfrm>
              <a:off x="4736992"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F013780-AED3-B849-A015-19B3DECA789A}"/>
                </a:ext>
              </a:extLst>
            </p:cNvPr>
            <p:cNvSpPr/>
            <p:nvPr/>
          </p:nvSpPr>
          <p:spPr>
            <a:xfrm>
              <a:off x="4933870"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7F91BAC-1507-8142-8CFB-3A3E6EE3A933}"/>
                </a:ext>
              </a:extLst>
            </p:cNvPr>
            <p:cNvSpPr/>
            <p:nvPr/>
          </p:nvSpPr>
          <p:spPr>
            <a:xfrm>
              <a:off x="3161960"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84BA0B94-7CF1-C242-ABFA-7B26E3EFAD45}"/>
                </a:ext>
              </a:extLst>
            </p:cNvPr>
            <p:cNvSpPr/>
            <p:nvPr/>
          </p:nvSpPr>
          <p:spPr>
            <a:xfrm>
              <a:off x="3358839"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E8FF46EB-6E52-E54B-81C7-AF6360436472}"/>
                </a:ext>
              </a:extLst>
            </p:cNvPr>
            <p:cNvSpPr/>
            <p:nvPr/>
          </p:nvSpPr>
          <p:spPr>
            <a:xfrm>
              <a:off x="3555718"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E28CDC5F-960C-EF41-87CE-0ED65D5D9AC0}"/>
                </a:ext>
              </a:extLst>
            </p:cNvPr>
            <p:cNvSpPr/>
            <p:nvPr/>
          </p:nvSpPr>
          <p:spPr>
            <a:xfrm>
              <a:off x="3752597"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684D4A03-8183-DA4A-88DF-7487E86C1E5A}"/>
                </a:ext>
              </a:extLst>
            </p:cNvPr>
            <p:cNvSpPr/>
            <p:nvPr/>
          </p:nvSpPr>
          <p:spPr>
            <a:xfrm>
              <a:off x="3949476"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332C5660-5547-A44E-9418-AA9E81C076CB}"/>
                </a:ext>
              </a:extLst>
            </p:cNvPr>
            <p:cNvSpPr/>
            <p:nvPr/>
          </p:nvSpPr>
          <p:spPr>
            <a:xfrm>
              <a:off x="4146355"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71FA52AC-7900-774A-A6F4-40AF19ECF7AC}"/>
                </a:ext>
              </a:extLst>
            </p:cNvPr>
            <p:cNvSpPr/>
            <p:nvPr/>
          </p:nvSpPr>
          <p:spPr>
            <a:xfrm>
              <a:off x="4343234"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A4B6C422-9F63-4542-8834-DEDB80D9181F}"/>
                </a:ext>
              </a:extLst>
            </p:cNvPr>
            <p:cNvSpPr/>
            <p:nvPr/>
          </p:nvSpPr>
          <p:spPr>
            <a:xfrm>
              <a:off x="4540113"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AD8282DB-8A5A-1944-A135-17DAC028EA94}"/>
                </a:ext>
              </a:extLst>
            </p:cNvPr>
            <p:cNvSpPr/>
            <p:nvPr/>
          </p:nvSpPr>
          <p:spPr>
            <a:xfrm>
              <a:off x="4736992"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1780041-4FA7-5F4B-B19B-F48207E36FD4}"/>
                </a:ext>
              </a:extLst>
            </p:cNvPr>
            <p:cNvSpPr/>
            <p:nvPr/>
          </p:nvSpPr>
          <p:spPr>
            <a:xfrm>
              <a:off x="4933870"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A2F781FE-0E4E-DC4F-AFF5-4554F8963111}"/>
                </a:ext>
              </a:extLst>
            </p:cNvPr>
            <p:cNvSpPr/>
            <p:nvPr/>
          </p:nvSpPr>
          <p:spPr>
            <a:xfrm>
              <a:off x="3161960"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16E7E291-9426-E646-ABC2-BBB18AAA7ADE}"/>
                </a:ext>
              </a:extLst>
            </p:cNvPr>
            <p:cNvSpPr/>
            <p:nvPr/>
          </p:nvSpPr>
          <p:spPr>
            <a:xfrm>
              <a:off x="3358839"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7E9608FF-E56A-F444-BD4F-94089A718DA1}"/>
                </a:ext>
              </a:extLst>
            </p:cNvPr>
            <p:cNvSpPr/>
            <p:nvPr/>
          </p:nvSpPr>
          <p:spPr>
            <a:xfrm>
              <a:off x="3555718"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CFFA88B8-AA11-C34E-A629-6888BE92EE03}"/>
                </a:ext>
              </a:extLst>
            </p:cNvPr>
            <p:cNvSpPr/>
            <p:nvPr/>
          </p:nvSpPr>
          <p:spPr>
            <a:xfrm>
              <a:off x="3752597"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37F9C159-510A-DE43-967A-7BB41A7D6002}"/>
                </a:ext>
              </a:extLst>
            </p:cNvPr>
            <p:cNvSpPr/>
            <p:nvPr/>
          </p:nvSpPr>
          <p:spPr>
            <a:xfrm>
              <a:off x="3949476"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1EAEA296-5370-214C-B9A8-BF274D426644}"/>
                </a:ext>
              </a:extLst>
            </p:cNvPr>
            <p:cNvSpPr/>
            <p:nvPr/>
          </p:nvSpPr>
          <p:spPr>
            <a:xfrm>
              <a:off x="4146355"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82845D49-AABE-224A-A9E5-8506DFAF01D0}"/>
                </a:ext>
              </a:extLst>
            </p:cNvPr>
            <p:cNvSpPr/>
            <p:nvPr/>
          </p:nvSpPr>
          <p:spPr>
            <a:xfrm>
              <a:off x="4343234"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34796122-5866-0C41-9355-822C19CB8948}"/>
                </a:ext>
              </a:extLst>
            </p:cNvPr>
            <p:cNvSpPr/>
            <p:nvPr/>
          </p:nvSpPr>
          <p:spPr>
            <a:xfrm>
              <a:off x="4540113"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BF524CBA-59F0-FB45-BC86-FA6352748307}"/>
                </a:ext>
              </a:extLst>
            </p:cNvPr>
            <p:cNvSpPr/>
            <p:nvPr/>
          </p:nvSpPr>
          <p:spPr>
            <a:xfrm>
              <a:off x="4736992"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0CC05D20-C824-A541-A076-DE7147149073}"/>
                </a:ext>
              </a:extLst>
            </p:cNvPr>
            <p:cNvSpPr/>
            <p:nvPr/>
          </p:nvSpPr>
          <p:spPr>
            <a:xfrm>
              <a:off x="4933870"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B05C7F9C-493B-D440-A2A5-2466BA6BEFC3}"/>
                </a:ext>
              </a:extLst>
            </p:cNvPr>
            <p:cNvSpPr/>
            <p:nvPr/>
          </p:nvSpPr>
          <p:spPr>
            <a:xfrm>
              <a:off x="3161960"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ED6556ED-E228-D541-8DD3-CF05EB9E19AF}"/>
                </a:ext>
              </a:extLst>
            </p:cNvPr>
            <p:cNvSpPr/>
            <p:nvPr/>
          </p:nvSpPr>
          <p:spPr>
            <a:xfrm>
              <a:off x="3358839"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894FCFD6-AD4C-6E47-ADF8-5D2CAA0EC742}"/>
                </a:ext>
              </a:extLst>
            </p:cNvPr>
            <p:cNvSpPr/>
            <p:nvPr/>
          </p:nvSpPr>
          <p:spPr>
            <a:xfrm>
              <a:off x="3555718"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1ABD028D-558D-164B-99E8-4C58222A48EB}"/>
                </a:ext>
              </a:extLst>
            </p:cNvPr>
            <p:cNvSpPr/>
            <p:nvPr/>
          </p:nvSpPr>
          <p:spPr>
            <a:xfrm>
              <a:off x="3752597"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0FF8C96C-64DE-7845-AF58-102BF361F5EA}"/>
                </a:ext>
              </a:extLst>
            </p:cNvPr>
            <p:cNvSpPr/>
            <p:nvPr/>
          </p:nvSpPr>
          <p:spPr>
            <a:xfrm>
              <a:off x="3949476"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88E78F17-1516-D148-857A-BB7D6826710E}"/>
                </a:ext>
              </a:extLst>
            </p:cNvPr>
            <p:cNvSpPr/>
            <p:nvPr/>
          </p:nvSpPr>
          <p:spPr>
            <a:xfrm>
              <a:off x="4146355"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30D60D1-F224-3843-83C4-0FB3DE1C89BC}"/>
                </a:ext>
              </a:extLst>
            </p:cNvPr>
            <p:cNvSpPr/>
            <p:nvPr/>
          </p:nvSpPr>
          <p:spPr>
            <a:xfrm>
              <a:off x="4343234"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8AEE71EB-0E03-5A4F-A03E-C23EB3069D37}"/>
                </a:ext>
              </a:extLst>
            </p:cNvPr>
            <p:cNvSpPr/>
            <p:nvPr/>
          </p:nvSpPr>
          <p:spPr>
            <a:xfrm>
              <a:off x="4540113"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584A391-E02E-C34F-AD96-22BA0A0AEA1F}"/>
                </a:ext>
              </a:extLst>
            </p:cNvPr>
            <p:cNvSpPr/>
            <p:nvPr/>
          </p:nvSpPr>
          <p:spPr>
            <a:xfrm>
              <a:off x="4736992"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67609275-D668-3C49-B1F6-9E36631B01F2}"/>
                </a:ext>
              </a:extLst>
            </p:cNvPr>
            <p:cNvSpPr/>
            <p:nvPr/>
          </p:nvSpPr>
          <p:spPr>
            <a:xfrm>
              <a:off x="4933870"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A1E10A06-0B4D-AF44-8366-F3ABE00283F6}"/>
                </a:ext>
              </a:extLst>
            </p:cNvPr>
            <p:cNvSpPr/>
            <p:nvPr/>
          </p:nvSpPr>
          <p:spPr>
            <a:xfrm>
              <a:off x="3161960"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8F7F6E7-50A3-F04E-A405-2EC6691181FE}"/>
                </a:ext>
              </a:extLst>
            </p:cNvPr>
            <p:cNvSpPr/>
            <p:nvPr/>
          </p:nvSpPr>
          <p:spPr>
            <a:xfrm>
              <a:off x="3358839"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4C9ADFC1-10D2-1B40-A49F-FBF59AC4DBE1}"/>
                </a:ext>
              </a:extLst>
            </p:cNvPr>
            <p:cNvSpPr/>
            <p:nvPr/>
          </p:nvSpPr>
          <p:spPr>
            <a:xfrm>
              <a:off x="3555718"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01259644-F822-BD47-85CA-F4F5FC05F450}"/>
                </a:ext>
              </a:extLst>
            </p:cNvPr>
            <p:cNvSpPr/>
            <p:nvPr/>
          </p:nvSpPr>
          <p:spPr>
            <a:xfrm>
              <a:off x="3752597"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3581679B-7C3B-5447-B8B4-BD89542D158F}"/>
                </a:ext>
              </a:extLst>
            </p:cNvPr>
            <p:cNvSpPr/>
            <p:nvPr/>
          </p:nvSpPr>
          <p:spPr>
            <a:xfrm>
              <a:off x="3949476"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75BF5063-B8AF-CE4A-80E4-8262D38E46C6}"/>
                </a:ext>
              </a:extLst>
            </p:cNvPr>
            <p:cNvSpPr/>
            <p:nvPr/>
          </p:nvSpPr>
          <p:spPr>
            <a:xfrm>
              <a:off x="4146355"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EA494571-1DCB-0143-9079-D8ECC52712ED}"/>
                </a:ext>
              </a:extLst>
            </p:cNvPr>
            <p:cNvSpPr/>
            <p:nvPr/>
          </p:nvSpPr>
          <p:spPr>
            <a:xfrm>
              <a:off x="4343234"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9F17DA76-1D57-9D48-8072-29DB0260FD59}"/>
                </a:ext>
              </a:extLst>
            </p:cNvPr>
            <p:cNvSpPr/>
            <p:nvPr/>
          </p:nvSpPr>
          <p:spPr>
            <a:xfrm>
              <a:off x="4540113"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97C8CA07-7017-3544-8C20-1A4847A66494}"/>
                </a:ext>
              </a:extLst>
            </p:cNvPr>
            <p:cNvSpPr/>
            <p:nvPr/>
          </p:nvSpPr>
          <p:spPr>
            <a:xfrm>
              <a:off x="4736992"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0BD68AA-74E8-154E-B6D2-CE8A71885AC6}"/>
                </a:ext>
              </a:extLst>
            </p:cNvPr>
            <p:cNvSpPr/>
            <p:nvPr/>
          </p:nvSpPr>
          <p:spPr>
            <a:xfrm>
              <a:off x="4933870"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84990B1C-2402-B945-B205-0E8D0E408185}"/>
                </a:ext>
              </a:extLst>
            </p:cNvPr>
            <p:cNvSpPr/>
            <p:nvPr/>
          </p:nvSpPr>
          <p:spPr>
            <a:xfrm>
              <a:off x="3161960"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4E04E474-5387-494B-AD7F-4413A9AA46ED}"/>
                </a:ext>
              </a:extLst>
            </p:cNvPr>
            <p:cNvSpPr/>
            <p:nvPr/>
          </p:nvSpPr>
          <p:spPr>
            <a:xfrm>
              <a:off x="3358839"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656FF58B-D09B-344A-A534-F4970997CF0E}"/>
                </a:ext>
              </a:extLst>
            </p:cNvPr>
            <p:cNvSpPr/>
            <p:nvPr/>
          </p:nvSpPr>
          <p:spPr>
            <a:xfrm>
              <a:off x="3555718"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71CEFB67-25D2-3048-B0CC-19D5EE722256}"/>
                </a:ext>
              </a:extLst>
            </p:cNvPr>
            <p:cNvSpPr/>
            <p:nvPr/>
          </p:nvSpPr>
          <p:spPr>
            <a:xfrm>
              <a:off x="3752597"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1418CB32-CF96-9941-ACCA-7571394B1F8C}"/>
                </a:ext>
              </a:extLst>
            </p:cNvPr>
            <p:cNvSpPr/>
            <p:nvPr/>
          </p:nvSpPr>
          <p:spPr>
            <a:xfrm>
              <a:off x="3949476"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D370B3F2-89AE-DB4E-8097-C64452B4F203}"/>
                </a:ext>
              </a:extLst>
            </p:cNvPr>
            <p:cNvSpPr/>
            <p:nvPr/>
          </p:nvSpPr>
          <p:spPr>
            <a:xfrm>
              <a:off x="4146355"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A42A2499-E27A-9042-AE45-4E5F906C7F94}"/>
                </a:ext>
              </a:extLst>
            </p:cNvPr>
            <p:cNvSpPr/>
            <p:nvPr/>
          </p:nvSpPr>
          <p:spPr>
            <a:xfrm>
              <a:off x="4343234"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2565CC56-0F89-864B-B420-F0CE98258E7E}"/>
                </a:ext>
              </a:extLst>
            </p:cNvPr>
            <p:cNvSpPr/>
            <p:nvPr/>
          </p:nvSpPr>
          <p:spPr>
            <a:xfrm>
              <a:off x="4540113"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95028058-50F4-3942-88E5-08B52E36FA5C}"/>
                </a:ext>
              </a:extLst>
            </p:cNvPr>
            <p:cNvSpPr/>
            <p:nvPr/>
          </p:nvSpPr>
          <p:spPr>
            <a:xfrm>
              <a:off x="4736992"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F12B52CF-97C3-9B4D-89BB-B34C8F13225C}"/>
                </a:ext>
              </a:extLst>
            </p:cNvPr>
            <p:cNvSpPr/>
            <p:nvPr/>
          </p:nvSpPr>
          <p:spPr>
            <a:xfrm>
              <a:off x="4933870"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84DB42D8-41D8-1E43-9428-C2B9ED6CBDE9}"/>
                </a:ext>
              </a:extLst>
            </p:cNvPr>
            <p:cNvSpPr/>
            <p:nvPr/>
          </p:nvSpPr>
          <p:spPr>
            <a:xfrm>
              <a:off x="3161960"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A1CB1763-650A-DA41-B4D1-B2BBDA02224B}"/>
                </a:ext>
              </a:extLst>
            </p:cNvPr>
            <p:cNvSpPr/>
            <p:nvPr/>
          </p:nvSpPr>
          <p:spPr>
            <a:xfrm>
              <a:off x="3358839"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73C3E279-FB62-9942-B95E-122F4FB5839A}"/>
                </a:ext>
              </a:extLst>
            </p:cNvPr>
            <p:cNvSpPr/>
            <p:nvPr/>
          </p:nvSpPr>
          <p:spPr>
            <a:xfrm>
              <a:off x="3555718"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FD55336A-EA2C-624B-A28B-074DAE6291A6}"/>
                </a:ext>
              </a:extLst>
            </p:cNvPr>
            <p:cNvSpPr/>
            <p:nvPr/>
          </p:nvSpPr>
          <p:spPr>
            <a:xfrm>
              <a:off x="3752597"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A9100677-3C05-7340-BD15-0107D952B6F0}"/>
                </a:ext>
              </a:extLst>
            </p:cNvPr>
            <p:cNvSpPr/>
            <p:nvPr/>
          </p:nvSpPr>
          <p:spPr>
            <a:xfrm>
              <a:off x="3949476"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1EEC7019-BCBF-2F40-B3D7-4D65D95F6550}"/>
                </a:ext>
              </a:extLst>
            </p:cNvPr>
            <p:cNvSpPr/>
            <p:nvPr/>
          </p:nvSpPr>
          <p:spPr>
            <a:xfrm>
              <a:off x="4146355"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073AD973-12E4-2E44-98C5-B28251215BE9}"/>
                </a:ext>
              </a:extLst>
            </p:cNvPr>
            <p:cNvSpPr/>
            <p:nvPr/>
          </p:nvSpPr>
          <p:spPr>
            <a:xfrm>
              <a:off x="4343234"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F37D9CB-06BA-A542-8902-798748441932}"/>
                </a:ext>
              </a:extLst>
            </p:cNvPr>
            <p:cNvSpPr/>
            <p:nvPr/>
          </p:nvSpPr>
          <p:spPr>
            <a:xfrm>
              <a:off x="4540113"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2F5578BE-524A-1C49-A1AF-262C19DD25B0}"/>
                </a:ext>
              </a:extLst>
            </p:cNvPr>
            <p:cNvSpPr/>
            <p:nvPr/>
          </p:nvSpPr>
          <p:spPr>
            <a:xfrm>
              <a:off x="4736992"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E13946DE-9AED-A24D-95D1-355090EB706F}"/>
                </a:ext>
              </a:extLst>
            </p:cNvPr>
            <p:cNvSpPr/>
            <p:nvPr/>
          </p:nvSpPr>
          <p:spPr>
            <a:xfrm>
              <a:off x="4933870"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TextBox 307">
              <a:extLst>
                <a:ext uri="{FF2B5EF4-FFF2-40B4-BE49-F238E27FC236}">
                  <a16:creationId xmlns:a16="http://schemas.microsoft.com/office/drawing/2014/main" id="{9EE0587B-45C6-5745-8F97-3C9B9A9965EB}"/>
                </a:ext>
              </a:extLst>
            </p:cNvPr>
            <p:cNvSpPr txBox="1"/>
            <p:nvPr/>
          </p:nvSpPr>
          <p:spPr>
            <a:xfrm>
              <a:off x="3060787" y="3594970"/>
              <a:ext cx="1047082" cy="369332"/>
            </a:xfrm>
            <a:prstGeom prst="rect">
              <a:avLst/>
            </a:prstGeom>
            <a:noFill/>
          </p:spPr>
          <p:txBody>
            <a:bodyPr wrap="none" rtlCol="0">
              <a:spAutoFit/>
            </a:bodyPr>
            <a:lstStyle/>
            <a:p>
              <a:r>
                <a:rPr lang="en-US" dirty="0"/>
                <a:t>Section 2</a:t>
              </a:r>
            </a:p>
          </p:txBody>
        </p:sp>
      </p:grpSp>
      <p:grpSp>
        <p:nvGrpSpPr>
          <p:cNvPr id="363" name="Group 362">
            <a:extLst>
              <a:ext uri="{FF2B5EF4-FFF2-40B4-BE49-F238E27FC236}">
                <a16:creationId xmlns:a16="http://schemas.microsoft.com/office/drawing/2014/main" id="{AC1A1A51-21D4-8B4C-8156-3C581DADA6BC}"/>
              </a:ext>
            </a:extLst>
          </p:cNvPr>
          <p:cNvGrpSpPr/>
          <p:nvPr/>
        </p:nvGrpSpPr>
        <p:grpSpPr>
          <a:xfrm>
            <a:off x="6004440" y="1851099"/>
            <a:ext cx="1899484" cy="2083372"/>
            <a:chOff x="5580606" y="1880930"/>
            <a:chExt cx="1899484" cy="2083372"/>
          </a:xfrm>
        </p:grpSpPr>
        <p:sp>
          <p:nvSpPr>
            <p:cNvPr id="207" name="Rectangle 206">
              <a:extLst>
                <a:ext uri="{FF2B5EF4-FFF2-40B4-BE49-F238E27FC236}">
                  <a16:creationId xmlns:a16="http://schemas.microsoft.com/office/drawing/2014/main" id="{3E5AD5B1-04C5-604E-836B-63B19BB320E9}"/>
                </a:ext>
              </a:extLst>
            </p:cNvPr>
            <p:cNvSpPr/>
            <p:nvPr/>
          </p:nvSpPr>
          <p:spPr>
            <a:xfrm>
              <a:off x="5595445" y="18809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8811E455-0931-1C46-AE23-3F72EB2973F5}"/>
                </a:ext>
              </a:extLst>
            </p:cNvPr>
            <p:cNvSpPr/>
            <p:nvPr/>
          </p:nvSpPr>
          <p:spPr>
            <a:xfrm>
              <a:off x="5792324" y="18809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A62ED37D-8732-5143-9410-BB53E580CAAD}"/>
                </a:ext>
              </a:extLst>
            </p:cNvPr>
            <p:cNvSpPr/>
            <p:nvPr/>
          </p:nvSpPr>
          <p:spPr>
            <a:xfrm>
              <a:off x="5989203" y="18809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DB3B74FD-85A9-514D-8A30-42EE063933C4}"/>
                </a:ext>
              </a:extLst>
            </p:cNvPr>
            <p:cNvSpPr/>
            <p:nvPr/>
          </p:nvSpPr>
          <p:spPr>
            <a:xfrm>
              <a:off x="6186082" y="18809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0B783092-37B5-E64B-829B-27B29A0BAC99}"/>
                </a:ext>
              </a:extLst>
            </p:cNvPr>
            <p:cNvSpPr/>
            <p:nvPr/>
          </p:nvSpPr>
          <p:spPr>
            <a:xfrm>
              <a:off x="6382961" y="18809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DB5278E2-D4C6-DF47-8B05-215C8D122DA0}"/>
                </a:ext>
              </a:extLst>
            </p:cNvPr>
            <p:cNvSpPr/>
            <p:nvPr/>
          </p:nvSpPr>
          <p:spPr>
            <a:xfrm>
              <a:off x="6579840"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296E3B0D-C92D-5744-9E75-23FE2C1EC0BF}"/>
                </a:ext>
              </a:extLst>
            </p:cNvPr>
            <p:cNvSpPr/>
            <p:nvPr/>
          </p:nvSpPr>
          <p:spPr>
            <a:xfrm>
              <a:off x="6776719"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CAF16C0A-8BE7-BD49-9D3D-4B0B8B231BB0}"/>
                </a:ext>
              </a:extLst>
            </p:cNvPr>
            <p:cNvSpPr/>
            <p:nvPr/>
          </p:nvSpPr>
          <p:spPr>
            <a:xfrm>
              <a:off x="6973598"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73BAB119-F223-5849-B3A0-7BCA9FC67844}"/>
                </a:ext>
              </a:extLst>
            </p:cNvPr>
            <p:cNvSpPr/>
            <p:nvPr/>
          </p:nvSpPr>
          <p:spPr>
            <a:xfrm>
              <a:off x="7170477"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BD27BE45-19B9-DD4E-9E19-3AE3D1CE4AAE}"/>
                </a:ext>
              </a:extLst>
            </p:cNvPr>
            <p:cNvSpPr/>
            <p:nvPr/>
          </p:nvSpPr>
          <p:spPr>
            <a:xfrm>
              <a:off x="7367355"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C3B58666-A9A4-0D48-B092-1264CEECD260}"/>
                </a:ext>
              </a:extLst>
            </p:cNvPr>
            <p:cNvSpPr/>
            <p:nvPr/>
          </p:nvSpPr>
          <p:spPr>
            <a:xfrm>
              <a:off x="5595445" y="20583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A5F4431F-1CF5-444A-B16F-A6CEFACD9111}"/>
                </a:ext>
              </a:extLst>
            </p:cNvPr>
            <p:cNvSpPr/>
            <p:nvPr/>
          </p:nvSpPr>
          <p:spPr>
            <a:xfrm>
              <a:off x="5792324" y="20583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0DA5F80D-5673-D34B-ACEA-35FAC21157BB}"/>
                </a:ext>
              </a:extLst>
            </p:cNvPr>
            <p:cNvSpPr/>
            <p:nvPr/>
          </p:nvSpPr>
          <p:spPr>
            <a:xfrm>
              <a:off x="5989203" y="20583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A0ADB3DF-9D70-C94F-A2B5-1513632BD239}"/>
                </a:ext>
              </a:extLst>
            </p:cNvPr>
            <p:cNvSpPr/>
            <p:nvPr/>
          </p:nvSpPr>
          <p:spPr>
            <a:xfrm>
              <a:off x="6186082" y="20583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D74B7723-8F87-784B-9997-4C4986BB95D5}"/>
                </a:ext>
              </a:extLst>
            </p:cNvPr>
            <p:cNvSpPr/>
            <p:nvPr/>
          </p:nvSpPr>
          <p:spPr>
            <a:xfrm>
              <a:off x="6382961" y="20583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1750A286-6092-4F48-B7E5-27F15819F51C}"/>
                </a:ext>
              </a:extLst>
            </p:cNvPr>
            <p:cNvSpPr/>
            <p:nvPr/>
          </p:nvSpPr>
          <p:spPr>
            <a:xfrm>
              <a:off x="6579840"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C4B246E6-6999-0A4B-B3E3-DE3092EB897D}"/>
                </a:ext>
              </a:extLst>
            </p:cNvPr>
            <p:cNvSpPr/>
            <p:nvPr/>
          </p:nvSpPr>
          <p:spPr>
            <a:xfrm>
              <a:off x="6776719"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230D181E-714B-5D42-BA48-E85E402F98AB}"/>
                </a:ext>
              </a:extLst>
            </p:cNvPr>
            <p:cNvSpPr/>
            <p:nvPr/>
          </p:nvSpPr>
          <p:spPr>
            <a:xfrm>
              <a:off x="6973598"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5F1912B3-C88C-CB45-927F-1CFFD27AEF99}"/>
                </a:ext>
              </a:extLst>
            </p:cNvPr>
            <p:cNvSpPr/>
            <p:nvPr/>
          </p:nvSpPr>
          <p:spPr>
            <a:xfrm>
              <a:off x="7170477"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44B36208-89D9-2147-B329-F28D0F010BB6}"/>
                </a:ext>
              </a:extLst>
            </p:cNvPr>
            <p:cNvSpPr/>
            <p:nvPr/>
          </p:nvSpPr>
          <p:spPr>
            <a:xfrm>
              <a:off x="7367355"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D794EB70-1796-494C-A38A-3C9AE1983177}"/>
                </a:ext>
              </a:extLst>
            </p:cNvPr>
            <p:cNvSpPr/>
            <p:nvPr/>
          </p:nvSpPr>
          <p:spPr>
            <a:xfrm>
              <a:off x="5595445" y="22358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C89F61AD-502A-394A-AC7D-F96D399CB177}"/>
                </a:ext>
              </a:extLst>
            </p:cNvPr>
            <p:cNvSpPr/>
            <p:nvPr/>
          </p:nvSpPr>
          <p:spPr>
            <a:xfrm>
              <a:off x="5792324" y="22358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170ECE0D-ED1A-0646-B8B5-A4197289595F}"/>
                </a:ext>
              </a:extLst>
            </p:cNvPr>
            <p:cNvSpPr/>
            <p:nvPr/>
          </p:nvSpPr>
          <p:spPr>
            <a:xfrm>
              <a:off x="5989203" y="22358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94255C0F-302D-D348-8951-45E3935B0419}"/>
                </a:ext>
              </a:extLst>
            </p:cNvPr>
            <p:cNvSpPr/>
            <p:nvPr/>
          </p:nvSpPr>
          <p:spPr>
            <a:xfrm>
              <a:off x="6186082" y="22358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B4431100-20E7-3B49-AD8F-003143DF995C}"/>
                </a:ext>
              </a:extLst>
            </p:cNvPr>
            <p:cNvSpPr/>
            <p:nvPr/>
          </p:nvSpPr>
          <p:spPr>
            <a:xfrm>
              <a:off x="6382961" y="22358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70C6E4AD-1682-2E41-AA96-396B40EEFA4B}"/>
                </a:ext>
              </a:extLst>
            </p:cNvPr>
            <p:cNvSpPr/>
            <p:nvPr/>
          </p:nvSpPr>
          <p:spPr>
            <a:xfrm>
              <a:off x="6579840"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4DD61406-25DC-D042-8463-0CE9B448C19C}"/>
                </a:ext>
              </a:extLst>
            </p:cNvPr>
            <p:cNvSpPr/>
            <p:nvPr/>
          </p:nvSpPr>
          <p:spPr>
            <a:xfrm>
              <a:off x="6776719"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349B036A-1746-8649-9932-B741EA413420}"/>
                </a:ext>
              </a:extLst>
            </p:cNvPr>
            <p:cNvSpPr/>
            <p:nvPr/>
          </p:nvSpPr>
          <p:spPr>
            <a:xfrm>
              <a:off x="6973598"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3FA9FC88-D6D5-8940-BD03-C6AADA6EAA92}"/>
                </a:ext>
              </a:extLst>
            </p:cNvPr>
            <p:cNvSpPr/>
            <p:nvPr/>
          </p:nvSpPr>
          <p:spPr>
            <a:xfrm>
              <a:off x="7170477"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ADB93160-674B-4545-AFD9-B599E2D4C70E}"/>
                </a:ext>
              </a:extLst>
            </p:cNvPr>
            <p:cNvSpPr/>
            <p:nvPr/>
          </p:nvSpPr>
          <p:spPr>
            <a:xfrm>
              <a:off x="7367355"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B0156D07-E808-FB4B-80FE-ABA23EDBE6F6}"/>
                </a:ext>
              </a:extLst>
            </p:cNvPr>
            <p:cNvSpPr/>
            <p:nvPr/>
          </p:nvSpPr>
          <p:spPr>
            <a:xfrm>
              <a:off x="5595445" y="24132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25FA6D1B-73C0-BC42-8800-EDD931041D35}"/>
                </a:ext>
              </a:extLst>
            </p:cNvPr>
            <p:cNvSpPr/>
            <p:nvPr/>
          </p:nvSpPr>
          <p:spPr>
            <a:xfrm>
              <a:off x="5792324" y="24132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FD59E8E9-DB9A-DF4E-AFF7-C20CBB1639BA}"/>
                </a:ext>
              </a:extLst>
            </p:cNvPr>
            <p:cNvSpPr/>
            <p:nvPr/>
          </p:nvSpPr>
          <p:spPr>
            <a:xfrm>
              <a:off x="5989203" y="24132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78FE6D66-4EE9-7840-B4E8-7A77BD44D0A3}"/>
                </a:ext>
              </a:extLst>
            </p:cNvPr>
            <p:cNvSpPr/>
            <p:nvPr/>
          </p:nvSpPr>
          <p:spPr>
            <a:xfrm>
              <a:off x="6186082" y="24132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05201706-1682-0440-8A54-3EDDAF2E9179}"/>
                </a:ext>
              </a:extLst>
            </p:cNvPr>
            <p:cNvSpPr/>
            <p:nvPr/>
          </p:nvSpPr>
          <p:spPr>
            <a:xfrm>
              <a:off x="6382961" y="24132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F1958150-B327-B94F-9057-804D2E569CF9}"/>
                </a:ext>
              </a:extLst>
            </p:cNvPr>
            <p:cNvSpPr/>
            <p:nvPr/>
          </p:nvSpPr>
          <p:spPr>
            <a:xfrm>
              <a:off x="6579840"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7F515F2B-2704-AA46-85C2-B1A255440B2E}"/>
                </a:ext>
              </a:extLst>
            </p:cNvPr>
            <p:cNvSpPr/>
            <p:nvPr/>
          </p:nvSpPr>
          <p:spPr>
            <a:xfrm>
              <a:off x="6776719"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ABD150A6-2EFE-434F-98D1-37ECE3A38874}"/>
                </a:ext>
              </a:extLst>
            </p:cNvPr>
            <p:cNvSpPr/>
            <p:nvPr/>
          </p:nvSpPr>
          <p:spPr>
            <a:xfrm>
              <a:off x="6973598"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531A78C8-0BCD-BA49-BB55-BBC23EA4F675}"/>
                </a:ext>
              </a:extLst>
            </p:cNvPr>
            <p:cNvSpPr/>
            <p:nvPr/>
          </p:nvSpPr>
          <p:spPr>
            <a:xfrm>
              <a:off x="7170477"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FFDCA0B1-FFC2-2444-8246-D5D49ADF77E6}"/>
                </a:ext>
              </a:extLst>
            </p:cNvPr>
            <p:cNvSpPr/>
            <p:nvPr/>
          </p:nvSpPr>
          <p:spPr>
            <a:xfrm>
              <a:off x="7367355"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EC996E36-8401-8948-A0EB-4B1A0038E691}"/>
                </a:ext>
              </a:extLst>
            </p:cNvPr>
            <p:cNvSpPr/>
            <p:nvPr/>
          </p:nvSpPr>
          <p:spPr>
            <a:xfrm>
              <a:off x="5595445" y="259069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736A3719-5BE3-B348-8921-BF44D6B0CD05}"/>
                </a:ext>
              </a:extLst>
            </p:cNvPr>
            <p:cNvSpPr/>
            <p:nvPr/>
          </p:nvSpPr>
          <p:spPr>
            <a:xfrm>
              <a:off x="5792324" y="259069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10A826F8-4128-1349-A7BC-3761A2FD6C19}"/>
                </a:ext>
              </a:extLst>
            </p:cNvPr>
            <p:cNvSpPr/>
            <p:nvPr/>
          </p:nvSpPr>
          <p:spPr>
            <a:xfrm>
              <a:off x="5989203" y="259069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BBE30848-B22E-C44A-B790-5F019132B785}"/>
                </a:ext>
              </a:extLst>
            </p:cNvPr>
            <p:cNvSpPr/>
            <p:nvPr/>
          </p:nvSpPr>
          <p:spPr>
            <a:xfrm>
              <a:off x="6186082" y="259069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B1512A71-A44C-AE40-AF10-A656E427BC02}"/>
                </a:ext>
              </a:extLst>
            </p:cNvPr>
            <p:cNvSpPr/>
            <p:nvPr/>
          </p:nvSpPr>
          <p:spPr>
            <a:xfrm>
              <a:off x="6382961" y="259069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35CA57F1-03D2-B44A-9E8C-5DF90B96B219}"/>
                </a:ext>
              </a:extLst>
            </p:cNvPr>
            <p:cNvSpPr/>
            <p:nvPr/>
          </p:nvSpPr>
          <p:spPr>
            <a:xfrm>
              <a:off x="6579840"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B032E5D3-5711-6247-A71D-EEB01E96FE87}"/>
                </a:ext>
              </a:extLst>
            </p:cNvPr>
            <p:cNvSpPr/>
            <p:nvPr/>
          </p:nvSpPr>
          <p:spPr>
            <a:xfrm>
              <a:off x="6776719"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7FB3A6E9-D526-2D41-817E-58F5B72310B0}"/>
                </a:ext>
              </a:extLst>
            </p:cNvPr>
            <p:cNvSpPr/>
            <p:nvPr/>
          </p:nvSpPr>
          <p:spPr>
            <a:xfrm>
              <a:off x="6973598"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C6619EF8-A778-5941-B370-DEFABFD4C0F2}"/>
                </a:ext>
              </a:extLst>
            </p:cNvPr>
            <p:cNvSpPr/>
            <p:nvPr/>
          </p:nvSpPr>
          <p:spPr>
            <a:xfrm>
              <a:off x="7170477"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DB5C072F-5C4C-E640-941D-5AFC4E4A0422}"/>
                </a:ext>
              </a:extLst>
            </p:cNvPr>
            <p:cNvSpPr/>
            <p:nvPr/>
          </p:nvSpPr>
          <p:spPr>
            <a:xfrm>
              <a:off x="7367355"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4EC78912-0FDD-CE44-AE59-8B493E0A786A}"/>
                </a:ext>
              </a:extLst>
            </p:cNvPr>
            <p:cNvSpPr/>
            <p:nvPr/>
          </p:nvSpPr>
          <p:spPr>
            <a:xfrm>
              <a:off x="5595445" y="27681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6B085BF0-3FF4-4A46-82C0-C2AD18D81299}"/>
                </a:ext>
              </a:extLst>
            </p:cNvPr>
            <p:cNvSpPr/>
            <p:nvPr/>
          </p:nvSpPr>
          <p:spPr>
            <a:xfrm>
              <a:off x="5792324" y="27681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87E6BBD0-C76A-A041-880A-D75883FC4316}"/>
                </a:ext>
              </a:extLst>
            </p:cNvPr>
            <p:cNvSpPr/>
            <p:nvPr/>
          </p:nvSpPr>
          <p:spPr>
            <a:xfrm>
              <a:off x="5989203" y="27681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98EA6C91-D306-4A41-A5CA-54CB74E62D3D}"/>
                </a:ext>
              </a:extLst>
            </p:cNvPr>
            <p:cNvSpPr/>
            <p:nvPr/>
          </p:nvSpPr>
          <p:spPr>
            <a:xfrm>
              <a:off x="6186082" y="27681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A3790955-A428-7E49-B13F-43CD4051F638}"/>
                </a:ext>
              </a:extLst>
            </p:cNvPr>
            <p:cNvSpPr/>
            <p:nvPr/>
          </p:nvSpPr>
          <p:spPr>
            <a:xfrm>
              <a:off x="6382961" y="27681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DE18E7D8-4ABA-BC48-9F18-D1F3DBD75A39}"/>
                </a:ext>
              </a:extLst>
            </p:cNvPr>
            <p:cNvSpPr/>
            <p:nvPr/>
          </p:nvSpPr>
          <p:spPr>
            <a:xfrm>
              <a:off x="6579840"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4759539D-4260-A84D-9CC6-F6624C5EF3CF}"/>
                </a:ext>
              </a:extLst>
            </p:cNvPr>
            <p:cNvSpPr/>
            <p:nvPr/>
          </p:nvSpPr>
          <p:spPr>
            <a:xfrm>
              <a:off x="6776719"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D07223FF-2B50-DF4B-98B1-FF48BFEEAAFC}"/>
                </a:ext>
              </a:extLst>
            </p:cNvPr>
            <p:cNvSpPr/>
            <p:nvPr/>
          </p:nvSpPr>
          <p:spPr>
            <a:xfrm>
              <a:off x="6973598"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CE030E89-2CB5-4E4E-880C-B5788C0D4FE9}"/>
                </a:ext>
              </a:extLst>
            </p:cNvPr>
            <p:cNvSpPr/>
            <p:nvPr/>
          </p:nvSpPr>
          <p:spPr>
            <a:xfrm>
              <a:off x="7170477"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971351DB-7333-C649-8B40-56243C916D9A}"/>
                </a:ext>
              </a:extLst>
            </p:cNvPr>
            <p:cNvSpPr/>
            <p:nvPr/>
          </p:nvSpPr>
          <p:spPr>
            <a:xfrm>
              <a:off x="7367355"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C5ECFEF4-8328-B241-B797-A4ABF234CDAA}"/>
                </a:ext>
              </a:extLst>
            </p:cNvPr>
            <p:cNvSpPr/>
            <p:nvPr/>
          </p:nvSpPr>
          <p:spPr>
            <a:xfrm>
              <a:off x="5595445" y="29455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8B935E93-79DC-3F46-AC0D-75E55940538E}"/>
                </a:ext>
              </a:extLst>
            </p:cNvPr>
            <p:cNvSpPr/>
            <p:nvPr/>
          </p:nvSpPr>
          <p:spPr>
            <a:xfrm>
              <a:off x="5792324" y="29455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F159E664-05B8-E245-8957-D9138C7E638F}"/>
                </a:ext>
              </a:extLst>
            </p:cNvPr>
            <p:cNvSpPr/>
            <p:nvPr/>
          </p:nvSpPr>
          <p:spPr>
            <a:xfrm>
              <a:off x="5989203" y="29455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F6BB2083-6F6D-F74E-BF35-16D6056A369D}"/>
                </a:ext>
              </a:extLst>
            </p:cNvPr>
            <p:cNvSpPr/>
            <p:nvPr/>
          </p:nvSpPr>
          <p:spPr>
            <a:xfrm>
              <a:off x="6186082" y="29455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67D4CB11-DDAB-F244-8ADD-02641BC628E2}"/>
                </a:ext>
              </a:extLst>
            </p:cNvPr>
            <p:cNvSpPr/>
            <p:nvPr/>
          </p:nvSpPr>
          <p:spPr>
            <a:xfrm>
              <a:off x="6382961" y="29455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20641173-BFB7-FB4C-A190-C9FF3B551707}"/>
                </a:ext>
              </a:extLst>
            </p:cNvPr>
            <p:cNvSpPr/>
            <p:nvPr/>
          </p:nvSpPr>
          <p:spPr>
            <a:xfrm>
              <a:off x="6579840"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25CCEB89-D7F7-4B43-AE1B-8082006366AE}"/>
                </a:ext>
              </a:extLst>
            </p:cNvPr>
            <p:cNvSpPr/>
            <p:nvPr/>
          </p:nvSpPr>
          <p:spPr>
            <a:xfrm>
              <a:off x="6776719"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76CCC763-9409-A64E-A403-3C78B23289FF}"/>
                </a:ext>
              </a:extLst>
            </p:cNvPr>
            <p:cNvSpPr/>
            <p:nvPr/>
          </p:nvSpPr>
          <p:spPr>
            <a:xfrm>
              <a:off x="6973598"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DCA83248-BE8E-D848-AA8D-70C0BCC95BA3}"/>
                </a:ext>
              </a:extLst>
            </p:cNvPr>
            <p:cNvSpPr/>
            <p:nvPr/>
          </p:nvSpPr>
          <p:spPr>
            <a:xfrm>
              <a:off x="7170477"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0964E620-881B-3E41-9428-52E6668A2DC5}"/>
                </a:ext>
              </a:extLst>
            </p:cNvPr>
            <p:cNvSpPr/>
            <p:nvPr/>
          </p:nvSpPr>
          <p:spPr>
            <a:xfrm>
              <a:off x="7367355"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B72861E0-8071-9A4F-BB88-F1FE07BDDB1C}"/>
                </a:ext>
              </a:extLst>
            </p:cNvPr>
            <p:cNvSpPr/>
            <p:nvPr/>
          </p:nvSpPr>
          <p:spPr>
            <a:xfrm>
              <a:off x="5595445" y="31230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5E0703B1-A5A1-2244-B18E-9C39FB04ACDD}"/>
                </a:ext>
              </a:extLst>
            </p:cNvPr>
            <p:cNvSpPr/>
            <p:nvPr/>
          </p:nvSpPr>
          <p:spPr>
            <a:xfrm>
              <a:off x="5792324" y="31230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A2C14DB5-30BC-DE42-A1D0-3F688D2B9B87}"/>
                </a:ext>
              </a:extLst>
            </p:cNvPr>
            <p:cNvSpPr/>
            <p:nvPr/>
          </p:nvSpPr>
          <p:spPr>
            <a:xfrm>
              <a:off x="5989203" y="31230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2D447922-FABB-5342-812B-5CB5DC697716}"/>
                </a:ext>
              </a:extLst>
            </p:cNvPr>
            <p:cNvSpPr/>
            <p:nvPr/>
          </p:nvSpPr>
          <p:spPr>
            <a:xfrm>
              <a:off x="6186082" y="31230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D355BD3E-26DC-AA46-965D-02C79A2D1755}"/>
                </a:ext>
              </a:extLst>
            </p:cNvPr>
            <p:cNvSpPr/>
            <p:nvPr/>
          </p:nvSpPr>
          <p:spPr>
            <a:xfrm>
              <a:off x="6382961" y="31230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5823363B-473E-3042-86F2-590BFFEF79DC}"/>
                </a:ext>
              </a:extLst>
            </p:cNvPr>
            <p:cNvSpPr/>
            <p:nvPr/>
          </p:nvSpPr>
          <p:spPr>
            <a:xfrm>
              <a:off x="6579840"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65D30818-93DD-CF47-9189-803E1017BDC0}"/>
                </a:ext>
              </a:extLst>
            </p:cNvPr>
            <p:cNvSpPr/>
            <p:nvPr/>
          </p:nvSpPr>
          <p:spPr>
            <a:xfrm>
              <a:off x="6776719"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D51F2981-4C66-1A4C-BF13-E4521B21618D}"/>
                </a:ext>
              </a:extLst>
            </p:cNvPr>
            <p:cNvSpPr/>
            <p:nvPr/>
          </p:nvSpPr>
          <p:spPr>
            <a:xfrm>
              <a:off x="6973598"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62658041-B94D-6C49-8E72-B55A3C6A9296}"/>
                </a:ext>
              </a:extLst>
            </p:cNvPr>
            <p:cNvSpPr/>
            <p:nvPr/>
          </p:nvSpPr>
          <p:spPr>
            <a:xfrm>
              <a:off x="7170477"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33A46608-C139-DD44-8566-FE6C243DBA5E}"/>
                </a:ext>
              </a:extLst>
            </p:cNvPr>
            <p:cNvSpPr/>
            <p:nvPr/>
          </p:nvSpPr>
          <p:spPr>
            <a:xfrm>
              <a:off x="7367355"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12034476-795F-8549-A658-9906C15AE6BD}"/>
                </a:ext>
              </a:extLst>
            </p:cNvPr>
            <p:cNvSpPr/>
            <p:nvPr/>
          </p:nvSpPr>
          <p:spPr>
            <a:xfrm>
              <a:off x="5595445" y="33004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55D0243A-AFE7-3A46-9FA1-CE5E7E3370F5}"/>
                </a:ext>
              </a:extLst>
            </p:cNvPr>
            <p:cNvSpPr/>
            <p:nvPr/>
          </p:nvSpPr>
          <p:spPr>
            <a:xfrm>
              <a:off x="5792324" y="33004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453AE4A6-9362-8348-843B-CF09E1E4065D}"/>
                </a:ext>
              </a:extLst>
            </p:cNvPr>
            <p:cNvSpPr/>
            <p:nvPr/>
          </p:nvSpPr>
          <p:spPr>
            <a:xfrm>
              <a:off x="5989203" y="33004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0215D7F8-F146-DC47-A29A-4E3BAF459EFD}"/>
                </a:ext>
              </a:extLst>
            </p:cNvPr>
            <p:cNvSpPr/>
            <p:nvPr/>
          </p:nvSpPr>
          <p:spPr>
            <a:xfrm>
              <a:off x="6186082" y="33004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538B6FB8-44F5-A54D-B325-D3D09286C5AE}"/>
                </a:ext>
              </a:extLst>
            </p:cNvPr>
            <p:cNvSpPr/>
            <p:nvPr/>
          </p:nvSpPr>
          <p:spPr>
            <a:xfrm>
              <a:off x="6382961" y="33004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36AC4A23-5E5A-B84E-80E5-DB7E4E985DE4}"/>
                </a:ext>
              </a:extLst>
            </p:cNvPr>
            <p:cNvSpPr/>
            <p:nvPr/>
          </p:nvSpPr>
          <p:spPr>
            <a:xfrm>
              <a:off x="6579840"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46E2B1A5-2673-6240-979E-7EA478E8DF2F}"/>
                </a:ext>
              </a:extLst>
            </p:cNvPr>
            <p:cNvSpPr/>
            <p:nvPr/>
          </p:nvSpPr>
          <p:spPr>
            <a:xfrm>
              <a:off x="6776719"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DDE6F959-C24F-764C-8DA3-65750F8F8481}"/>
                </a:ext>
              </a:extLst>
            </p:cNvPr>
            <p:cNvSpPr/>
            <p:nvPr/>
          </p:nvSpPr>
          <p:spPr>
            <a:xfrm>
              <a:off x="6973598"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5B55975F-DD18-B544-9869-76710FE9119F}"/>
                </a:ext>
              </a:extLst>
            </p:cNvPr>
            <p:cNvSpPr/>
            <p:nvPr/>
          </p:nvSpPr>
          <p:spPr>
            <a:xfrm>
              <a:off x="7170477"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D34C561F-7EFF-934D-B14F-8608F9F23A46}"/>
                </a:ext>
              </a:extLst>
            </p:cNvPr>
            <p:cNvSpPr/>
            <p:nvPr/>
          </p:nvSpPr>
          <p:spPr>
            <a:xfrm>
              <a:off x="7367355"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B3B01B8B-2748-0845-AA1A-3A79D61FC6D4}"/>
                </a:ext>
              </a:extLst>
            </p:cNvPr>
            <p:cNvSpPr/>
            <p:nvPr/>
          </p:nvSpPr>
          <p:spPr>
            <a:xfrm>
              <a:off x="5595445" y="3477888"/>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2D44960D-44A6-2F43-8E20-0A1D42405C35}"/>
                </a:ext>
              </a:extLst>
            </p:cNvPr>
            <p:cNvSpPr/>
            <p:nvPr/>
          </p:nvSpPr>
          <p:spPr>
            <a:xfrm>
              <a:off x="5792324" y="3477888"/>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51EEDA7F-D062-FC43-9DAF-D8A83E8B3223}"/>
                </a:ext>
              </a:extLst>
            </p:cNvPr>
            <p:cNvSpPr/>
            <p:nvPr/>
          </p:nvSpPr>
          <p:spPr>
            <a:xfrm>
              <a:off x="5989203" y="3477888"/>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F895B1F1-9011-9C46-A14D-56BC59FA89BA}"/>
                </a:ext>
              </a:extLst>
            </p:cNvPr>
            <p:cNvSpPr/>
            <p:nvPr/>
          </p:nvSpPr>
          <p:spPr>
            <a:xfrm>
              <a:off x="6186082" y="3477888"/>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A3DBCB6C-7E0D-3941-9F14-70119932AF68}"/>
                </a:ext>
              </a:extLst>
            </p:cNvPr>
            <p:cNvSpPr/>
            <p:nvPr/>
          </p:nvSpPr>
          <p:spPr>
            <a:xfrm>
              <a:off x="6382961" y="3477888"/>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A765B34F-D351-384F-8E64-A9F65F976DBD}"/>
                </a:ext>
              </a:extLst>
            </p:cNvPr>
            <p:cNvSpPr/>
            <p:nvPr/>
          </p:nvSpPr>
          <p:spPr>
            <a:xfrm>
              <a:off x="6579840"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7ADDABA0-8EDE-0649-880F-1647FFF7BAE4}"/>
                </a:ext>
              </a:extLst>
            </p:cNvPr>
            <p:cNvSpPr/>
            <p:nvPr/>
          </p:nvSpPr>
          <p:spPr>
            <a:xfrm>
              <a:off x="6776719"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EE66303D-AD47-AF47-8FEA-1DB2F5A51733}"/>
                </a:ext>
              </a:extLst>
            </p:cNvPr>
            <p:cNvSpPr/>
            <p:nvPr/>
          </p:nvSpPr>
          <p:spPr>
            <a:xfrm>
              <a:off x="6973598"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46EF714D-C53D-EA46-B0EE-83DDFA934E2B}"/>
                </a:ext>
              </a:extLst>
            </p:cNvPr>
            <p:cNvSpPr/>
            <p:nvPr/>
          </p:nvSpPr>
          <p:spPr>
            <a:xfrm>
              <a:off x="7170477"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D9397194-1CC4-BA41-9C6F-52737A3594AB}"/>
                </a:ext>
              </a:extLst>
            </p:cNvPr>
            <p:cNvSpPr/>
            <p:nvPr/>
          </p:nvSpPr>
          <p:spPr>
            <a:xfrm>
              <a:off x="7367355"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extBox 308">
              <a:extLst>
                <a:ext uri="{FF2B5EF4-FFF2-40B4-BE49-F238E27FC236}">
                  <a16:creationId xmlns:a16="http://schemas.microsoft.com/office/drawing/2014/main" id="{71E70640-EEC2-4647-8A8C-9EA6552AFA14}"/>
                </a:ext>
              </a:extLst>
            </p:cNvPr>
            <p:cNvSpPr txBox="1"/>
            <p:nvPr/>
          </p:nvSpPr>
          <p:spPr>
            <a:xfrm>
              <a:off x="5580606" y="3594970"/>
              <a:ext cx="1047082" cy="369332"/>
            </a:xfrm>
            <a:prstGeom prst="rect">
              <a:avLst/>
            </a:prstGeom>
            <a:noFill/>
          </p:spPr>
          <p:txBody>
            <a:bodyPr wrap="none" rtlCol="0">
              <a:spAutoFit/>
            </a:bodyPr>
            <a:lstStyle/>
            <a:p>
              <a:r>
                <a:rPr lang="en-US" dirty="0"/>
                <a:t>Section 3</a:t>
              </a:r>
            </a:p>
          </p:txBody>
        </p:sp>
      </p:grpSp>
      <p:sp>
        <p:nvSpPr>
          <p:cNvPr id="310" name="TextBox 309">
            <a:extLst>
              <a:ext uri="{FF2B5EF4-FFF2-40B4-BE49-F238E27FC236}">
                <a16:creationId xmlns:a16="http://schemas.microsoft.com/office/drawing/2014/main" id="{F350A3AA-43EA-5646-B0B4-5E05AC0CB5D6}"/>
              </a:ext>
            </a:extLst>
          </p:cNvPr>
          <p:cNvSpPr txBox="1"/>
          <p:nvPr/>
        </p:nvSpPr>
        <p:spPr>
          <a:xfrm>
            <a:off x="541343" y="4321479"/>
            <a:ext cx="1305357" cy="369332"/>
          </a:xfrm>
          <a:prstGeom prst="rect">
            <a:avLst/>
          </a:prstGeom>
          <a:noFill/>
        </p:spPr>
        <p:txBody>
          <a:bodyPr wrap="none" rtlCol="0">
            <a:spAutoFit/>
          </a:bodyPr>
          <a:lstStyle/>
          <a:p>
            <a:r>
              <a:rPr lang="en-US" dirty="0">
                <a:solidFill>
                  <a:srgbClr val="0070C0"/>
                </a:solidFill>
              </a:rPr>
              <a:t>Candidate 1</a:t>
            </a:r>
          </a:p>
        </p:txBody>
      </p:sp>
      <p:cxnSp>
        <p:nvCxnSpPr>
          <p:cNvPr id="312" name="Straight Connector 311">
            <a:extLst>
              <a:ext uri="{FF2B5EF4-FFF2-40B4-BE49-F238E27FC236}">
                <a16:creationId xmlns:a16="http://schemas.microsoft.com/office/drawing/2014/main" id="{D2E70980-527E-AC40-8DDA-4E5B3AD0E5CB}"/>
              </a:ext>
            </a:extLst>
          </p:cNvPr>
          <p:cNvCxnSpPr>
            <a:cxnSpLocks/>
          </p:cNvCxnSpPr>
          <p:nvPr/>
        </p:nvCxnSpPr>
        <p:spPr>
          <a:xfrm>
            <a:off x="509722" y="4106786"/>
            <a:ext cx="8339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5" name="TextBox 314">
            <a:extLst>
              <a:ext uri="{FF2B5EF4-FFF2-40B4-BE49-F238E27FC236}">
                <a16:creationId xmlns:a16="http://schemas.microsoft.com/office/drawing/2014/main" id="{277A1007-A8BB-F74E-AEEF-011E73CF608E}"/>
              </a:ext>
            </a:extLst>
          </p:cNvPr>
          <p:cNvSpPr txBox="1"/>
          <p:nvPr/>
        </p:nvSpPr>
        <p:spPr>
          <a:xfrm>
            <a:off x="2613728" y="4336093"/>
            <a:ext cx="1305357" cy="369332"/>
          </a:xfrm>
          <a:prstGeom prst="rect">
            <a:avLst/>
          </a:prstGeom>
          <a:noFill/>
        </p:spPr>
        <p:txBody>
          <a:bodyPr wrap="none" rtlCol="0">
            <a:spAutoFit/>
          </a:bodyPr>
          <a:lstStyle/>
          <a:p>
            <a:r>
              <a:rPr lang="en-US" dirty="0">
                <a:solidFill>
                  <a:srgbClr val="FFFF00"/>
                </a:solidFill>
              </a:rPr>
              <a:t>Candidate 2</a:t>
            </a:r>
          </a:p>
        </p:txBody>
      </p:sp>
      <p:sp>
        <p:nvSpPr>
          <p:cNvPr id="316" name="TextBox 315">
            <a:extLst>
              <a:ext uri="{FF2B5EF4-FFF2-40B4-BE49-F238E27FC236}">
                <a16:creationId xmlns:a16="http://schemas.microsoft.com/office/drawing/2014/main" id="{F64C007F-4D0A-CD43-A29A-791D32E9086A}"/>
              </a:ext>
            </a:extLst>
          </p:cNvPr>
          <p:cNvSpPr txBox="1"/>
          <p:nvPr/>
        </p:nvSpPr>
        <p:spPr>
          <a:xfrm>
            <a:off x="4675817" y="4350706"/>
            <a:ext cx="1305357" cy="369332"/>
          </a:xfrm>
          <a:prstGeom prst="rect">
            <a:avLst/>
          </a:prstGeom>
          <a:noFill/>
        </p:spPr>
        <p:txBody>
          <a:bodyPr wrap="none" rtlCol="0">
            <a:spAutoFit/>
          </a:bodyPr>
          <a:lstStyle/>
          <a:p>
            <a:r>
              <a:rPr lang="en-US" dirty="0">
                <a:solidFill>
                  <a:srgbClr val="00B050"/>
                </a:solidFill>
              </a:rPr>
              <a:t>Candidate 3</a:t>
            </a:r>
          </a:p>
        </p:txBody>
      </p:sp>
      <p:grpSp>
        <p:nvGrpSpPr>
          <p:cNvPr id="367" name="Group 366">
            <a:extLst>
              <a:ext uri="{FF2B5EF4-FFF2-40B4-BE49-F238E27FC236}">
                <a16:creationId xmlns:a16="http://schemas.microsoft.com/office/drawing/2014/main" id="{4D7966AD-8405-2846-8FD4-8A7697D2367C}"/>
              </a:ext>
            </a:extLst>
          </p:cNvPr>
          <p:cNvGrpSpPr/>
          <p:nvPr/>
        </p:nvGrpSpPr>
        <p:grpSpPr>
          <a:xfrm>
            <a:off x="855255" y="5420647"/>
            <a:ext cx="1069775" cy="818985"/>
            <a:chOff x="855255" y="5420647"/>
            <a:chExt cx="1069775" cy="818985"/>
          </a:xfrm>
        </p:grpSpPr>
        <p:sp>
          <p:nvSpPr>
            <p:cNvPr id="323" name="Rectangle 322">
              <a:extLst>
                <a:ext uri="{FF2B5EF4-FFF2-40B4-BE49-F238E27FC236}">
                  <a16:creationId xmlns:a16="http://schemas.microsoft.com/office/drawing/2014/main" id="{9769F977-CE50-EC44-A13F-67AC2111B326}"/>
                </a:ext>
              </a:extLst>
            </p:cNvPr>
            <p:cNvSpPr/>
            <p:nvPr/>
          </p:nvSpPr>
          <p:spPr>
            <a:xfrm>
              <a:off x="855255" y="5420647"/>
              <a:ext cx="289274" cy="8189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4" name="Rectangle 323">
              <a:extLst>
                <a:ext uri="{FF2B5EF4-FFF2-40B4-BE49-F238E27FC236}">
                  <a16:creationId xmlns:a16="http://schemas.microsoft.com/office/drawing/2014/main" id="{786397BA-F2E2-514A-9E5F-601A67F381B3}"/>
                </a:ext>
              </a:extLst>
            </p:cNvPr>
            <p:cNvSpPr/>
            <p:nvPr/>
          </p:nvSpPr>
          <p:spPr>
            <a:xfrm>
              <a:off x="1245506" y="5967962"/>
              <a:ext cx="289274" cy="27167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5" name="Rectangle 324">
              <a:extLst>
                <a:ext uri="{FF2B5EF4-FFF2-40B4-BE49-F238E27FC236}">
                  <a16:creationId xmlns:a16="http://schemas.microsoft.com/office/drawing/2014/main" id="{F85A96D1-826B-C340-BE79-E2DD56AA0FAE}"/>
                </a:ext>
              </a:extLst>
            </p:cNvPr>
            <p:cNvSpPr/>
            <p:nvPr/>
          </p:nvSpPr>
          <p:spPr>
            <a:xfrm>
              <a:off x="1635756" y="5420647"/>
              <a:ext cx="289274" cy="8189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6" name="Group 365">
            <a:extLst>
              <a:ext uri="{FF2B5EF4-FFF2-40B4-BE49-F238E27FC236}">
                <a16:creationId xmlns:a16="http://schemas.microsoft.com/office/drawing/2014/main" id="{EC92FFC3-AFD6-F94A-9A79-DE5BB3FAE741}"/>
              </a:ext>
            </a:extLst>
          </p:cNvPr>
          <p:cNvGrpSpPr/>
          <p:nvPr/>
        </p:nvGrpSpPr>
        <p:grpSpPr>
          <a:xfrm>
            <a:off x="425885" y="4734839"/>
            <a:ext cx="1618895" cy="2022953"/>
            <a:chOff x="425885" y="4734839"/>
            <a:chExt cx="1618895" cy="2022953"/>
          </a:xfrm>
        </p:grpSpPr>
        <p:sp>
          <p:nvSpPr>
            <p:cNvPr id="319" name="TextBox 318">
              <a:extLst>
                <a:ext uri="{FF2B5EF4-FFF2-40B4-BE49-F238E27FC236}">
                  <a16:creationId xmlns:a16="http://schemas.microsoft.com/office/drawing/2014/main" id="{1C8AD462-7A62-8547-A28C-4D298153EE88}"/>
                </a:ext>
              </a:extLst>
            </p:cNvPr>
            <p:cNvSpPr txBox="1"/>
            <p:nvPr/>
          </p:nvSpPr>
          <p:spPr>
            <a:xfrm>
              <a:off x="497446" y="6170720"/>
              <a:ext cx="301686" cy="369332"/>
            </a:xfrm>
            <a:prstGeom prst="rect">
              <a:avLst/>
            </a:prstGeom>
            <a:noFill/>
          </p:spPr>
          <p:txBody>
            <a:bodyPr wrap="none" rtlCol="0">
              <a:spAutoFit/>
            </a:bodyPr>
            <a:lstStyle/>
            <a:p>
              <a:r>
                <a:rPr lang="en-US" dirty="0"/>
                <a:t>0</a:t>
              </a:r>
            </a:p>
          </p:txBody>
        </p:sp>
        <p:sp>
          <p:nvSpPr>
            <p:cNvPr id="320" name="TextBox 319">
              <a:extLst>
                <a:ext uri="{FF2B5EF4-FFF2-40B4-BE49-F238E27FC236}">
                  <a16:creationId xmlns:a16="http://schemas.microsoft.com/office/drawing/2014/main" id="{D3BD52BD-1D32-1440-8BB0-006FA9BE86E2}"/>
                </a:ext>
              </a:extLst>
            </p:cNvPr>
            <p:cNvSpPr txBox="1"/>
            <p:nvPr/>
          </p:nvSpPr>
          <p:spPr>
            <a:xfrm>
              <a:off x="842843" y="6186623"/>
              <a:ext cx="301686" cy="369332"/>
            </a:xfrm>
            <a:prstGeom prst="rect">
              <a:avLst/>
            </a:prstGeom>
            <a:noFill/>
          </p:spPr>
          <p:txBody>
            <a:bodyPr wrap="none" rtlCol="0">
              <a:spAutoFit/>
            </a:bodyPr>
            <a:lstStyle/>
            <a:p>
              <a:r>
                <a:rPr lang="en-US" dirty="0"/>
                <a:t>1</a:t>
              </a:r>
            </a:p>
          </p:txBody>
        </p:sp>
        <p:sp>
          <p:nvSpPr>
            <p:cNvPr id="321" name="TextBox 320">
              <a:extLst>
                <a:ext uri="{FF2B5EF4-FFF2-40B4-BE49-F238E27FC236}">
                  <a16:creationId xmlns:a16="http://schemas.microsoft.com/office/drawing/2014/main" id="{ADB8D98B-1C75-BB49-B824-1245DF16C611}"/>
                </a:ext>
              </a:extLst>
            </p:cNvPr>
            <p:cNvSpPr txBox="1"/>
            <p:nvPr/>
          </p:nvSpPr>
          <p:spPr>
            <a:xfrm>
              <a:off x="1236601" y="6186623"/>
              <a:ext cx="301686" cy="369332"/>
            </a:xfrm>
            <a:prstGeom prst="rect">
              <a:avLst/>
            </a:prstGeom>
            <a:noFill/>
          </p:spPr>
          <p:txBody>
            <a:bodyPr wrap="none" rtlCol="0">
              <a:spAutoFit/>
            </a:bodyPr>
            <a:lstStyle/>
            <a:p>
              <a:r>
                <a:rPr lang="en-US" dirty="0"/>
                <a:t>2</a:t>
              </a:r>
            </a:p>
          </p:txBody>
        </p:sp>
        <p:sp>
          <p:nvSpPr>
            <p:cNvPr id="322" name="TextBox 321">
              <a:extLst>
                <a:ext uri="{FF2B5EF4-FFF2-40B4-BE49-F238E27FC236}">
                  <a16:creationId xmlns:a16="http://schemas.microsoft.com/office/drawing/2014/main" id="{930B01B4-BB87-FF4A-A96B-A8F99112036F}"/>
                </a:ext>
              </a:extLst>
            </p:cNvPr>
            <p:cNvSpPr txBox="1"/>
            <p:nvPr/>
          </p:nvSpPr>
          <p:spPr>
            <a:xfrm>
              <a:off x="1623775" y="6186623"/>
              <a:ext cx="301686" cy="369332"/>
            </a:xfrm>
            <a:prstGeom prst="rect">
              <a:avLst/>
            </a:prstGeom>
            <a:noFill/>
          </p:spPr>
          <p:txBody>
            <a:bodyPr wrap="none" rtlCol="0">
              <a:spAutoFit/>
            </a:bodyPr>
            <a:lstStyle/>
            <a:p>
              <a:r>
                <a:rPr lang="en-US" dirty="0"/>
                <a:t>3</a:t>
              </a:r>
            </a:p>
          </p:txBody>
        </p:sp>
        <p:sp>
          <p:nvSpPr>
            <p:cNvPr id="318" name="Rectangle 317">
              <a:extLst>
                <a:ext uri="{FF2B5EF4-FFF2-40B4-BE49-F238E27FC236}">
                  <a16:creationId xmlns:a16="http://schemas.microsoft.com/office/drawing/2014/main" id="{8A446EE3-6DFA-134F-A69D-9FF8B243D28F}"/>
                </a:ext>
              </a:extLst>
            </p:cNvPr>
            <p:cNvSpPr/>
            <p:nvPr/>
          </p:nvSpPr>
          <p:spPr>
            <a:xfrm>
              <a:off x="735985" y="4734839"/>
              <a:ext cx="1308795"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TextBox 325">
              <a:extLst>
                <a:ext uri="{FF2B5EF4-FFF2-40B4-BE49-F238E27FC236}">
                  <a16:creationId xmlns:a16="http://schemas.microsoft.com/office/drawing/2014/main" id="{A8955F25-4B15-C341-A166-E454C741B724}"/>
                </a:ext>
              </a:extLst>
            </p:cNvPr>
            <p:cNvSpPr txBox="1"/>
            <p:nvPr/>
          </p:nvSpPr>
          <p:spPr>
            <a:xfrm>
              <a:off x="1054535" y="6480793"/>
              <a:ext cx="646331" cy="276999"/>
            </a:xfrm>
            <a:prstGeom prst="rect">
              <a:avLst/>
            </a:prstGeom>
            <a:noFill/>
          </p:spPr>
          <p:txBody>
            <a:bodyPr wrap="none" rtlCol="0">
              <a:spAutoFit/>
            </a:bodyPr>
            <a:lstStyle/>
            <a:p>
              <a:r>
                <a:rPr lang="en-US" sz="1200" dirty="0"/>
                <a:t>Section</a:t>
              </a:r>
            </a:p>
          </p:txBody>
        </p:sp>
        <p:sp>
          <p:nvSpPr>
            <p:cNvPr id="327" name="TextBox 326">
              <a:extLst>
                <a:ext uri="{FF2B5EF4-FFF2-40B4-BE49-F238E27FC236}">
                  <a16:creationId xmlns:a16="http://schemas.microsoft.com/office/drawing/2014/main" id="{8A332354-8F47-3C44-A08A-C074216B0909}"/>
                </a:ext>
              </a:extLst>
            </p:cNvPr>
            <p:cNvSpPr txBox="1"/>
            <p:nvPr/>
          </p:nvSpPr>
          <p:spPr>
            <a:xfrm rot="16200000">
              <a:off x="183511" y="5353033"/>
              <a:ext cx="761747" cy="276999"/>
            </a:xfrm>
            <a:prstGeom prst="rect">
              <a:avLst/>
            </a:prstGeom>
            <a:noFill/>
          </p:spPr>
          <p:txBody>
            <a:bodyPr wrap="none" rtlCol="0">
              <a:spAutoFit/>
            </a:bodyPr>
            <a:lstStyle/>
            <a:p>
              <a:r>
                <a:rPr lang="en-US" sz="1200" dirty="0"/>
                <a:t>Applause</a:t>
              </a:r>
            </a:p>
          </p:txBody>
        </p:sp>
      </p:grpSp>
      <p:grpSp>
        <p:nvGrpSpPr>
          <p:cNvPr id="370" name="Group 369">
            <a:extLst>
              <a:ext uri="{FF2B5EF4-FFF2-40B4-BE49-F238E27FC236}">
                <a16:creationId xmlns:a16="http://schemas.microsoft.com/office/drawing/2014/main" id="{BEBCD72F-B4B0-D742-8A7F-212F263B1F95}"/>
              </a:ext>
            </a:extLst>
          </p:cNvPr>
          <p:cNvGrpSpPr/>
          <p:nvPr/>
        </p:nvGrpSpPr>
        <p:grpSpPr>
          <a:xfrm>
            <a:off x="2754687" y="4864056"/>
            <a:ext cx="1069775" cy="1375576"/>
            <a:chOff x="2754687" y="4864056"/>
            <a:chExt cx="1069775" cy="1375576"/>
          </a:xfrm>
        </p:grpSpPr>
        <p:sp>
          <p:nvSpPr>
            <p:cNvPr id="332" name="Rectangle 331">
              <a:extLst>
                <a:ext uri="{FF2B5EF4-FFF2-40B4-BE49-F238E27FC236}">
                  <a16:creationId xmlns:a16="http://schemas.microsoft.com/office/drawing/2014/main" id="{9392422C-3E57-E840-AA44-1A29D4B8362A}"/>
                </a:ext>
              </a:extLst>
            </p:cNvPr>
            <p:cNvSpPr/>
            <p:nvPr/>
          </p:nvSpPr>
          <p:spPr>
            <a:xfrm>
              <a:off x="2754687" y="4864056"/>
              <a:ext cx="289274" cy="13755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3" name="Rectangle 332">
              <a:extLst>
                <a:ext uri="{FF2B5EF4-FFF2-40B4-BE49-F238E27FC236}">
                  <a16:creationId xmlns:a16="http://schemas.microsoft.com/office/drawing/2014/main" id="{1DDED13E-CBD2-794A-876B-B0872AD53B99}"/>
                </a:ext>
              </a:extLst>
            </p:cNvPr>
            <p:cNvSpPr/>
            <p:nvPr/>
          </p:nvSpPr>
          <p:spPr>
            <a:xfrm>
              <a:off x="3144938" y="4870682"/>
              <a:ext cx="289274" cy="13689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4" name="Rectangle 333">
              <a:extLst>
                <a:ext uri="{FF2B5EF4-FFF2-40B4-BE49-F238E27FC236}">
                  <a16:creationId xmlns:a16="http://schemas.microsoft.com/office/drawing/2014/main" id="{73F904F6-59FF-8746-A13D-4788CD007BB0}"/>
                </a:ext>
              </a:extLst>
            </p:cNvPr>
            <p:cNvSpPr/>
            <p:nvPr/>
          </p:nvSpPr>
          <p:spPr>
            <a:xfrm>
              <a:off x="3535188" y="5688342"/>
              <a:ext cx="289274" cy="5512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5" name="Group 374">
            <a:extLst>
              <a:ext uri="{FF2B5EF4-FFF2-40B4-BE49-F238E27FC236}">
                <a16:creationId xmlns:a16="http://schemas.microsoft.com/office/drawing/2014/main" id="{CC617992-A636-A849-9D9F-64882493C560}"/>
              </a:ext>
            </a:extLst>
          </p:cNvPr>
          <p:cNvGrpSpPr/>
          <p:nvPr/>
        </p:nvGrpSpPr>
        <p:grpSpPr>
          <a:xfrm>
            <a:off x="2325317" y="4734839"/>
            <a:ext cx="1618895" cy="2022953"/>
            <a:chOff x="2325317" y="4734839"/>
            <a:chExt cx="1618895" cy="2022953"/>
          </a:xfrm>
        </p:grpSpPr>
        <p:grpSp>
          <p:nvGrpSpPr>
            <p:cNvPr id="368" name="Group 367">
              <a:extLst>
                <a:ext uri="{FF2B5EF4-FFF2-40B4-BE49-F238E27FC236}">
                  <a16:creationId xmlns:a16="http://schemas.microsoft.com/office/drawing/2014/main" id="{FA7C0698-47FF-2543-9584-3A8658D0DDCE}"/>
                </a:ext>
              </a:extLst>
            </p:cNvPr>
            <p:cNvGrpSpPr/>
            <p:nvPr/>
          </p:nvGrpSpPr>
          <p:grpSpPr>
            <a:xfrm>
              <a:off x="2396878" y="4734839"/>
              <a:ext cx="1547334" cy="2022953"/>
              <a:chOff x="2396878" y="4734839"/>
              <a:chExt cx="1547334" cy="2022953"/>
            </a:xfrm>
          </p:grpSpPr>
          <p:sp>
            <p:nvSpPr>
              <p:cNvPr id="328" name="TextBox 327">
                <a:extLst>
                  <a:ext uri="{FF2B5EF4-FFF2-40B4-BE49-F238E27FC236}">
                    <a16:creationId xmlns:a16="http://schemas.microsoft.com/office/drawing/2014/main" id="{5F446905-BCC9-254F-BEAB-AA0FC1E83155}"/>
                  </a:ext>
                </a:extLst>
              </p:cNvPr>
              <p:cNvSpPr txBox="1"/>
              <p:nvPr/>
            </p:nvSpPr>
            <p:spPr>
              <a:xfrm>
                <a:off x="2396878" y="6170720"/>
                <a:ext cx="301686" cy="369332"/>
              </a:xfrm>
              <a:prstGeom prst="rect">
                <a:avLst/>
              </a:prstGeom>
              <a:noFill/>
            </p:spPr>
            <p:txBody>
              <a:bodyPr wrap="none" rtlCol="0">
                <a:spAutoFit/>
              </a:bodyPr>
              <a:lstStyle/>
              <a:p>
                <a:r>
                  <a:rPr lang="en-US" dirty="0"/>
                  <a:t>0</a:t>
                </a:r>
              </a:p>
            </p:txBody>
          </p:sp>
          <p:sp>
            <p:nvSpPr>
              <p:cNvPr id="329" name="TextBox 328">
                <a:extLst>
                  <a:ext uri="{FF2B5EF4-FFF2-40B4-BE49-F238E27FC236}">
                    <a16:creationId xmlns:a16="http://schemas.microsoft.com/office/drawing/2014/main" id="{8595952D-1AD7-E94A-8129-0490CA0027DE}"/>
                  </a:ext>
                </a:extLst>
              </p:cNvPr>
              <p:cNvSpPr txBox="1"/>
              <p:nvPr/>
            </p:nvSpPr>
            <p:spPr>
              <a:xfrm>
                <a:off x="2742275" y="6186623"/>
                <a:ext cx="301686" cy="369332"/>
              </a:xfrm>
              <a:prstGeom prst="rect">
                <a:avLst/>
              </a:prstGeom>
              <a:noFill/>
            </p:spPr>
            <p:txBody>
              <a:bodyPr wrap="none" rtlCol="0">
                <a:spAutoFit/>
              </a:bodyPr>
              <a:lstStyle/>
              <a:p>
                <a:r>
                  <a:rPr lang="en-US" dirty="0"/>
                  <a:t>1</a:t>
                </a:r>
              </a:p>
            </p:txBody>
          </p:sp>
          <p:sp>
            <p:nvSpPr>
              <p:cNvPr id="330" name="TextBox 329">
                <a:extLst>
                  <a:ext uri="{FF2B5EF4-FFF2-40B4-BE49-F238E27FC236}">
                    <a16:creationId xmlns:a16="http://schemas.microsoft.com/office/drawing/2014/main" id="{93C7B6F6-09A8-0B43-BA03-890F052A622F}"/>
                  </a:ext>
                </a:extLst>
              </p:cNvPr>
              <p:cNvSpPr txBox="1"/>
              <p:nvPr/>
            </p:nvSpPr>
            <p:spPr>
              <a:xfrm>
                <a:off x="3136033" y="6186623"/>
                <a:ext cx="301686" cy="369332"/>
              </a:xfrm>
              <a:prstGeom prst="rect">
                <a:avLst/>
              </a:prstGeom>
              <a:noFill/>
            </p:spPr>
            <p:txBody>
              <a:bodyPr wrap="none" rtlCol="0">
                <a:spAutoFit/>
              </a:bodyPr>
              <a:lstStyle/>
              <a:p>
                <a:r>
                  <a:rPr lang="en-US" dirty="0"/>
                  <a:t>2</a:t>
                </a:r>
              </a:p>
            </p:txBody>
          </p:sp>
          <p:sp>
            <p:nvSpPr>
              <p:cNvPr id="331" name="TextBox 330">
                <a:extLst>
                  <a:ext uri="{FF2B5EF4-FFF2-40B4-BE49-F238E27FC236}">
                    <a16:creationId xmlns:a16="http://schemas.microsoft.com/office/drawing/2014/main" id="{B5D52E65-1D21-EF4B-883B-1099A07A2D68}"/>
                  </a:ext>
                </a:extLst>
              </p:cNvPr>
              <p:cNvSpPr txBox="1"/>
              <p:nvPr/>
            </p:nvSpPr>
            <p:spPr>
              <a:xfrm>
                <a:off x="3523207" y="6186623"/>
                <a:ext cx="301686" cy="369332"/>
              </a:xfrm>
              <a:prstGeom prst="rect">
                <a:avLst/>
              </a:prstGeom>
              <a:noFill/>
            </p:spPr>
            <p:txBody>
              <a:bodyPr wrap="none" rtlCol="0">
                <a:spAutoFit/>
              </a:bodyPr>
              <a:lstStyle/>
              <a:p>
                <a:r>
                  <a:rPr lang="en-US" dirty="0"/>
                  <a:t>3</a:t>
                </a:r>
              </a:p>
            </p:txBody>
          </p:sp>
          <p:sp>
            <p:nvSpPr>
              <p:cNvPr id="335" name="Rectangle 334">
                <a:extLst>
                  <a:ext uri="{FF2B5EF4-FFF2-40B4-BE49-F238E27FC236}">
                    <a16:creationId xmlns:a16="http://schemas.microsoft.com/office/drawing/2014/main" id="{D72B3A7D-FA47-7A4D-B2CA-130495809E09}"/>
                  </a:ext>
                </a:extLst>
              </p:cNvPr>
              <p:cNvSpPr/>
              <p:nvPr/>
            </p:nvSpPr>
            <p:spPr>
              <a:xfrm>
                <a:off x="2635417" y="4734839"/>
                <a:ext cx="1308795"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extBox 335">
                <a:extLst>
                  <a:ext uri="{FF2B5EF4-FFF2-40B4-BE49-F238E27FC236}">
                    <a16:creationId xmlns:a16="http://schemas.microsoft.com/office/drawing/2014/main" id="{40739687-ABD8-C44C-9340-BFD280BACA15}"/>
                  </a:ext>
                </a:extLst>
              </p:cNvPr>
              <p:cNvSpPr txBox="1"/>
              <p:nvPr/>
            </p:nvSpPr>
            <p:spPr>
              <a:xfrm>
                <a:off x="2953967" y="6480793"/>
                <a:ext cx="646331" cy="276999"/>
              </a:xfrm>
              <a:prstGeom prst="rect">
                <a:avLst/>
              </a:prstGeom>
              <a:noFill/>
            </p:spPr>
            <p:txBody>
              <a:bodyPr wrap="none" rtlCol="0">
                <a:spAutoFit/>
              </a:bodyPr>
              <a:lstStyle/>
              <a:p>
                <a:r>
                  <a:rPr lang="en-US" sz="1200" dirty="0"/>
                  <a:t>Section</a:t>
                </a:r>
              </a:p>
            </p:txBody>
          </p:sp>
        </p:grpSp>
        <p:sp>
          <p:nvSpPr>
            <p:cNvPr id="337" name="TextBox 336">
              <a:extLst>
                <a:ext uri="{FF2B5EF4-FFF2-40B4-BE49-F238E27FC236}">
                  <a16:creationId xmlns:a16="http://schemas.microsoft.com/office/drawing/2014/main" id="{D50D7EB5-7D32-1840-BC16-32846ACEBDEC}"/>
                </a:ext>
              </a:extLst>
            </p:cNvPr>
            <p:cNvSpPr txBox="1"/>
            <p:nvPr/>
          </p:nvSpPr>
          <p:spPr>
            <a:xfrm rot="16200000">
              <a:off x="2082943" y="5353033"/>
              <a:ext cx="761747" cy="276999"/>
            </a:xfrm>
            <a:prstGeom prst="rect">
              <a:avLst/>
            </a:prstGeom>
            <a:noFill/>
          </p:spPr>
          <p:txBody>
            <a:bodyPr wrap="none" rtlCol="0">
              <a:spAutoFit/>
            </a:bodyPr>
            <a:lstStyle/>
            <a:p>
              <a:r>
                <a:rPr lang="en-US" sz="1200" dirty="0"/>
                <a:t>Applause</a:t>
              </a:r>
            </a:p>
          </p:txBody>
        </p:sp>
      </p:grpSp>
      <p:grpSp>
        <p:nvGrpSpPr>
          <p:cNvPr id="371" name="Group 370">
            <a:extLst>
              <a:ext uri="{FF2B5EF4-FFF2-40B4-BE49-F238E27FC236}">
                <a16:creationId xmlns:a16="http://schemas.microsoft.com/office/drawing/2014/main" id="{175C4AAA-AE02-0147-98C3-F5308FF08515}"/>
              </a:ext>
            </a:extLst>
          </p:cNvPr>
          <p:cNvGrpSpPr/>
          <p:nvPr/>
        </p:nvGrpSpPr>
        <p:grpSpPr>
          <a:xfrm>
            <a:off x="4847364" y="4869357"/>
            <a:ext cx="1069775" cy="1370275"/>
            <a:chOff x="4847364" y="4869357"/>
            <a:chExt cx="1069775" cy="1370275"/>
          </a:xfrm>
        </p:grpSpPr>
        <p:sp>
          <p:nvSpPr>
            <p:cNvPr id="342" name="Rectangle 341">
              <a:extLst>
                <a:ext uri="{FF2B5EF4-FFF2-40B4-BE49-F238E27FC236}">
                  <a16:creationId xmlns:a16="http://schemas.microsoft.com/office/drawing/2014/main" id="{3E212F97-9709-E046-B173-2E28592CB271}"/>
                </a:ext>
              </a:extLst>
            </p:cNvPr>
            <p:cNvSpPr/>
            <p:nvPr/>
          </p:nvSpPr>
          <p:spPr>
            <a:xfrm>
              <a:off x="4847364" y="5688342"/>
              <a:ext cx="289274" cy="5486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Rectangle 342">
              <a:extLst>
                <a:ext uri="{FF2B5EF4-FFF2-40B4-BE49-F238E27FC236}">
                  <a16:creationId xmlns:a16="http://schemas.microsoft.com/office/drawing/2014/main" id="{157CB88C-1EE1-D34F-AA70-04D69DD7AFBA}"/>
                </a:ext>
              </a:extLst>
            </p:cNvPr>
            <p:cNvSpPr/>
            <p:nvPr/>
          </p:nvSpPr>
          <p:spPr>
            <a:xfrm>
              <a:off x="5237615" y="5139702"/>
              <a:ext cx="289274" cy="109860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Rectangle 343">
              <a:extLst>
                <a:ext uri="{FF2B5EF4-FFF2-40B4-BE49-F238E27FC236}">
                  <a16:creationId xmlns:a16="http://schemas.microsoft.com/office/drawing/2014/main" id="{E8B17819-81C8-CB4F-835E-B49B54958316}"/>
                </a:ext>
              </a:extLst>
            </p:cNvPr>
            <p:cNvSpPr/>
            <p:nvPr/>
          </p:nvSpPr>
          <p:spPr>
            <a:xfrm>
              <a:off x="5627865" y="4869357"/>
              <a:ext cx="289274" cy="13702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9" name="Group 368">
            <a:extLst>
              <a:ext uri="{FF2B5EF4-FFF2-40B4-BE49-F238E27FC236}">
                <a16:creationId xmlns:a16="http://schemas.microsoft.com/office/drawing/2014/main" id="{666D63AB-3DBF-8E48-9D99-0E482483AC68}"/>
              </a:ext>
            </a:extLst>
          </p:cNvPr>
          <p:cNvGrpSpPr/>
          <p:nvPr/>
        </p:nvGrpSpPr>
        <p:grpSpPr>
          <a:xfrm>
            <a:off x="4417994" y="4734839"/>
            <a:ext cx="1618895" cy="2022953"/>
            <a:chOff x="4417994" y="4734839"/>
            <a:chExt cx="1618895" cy="2022953"/>
          </a:xfrm>
        </p:grpSpPr>
        <p:sp>
          <p:nvSpPr>
            <p:cNvPr id="338" name="TextBox 337">
              <a:extLst>
                <a:ext uri="{FF2B5EF4-FFF2-40B4-BE49-F238E27FC236}">
                  <a16:creationId xmlns:a16="http://schemas.microsoft.com/office/drawing/2014/main" id="{308556E5-FEB9-514E-B532-24CE255FA5CB}"/>
                </a:ext>
              </a:extLst>
            </p:cNvPr>
            <p:cNvSpPr txBox="1"/>
            <p:nvPr/>
          </p:nvSpPr>
          <p:spPr>
            <a:xfrm>
              <a:off x="4489555" y="6170720"/>
              <a:ext cx="301686" cy="369332"/>
            </a:xfrm>
            <a:prstGeom prst="rect">
              <a:avLst/>
            </a:prstGeom>
            <a:noFill/>
          </p:spPr>
          <p:txBody>
            <a:bodyPr wrap="none" rtlCol="0">
              <a:spAutoFit/>
            </a:bodyPr>
            <a:lstStyle/>
            <a:p>
              <a:r>
                <a:rPr lang="en-US" dirty="0"/>
                <a:t>0</a:t>
              </a:r>
            </a:p>
          </p:txBody>
        </p:sp>
        <p:sp>
          <p:nvSpPr>
            <p:cNvPr id="339" name="TextBox 338">
              <a:extLst>
                <a:ext uri="{FF2B5EF4-FFF2-40B4-BE49-F238E27FC236}">
                  <a16:creationId xmlns:a16="http://schemas.microsoft.com/office/drawing/2014/main" id="{CE079552-CC1F-6A45-91B5-CACFEAD990FA}"/>
                </a:ext>
              </a:extLst>
            </p:cNvPr>
            <p:cNvSpPr txBox="1"/>
            <p:nvPr/>
          </p:nvSpPr>
          <p:spPr>
            <a:xfrm>
              <a:off x="4834952" y="6186623"/>
              <a:ext cx="301686" cy="369332"/>
            </a:xfrm>
            <a:prstGeom prst="rect">
              <a:avLst/>
            </a:prstGeom>
            <a:noFill/>
          </p:spPr>
          <p:txBody>
            <a:bodyPr wrap="none" rtlCol="0">
              <a:spAutoFit/>
            </a:bodyPr>
            <a:lstStyle/>
            <a:p>
              <a:r>
                <a:rPr lang="en-US" dirty="0"/>
                <a:t>1</a:t>
              </a:r>
            </a:p>
          </p:txBody>
        </p:sp>
        <p:sp>
          <p:nvSpPr>
            <p:cNvPr id="340" name="TextBox 339">
              <a:extLst>
                <a:ext uri="{FF2B5EF4-FFF2-40B4-BE49-F238E27FC236}">
                  <a16:creationId xmlns:a16="http://schemas.microsoft.com/office/drawing/2014/main" id="{0E984447-BFCE-4F4B-BA53-FA15FA737391}"/>
                </a:ext>
              </a:extLst>
            </p:cNvPr>
            <p:cNvSpPr txBox="1"/>
            <p:nvPr/>
          </p:nvSpPr>
          <p:spPr>
            <a:xfrm>
              <a:off x="5228710" y="6186623"/>
              <a:ext cx="301686" cy="369332"/>
            </a:xfrm>
            <a:prstGeom prst="rect">
              <a:avLst/>
            </a:prstGeom>
            <a:noFill/>
          </p:spPr>
          <p:txBody>
            <a:bodyPr wrap="none" rtlCol="0">
              <a:spAutoFit/>
            </a:bodyPr>
            <a:lstStyle/>
            <a:p>
              <a:r>
                <a:rPr lang="en-US" dirty="0"/>
                <a:t>2</a:t>
              </a:r>
            </a:p>
          </p:txBody>
        </p:sp>
        <p:sp>
          <p:nvSpPr>
            <p:cNvPr id="341" name="TextBox 340">
              <a:extLst>
                <a:ext uri="{FF2B5EF4-FFF2-40B4-BE49-F238E27FC236}">
                  <a16:creationId xmlns:a16="http://schemas.microsoft.com/office/drawing/2014/main" id="{2C5F34A9-8158-DD4D-9DA1-68912C64E1B0}"/>
                </a:ext>
              </a:extLst>
            </p:cNvPr>
            <p:cNvSpPr txBox="1"/>
            <p:nvPr/>
          </p:nvSpPr>
          <p:spPr>
            <a:xfrm>
              <a:off x="5615884" y="6186623"/>
              <a:ext cx="301686" cy="369332"/>
            </a:xfrm>
            <a:prstGeom prst="rect">
              <a:avLst/>
            </a:prstGeom>
            <a:noFill/>
          </p:spPr>
          <p:txBody>
            <a:bodyPr wrap="none" rtlCol="0">
              <a:spAutoFit/>
            </a:bodyPr>
            <a:lstStyle/>
            <a:p>
              <a:r>
                <a:rPr lang="en-US" dirty="0"/>
                <a:t>3</a:t>
              </a:r>
            </a:p>
          </p:txBody>
        </p:sp>
        <p:sp>
          <p:nvSpPr>
            <p:cNvPr id="345" name="Rectangle 344">
              <a:extLst>
                <a:ext uri="{FF2B5EF4-FFF2-40B4-BE49-F238E27FC236}">
                  <a16:creationId xmlns:a16="http://schemas.microsoft.com/office/drawing/2014/main" id="{3EC5BAE8-6A07-9244-ACA7-081FB6DD5005}"/>
                </a:ext>
              </a:extLst>
            </p:cNvPr>
            <p:cNvSpPr/>
            <p:nvPr/>
          </p:nvSpPr>
          <p:spPr>
            <a:xfrm>
              <a:off x="4728094" y="4734839"/>
              <a:ext cx="1308795"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extBox 345">
              <a:extLst>
                <a:ext uri="{FF2B5EF4-FFF2-40B4-BE49-F238E27FC236}">
                  <a16:creationId xmlns:a16="http://schemas.microsoft.com/office/drawing/2014/main" id="{014D6A24-8CB8-C14B-959F-494C941FDED4}"/>
                </a:ext>
              </a:extLst>
            </p:cNvPr>
            <p:cNvSpPr txBox="1"/>
            <p:nvPr/>
          </p:nvSpPr>
          <p:spPr>
            <a:xfrm>
              <a:off x="5046644" y="6480793"/>
              <a:ext cx="646331" cy="276999"/>
            </a:xfrm>
            <a:prstGeom prst="rect">
              <a:avLst/>
            </a:prstGeom>
            <a:noFill/>
          </p:spPr>
          <p:txBody>
            <a:bodyPr wrap="none" rtlCol="0">
              <a:spAutoFit/>
            </a:bodyPr>
            <a:lstStyle/>
            <a:p>
              <a:r>
                <a:rPr lang="en-US" sz="1200" dirty="0"/>
                <a:t>Section</a:t>
              </a:r>
            </a:p>
          </p:txBody>
        </p:sp>
        <p:sp>
          <p:nvSpPr>
            <p:cNvPr id="347" name="TextBox 346">
              <a:extLst>
                <a:ext uri="{FF2B5EF4-FFF2-40B4-BE49-F238E27FC236}">
                  <a16:creationId xmlns:a16="http://schemas.microsoft.com/office/drawing/2014/main" id="{4E0CEFD4-883D-6743-BA28-D7F286B9DB1A}"/>
                </a:ext>
              </a:extLst>
            </p:cNvPr>
            <p:cNvSpPr txBox="1"/>
            <p:nvPr/>
          </p:nvSpPr>
          <p:spPr>
            <a:xfrm rot="16200000">
              <a:off x="4175620" y="5353033"/>
              <a:ext cx="761747" cy="276999"/>
            </a:xfrm>
            <a:prstGeom prst="rect">
              <a:avLst/>
            </a:prstGeom>
            <a:noFill/>
          </p:spPr>
          <p:txBody>
            <a:bodyPr wrap="none" rtlCol="0">
              <a:spAutoFit/>
            </a:bodyPr>
            <a:lstStyle/>
            <a:p>
              <a:r>
                <a:rPr lang="en-US" sz="1200" dirty="0"/>
                <a:t>Applause</a:t>
              </a:r>
            </a:p>
          </p:txBody>
        </p:sp>
      </p:grpSp>
      <p:grpSp>
        <p:nvGrpSpPr>
          <p:cNvPr id="374" name="Group 373">
            <a:extLst>
              <a:ext uri="{FF2B5EF4-FFF2-40B4-BE49-F238E27FC236}">
                <a16:creationId xmlns:a16="http://schemas.microsoft.com/office/drawing/2014/main" id="{2EE09516-526E-BB49-9345-37D8A2DB4C7B}"/>
              </a:ext>
            </a:extLst>
          </p:cNvPr>
          <p:cNvGrpSpPr/>
          <p:nvPr/>
        </p:nvGrpSpPr>
        <p:grpSpPr>
          <a:xfrm>
            <a:off x="6963182" y="5211263"/>
            <a:ext cx="1069775" cy="1028369"/>
            <a:chOff x="6963182" y="5211263"/>
            <a:chExt cx="1069775" cy="1028369"/>
          </a:xfrm>
        </p:grpSpPr>
        <p:sp>
          <p:nvSpPr>
            <p:cNvPr id="352" name="Rectangle 351">
              <a:extLst>
                <a:ext uri="{FF2B5EF4-FFF2-40B4-BE49-F238E27FC236}">
                  <a16:creationId xmlns:a16="http://schemas.microsoft.com/office/drawing/2014/main" id="{172C4549-3948-1246-AD56-32D73F505CC8}"/>
                </a:ext>
              </a:extLst>
            </p:cNvPr>
            <p:cNvSpPr/>
            <p:nvPr/>
          </p:nvSpPr>
          <p:spPr>
            <a:xfrm>
              <a:off x="6963182" y="5211263"/>
              <a:ext cx="289274" cy="102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Rectangle 352">
              <a:extLst>
                <a:ext uri="{FF2B5EF4-FFF2-40B4-BE49-F238E27FC236}">
                  <a16:creationId xmlns:a16="http://schemas.microsoft.com/office/drawing/2014/main" id="{AB6B9EA0-DEF0-DA43-837F-4F379BD89C61}"/>
                </a:ext>
              </a:extLst>
            </p:cNvPr>
            <p:cNvSpPr/>
            <p:nvPr/>
          </p:nvSpPr>
          <p:spPr>
            <a:xfrm>
              <a:off x="7353433" y="6046150"/>
              <a:ext cx="289274" cy="192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Rectangle 353">
              <a:extLst>
                <a:ext uri="{FF2B5EF4-FFF2-40B4-BE49-F238E27FC236}">
                  <a16:creationId xmlns:a16="http://schemas.microsoft.com/office/drawing/2014/main" id="{1069F604-276B-C74F-8A94-CBE35F941BB9}"/>
                </a:ext>
              </a:extLst>
            </p:cNvPr>
            <p:cNvSpPr/>
            <p:nvPr/>
          </p:nvSpPr>
          <p:spPr>
            <a:xfrm>
              <a:off x="7743683" y="5213913"/>
              <a:ext cx="289274" cy="102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2" name="Group 371">
            <a:extLst>
              <a:ext uri="{FF2B5EF4-FFF2-40B4-BE49-F238E27FC236}">
                <a16:creationId xmlns:a16="http://schemas.microsoft.com/office/drawing/2014/main" id="{80DCE17C-9CDC-FC46-AE2C-8A7648CCA599}"/>
              </a:ext>
            </a:extLst>
          </p:cNvPr>
          <p:cNvGrpSpPr/>
          <p:nvPr/>
        </p:nvGrpSpPr>
        <p:grpSpPr>
          <a:xfrm>
            <a:off x="6533812" y="4352794"/>
            <a:ext cx="2495653" cy="2404998"/>
            <a:chOff x="6533812" y="4352794"/>
            <a:chExt cx="2495653" cy="2404998"/>
          </a:xfrm>
        </p:grpSpPr>
        <p:sp>
          <p:nvSpPr>
            <p:cNvPr id="317" name="TextBox 316">
              <a:extLst>
                <a:ext uri="{FF2B5EF4-FFF2-40B4-BE49-F238E27FC236}">
                  <a16:creationId xmlns:a16="http://schemas.microsoft.com/office/drawing/2014/main" id="{CD4C6898-95DD-9A4C-8F00-16AB6B061C60}"/>
                </a:ext>
              </a:extLst>
            </p:cNvPr>
            <p:cNvSpPr txBox="1"/>
            <p:nvPr/>
          </p:nvSpPr>
          <p:spPr>
            <a:xfrm>
              <a:off x="6694595" y="4352794"/>
              <a:ext cx="2334870" cy="369332"/>
            </a:xfrm>
            <a:prstGeom prst="rect">
              <a:avLst/>
            </a:prstGeom>
            <a:noFill/>
          </p:spPr>
          <p:txBody>
            <a:bodyPr wrap="none" rtlCol="0">
              <a:spAutoFit/>
            </a:bodyPr>
            <a:lstStyle/>
            <a:p>
              <a:r>
                <a:rPr lang="en-US" dirty="0"/>
                <a:t>Mystery Candidate???:</a:t>
              </a:r>
            </a:p>
          </p:txBody>
        </p:sp>
        <p:sp>
          <p:nvSpPr>
            <p:cNvPr id="348" name="TextBox 347">
              <a:extLst>
                <a:ext uri="{FF2B5EF4-FFF2-40B4-BE49-F238E27FC236}">
                  <a16:creationId xmlns:a16="http://schemas.microsoft.com/office/drawing/2014/main" id="{ABD64B76-7B3C-C34B-AAA2-7CE2BAE6AC93}"/>
                </a:ext>
              </a:extLst>
            </p:cNvPr>
            <p:cNvSpPr txBox="1"/>
            <p:nvPr/>
          </p:nvSpPr>
          <p:spPr>
            <a:xfrm>
              <a:off x="6605373" y="6170720"/>
              <a:ext cx="301686" cy="369332"/>
            </a:xfrm>
            <a:prstGeom prst="rect">
              <a:avLst/>
            </a:prstGeom>
            <a:noFill/>
          </p:spPr>
          <p:txBody>
            <a:bodyPr wrap="none" rtlCol="0">
              <a:spAutoFit/>
            </a:bodyPr>
            <a:lstStyle/>
            <a:p>
              <a:r>
                <a:rPr lang="en-US" dirty="0"/>
                <a:t>0</a:t>
              </a:r>
            </a:p>
          </p:txBody>
        </p:sp>
        <p:sp>
          <p:nvSpPr>
            <p:cNvPr id="349" name="TextBox 348">
              <a:extLst>
                <a:ext uri="{FF2B5EF4-FFF2-40B4-BE49-F238E27FC236}">
                  <a16:creationId xmlns:a16="http://schemas.microsoft.com/office/drawing/2014/main" id="{CB5B780F-33F0-BB47-8111-2B3B5947EFBE}"/>
                </a:ext>
              </a:extLst>
            </p:cNvPr>
            <p:cNvSpPr txBox="1"/>
            <p:nvPr/>
          </p:nvSpPr>
          <p:spPr>
            <a:xfrm>
              <a:off x="6950770" y="6186623"/>
              <a:ext cx="301686" cy="369332"/>
            </a:xfrm>
            <a:prstGeom prst="rect">
              <a:avLst/>
            </a:prstGeom>
            <a:noFill/>
          </p:spPr>
          <p:txBody>
            <a:bodyPr wrap="none" rtlCol="0">
              <a:spAutoFit/>
            </a:bodyPr>
            <a:lstStyle/>
            <a:p>
              <a:r>
                <a:rPr lang="en-US" dirty="0"/>
                <a:t>1</a:t>
              </a:r>
            </a:p>
          </p:txBody>
        </p:sp>
        <p:sp>
          <p:nvSpPr>
            <p:cNvPr id="350" name="TextBox 349">
              <a:extLst>
                <a:ext uri="{FF2B5EF4-FFF2-40B4-BE49-F238E27FC236}">
                  <a16:creationId xmlns:a16="http://schemas.microsoft.com/office/drawing/2014/main" id="{EB8737DB-1C1C-1E44-86F9-8D5CDEC1ED9A}"/>
                </a:ext>
              </a:extLst>
            </p:cNvPr>
            <p:cNvSpPr txBox="1"/>
            <p:nvPr/>
          </p:nvSpPr>
          <p:spPr>
            <a:xfrm>
              <a:off x="7344528" y="6186623"/>
              <a:ext cx="301686" cy="369332"/>
            </a:xfrm>
            <a:prstGeom prst="rect">
              <a:avLst/>
            </a:prstGeom>
            <a:noFill/>
          </p:spPr>
          <p:txBody>
            <a:bodyPr wrap="none" rtlCol="0">
              <a:spAutoFit/>
            </a:bodyPr>
            <a:lstStyle/>
            <a:p>
              <a:r>
                <a:rPr lang="en-US" dirty="0"/>
                <a:t>2</a:t>
              </a:r>
            </a:p>
          </p:txBody>
        </p:sp>
        <p:sp>
          <p:nvSpPr>
            <p:cNvPr id="351" name="TextBox 350">
              <a:extLst>
                <a:ext uri="{FF2B5EF4-FFF2-40B4-BE49-F238E27FC236}">
                  <a16:creationId xmlns:a16="http://schemas.microsoft.com/office/drawing/2014/main" id="{B521C926-1AB3-E443-BCD1-E60B8C8C765E}"/>
                </a:ext>
              </a:extLst>
            </p:cNvPr>
            <p:cNvSpPr txBox="1"/>
            <p:nvPr/>
          </p:nvSpPr>
          <p:spPr>
            <a:xfrm>
              <a:off x="7731702" y="6186623"/>
              <a:ext cx="301686" cy="369332"/>
            </a:xfrm>
            <a:prstGeom prst="rect">
              <a:avLst/>
            </a:prstGeom>
            <a:noFill/>
          </p:spPr>
          <p:txBody>
            <a:bodyPr wrap="none" rtlCol="0">
              <a:spAutoFit/>
            </a:bodyPr>
            <a:lstStyle/>
            <a:p>
              <a:r>
                <a:rPr lang="en-US" dirty="0"/>
                <a:t>3</a:t>
              </a:r>
            </a:p>
          </p:txBody>
        </p:sp>
        <p:sp>
          <p:nvSpPr>
            <p:cNvPr id="355" name="Rectangle 354">
              <a:extLst>
                <a:ext uri="{FF2B5EF4-FFF2-40B4-BE49-F238E27FC236}">
                  <a16:creationId xmlns:a16="http://schemas.microsoft.com/office/drawing/2014/main" id="{D45BFDC0-018C-2F43-BB00-47B853F0DB74}"/>
                </a:ext>
              </a:extLst>
            </p:cNvPr>
            <p:cNvSpPr/>
            <p:nvPr/>
          </p:nvSpPr>
          <p:spPr>
            <a:xfrm>
              <a:off x="6843912" y="4734839"/>
              <a:ext cx="1308795"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TextBox 355">
              <a:extLst>
                <a:ext uri="{FF2B5EF4-FFF2-40B4-BE49-F238E27FC236}">
                  <a16:creationId xmlns:a16="http://schemas.microsoft.com/office/drawing/2014/main" id="{A7B9D222-AC42-6743-A61D-DAB5291AAC7B}"/>
                </a:ext>
              </a:extLst>
            </p:cNvPr>
            <p:cNvSpPr txBox="1"/>
            <p:nvPr/>
          </p:nvSpPr>
          <p:spPr>
            <a:xfrm>
              <a:off x="7162462" y="6480793"/>
              <a:ext cx="646331" cy="276999"/>
            </a:xfrm>
            <a:prstGeom prst="rect">
              <a:avLst/>
            </a:prstGeom>
            <a:noFill/>
          </p:spPr>
          <p:txBody>
            <a:bodyPr wrap="none" rtlCol="0">
              <a:spAutoFit/>
            </a:bodyPr>
            <a:lstStyle/>
            <a:p>
              <a:r>
                <a:rPr lang="en-US" sz="1200" dirty="0"/>
                <a:t>Section</a:t>
              </a:r>
            </a:p>
          </p:txBody>
        </p:sp>
        <p:sp>
          <p:nvSpPr>
            <p:cNvPr id="357" name="TextBox 356">
              <a:extLst>
                <a:ext uri="{FF2B5EF4-FFF2-40B4-BE49-F238E27FC236}">
                  <a16:creationId xmlns:a16="http://schemas.microsoft.com/office/drawing/2014/main" id="{24EEF2DF-4F9C-8746-8C22-77EFABB36573}"/>
                </a:ext>
              </a:extLst>
            </p:cNvPr>
            <p:cNvSpPr txBox="1"/>
            <p:nvPr/>
          </p:nvSpPr>
          <p:spPr>
            <a:xfrm rot="16200000">
              <a:off x="6291438" y="5353033"/>
              <a:ext cx="761747" cy="276999"/>
            </a:xfrm>
            <a:prstGeom prst="rect">
              <a:avLst/>
            </a:prstGeom>
            <a:noFill/>
          </p:spPr>
          <p:txBody>
            <a:bodyPr wrap="none" rtlCol="0">
              <a:spAutoFit/>
            </a:bodyPr>
            <a:lstStyle/>
            <a:p>
              <a:r>
                <a:rPr lang="en-US" sz="1200" dirty="0"/>
                <a:t>Applause</a:t>
              </a:r>
            </a:p>
          </p:txBody>
        </p:sp>
      </p:grpSp>
      <p:grpSp>
        <p:nvGrpSpPr>
          <p:cNvPr id="373" name="Group 372">
            <a:extLst>
              <a:ext uri="{FF2B5EF4-FFF2-40B4-BE49-F238E27FC236}">
                <a16:creationId xmlns:a16="http://schemas.microsoft.com/office/drawing/2014/main" id="{2D64A966-61C0-AF4C-9E2C-3DEEFF7ECE9B}"/>
              </a:ext>
            </a:extLst>
          </p:cNvPr>
          <p:cNvGrpSpPr/>
          <p:nvPr/>
        </p:nvGrpSpPr>
        <p:grpSpPr>
          <a:xfrm>
            <a:off x="6964388" y="5207215"/>
            <a:ext cx="1069775" cy="1032213"/>
            <a:chOff x="6964507" y="5198143"/>
            <a:chExt cx="1069775" cy="1032213"/>
          </a:xfrm>
        </p:grpSpPr>
        <p:sp>
          <p:nvSpPr>
            <p:cNvPr id="358" name="Rectangle 357">
              <a:extLst>
                <a:ext uri="{FF2B5EF4-FFF2-40B4-BE49-F238E27FC236}">
                  <a16:creationId xmlns:a16="http://schemas.microsoft.com/office/drawing/2014/main" id="{0A1B589D-6095-3549-B804-C3E7E9DA876A}"/>
                </a:ext>
              </a:extLst>
            </p:cNvPr>
            <p:cNvSpPr/>
            <p:nvPr/>
          </p:nvSpPr>
          <p:spPr>
            <a:xfrm>
              <a:off x="6964507" y="5204637"/>
              <a:ext cx="289274" cy="102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Rectangle 358">
              <a:extLst>
                <a:ext uri="{FF2B5EF4-FFF2-40B4-BE49-F238E27FC236}">
                  <a16:creationId xmlns:a16="http://schemas.microsoft.com/office/drawing/2014/main" id="{15796DC8-B979-F845-89EC-9E204398E36B}"/>
                </a:ext>
              </a:extLst>
            </p:cNvPr>
            <p:cNvSpPr/>
            <p:nvPr/>
          </p:nvSpPr>
          <p:spPr>
            <a:xfrm>
              <a:off x="7354758" y="6030380"/>
              <a:ext cx="289274" cy="1921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Rectangle 359">
              <a:extLst>
                <a:ext uri="{FF2B5EF4-FFF2-40B4-BE49-F238E27FC236}">
                  <a16:creationId xmlns:a16="http://schemas.microsoft.com/office/drawing/2014/main" id="{B5D5D385-3D81-2F4F-8B8F-A96386884328}"/>
                </a:ext>
              </a:extLst>
            </p:cNvPr>
            <p:cNvSpPr/>
            <p:nvPr/>
          </p:nvSpPr>
          <p:spPr>
            <a:xfrm>
              <a:off x="7745008" y="5198143"/>
              <a:ext cx="289274" cy="102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9459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2"/>
                                        </p:tgtEl>
                                        <p:attrNameLst>
                                          <p:attrName>style.visibility</p:attrName>
                                        </p:attrNameLst>
                                      </p:cBhvr>
                                      <p:to>
                                        <p:strVal val="visible"/>
                                      </p:to>
                                    </p:set>
                                    <p:animEffect transition="in" filter="fade">
                                      <p:cBhvr>
                                        <p:cTn id="11" dur="500"/>
                                        <p:tgtEl>
                                          <p:spTgt spid="3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3"/>
                                        </p:tgtEl>
                                        <p:attrNameLst>
                                          <p:attrName>style.visibility</p:attrName>
                                        </p:attrNameLst>
                                      </p:cBhvr>
                                      <p:to>
                                        <p:strVal val="visible"/>
                                      </p:to>
                                    </p:set>
                                    <p:animEffect transition="in" filter="fade">
                                      <p:cBhvr>
                                        <p:cTn id="15" dur="500"/>
                                        <p:tgtEl>
                                          <p:spTgt spid="36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67"/>
                                        </p:tgtEl>
                                        <p:attrNameLst>
                                          <p:attrName>style.visibility</p:attrName>
                                        </p:attrNameLst>
                                      </p:cBhvr>
                                      <p:to>
                                        <p:strVal val="visible"/>
                                      </p:to>
                                    </p:set>
                                    <p:animEffect transition="in" filter="wipe(down)">
                                      <p:cBhvr>
                                        <p:cTn id="24" dur="500"/>
                                        <p:tgtEl>
                                          <p:spTgt spid="36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70"/>
                                        </p:tgtEl>
                                        <p:attrNameLst>
                                          <p:attrName>style.visibility</p:attrName>
                                        </p:attrNameLst>
                                      </p:cBhvr>
                                      <p:to>
                                        <p:strVal val="visible"/>
                                      </p:to>
                                    </p:set>
                                    <p:animEffect transition="in" filter="wipe(down)">
                                      <p:cBhvr>
                                        <p:cTn id="33" dur="500"/>
                                        <p:tgtEl>
                                          <p:spTgt spid="37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6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71"/>
                                        </p:tgtEl>
                                        <p:attrNameLst>
                                          <p:attrName>style.visibility</p:attrName>
                                        </p:attrNameLst>
                                      </p:cBhvr>
                                      <p:to>
                                        <p:strVal val="visible"/>
                                      </p:to>
                                    </p:set>
                                    <p:animEffect transition="in" filter="wipe(down)">
                                      <p:cBhvr>
                                        <p:cTn id="42" dur="500"/>
                                        <p:tgtEl>
                                          <p:spTgt spid="37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2"/>
                                        </p:tgtEl>
                                        <p:attrNameLst>
                                          <p:attrName>style.visibility</p:attrName>
                                        </p:attrNameLst>
                                      </p:cBhvr>
                                      <p:to>
                                        <p:strVal val="visible"/>
                                      </p:to>
                                    </p:set>
                                  </p:childTnLst>
                                </p:cTn>
                              </p:par>
                            </p:childTnLst>
                          </p:cTn>
                        </p:par>
                        <p:par>
                          <p:cTn id="47" fill="hold">
                            <p:stCondLst>
                              <p:cond delay="0"/>
                            </p:stCondLst>
                            <p:childTnLst>
                              <p:par>
                                <p:cTn id="48" presetID="22" presetClass="entr" presetSubtype="4" fill="hold" nodeType="afterEffect">
                                  <p:stCondLst>
                                    <p:cond delay="0"/>
                                  </p:stCondLst>
                                  <p:childTnLst>
                                    <p:set>
                                      <p:cBhvr>
                                        <p:cTn id="49" dur="1" fill="hold">
                                          <p:stCondLst>
                                            <p:cond delay="0"/>
                                          </p:stCondLst>
                                        </p:cTn>
                                        <p:tgtEl>
                                          <p:spTgt spid="374"/>
                                        </p:tgtEl>
                                        <p:attrNameLst>
                                          <p:attrName>style.visibility</p:attrName>
                                        </p:attrNameLst>
                                      </p:cBhvr>
                                      <p:to>
                                        <p:strVal val="visible"/>
                                      </p:to>
                                    </p:set>
                                    <p:animEffect transition="in" filter="wipe(down)">
                                      <p:cBhvr>
                                        <p:cTn id="50" dur="500"/>
                                        <p:tgtEl>
                                          <p:spTgt spid="37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3"/>
                                        </p:tgtEl>
                                        <p:attrNameLst>
                                          <p:attrName>style.visibility</p:attrName>
                                        </p:attrNameLst>
                                      </p:cBhvr>
                                      <p:to>
                                        <p:strVal val="visible"/>
                                      </p:to>
                                    </p:set>
                                    <p:animEffect transition="in" filter="fade">
                                      <p:cBhvr>
                                        <p:cTn id="55" dur="5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6125-7C4C-174E-AE89-DCB5497AC79F}"/>
              </a:ext>
            </a:extLst>
          </p:cNvPr>
          <p:cNvSpPr>
            <a:spLocks noGrp="1"/>
          </p:cNvSpPr>
          <p:nvPr>
            <p:ph type="title"/>
          </p:nvPr>
        </p:nvSpPr>
        <p:spPr/>
        <p:txBody>
          <a:bodyPr/>
          <a:lstStyle/>
          <a:p>
            <a:r>
              <a:rPr lang="en-US" dirty="0"/>
              <a:t>Neural Decoding Analogy</a:t>
            </a:r>
          </a:p>
        </p:txBody>
      </p:sp>
      <p:sp>
        <p:nvSpPr>
          <p:cNvPr id="3" name="Content Placeholder 2">
            <a:extLst>
              <a:ext uri="{FF2B5EF4-FFF2-40B4-BE49-F238E27FC236}">
                <a16:creationId xmlns:a16="http://schemas.microsoft.com/office/drawing/2014/main" id="{D0D65E0B-791C-D342-8C0C-CF27424BB76F}"/>
              </a:ext>
            </a:extLst>
          </p:cNvPr>
          <p:cNvSpPr>
            <a:spLocks noGrp="1"/>
          </p:cNvSpPr>
          <p:nvPr>
            <p:ph idx="1"/>
          </p:nvPr>
        </p:nvSpPr>
        <p:spPr>
          <a:xfrm>
            <a:off x="628650" y="1644444"/>
            <a:ext cx="7886700" cy="2221913"/>
          </a:xfrm>
        </p:spPr>
        <p:txBody>
          <a:bodyPr/>
          <a:lstStyle/>
          <a:p>
            <a:r>
              <a:rPr lang="en-US" dirty="0"/>
              <a:t>Audience Sections = Brain Regions</a:t>
            </a:r>
          </a:p>
          <a:p>
            <a:r>
              <a:rPr lang="en-US" dirty="0"/>
              <a:t>Candidates = Stimuli</a:t>
            </a:r>
          </a:p>
          <a:p>
            <a:r>
              <a:rPr lang="en-US" dirty="0"/>
              <a:t>Applause Levels  = Brain Activation (BOLD signal)</a:t>
            </a:r>
          </a:p>
          <a:p>
            <a:r>
              <a:rPr lang="en-US" dirty="0"/>
              <a:t>Graphs = Activity Patterns</a:t>
            </a:r>
          </a:p>
        </p:txBody>
      </p:sp>
      <p:grpSp>
        <p:nvGrpSpPr>
          <p:cNvPr id="4" name="Group 3">
            <a:extLst>
              <a:ext uri="{FF2B5EF4-FFF2-40B4-BE49-F238E27FC236}">
                <a16:creationId xmlns:a16="http://schemas.microsoft.com/office/drawing/2014/main" id="{CE76295A-940A-F747-8775-22659C61F70E}"/>
              </a:ext>
            </a:extLst>
          </p:cNvPr>
          <p:cNvGrpSpPr/>
          <p:nvPr/>
        </p:nvGrpSpPr>
        <p:grpSpPr>
          <a:xfrm>
            <a:off x="244495" y="4968270"/>
            <a:ext cx="846252" cy="899171"/>
            <a:chOff x="628650" y="1866182"/>
            <a:chExt cx="1974639" cy="2098120"/>
          </a:xfrm>
        </p:grpSpPr>
        <p:grpSp>
          <p:nvGrpSpPr>
            <p:cNvPr id="5" name="Group 4">
              <a:extLst>
                <a:ext uri="{FF2B5EF4-FFF2-40B4-BE49-F238E27FC236}">
                  <a16:creationId xmlns:a16="http://schemas.microsoft.com/office/drawing/2014/main" id="{5F7FC1AC-7368-D545-B5E7-61D87184CC50}"/>
                </a:ext>
              </a:extLst>
            </p:cNvPr>
            <p:cNvGrpSpPr/>
            <p:nvPr/>
          </p:nvGrpSpPr>
          <p:grpSpPr>
            <a:xfrm>
              <a:off x="718644" y="1866182"/>
              <a:ext cx="1884645" cy="1709693"/>
              <a:chOff x="718644" y="1866182"/>
              <a:chExt cx="1884645" cy="1709693"/>
            </a:xfrm>
          </p:grpSpPr>
          <p:sp>
            <p:nvSpPr>
              <p:cNvPr id="7" name="Rectangle 6">
                <a:extLst>
                  <a:ext uri="{FF2B5EF4-FFF2-40B4-BE49-F238E27FC236}">
                    <a16:creationId xmlns:a16="http://schemas.microsoft.com/office/drawing/2014/main" id="{31E1D23B-F5F5-6A4C-B135-824C0D30FE51}"/>
                  </a:ext>
                </a:extLst>
              </p:cNvPr>
              <p:cNvSpPr/>
              <p:nvPr/>
            </p:nvSpPr>
            <p:spPr>
              <a:xfrm>
                <a:off x="718644"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629736-69AD-8841-92F5-6DAD5B548267}"/>
                  </a:ext>
                </a:extLst>
              </p:cNvPr>
              <p:cNvSpPr/>
              <p:nvPr/>
            </p:nvSpPr>
            <p:spPr>
              <a:xfrm>
                <a:off x="915523"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4F67EE-6058-864E-B2B0-6181E2E4E456}"/>
                  </a:ext>
                </a:extLst>
              </p:cNvPr>
              <p:cNvSpPr/>
              <p:nvPr/>
            </p:nvSpPr>
            <p:spPr>
              <a:xfrm>
                <a:off x="1112402"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37A19D9-A864-DF42-9B3E-003B2672C0CB}"/>
                  </a:ext>
                </a:extLst>
              </p:cNvPr>
              <p:cNvSpPr/>
              <p:nvPr/>
            </p:nvSpPr>
            <p:spPr>
              <a:xfrm>
                <a:off x="1309281"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B2134B-EC05-7C49-A7B5-FC1A8B45483C}"/>
                  </a:ext>
                </a:extLst>
              </p:cNvPr>
              <p:cNvSpPr/>
              <p:nvPr/>
            </p:nvSpPr>
            <p:spPr>
              <a:xfrm>
                <a:off x="1506160"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C8020E-D5E9-CE48-A98D-4D86B205BDA5}"/>
                  </a:ext>
                </a:extLst>
              </p:cNvPr>
              <p:cNvSpPr/>
              <p:nvPr/>
            </p:nvSpPr>
            <p:spPr>
              <a:xfrm>
                <a:off x="1703039"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8934B7B-210F-1B46-9FA4-5A1A2B602BAC}"/>
                  </a:ext>
                </a:extLst>
              </p:cNvPr>
              <p:cNvSpPr/>
              <p:nvPr/>
            </p:nvSpPr>
            <p:spPr>
              <a:xfrm>
                <a:off x="1899918"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B0C123-2107-6D4C-846A-71A927E908A8}"/>
                  </a:ext>
                </a:extLst>
              </p:cNvPr>
              <p:cNvSpPr/>
              <p:nvPr/>
            </p:nvSpPr>
            <p:spPr>
              <a:xfrm>
                <a:off x="2096797"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3427A4-41A9-2C4F-9315-E96B5C1363FB}"/>
                  </a:ext>
                </a:extLst>
              </p:cNvPr>
              <p:cNvSpPr/>
              <p:nvPr/>
            </p:nvSpPr>
            <p:spPr>
              <a:xfrm>
                <a:off x="2293676"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D90C0E-7BE9-B140-AED4-0B528DF114EB}"/>
                  </a:ext>
                </a:extLst>
              </p:cNvPr>
              <p:cNvSpPr/>
              <p:nvPr/>
            </p:nvSpPr>
            <p:spPr>
              <a:xfrm>
                <a:off x="2490554"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E44FAAA-15E5-2C45-875C-2CD0A5A14E40}"/>
                  </a:ext>
                </a:extLst>
              </p:cNvPr>
              <p:cNvSpPr/>
              <p:nvPr/>
            </p:nvSpPr>
            <p:spPr>
              <a:xfrm>
                <a:off x="718644"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EF603B-B619-9043-8291-79C238D990AD}"/>
                  </a:ext>
                </a:extLst>
              </p:cNvPr>
              <p:cNvSpPr/>
              <p:nvPr/>
            </p:nvSpPr>
            <p:spPr>
              <a:xfrm>
                <a:off x="915523"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E64EDEB-C84E-064A-AA40-712A0B0946D2}"/>
                  </a:ext>
                </a:extLst>
              </p:cNvPr>
              <p:cNvSpPr/>
              <p:nvPr/>
            </p:nvSpPr>
            <p:spPr>
              <a:xfrm>
                <a:off x="1112402"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EFBE438-CA5C-6041-B90D-F8487F31CAF2}"/>
                  </a:ext>
                </a:extLst>
              </p:cNvPr>
              <p:cNvSpPr/>
              <p:nvPr/>
            </p:nvSpPr>
            <p:spPr>
              <a:xfrm>
                <a:off x="1309281"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764C5A-A96B-BF42-A418-743598C49E02}"/>
                  </a:ext>
                </a:extLst>
              </p:cNvPr>
              <p:cNvSpPr/>
              <p:nvPr/>
            </p:nvSpPr>
            <p:spPr>
              <a:xfrm>
                <a:off x="1506160"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A2E053-DFB6-5D4F-BFA1-542C67078057}"/>
                  </a:ext>
                </a:extLst>
              </p:cNvPr>
              <p:cNvSpPr/>
              <p:nvPr/>
            </p:nvSpPr>
            <p:spPr>
              <a:xfrm>
                <a:off x="1703039"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2267F28-BC55-534D-9CF0-8FCBB730401F}"/>
                  </a:ext>
                </a:extLst>
              </p:cNvPr>
              <p:cNvSpPr/>
              <p:nvPr/>
            </p:nvSpPr>
            <p:spPr>
              <a:xfrm>
                <a:off x="1899918"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3D214CD-2EDB-D547-B0F1-267B35B239B9}"/>
                  </a:ext>
                </a:extLst>
              </p:cNvPr>
              <p:cNvSpPr/>
              <p:nvPr/>
            </p:nvSpPr>
            <p:spPr>
              <a:xfrm>
                <a:off x="2096797"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DD606E2-921E-E04B-AA37-4955024728ED}"/>
                  </a:ext>
                </a:extLst>
              </p:cNvPr>
              <p:cNvSpPr/>
              <p:nvPr/>
            </p:nvSpPr>
            <p:spPr>
              <a:xfrm>
                <a:off x="2293676"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18EBFA-39A3-8849-9AEB-9ECFADD52A72}"/>
                  </a:ext>
                </a:extLst>
              </p:cNvPr>
              <p:cNvSpPr/>
              <p:nvPr/>
            </p:nvSpPr>
            <p:spPr>
              <a:xfrm>
                <a:off x="2490554"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BEE3B21-6A46-8641-85E4-B82FF881F27C}"/>
                  </a:ext>
                </a:extLst>
              </p:cNvPr>
              <p:cNvSpPr/>
              <p:nvPr/>
            </p:nvSpPr>
            <p:spPr>
              <a:xfrm>
                <a:off x="718644"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A80BA3-9CD8-8D47-8CDD-869552DF59D8}"/>
                  </a:ext>
                </a:extLst>
              </p:cNvPr>
              <p:cNvSpPr/>
              <p:nvPr/>
            </p:nvSpPr>
            <p:spPr>
              <a:xfrm>
                <a:off x="915523"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949E48F-C1F1-EC48-83BB-8C110E01CC5C}"/>
                  </a:ext>
                </a:extLst>
              </p:cNvPr>
              <p:cNvSpPr/>
              <p:nvPr/>
            </p:nvSpPr>
            <p:spPr>
              <a:xfrm>
                <a:off x="1112402"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B0EB985-E34C-984F-8EFD-E15CBF3B7465}"/>
                  </a:ext>
                </a:extLst>
              </p:cNvPr>
              <p:cNvSpPr/>
              <p:nvPr/>
            </p:nvSpPr>
            <p:spPr>
              <a:xfrm>
                <a:off x="1309281"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B77F5A7-C755-324A-A4AF-7A045120C9A3}"/>
                  </a:ext>
                </a:extLst>
              </p:cNvPr>
              <p:cNvSpPr/>
              <p:nvPr/>
            </p:nvSpPr>
            <p:spPr>
              <a:xfrm>
                <a:off x="1506160"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03AEC6-F6AB-E742-B418-4AE69346B1AB}"/>
                  </a:ext>
                </a:extLst>
              </p:cNvPr>
              <p:cNvSpPr/>
              <p:nvPr/>
            </p:nvSpPr>
            <p:spPr>
              <a:xfrm>
                <a:off x="1703039"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750AC67-7105-1D49-B757-BB7E4E6D8099}"/>
                  </a:ext>
                </a:extLst>
              </p:cNvPr>
              <p:cNvSpPr/>
              <p:nvPr/>
            </p:nvSpPr>
            <p:spPr>
              <a:xfrm>
                <a:off x="1899918"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43F9B67-7BB7-4349-A191-6A57061E6371}"/>
                  </a:ext>
                </a:extLst>
              </p:cNvPr>
              <p:cNvSpPr/>
              <p:nvPr/>
            </p:nvSpPr>
            <p:spPr>
              <a:xfrm>
                <a:off x="2096797"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37DE287-A24E-5840-A3F0-0CDE6D859110}"/>
                  </a:ext>
                </a:extLst>
              </p:cNvPr>
              <p:cNvSpPr/>
              <p:nvPr/>
            </p:nvSpPr>
            <p:spPr>
              <a:xfrm>
                <a:off x="2293676"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FDC5A4F-B5C9-D041-BEF7-76768D82D16B}"/>
                  </a:ext>
                </a:extLst>
              </p:cNvPr>
              <p:cNvSpPr/>
              <p:nvPr/>
            </p:nvSpPr>
            <p:spPr>
              <a:xfrm>
                <a:off x="2490554"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E89A760-919A-8647-8C1D-68FFF2F434D1}"/>
                  </a:ext>
                </a:extLst>
              </p:cNvPr>
              <p:cNvSpPr/>
              <p:nvPr/>
            </p:nvSpPr>
            <p:spPr>
              <a:xfrm>
                <a:off x="718644"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945DE95-F48C-C74C-9E5A-127A41AECA62}"/>
                  </a:ext>
                </a:extLst>
              </p:cNvPr>
              <p:cNvSpPr/>
              <p:nvPr/>
            </p:nvSpPr>
            <p:spPr>
              <a:xfrm>
                <a:off x="915523"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3D6B68A-8311-B644-83A4-2E5B189D3355}"/>
                  </a:ext>
                </a:extLst>
              </p:cNvPr>
              <p:cNvSpPr/>
              <p:nvPr/>
            </p:nvSpPr>
            <p:spPr>
              <a:xfrm>
                <a:off x="1112402"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26D4968-67F6-1B46-A126-85CCBBE9745A}"/>
                  </a:ext>
                </a:extLst>
              </p:cNvPr>
              <p:cNvSpPr/>
              <p:nvPr/>
            </p:nvSpPr>
            <p:spPr>
              <a:xfrm>
                <a:off x="1309281"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2CECB4-95C0-7E45-92F0-716A96270F45}"/>
                  </a:ext>
                </a:extLst>
              </p:cNvPr>
              <p:cNvSpPr/>
              <p:nvPr/>
            </p:nvSpPr>
            <p:spPr>
              <a:xfrm>
                <a:off x="1506160"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055A65E-C07B-9F4F-ACFB-EAB2FA31FCBC}"/>
                  </a:ext>
                </a:extLst>
              </p:cNvPr>
              <p:cNvSpPr/>
              <p:nvPr/>
            </p:nvSpPr>
            <p:spPr>
              <a:xfrm>
                <a:off x="1703039"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EBB4096-13A9-C84A-8540-625960C39DAD}"/>
                  </a:ext>
                </a:extLst>
              </p:cNvPr>
              <p:cNvSpPr/>
              <p:nvPr/>
            </p:nvSpPr>
            <p:spPr>
              <a:xfrm>
                <a:off x="1899918"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8098CC3-8E6C-0A4A-AA84-CE1D7AB0A497}"/>
                  </a:ext>
                </a:extLst>
              </p:cNvPr>
              <p:cNvSpPr/>
              <p:nvPr/>
            </p:nvSpPr>
            <p:spPr>
              <a:xfrm>
                <a:off x="2096797"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1339316-C436-1940-92A6-63C438518CD6}"/>
                  </a:ext>
                </a:extLst>
              </p:cNvPr>
              <p:cNvSpPr/>
              <p:nvPr/>
            </p:nvSpPr>
            <p:spPr>
              <a:xfrm>
                <a:off x="2293676"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D792B3A-05F7-3140-A87B-E13A844515A3}"/>
                  </a:ext>
                </a:extLst>
              </p:cNvPr>
              <p:cNvSpPr/>
              <p:nvPr/>
            </p:nvSpPr>
            <p:spPr>
              <a:xfrm>
                <a:off x="2490554"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BB47AED9-E91D-B34C-9BB9-34D3E368BEC2}"/>
                  </a:ext>
                </a:extLst>
              </p:cNvPr>
              <p:cNvSpPr/>
              <p:nvPr/>
            </p:nvSpPr>
            <p:spPr>
              <a:xfrm>
                <a:off x="718644"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63EB2A7-670A-DB47-B641-A6A983456476}"/>
                  </a:ext>
                </a:extLst>
              </p:cNvPr>
              <p:cNvSpPr/>
              <p:nvPr/>
            </p:nvSpPr>
            <p:spPr>
              <a:xfrm>
                <a:off x="915523"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261C665C-61D9-0244-AB09-20D9216179F6}"/>
                  </a:ext>
                </a:extLst>
              </p:cNvPr>
              <p:cNvSpPr/>
              <p:nvPr/>
            </p:nvSpPr>
            <p:spPr>
              <a:xfrm>
                <a:off x="1112402"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F9B8A66-FEEC-E742-99E9-ABA1883D7545}"/>
                  </a:ext>
                </a:extLst>
              </p:cNvPr>
              <p:cNvSpPr/>
              <p:nvPr/>
            </p:nvSpPr>
            <p:spPr>
              <a:xfrm>
                <a:off x="1309281"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0A26035-2751-B145-9EB1-FBC20803E935}"/>
                  </a:ext>
                </a:extLst>
              </p:cNvPr>
              <p:cNvSpPr/>
              <p:nvPr/>
            </p:nvSpPr>
            <p:spPr>
              <a:xfrm>
                <a:off x="1506160"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AEA169D-0303-F144-828A-C3D86C3CE662}"/>
                  </a:ext>
                </a:extLst>
              </p:cNvPr>
              <p:cNvSpPr/>
              <p:nvPr/>
            </p:nvSpPr>
            <p:spPr>
              <a:xfrm>
                <a:off x="1703039"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A8B08CE-C9B3-394D-9BB7-3291E3DC13C1}"/>
                  </a:ext>
                </a:extLst>
              </p:cNvPr>
              <p:cNvSpPr/>
              <p:nvPr/>
            </p:nvSpPr>
            <p:spPr>
              <a:xfrm>
                <a:off x="1899918"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4AF15A2F-A9E1-144E-BC7A-0A346593585E}"/>
                  </a:ext>
                </a:extLst>
              </p:cNvPr>
              <p:cNvSpPr/>
              <p:nvPr/>
            </p:nvSpPr>
            <p:spPr>
              <a:xfrm>
                <a:off x="2096797"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5BFC9150-4562-674D-9C58-6D5E8553488A}"/>
                  </a:ext>
                </a:extLst>
              </p:cNvPr>
              <p:cNvSpPr/>
              <p:nvPr/>
            </p:nvSpPr>
            <p:spPr>
              <a:xfrm>
                <a:off x="2293676"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CB1C3F81-0C6C-744D-9E9B-B9EAB559E978}"/>
                  </a:ext>
                </a:extLst>
              </p:cNvPr>
              <p:cNvSpPr/>
              <p:nvPr/>
            </p:nvSpPr>
            <p:spPr>
              <a:xfrm>
                <a:off x="2490554"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E6AFB0D8-FAE7-EC40-B929-FAD157ED6CFC}"/>
                  </a:ext>
                </a:extLst>
              </p:cNvPr>
              <p:cNvSpPr/>
              <p:nvPr/>
            </p:nvSpPr>
            <p:spPr>
              <a:xfrm>
                <a:off x="718644"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9253FCBB-04B9-E24B-81FD-8D15660D9E64}"/>
                  </a:ext>
                </a:extLst>
              </p:cNvPr>
              <p:cNvSpPr/>
              <p:nvPr/>
            </p:nvSpPr>
            <p:spPr>
              <a:xfrm>
                <a:off x="915523"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1F5C10-C18F-6142-886F-E1FAB4772B28}"/>
                  </a:ext>
                </a:extLst>
              </p:cNvPr>
              <p:cNvSpPr/>
              <p:nvPr/>
            </p:nvSpPr>
            <p:spPr>
              <a:xfrm>
                <a:off x="1112402"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1CECBD2-39A8-2943-917F-6B85D32BFF00}"/>
                  </a:ext>
                </a:extLst>
              </p:cNvPr>
              <p:cNvSpPr/>
              <p:nvPr/>
            </p:nvSpPr>
            <p:spPr>
              <a:xfrm>
                <a:off x="1309281"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716DF99-96A9-544C-AD4E-857EF6BBA431}"/>
                  </a:ext>
                </a:extLst>
              </p:cNvPr>
              <p:cNvSpPr/>
              <p:nvPr/>
            </p:nvSpPr>
            <p:spPr>
              <a:xfrm>
                <a:off x="1506160"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336DBA8-8B3F-8E48-80C3-3DB230229847}"/>
                  </a:ext>
                </a:extLst>
              </p:cNvPr>
              <p:cNvSpPr/>
              <p:nvPr/>
            </p:nvSpPr>
            <p:spPr>
              <a:xfrm>
                <a:off x="1703039"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96D15A9-C28C-2E4E-A098-CF2AF70D3BB2}"/>
                  </a:ext>
                </a:extLst>
              </p:cNvPr>
              <p:cNvSpPr/>
              <p:nvPr/>
            </p:nvSpPr>
            <p:spPr>
              <a:xfrm>
                <a:off x="1899918"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8601B56-6E5D-CA4C-A346-24445AD94516}"/>
                  </a:ext>
                </a:extLst>
              </p:cNvPr>
              <p:cNvSpPr/>
              <p:nvPr/>
            </p:nvSpPr>
            <p:spPr>
              <a:xfrm>
                <a:off x="2096797"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B1C2EF0-E123-CA4D-AB0E-8D0C96ED680D}"/>
                  </a:ext>
                </a:extLst>
              </p:cNvPr>
              <p:cNvSpPr/>
              <p:nvPr/>
            </p:nvSpPr>
            <p:spPr>
              <a:xfrm>
                <a:off x="2293676"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F5CEFEC-C318-BE4C-82B0-C2E06E93BABF}"/>
                  </a:ext>
                </a:extLst>
              </p:cNvPr>
              <p:cNvSpPr/>
              <p:nvPr/>
            </p:nvSpPr>
            <p:spPr>
              <a:xfrm>
                <a:off x="2490554"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8753D410-E89C-204A-99EC-424A6CFCD8D6}"/>
                  </a:ext>
                </a:extLst>
              </p:cNvPr>
              <p:cNvSpPr/>
              <p:nvPr/>
            </p:nvSpPr>
            <p:spPr>
              <a:xfrm>
                <a:off x="718644"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BB51615B-DF09-9141-89F6-C140011A4793}"/>
                  </a:ext>
                </a:extLst>
              </p:cNvPr>
              <p:cNvSpPr/>
              <p:nvPr/>
            </p:nvSpPr>
            <p:spPr>
              <a:xfrm>
                <a:off x="915523"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F77B037E-AB9B-0746-8A75-1DA3F801EE4C}"/>
                  </a:ext>
                </a:extLst>
              </p:cNvPr>
              <p:cNvSpPr/>
              <p:nvPr/>
            </p:nvSpPr>
            <p:spPr>
              <a:xfrm>
                <a:off x="1112402"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AD6AE3CE-9315-3443-94B0-4125C388DA05}"/>
                  </a:ext>
                </a:extLst>
              </p:cNvPr>
              <p:cNvSpPr/>
              <p:nvPr/>
            </p:nvSpPr>
            <p:spPr>
              <a:xfrm>
                <a:off x="1309281"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31A3EE3-914F-2D40-8986-B4FE0E00780E}"/>
                  </a:ext>
                </a:extLst>
              </p:cNvPr>
              <p:cNvSpPr/>
              <p:nvPr/>
            </p:nvSpPr>
            <p:spPr>
              <a:xfrm>
                <a:off x="1506160"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90761B0-FE81-D740-9F14-4074EFE43226}"/>
                  </a:ext>
                </a:extLst>
              </p:cNvPr>
              <p:cNvSpPr/>
              <p:nvPr/>
            </p:nvSpPr>
            <p:spPr>
              <a:xfrm>
                <a:off x="1703039"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F39E790-68F6-C240-A1F4-F7A30F3F339B}"/>
                  </a:ext>
                </a:extLst>
              </p:cNvPr>
              <p:cNvSpPr/>
              <p:nvPr/>
            </p:nvSpPr>
            <p:spPr>
              <a:xfrm>
                <a:off x="1899918"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9884D72-DE79-6B49-9D81-0B0CF495C82A}"/>
                  </a:ext>
                </a:extLst>
              </p:cNvPr>
              <p:cNvSpPr/>
              <p:nvPr/>
            </p:nvSpPr>
            <p:spPr>
              <a:xfrm>
                <a:off x="2096797"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D497C04-A9E7-AA41-A961-BB75D0C88D25}"/>
                  </a:ext>
                </a:extLst>
              </p:cNvPr>
              <p:cNvSpPr/>
              <p:nvPr/>
            </p:nvSpPr>
            <p:spPr>
              <a:xfrm>
                <a:off x="2293676"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ACCEBC2-8664-1D47-8D47-0A08B18B6CBD}"/>
                  </a:ext>
                </a:extLst>
              </p:cNvPr>
              <p:cNvSpPr/>
              <p:nvPr/>
            </p:nvSpPr>
            <p:spPr>
              <a:xfrm>
                <a:off x="2490554"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316D9D0-9A26-D242-9B85-C205389CEDD5}"/>
                  </a:ext>
                </a:extLst>
              </p:cNvPr>
              <p:cNvSpPr/>
              <p:nvPr/>
            </p:nvSpPr>
            <p:spPr>
              <a:xfrm>
                <a:off x="718644"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0431BC5-240B-2B44-ABC8-B3EA3451309F}"/>
                  </a:ext>
                </a:extLst>
              </p:cNvPr>
              <p:cNvSpPr/>
              <p:nvPr/>
            </p:nvSpPr>
            <p:spPr>
              <a:xfrm>
                <a:off x="915523"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6D647DA-2367-4D4D-9F4D-7072697E97E5}"/>
                  </a:ext>
                </a:extLst>
              </p:cNvPr>
              <p:cNvSpPr/>
              <p:nvPr/>
            </p:nvSpPr>
            <p:spPr>
              <a:xfrm>
                <a:off x="1112402"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80C6370-E88D-964C-8531-651CD71ECA49}"/>
                  </a:ext>
                </a:extLst>
              </p:cNvPr>
              <p:cNvSpPr/>
              <p:nvPr/>
            </p:nvSpPr>
            <p:spPr>
              <a:xfrm>
                <a:off x="1309281"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13A96D0-AB27-7C44-8010-C6B68E7D04D6}"/>
                  </a:ext>
                </a:extLst>
              </p:cNvPr>
              <p:cNvSpPr/>
              <p:nvPr/>
            </p:nvSpPr>
            <p:spPr>
              <a:xfrm>
                <a:off x="1506160"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F53AEC6-41F5-574F-B2D1-E78D0112650A}"/>
                  </a:ext>
                </a:extLst>
              </p:cNvPr>
              <p:cNvSpPr/>
              <p:nvPr/>
            </p:nvSpPr>
            <p:spPr>
              <a:xfrm>
                <a:off x="1703039"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7E735B4-9C8A-0A4F-BA93-A2582CF4DA1D}"/>
                  </a:ext>
                </a:extLst>
              </p:cNvPr>
              <p:cNvSpPr/>
              <p:nvPr/>
            </p:nvSpPr>
            <p:spPr>
              <a:xfrm>
                <a:off x="1899918"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2F4FB12-4811-584F-B383-3DA85AA5D5CE}"/>
                  </a:ext>
                </a:extLst>
              </p:cNvPr>
              <p:cNvSpPr/>
              <p:nvPr/>
            </p:nvSpPr>
            <p:spPr>
              <a:xfrm>
                <a:off x="2096797"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E5E0C64A-B8D3-5849-AC59-D30840413BE3}"/>
                  </a:ext>
                </a:extLst>
              </p:cNvPr>
              <p:cNvSpPr/>
              <p:nvPr/>
            </p:nvSpPr>
            <p:spPr>
              <a:xfrm>
                <a:off x="2293676"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F6EE6AB7-0BD7-034A-9FBF-D3080A30EB99}"/>
                  </a:ext>
                </a:extLst>
              </p:cNvPr>
              <p:cNvSpPr/>
              <p:nvPr/>
            </p:nvSpPr>
            <p:spPr>
              <a:xfrm>
                <a:off x="2490554"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845E6B4-6529-5F44-BBB0-2E7CBAB3FDA6}"/>
                  </a:ext>
                </a:extLst>
              </p:cNvPr>
              <p:cNvSpPr/>
              <p:nvPr/>
            </p:nvSpPr>
            <p:spPr>
              <a:xfrm>
                <a:off x="718644"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1758CEF-2C6F-EA4A-8331-8A95291FDB68}"/>
                  </a:ext>
                </a:extLst>
              </p:cNvPr>
              <p:cNvSpPr/>
              <p:nvPr/>
            </p:nvSpPr>
            <p:spPr>
              <a:xfrm>
                <a:off x="915523"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C765D4F7-4ADC-FD46-9645-3E224AD3A167}"/>
                  </a:ext>
                </a:extLst>
              </p:cNvPr>
              <p:cNvSpPr/>
              <p:nvPr/>
            </p:nvSpPr>
            <p:spPr>
              <a:xfrm>
                <a:off x="1112402"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993C59CC-A7B1-924E-BF91-F91E5E7BCE6D}"/>
                  </a:ext>
                </a:extLst>
              </p:cNvPr>
              <p:cNvSpPr/>
              <p:nvPr/>
            </p:nvSpPr>
            <p:spPr>
              <a:xfrm>
                <a:off x="1309281"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ED67212-36DF-BB42-815F-9E3783A0B84F}"/>
                  </a:ext>
                </a:extLst>
              </p:cNvPr>
              <p:cNvSpPr/>
              <p:nvPr/>
            </p:nvSpPr>
            <p:spPr>
              <a:xfrm>
                <a:off x="1506160"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3CF35808-B12E-4342-B422-080CD4F70AE8}"/>
                  </a:ext>
                </a:extLst>
              </p:cNvPr>
              <p:cNvSpPr/>
              <p:nvPr/>
            </p:nvSpPr>
            <p:spPr>
              <a:xfrm>
                <a:off x="1703039"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592F73F-F519-CB42-B4CD-D21627BB6267}"/>
                  </a:ext>
                </a:extLst>
              </p:cNvPr>
              <p:cNvSpPr/>
              <p:nvPr/>
            </p:nvSpPr>
            <p:spPr>
              <a:xfrm>
                <a:off x="1899918"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EDC5BE8D-7187-3741-94D3-AE961AF7E57E}"/>
                  </a:ext>
                </a:extLst>
              </p:cNvPr>
              <p:cNvSpPr/>
              <p:nvPr/>
            </p:nvSpPr>
            <p:spPr>
              <a:xfrm>
                <a:off x="2096797"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1851E137-0C23-8A4A-AC13-1053C6569E83}"/>
                  </a:ext>
                </a:extLst>
              </p:cNvPr>
              <p:cNvSpPr/>
              <p:nvPr/>
            </p:nvSpPr>
            <p:spPr>
              <a:xfrm>
                <a:off x="2293676"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72F000CE-80AE-B14A-90BF-509521A3591C}"/>
                  </a:ext>
                </a:extLst>
              </p:cNvPr>
              <p:cNvSpPr/>
              <p:nvPr/>
            </p:nvSpPr>
            <p:spPr>
              <a:xfrm>
                <a:off x="2490554"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87EB84CA-37CE-E046-967A-9B24C9C22F91}"/>
                  </a:ext>
                </a:extLst>
              </p:cNvPr>
              <p:cNvSpPr/>
              <p:nvPr/>
            </p:nvSpPr>
            <p:spPr>
              <a:xfrm>
                <a:off x="718644"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046873C2-D6DA-164A-A3ED-35340AF6FDED}"/>
                  </a:ext>
                </a:extLst>
              </p:cNvPr>
              <p:cNvSpPr/>
              <p:nvPr/>
            </p:nvSpPr>
            <p:spPr>
              <a:xfrm>
                <a:off x="915523"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EB89EE78-404D-584A-9F1D-848CD9ACED4D}"/>
                  </a:ext>
                </a:extLst>
              </p:cNvPr>
              <p:cNvSpPr/>
              <p:nvPr/>
            </p:nvSpPr>
            <p:spPr>
              <a:xfrm>
                <a:off x="1112402"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6596EB9F-7B0E-3E4C-B7D9-E19F1DE132A2}"/>
                  </a:ext>
                </a:extLst>
              </p:cNvPr>
              <p:cNvSpPr/>
              <p:nvPr/>
            </p:nvSpPr>
            <p:spPr>
              <a:xfrm>
                <a:off x="1309281"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7553554B-C748-1E4D-923A-664929396C6E}"/>
                  </a:ext>
                </a:extLst>
              </p:cNvPr>
              <p:cNvSpPr/>
              <p:nvPr/>
            </p:nvSpPr>
            <p:spPr>
              <a:xfrm>
                <a:off x="1506160"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4528AC99-766E-E44E-82AB-A383B9B7F150}"/>
                  </a:ext>
                </a:extLst>
              </p:cNvPr>
              <p:cNvSpPr/>
              <p:nvPr/>
            </p:nvSpPr>
            <p:spPr>
              <a:xfrm>
                <a:off x="1703039"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E182C5FB-31B3-434E-BD56-F6CFB8779645}"/>
                  </a:ext>
                </a:extLst>
              </p:cNvPr>
              <p:cNvSpPr/>
              <p:nvPr/>
            </p:nvSpPr>
            <p:spPr>
              <a:xfrm>
                <a:off x="1899918"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07415D3-1410-964C-AF80-094BD6B9BD14}"/>
                  </a:ext>
                </a:extLst>
              </p:cNvPr>
              <p:cNvSpPr/>
              <p:nvPr/>
            </p:nvSpPr>
            <p:spPr>
              <a:xfrm>
                <a:off x="2096797"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ACF90703-876E-E541-9E75-102E5E4DC909}"/>
                  </a:ext>
                </a:extLst>
              </p:cNvPr>
              <p:cNvSpPr/>
              <p:nvPr/>
            </p:nvSpPr>
            <p:spPr>
              <a:xfrm>
                <a:off x="2293676"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DAEC6070-CF45-F84A-9941-EDEB812D8D23}"/>
                  </a:ext>
                </a:extLst>
              </p:cNvPr>
              <p:cNvSpPr/>
              <p:nvPr/>
            </p:nvSpPr>
            <p:spPr>
              <a:xfrm>
                <a:off x="2490554"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5AEE6584-3A82-6A48-A479-20118B53E1B2}"/>
                </a:ext>
              </a:extLst>
            </p:cNvPr>
            <p:cNvSpPr txBox="1"/>
            <p:nvPr/>
          </p:nvSpPr>
          <p:spPr>
            <a:xfrm>
              <a:off x="628650" y="3594970"/>
              <a:ext cx="1047082" cy="369332"/>
            </a:xfrm>
            <a:prstGeom prst="rect">
              <a:avLst/>
            </a:prstGeom>
            <a:noFill/>
          </p:spPr>
          <p:txBody>
            <a:bodyPr wrap="none" rtlCol="0">
              <a:spAutoFit/>
            </a:bodyPr>
            <a:lstStyle/>
            <a:p>
              <a:r>
                <a:rPr lang="en-US" dirty="0"/>
                <a:t>Section 1</a:t>
              </a:r>
            </a:p>
          </p:txBody>
        </p:sp>
      </p:grpSp>
      <p:grpSp>
        <p:nvGrpSpPr>
          <p:cNvPr id="107" name="Group 106">
            <a:extLst>
              <a:ext uri="{FF2B5EF4-FFF2-40B4-BE49-F238E27FC236}">
                <a16:creationId xmlns:a16="http://schemas.microsoft.com/office/drawing/2014/main" id="{EB2D8E2F-41DD-A246-8AA1-4BEC30016038}"/>
              </a:ext>
            </a:extLst>
          </p:cNvPr>
          <p:cNvGrpSpPr/>
          <p:nvPr/>
        </p:nvGrpSpPr>
        <p:grpSpPr>
          <a:xfrm>
            <a:off x="1320448" y="4968270"/>
            <a:ext cx="851043" cy="899171"/>
            <a:chOff x="3060787" y="1866182"/>
            <a:chExt cx="1985818" cy="2098120"/>
          </a:xfrm>
        </p:grpSpPr>
        <p:sp>
          <p:nvSpPr>
            <p:cNvPr id="108" name="Rectangle 107">
              <a:extLst>
                <a:ext uri="{FF2B5EF4-FFF2-40B4-BE49-F238E27FC236}">
                  <a16:creationId xmlns:a16="http://schemas.microsoft.com/office/drawing/2014/main" id="{A42677BA-A41E-4847-9113-1EB9AEAB4C6B}"/>
                </a:ext>
              </a:extLst>
            </p:cNvPr>
            <p:cNvSpPr/>
            <p:nvPr/>
          </p:nvSpPr>
          <p:spPr>
            <a:xfrm>
              <a:off x="3161960" y="18661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6FA8EA73-19ED-994F-B7A3-A2EBFC6A2A74}"/>
                </a:ext>
              </a:extLst>
            </p:cNvPr>
            <p:cNvSpPr/>
            <p:nvPr/>
          </p:nvSpPr>
          <p:spPr>
            <a:xfrm>
              <a:off x="3358839"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3BA0D1D9-2175-1D4F-A72E-9516DC6397EB}"/>
                </a:ext>
              </a:extLst>
            </p:cNvPr>
            <p:cNvSpPr/>
            <p:nvPr/>
          </p:nvSpPr>
          <p:spPr>
            <a:xfrm>
              <a:off x="3555718"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8EACEE01-0168-8C4F-9EE9-DB8975E65127}"/>
                </a:ext>
              </a:extLst>
            </p:cNvPr>
            <p:cNvSpPr/>
            <p:nvPr/>
          </p:nvSpPr>
          <p:spPr>
            <a:xfrm>
              <a:off x="3752597"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C6215ED0-2E73-304F-A93A-41E1718E166A}"/>
                </a:ext>
              </a:extLst>
            </p:cNvPr>
            <p:cNvSpPr/>
            <p:nvPr/>
          </p:nvSpPr>
          <p:spPr>
            <a:xfrm>
              <a:off x="3949476"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C9A0DB49-DFF4-C440-AD23-488C717DD6D0}"/>
                </a:ext>
              </a:extLst>
            </p:cNvPr>
            <p:cNvSpPr/>
            <p:nvPr/>
          </p:nvSpPr>
          <p:spPr>
            <a:xfrm>
              <a:off x="4146355" y="18661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5822FB0B-4983-EE4A-8DF3-B703CAE0ECA3}"/>
                </a:ext>
              </a:extLst>
            </p:cNvPr>
            <p:cNvSpPr/>
            <p:nvPr/>
          </p:nvSpPr>
          <p:spPr>
            <a:xfrm>
              <a:off x="4343234"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F81B13DA-6809-DB48-98DB-14DC5F08B439}"/>
                </a:ext>
              </a:extLst>
            </p:cNvPr>
            <p:cNvSpPr/>
            <p:nvPr/>
          </p:nvSpPr>
          <p:spPr>
            <a:xfrm>
              <a:off x="4540113"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0C4CE76-98EF-5041-884D-D9CE63B79BB1}"/>
                </a:ext>
              </a:extLst>
            </p:cNvPr>
            <p:cNvSpPr/>
            <p:nvPr/>
          </p:nvSpPr>
          <p:spPr>
            <a:xfrm>
              <a:off x="4736992"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9151483C-E104-1548-9F73-EAB3273B3482}"/>
                </a:ext>
              </a:extLst>
            </p:cNvPr>
            <p:cNvSpPr/>
            <p:nvPr/>
          </p:nvSpPr>
          <p:spPr>
            <a:xfrm>
              <a:off x="4933870" y="18661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9A45085D-46F4-5E43-930E-046CF6E76063}"/>
                </a:ext>
              </a:extLst>
            </p:cNvPr>
            <p:cNvSpPr/>
            <p:nvPr/>
          </p:nvSpPr>
          <p:spPr>
            <a:xfrm>
              <a:off x="3161960" y="20436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2AED9A2-AF9A-8E48-9F1C-5E64FAFECB20}"/>
                </a:ext>
              </a:extLst>
            </p:cNvPr>
            <p:cNvSpPr/>
            <p:nvPr/>
          </p:nvSpPr>
          <p:spPr>
            <a:xfrm>
              <a:off x="3358839"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7F86CC41-5BA3-C142-B0EE-C8DB95CC70D0}"/>
                </a:ext>
              </a:extLst>
            </p:cNvPr>
            <p:cNvSpPr/>
            <p:nvPr/>
          </p:nvSpPr>
          <p:spPr>
            <a:xfrm>
              <a:off x="3555718"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46F63D1F-96C7-6D49-9E5D-935FB4697148}"/>
                </a:ext>
              </a:extLst>
            </p:cNvPr>
            <p:cNvSpPr/>
            <p:nvPr/>
          </p:nvSpPr>
          <p:spPr>
            <a:xfrm>
              <a:off x="3752597"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E05A9A1A-A1A9-7344-88F4-CD03F831309E}"/>
                </a:ext>
              </a:extLst>
            </p:cNvPr>
            <p:cNvSpPr/>
            <p:nvPr/>
          </p:nvSpPr>
          <p:spPr>
            <a:xfrm>
              <a:off x="3949476"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A421C-69BE-CC43-89A0-5C99E002C04F}"/>
                </a:ext>
              </a:extLst>
            </p:cNvPr>
            <p:cNvSpPr/>
            <p:nvPr/>
          </p:nvSpPr>
          <p:spPr>
            <a:xfrm>
              <a:off x="4146355" y="20436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D1AA06BB-C1A3-CA45-A048-7DC5AF043F5C}"/>
                </a:ext>
              </a:extLst>
            </p:cNvPr>
            <p:cNvSpPr/>
            <p:nvPr/>
          </p:nvSpPr>
          <p:spPr>
            <a:xfrm>
              <a:off x="4343234"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56234B3-CF78-E242-99EC-6346014BFA74}"/>
                </a:ext>
              </a:extLst>
            </p:cNvPr>
            <p:cNvSpPr/>
            <p:nvPr/>
          </p:nvSpPr>
          <p:spPr>
            <a:xfrm>
              <a:off x="4540113"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CC911BA8-5DDF-3742-9B32-EA9D42895444}"/>
                </a:ext>
              </a:extLst>
            </p:cNvPr>
            <p:cNvSpPr/>
            <p:nvPr/>
          </p:nvSpPr>
          <p:spPr>
            <a:xfrm>
              <a:off x="4736992"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BAB21E91-9561-344A-9777-702FDF6B70A7}"/>
                </a:ext>
              </a:extLst>
            </p:cNvPr>
            <p:cNvSpPr/>
            <p:nvPr/>
          </p:nvSpPr>
          <p:spPr>
            <a:xfrm>
              <a:off x="4933870" y="20436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A2610DE4-503C-3D4B-B374-52B7685829BB}"/>
                </a:ext>
              </a:extLst>
            </p:cNvPr>
            <p:cNvSpPr/>
            <p:nvPr/>
          </p:nvSpPr>
          <p:spPr>
            <a:xfrm>
              <a:off x="3161960" y="22210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8789840B-BDC1-2047-BAB0-8B82DFA50B93}"/>
                </a:ext>
              </a:extLst>
            </p:cNvPr>
            <p:cNvSpPr/>
            <p:nvPr/>
          </p:nvSpPr>
          <p:spPr>
            <a:xfrm>
              <a:off x="3358839"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21DA5058-2E66-404A-AD1A-4E874C5A2B3F}"/>
                </a:ext>
              </a:extLst>
            </p:cNvPr>
            <p:cNvSpPr/>
            <p:nvPr/>
          </p:nvSpPr>
          <p:spPr>
            <a:xfrm>
              <a:off x="3555718"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B8DBCEF9-DBF7-EF43-A669-64597B35A802}"/>
                </a:ext>
              </a:extLst>
            </p:cNvPr>
            <p:cNvSpPr/>
            <p:nvPr/>
          </p:nvSpPr>
          <p:spPr>
            <a:xfrm>
              <a:off x="3752597"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B97BE0BC-E3E9-704B-96C2-246408C432E2}"/>
                </a:ext>
              </a:extLst>
            </p:cNvPr>
            <p:cNvSpPr/>
            <p:nvPr/>
          </p:nvSpPr>
          <p:spPr>
            <a:xfrm>
              <a:off x="3949476"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51BAEF0B-5151-BF48-97DE-A72D63A3EE12}"/>
                </a:ext>
              </a:extLst>
            </p:cNvPr>
            <p:cNvSpPr/>
            <p:nvPr/>
          </p:nvSpPr>
          <p:spPr>
            <a:xfrm>
              <a:off x="4146355" y="22210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921F9CE9-8B0A-E94D-A507-E23CC125B13B}"/>
                </a:ext>
              </a:extLst>
            </p:cNvPr>
            <p:cNvSpPr/>
            <p:nvPr/>
          </p:nvSpPr>
          <p:spPr>
            <a:xfrm>
              <a:off x="4343234"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50CA48E9-35F8-A94C-A35A-8A548A67D0B7}"/>
                </a:ext>
              </a:extLst>
            </p:cNvPr>
            <p:cNvSpPr/>
            <p:nvPr/>
          </p:nvSpPr>
          <p:spPr>
            <a:xfrm>
              <a:off x="4540113"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2F0CCAA0-8AA4-B54E-821E-503C1CA29390}"/>
                </a:ext>
              </a:extLst>
            </p:cNvPr>
            <p:cNvSpPr/>
            <p:nvPr/>
          </p:nvSpPr>
          <p:spPr>
            <a:xfrm>
              <a:off x="4736992"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8F3F7E3-43AD-4243-A359-DF1053D6666E}"/>
                </a:ext>
              </a:extLst>
            </p:cNvPr>
            <p:cNvSpPr/>
            <p:nvPr/>
          </p:nvSpPr>
          <p:spPr>
            <a:xfrm>
              <a:off x="4933870" y="22210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97DFC119-E401-6449-B7E1-6230FE81862E}"/>
                </a:ext>
              </a:extLst>
            </p:cNvPr>
            <p:cNvSpPr/>
            <p:nvPr/>
          </p:nvSpPr>
          <p:spPr>
            <a:xfrm>
              <a:off x="3161960" y="23985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7D2AF72C-5F24-7E49-B94D-47637452DE1B}"/>
                </a:ext>
              </a:extLst>
            </p:cNvPr>
            <p:cNvSpPr/>
            <p:nvPr/>
          </p:nvSpPr>
          <p:spPr>
            <a:xfrm>
              <a:off x="3358839"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687E5236-0DAC-F447-A876-4B9953CB2C92}"/>
                </a:ext>
              </a:extLst>
            </p:cNvPr>
            <p:cNvSpPr/>
            <p:nvPr/>
          </p:nvSpPr>
          <p:spPr>
            <a:xfrm>
              <a:off x="3555718"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018C70DC-F7A9-8D44-81F0-2BCC04561D4C}"/>
                </a:ext>
              </a:extLst>
            </p:cNvPr>
            <p:cNvSpPr/>
            <p:nvPr/>
          </p:nvSpPr>
          <p:spPr>
            <a:xfrm>
              <a:off x="3752597"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E2F10E97-496C-8A4E-A297-06E6D2B816F4}"/>
                </a:ext>
              </a:extLst>
            </p:cNvPr>
            <p:cNvSpPr/>
            <p:nvPr/>
          </p:nvSpPr>
          <p:spPr>
            <a:xfrm>
              <a:off x="3949476"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D73E1D9C-0D4A-C646-8D6E-CB1F5C76EAEF}"/>
                </a:ext>
              </a:extLst>
            </p:cNvPr>
            <p:cNvSpPr/>
            <p:nvPr/>
          </p:nvSpPr>
          <p:spPr>
            <a:xfrm>
              <a:off x="4146355" y="23985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5D3E15CD-44D0-9445-8D54-D07DC8128713}"/>
                </a:ext>
              </a:extLst>
            </p:cNvPr>
            <p:cNvSpPr/>
            <p:nvPr/>
          </p:nvSpPr>
          <p:spPr>
            <a:xfrm>
              <a:off x="4343234"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85AECA3-B65E-8A4E-8914-253DEF4C0969}"/>
                </a:ext>
              </a:extLst>
            </p:cNvPr>
            <p:cNvSpPr/>
            <p:nvPr/>
          </p:nvSpPr>
          <p:spPr>
            <a:xfrm>
              <a:off x="4540113"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8B3D0149-F84E-4C40-9A30-9E7ECD58FEAA}"/>
                </a:ext>
              </a:extLst>
            </p:cNvPr>
            <p:cNvSpPr/>
            <p:nvPr/>
          </p:nvSpPr>
          <p:spPr>
            <a:xfrm>
              <a:off x="4736992"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7ADA7DD2-34BC-204B-99AF-1710A06296D3}"/>
                </a:ext>
              </a:extLst>
            </p:cNvPr>
            <p:cNvSpPr/>
            <p:nvPr/>
          </p:nvSpPr>
          <p:spPr>
            <a:xfrm>
              <a:off x="4933870" y="23985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7ED80BE6-358A-2046-9091-1CB38022DD6B}"/>
                </a:ext>
              </a:extLst>
            </p:cNvPr>
            <p:cNvSpPr/>
            <p:nvPr/>
          </p:nvSpPr>
          <p:spPr>
            <a:xfrm>
              <a:off x="3161960" y="257594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50DFE592-BB03-174D-9388-EAEA17CEE42B}"/>
                </a:ext>
              </a:extLst>
            </p:cNvPr>
            <p:cNvSpPr/>
            <p:nvPr/>
          </p:nvSpPr>
          <p:spPr>
            <a:xfrm>
              <a:off x="3358839"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5ECD996C-0DE0-714E-8372-721A13CE242B}"/>
                </a:ext>
              </a:extLst>
            </p:cNvPr>
            <p:cNvSpPr/>
            <p:nvPr/>
          </p:nvSpPr>
          <p:spPr>
            <a:xfrm>
              <a:off x="3555718"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8E7D3652-DF29-2D4B-88B6-67BBC1BC8B55}"/>
                </a:ext>
              </a:extLst>
            </p:cNvPr>
            <p:cNvSpPr/>
            <p:nvPr/>
          </p:nvSpPr>
          <p:spPr>
            <a:xfrm>
              <a:off x="3752597"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596588BA-7212-1F45-B264-0D8E7ACCC8B8}"/>
                </a:ext>
              </a:extLst>
            </p:cNvPr>
            <p:cNvSpPr/>
            <p:nvPr/>
          </p:nvSpPr>
          <p:spPr>
            <a:xfrm>
              <a:off x="3949476"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E011CE8-5C18-AF4F-A684-374204E51EF8}"/>
                </a:ext>
              </a:extLst>
            </p:cNvPr>
            <p:cNvSpPr/>
            <p:nvPr/>
          </p:nvSpPr>
          <p:spPr>
            <a:xfrm>
              <a:off x="4146355" y="257594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5B621955-AFDB-DB42-99FB-9D56F876633E}"/>
                </a:ext>
              </a:extLst>
            </p:cNvPr>
            <p:cNvSpPr/>
            <p:nvPr/>
          </p:nvSpPr>
          <p:spPr>
            <a:xfrm>
              <a:off x="4343234"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9C2BACD-9622-DE47-9A82-AC3E57A300CD}"/>
                </a:ext>
              </a:extLst>
            </p:cNvPr>
            <p:cNvSpPr/>
            <p:nvPr/>
          </p:nvSpPr>
          <p:spPr>
            <a:xfrm>
              <a:off x="4540113"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04A01C8-6F07-274C-A02C-4A6CBC0AF363}"/>
                </a:ext>
              </a:extLst>
            </p:cNvPr>
            <p:cNvSpPr/>
            <p:nvPr/>
          </p:nvSpPr>
          <p:spPr>
            <a:xfrm>
              <a:off x="4736992"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AE627CE0-7A71-0748-BDAF-F60523669885}"/>
                </a:ext>
              </a:extLst>
            </p:cNvPr>
            <p:cNvSpPr/>
            <p:nvPr/>
          </p:nvSpPr>
          <p:spPr>
            <a:xfrm>
              <a:off x="4933870" y="257594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22EB6F4F-4B38-214F-B311-E7ED86831B56}"/>
                </a:ext>
              </a:extLst>
            </p:cNvPr>
            <p:cNvSpPr/>
            <p:nvPr/>
          </p:nvSpPr>
          <p:spPr>
            <a:xfrm>
              <a:off x="3161960" y="275338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18EC0952-BF36-9647-AF07-0E465C477D94}"/>
                </a:ext>
              </a:extLst>
            </p:cNvPr>
            <p:cNvSpPr/>
            <p:nvPr/>
          </p:nvSpPr>
          <p:spPr>
            <a:xfrm>
              <a:off x="3358839"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A624C2C3-6B70-604C-A932-48DD86290EA3}"/>
                </a:ext>
              </a:extLst>
            </p:cNvPr>
            <p:cNvSpPr/>
            <p:nvPr/>
          </p:nvSpPr>
          <p:spPr>
            <a:xfrm>
              <a:off x="3555718"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6CB92398-3680-0B40-BE96-AB63F1EB863E}"/>
                </a:ext>
              </a:extLst>
            </p:cNvPr>
            <p:cNvSpPr/>
            <p:nvPr/>
          </p:nvSpPr>
          <p:spPr>
            <a:xfrm>
              <a:off x="3752597"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0274A9EF-61A2-274A-BFCB-0010737E19C2}"/>
                </a:ext>
              </a:extLst>
            </p:cNvPr>
            <p:cNvSpPr/>
            <p:nvPr/>
          </p:nvSpPr>
          <p:spPr>
            <a:xfrm>
              <a:off x="3949476"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8F43FF1C-D047-BD4F-A3A7-DC4DECB1EB2D}"/>
                </a:ext>
              </a:extLst>
            </p:cNvPr>
            <p:cNvSpPr/>
            <p:nvPr/>
          </p:nvSpPr>
          <p:spPr>
            <a:xfrm>
              <a:off x="4146355" y="275338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60A1CB07-ED4A-384D-9836-DBD2A49CA88F}"/>
                </a:ext>
              </a:extLst>
            </p:cNvPr>
            <p:cNvSpPr/>
            <p:nvPr/>
          </p:nvSpPr>
          <p:spPr>
            <a:xfrm>
              <a:off x="4343234"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A4538F48-F463-0943-B0EB-F42385770C2D}"/>
                </a:ext>
              </a:extLst>
            </p:cNvPr>
            <p:cNvSpPr/>
            <p:nvPr/>
          </p:nvSpPr>
          <p:spPr>
            <a:xfrm>
              <a:off x="4540113"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03DF185C-A33B-564B-ADC1-178542806666}"/>
                </a:ext>
              </a:extLst>
            </p:cNvPr>
            <p:cNvSpPr/>
            <p:nvPr/>
          </p:nvSpPr>
          <p:spPr>
            <a:xfrm>
              <a:off x="4736992"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FD9D1ED5-A948-8443-BD9A-9B3AF6B0710E}"/>
                </a:ext>
              </a:extLst>
            </p:cNvPr>
            <p:cNvSpPr/>
            <p:nvPr/>
          </p:nvSpPr>
          <p:spPr>
            <a:xfrm>
              <a:off x="4933870" y="275338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03505E2B-7436-B74F-AC69-5AC30B557388}"/>
                </a:ext>
              </a:extLst>
            </p:cNvPr>
            <p:cNvSpPr/>
            <p:nvPr/>
          </p:nvSpPr>
          <p:spPr>
            <a:xfrm>
              <a:off x="3161960" y="293082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7165E759-E01D-4545-9450-940615D8D2C6}"/>
                </a:ext>
              </a:extLst>
            </p:cNvPr>
            <p:cNvSpPr/>
            <p:nvPr/>
          </p:nvSpPr>
          <p:spPr>
            <a:xfrm>
              <a:off x="3358839"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F97DA64E-1239-1B48-B2BE-8A297ED28ABF}"/>
                </a:ext>
              </a:extLst>
            </p:cNvPr>
            <p:cNvSpPr/>
            <p:nvPr/>
          </p:nvSpPr>
          <p:spPr>
            <a:xfrm>
              <a:off x="3555718"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3E69B9C4-C4A7-A544-8BC1-7EF0E6177B73}"/>
                </a:ext>
              </a:extLst>
            </p:cNvPr>
            <p:cNvSpPr/>
            <p:nvPr/>
          </p:nvSpPr>
          <p:spPr>
            <a:xfrm>
              <a:off x="3752597"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AD23E1E3-3B00-F34A-8C69-F7E908F87C5D}"/>
                </a:ext>
              </a:extLst>
            </p:cNvPr>
            <p:cNvSpPr/>
            <p:nvPr/>
          </p:nvSpPr>
          <p:spPr>
            <a:xfrm>
              <a:off x="3949476"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528DCA4F-2414-774C-B20A-E2C4A4CB277D}"/>
                </a:ext>
              </a:extLst>
            </p:cNvPr>
            <p:cNvSpPr/>
            <p:nvPr/>
          </p:nvSpPr>
          <p:spPr>
            <a:xfrm>
              <a:off x="4146355" y="293082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08C8FF14-EE41-9D40-B671-95651B71C789}"/>
                </a:ext>
              </a:extLst>
            </p:cNvPr>
            <p:cNvSpPr/>
            <p:nvPr/>
          </p:nvSpPr>
          <p:spPr>
            <a:xfrm>
              <a:off x="4343234"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50F074D2-748D-7846-9F23-798968A693B2}"/>
                </a:ext>
              </a:extLst>
            </p:cNvPr>
            <p:cNvSpPr/>
            <p:nvPr/>
          </p:nvSpPr>
          <p:spPr>
            <a:xfrm>
              <a:off x="4540113"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A5BEE0DC-B2A1-5948-93DD-4F2DAF4B1F3C}"/>
                </a:ext>
              </a:extLst>
            </p:cNvPr>
            <p:cNvSpPr/>
            <p:nvPr/>
          </p:nvSpPr>
          <p:spPr>
            <a:xfrm>
              <a:off x="4736992"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1CB8259-0EFD-704E-B986-AA6BFACBB087}"/>
                </a:ext>
              </a:extLst>
            </p:cNvPr>
            <p:cNvSpPr/>
            <p:nvPr/>
          </p:nvSpPr>
          <p:spPr>
            <a:xfrm>
              <a:off x="4933870" y="293082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BC78F2CF-F5D3-4045-BD18-588E7A22912C}"/>
                </a:ext>
              </a:extLst>
            </p:cNvPr>
            <p:cNvSpPr/>
            <p:nvPr/>
          </p:nvSpPr>
          <p:spPr>
            <a:xfrm>
              <a:off x="3161960" y="310826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DA0E8C98-1FFF-6D4E-849F-1CC4C75AA9B6}"/>
                </a:ext>
              </a:extLst>
            </p:cNvPr>
            <p:cNvSpPr/>
            <p:nvPr/>
          </p:nvSpPr>
          <p:spPr>
            <a:xfrm>
              <a:off x="3358839"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65C8A54B-0133-D943-BFA1-457C5011DCAD}"/>
                </a:ext>
              </a:extLst>
            </p:cNvPr>
            <p:cNvSpPr/>
            <p:nvPr/>
          </p:nvSpPr>
          <p:spPr>
            <a:xfrm>
              <a:off x="3555718"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5908D7D4-BE44-E942-97EC-B3BABFDD7B09}"/>
                </a:ext>
              </a:extLst>
            </p:cNvPr>
            <p:cNvSpPr/>
            <p:nvPr/>
          </p:nvSpPr>
          <p:spPr>
            <a:xfrm>
              <a:off x="3752597"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177C9391-BDFE-EA4B-82F7-147BD4D9F24C}"/>
                </a:ext>
              </a:extLst>
            </p:cNvPr>
            <p:cNvSpPr/>
            <p:nvPr/>
          </p:nvSpPr>
          <p:spPr>
            <a:xfrm>
              <a:off x="3949476"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73159E57-328F-3840-BA54-9B84E4D5CB87}"/>
                </a:ext>
              </a:extLst>
            </p:cNvPr>
            <p:cNvSpPr/>
            <p:nvPr/>
          </p:nvSpPr>
          <p:spPr>
            <a:xfrm>
              <a:off x="4146355" y="310826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67E895CC-9F71-2A46-98A6-D5C91DE7B62F}"/>
                </a:ext>
              </a:extLst>
            </p:cNvPr>
            <p:cNvSpPr/>
            <p:nvPr/>
          </p:nvSpPr>
          <p:spPr>
            <a:xfrm>
              <a:off x="4343234"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6C64D557-3EDA-1B44-A5BA-B5BCF872EE4F}"/>
                </a:ext>
              </a:extLst>
            </p:cNvPr>
            <p:cNvSpPr/>
            <p:nvPr/>
          </p:nvSpPr>
          <p:spPr>
            <a:xfrm>
              <a:off x="4540113"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F72262E6-9C9B-994C-AE13-5FC10477A673}"/>
                </a:ext>
              </a:extLst>
            </p:cNvPr>
            <p:cNvSpPr/>
            <p:nvPr/>
          </p:nvSpPr>
          <p:spPr>
            <a:xfrm>
              <a:off x="4736992"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id="{8E2AA97A-0F56-A342-95A2-4907875A3AAA}"/>
                </a:ext>
              </a:extLst>
            </p:cNvPr>
            <p:cNvSpPr/>
            <p:nvPr/>
          </p:nvSpPr>
          <p:spPr>
            <a:xfrm>
              <a:off x="4933870" y="310826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D3BBCB38-1F06-9949-9B08-55043019C6CD}"/>
                </a:ext>
              </a:extLst>
            </p:cNvPr>
            <p:cNvSpPr/>
            <p:nvPr/>
          </p:nvSpPr>
          <p:spPr>
            <a:xfrm>
              <a:off x="3161960" y="3285702"/>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8755214F-1303-8544-A5B1-D93944697B97}"/>
                </a:ext>
              </a:extLst>
            </p:cNvPr>
            <p:cNvSpPr/>
            <p:nvPr/>
          </p:nvSpPr>
          <p:spPr>
            <a:xfrm>
              <a:off x="3358839"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96722F01-7B9A-C244-8EE5-315181662846}"/>
                </a:ext>
              </a:extLst>
            </p:cNvPr>
            <p:cNvSpPr/>
            <p:nvPr/>
          </p:nvSpPr>
          <p:spPr>
            <a:xfrm>
              <a:off x="3555718"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A5B777FE-988B-AB4B-BB93-1E07F3673D05}"/>
                </a:ext>
              </a:extLst>
            </p:cNvPr>
            <p:cNvSpPr/>
            <p:nvPr/>
          </p:nvSpPr>
          <p:spPr>
            <a:xfrm>
              <a:off x="3752597"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3754F9E5-A66E-264B-8B5E-B23813077C3D}"/>
                </a:ext>
              </a:extLst>
            </p:cNvPr>
            <p:cNvSpPr/>
            <p:nvPr/>
          </p:nvSpPr>
          <p:spPr>
            <a:xfrm>
              <a:off x="3949476"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F6885217-EE7E-9942-B4C1-8091E637496E}"/>
                </a:ext>
              </a:extLst>
            </p:cNvPr>
            <p:cNvSpPr/>
            <p:nvPr/>
          </p:nvSpPr>
          <p:spPr>
            <a:xfrm>
              <a:off x="4146355" y="3285702"/>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5C4774A2-4746-3849-A69E-D0E368456B8D}"/>
                </a:ext>
              </a:extLst>
            </p:cNvPr>
            <p:cNvSpPr/>
            <p:nvPr/>
          </p:nvSpPr>
          <p:spPr>
            <a:xfrm>
              <a:off x="4343234"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C6704BFA-554E-9248-807F-47C0E14654FE}"/>
                </a:ext>
              </a:extLst>
            </p:cNvPr>
            <p:cNvSpPr/>
            <p:nvPr/>
          </p:nvSpPr>
          <p:spPr>
            <a:xfrm>
              <a:off x="4540113"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FFB01C3F-87DC-3640-B871-547A9C1E7F71}"/>
                </a:ext>
              </a:extLst>
            </p:cNvPr>
            <p:cNvSpPr/>
            <p:nvPr/>
          </p:nvSpPr>
          <p:spPr>
            <a:xfrm>
              <a:off x="4736992"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DDB206AD-68D5-BF4D-A69B-6D93C276A1A9}"/>
                </a:ext>
              </a:extLst>
            </p:cNvPr>
            <p:cNvSpPr/>
            <p:nvPr/>
          </p:nvSpPr>
          <p:spPr>
            <a:xfrm>
              <a:off x="4933870" y="3285702"/>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792D35BA-03B0-E74C-9B34-226AB338C6C3}"/>
                </a:ext>
              </a:extLst>
            </p:cNvPr>
            <p:cNvSpPr/>
            <p:nvPr/>
          </p:nvSpPr>
          <p:spPr>
            <a:xfrm>
              <a:off x="3161960" y="346314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6C128883-2792-424F-AB52-0F47E693B41D}"/>
                </a:ext>
              </a:extLst>
            </p:cNvPr>
            <p:cNvSpPr/>
            <p:nvPr/>
          </p:nvSpPr>
          <p:spPr>
            <a:xfrm>
              <a:off x="3358839"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1E36EA6B-75B9-A749-A7C3-BA7614EB1779}"/>
                </a:ext>
              </a:extLst>
            </p:cNvPr>
            <p:cNvSpPr/>
            <p:nvPr/>
          </p:nvSpPr>
          <p:spPr>
            <a:xfrm>
              <a:off x="3555718"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F5A30325-EE3D-F640-9CFC-DD2D557BDEDA}"/>
                </a:ext>
              </a:extLst>
            </p:cNvPr>
            <p:cNvSpPr/>
            <p:nvPr/>
          </p:nvSpPr>
          <p:spPr>
            <a:xfrm>
              <a:off x="3752597"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441C811E-7A42-9840-94DB-B3844FDB095F}"/>
                </a:ext>
              </a:extLst>
            </p:cNvPr>
            <p:cNvSpPr/>
            <p:nvPr/>
          </p:nvSpPr>
          <p:spPr>
            <a:xfrm>
              <a:off x="3949476"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CE6D9C4E-4A61-0749-8ECE-7B081459A0C2}"/>
                </a:ext>
              </a:extLst>
            </p:cNvPr>
            <p:cNvSpPr/>
            <p:nvPr/>
          </p:nvSpPr>
          <p:spPr>
            <a:xfrm>
              <a:off x="4146355" y="346314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83A78EAB-5426-6845-B78B-F10E49276D29}"/>
                </a:ext>
              </a:extLst>
            </p:cNvPr>
            <p:cNvSpPr/>
            <p:nvPr/>
          </p:nvSpPr>
          <p:spPr>
            <a:xfrm>
              <a:off x="4343234"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FC4D5AD3-CB4F-2349-A476-FA1FAFBCB613}"/>
                </a:ext>
              </a:extLst>
            </p:cNvPr>
            <p:cNvSpPr/>
            <p:nvPr/>
          </p:nvSpPr>
          <p:spPr>
            <a:xfrm>
              <a:off x="4540113"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0B89BDF2-2C32-2D44-AE98-1FEEA667705D}"/>
                </a:ext>
              </a:extLst>
            </p:cNvPr>
            <p:cNvSpPr/>
            <p:nvPr/>
          </p:nvSpPr>
          <p:spPr>
            <a:xfrm>
              <a:off x="4736992"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EDA2E2C0-1013-224F-BB8B-D561B0AAB772}"/>
                </a:ext>
              </a:extLst>
            </p:cNvPr>
            <p:cNvSpPr/>
            <p:nvPr/>
          </p:nvSpPr>
          <p:spPr>
            <a:xfrm>
              <a:off x="4933870" y="346314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extBox 207">
              <a:extLst>
                <a:ext uri="{FF2B5EF4-FFF2-40B4-BE49-F238E27FC236}">
                  <a16:creationId xmlns:a16="http://schemas.microsoft.com/office/drawing/2014/main" id="{635B8CB8-9387-A54F-9322-8355DB465157}"/>
                </a:ext>
              </a:extLst>
            </p:cNvPr>
            <p:cNvSpPr txBox="1"/>
            <p:nvPr/>
          </p:nvSpPr>
          <p:spPr>
            <a:xfrm>
              <a:off x="3060787" y="3594970"/>
              <a:ext cx="1047082" cy="369332"/>
            </a:xfrm>
            <a:prstGeom prst="rect">
              <a:avLst/>
            </a:prstGeom>
            <a:noFill/>
          </p:spPr>
          <p:txBody>
            <a:bodyPr wrap="none" rtlCol="0">
              <a:spAutoFit/>
            </a:bodyPr>
            <a:lstStyle/>
            <a:p>
              <a:r>
                <a:rPr lang="en-US" dirty="0"/>
                <a:t>Section 2</a:t>
              </a:r>
            </a:p>
          </p:txBody>
        </p:sp>
      </p:grpSp>
      <p:grpSp>
        <p:nvGrpSpPr>
          <p:cNvPr id="209" name="Group 208">
            <a:extLst>
              <a:ext uri="{FF2B5EF4-FFF2-40B4-BE49-F238E27FC236}">
                <a16:creationId xmlns:a16="http://schemas.microsoft.com/office/drawing/2014/main" id="{C0425024-43C1-274F-8B2E-45A332CD51A4}"/>
              </a:ext>
            </a:extLst>
          </p:cNvPr>
          <p:cNvGrpSpPr/>
          <p:nvPr/>
        </p:nvGrpSpPr>
        <p:grpSpPr>
          <a:xfrm>
            <a:off x="2436112" y="4978106"/>
            <a:ext cx="814044" cy="892851"/>
            <a:chOff x="5580606" y="1880930"/>
            <a:chExt cx="1899484" cy="2083372"/>
          </a:xfrm>
        </p:grpSpPr>
        <p:sp>
          <p:nvSpPr>
            <p:cNvPr id="210" name="Rectangle 209">
              <a:extLst>
                <a:ext uri="{FF2B5EF4-FFF2-40B4-BE49-F238E27FC236}">
                  <a16:creationId xmlns:a16="http://schemas.microsoft.com/office/drawing/2014/main" id="{535E5E3A-877F-014A-98C7-9DA5B36740EE}"/>
                </a:ext>
              </a:extLst>
            </p:cNvPr>
            <p:cNvSpPr/>
            <p:nvPr/>
          </p:nvSpPr>
          <p:spPr>
            <a:xfrm>
              <a:off x="5595445" y="18809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AE949BBE-77A9-3A4C-902A-29FB40436D21}"/>
                </a:ext>
              </a:extLst>
            </p:cNvPr>
            <p:cNvSpPr/>
            <p:nvPr/>
          </p:nvSpPr>
          <p:spPr>
            <a:xfrm>
              <a:off x="5792324" y="18809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5A77AC16-BCAE-524D-B4A6-2A4BAAB2930C}"/>
                </a:ext>
              </a:extLst>
            </p:cNvPr>
            <p:cNvSpPr/>
            <p:nvPr/>
          </p:nvSpPr>
          <p:spPr>
            <a:xfrm>
              <a:off x="5989203" y="18809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7E46F2AC-C1D4-DF40-A26B-BBD37AB43DCC}"/>
                </a:ext>
              </a:extLst>
            </p:cNvPr>
            <p:cNvSpPr/>
            <p:nvPr/>
          </p:nvSpPr>
          <p:spPr>
            <a:xfrm>
              <a:off x="6186082" y="18809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6BD5F6C5-64BD-D447-BBD2-0B7116CB6888}"/>
                </a:ext>
              </a:extLst>
            </p:cNvPr>
            <p:cNvSpPr/>
            <p:nvPr/>
          </p:nvSpPr>
          <p:spPr>
            <a:xfrm>
              <a:off x="6382961" y="18809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461639B6-1D98-6E43-9413-B8445D52C57B}"/>
                </a:ext>
              </a:extLst>
            </p:cNvPr>
            <p:cNvSpPr/>
            <p:nvPr/>
          </p:nvSpPr>
          <p:spPr>
            <a:xfrm>
              <a:off x="6579840"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249406AB-3643-524E-B68D-19745659E02F}"/>
                </a:ext>
              </a:extLst>
            </p:cNvPr>
            <p:cNvSpPr/>
            <p:nvPr/>
          </p:nvSpPr>
          <p:spPr>
            <a:xfrm>
              <a:off x="6776719"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C8782A07-21EF-A148-80CF-C1275B8543AE}"/>
                </a:ext>
              </a:extLst>
            </p:cNvPr>
            <p:cNvSpPr/>
            <p:nvPr/>
          </p:nvSpPr>
          <p:spPr>
            <a:xfrm>
              <a:off x="6973598"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34B0783A-0BB6-A946-94C0-DD66FD769A0A}"/>
                </a:ext>
              </a:extLst>
            </p:cNvPr>
            <p:cNvSpPr/>
            <p:nvPr/>
          </p:nvSpPr>
          <p:spPr>
            <a:xfrm>
              <a:off x="7170477"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id="{32CE5CAA-B856-0A4F-89A1-869501798CFD}"/>
                </a:ext>
              </a:extLst>
            </p:cNvPr>
            <p:cNvSpPr/>
            <p:nvPr/>
          </p:nvSpPr>
          <p:spPr>
            <a:xfrm>
              <a:off x="7367355" y="18809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ectangle 219">
              <a:extLst>
                <a:ext uri="{FF2B5EF4-FFF2-40B4-BE49-F238E27FC236}">
                  <a16:creationId xmlns:a16="http://schemas.microsoft.com/office/drawing/2014/main" id="{AE9D06A3-F433-A24E-8044-1844043C1EEC}"/>
                </a:ext>
              </a:extLst>
            </p:cNvPr>
            <p:cNvSpPr/>
            <p:nvPr/>
          </p:nvSpPr>
          <p:spPr>
            <a:xfrm>
              <a:off x="5595445" y="20583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id="{3A0F0EAA-025C-2E45-B3C0-73710B09338C}"/>
                </a:ext>
              </a:extLst>
            </p:cNvPr>
            <p:cNvSpPr/>
            <p:nvPr/>
          </p:nvSpPr>
          <p:spPr>
            <a:xfrm>
              <a:off x="5792324" y="20583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id="{8695882C-B1A7-144C-94B0-67D87C4CEBBB}"/>
                </a:ext>
              </a:extLst>
            </p:cNvPr>
            <p:cNvSpPr/>
            <p:nvPr/>
          </p:nvSpPr>
          <p:spPr>
            <a:xfrm>
              <a:off x="5989203" y="20583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id="{C980054C-1AF4-C040-AFEB-9DD7D127B4AA}"/>
                </a:ext>
              </a:extLst>
            </p:cNvPr>
            <p:cNvSpPr/>
            <p:nvPr/>
          </p:nvSpPr>
          <p:spPr>
            <a:xfrm>
              <a:off x="6186082" y="20583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E8F6750B-3EDF-BD41-A5E8-3D9E51D82260}"/>
                </a:ext>
              </a:extLst>
            </p:cNvPr>
            <p:cNvSpPr/>
            <p:nvPr/>
          </p:nvSpPr>
          <p:spPr>
            <a:xfrm>
              <a:off x="6382961" y="20583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id="{21AD8A9D-A23E-954E-A03D-ECC9A3929762}"/>
                </a:ext>
              </a:extLst>
            </p:cNvPr>
            <p:cNvSpPr/>
            <p:nvPr/>
          </p:nvSpPr>
          <p:spPr>
            <a:xfrm>
              <a:off x="6579840"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id="{7677FD7C-F79E-CD4A-8943-DF3350C011DD}"/>
                </a:ext>
              </a:extLst>
            </p:cNvPr>
            <p:cNvSpPr/>
            <p:nvPr/>
          </p:nvSpPr>
          <p:spPr>
            <a:xfrm>
              <a:off x="6776719"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3A950FE4-E219-2244-ACDF-2398558F6DF6}"/>
                </a:ext>
              </a:extLst>
            </p:cNvPr>
            <p:cNvSpPr/>
            <p:nvPr/>
          </p:nvSpPr>
          <p:spPr>
            <a:xfrm>
              <a:off x="6973598"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a16="http://schemas.microsoft.com/office/drawing/2014/main" id="{DF098775-CC4B-9643-A77E-ECC6F4B9A1C4}"/>
                </a:ext>
              </a:extLst>
            </p:cNvPr>
            <p:cNvSpPr/>
            <p:nvPr/>
          </p:nvSpPr>
          <p:spPr>
            <a:xfrm>
              <a:off x="7170477"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981B2529-D80C-C046-826C-CCE69BD4025F}"/>
                </a:ext>
              </a:extLst>
            </p:cNvPr>
            <p:cNvSpPr/>
            <p:nvPr/>
          </p:nvSpPr>
          <p:spPr>
            <a:xfrm>
              <a:off x="7367355" y="20583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4C4E9BB8-7AAC-8044-A7D0-9CB8A05E7A2C}"/>
                </a:ext>
              </a:extLst>
            </p:cNvPr>
            <p:cNvSpPr/>
            <p:nvPr/>
          </p:nvSpPr>
          <p:spPr>
            <a:xfrm>
              <a:off x="5595445" y="22358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E1FC198C-BFBE-1C44-B3F4-7A0631C786F2}"/>
                </a:ext>
              </a:extLst>
            </p:cNvPr>
            <p:cNvSpPr/>
            <p:nvPr/>
          </p:nvSpPr>
          <p:spPr>
            <a:xfrm>
              <a:off x="5792324" y="22358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F0FA7511-7976-074B-9816-D9C0D1C63F04}"/>
                </a:ext>
              </a:extLst>
            </p:cNvPr>
            <p:cNvSpPr/>
            <p:nvPr/>
          </p:nvSpPr>
          <p:spPr>
            <a:xfrm>
              <a:off x="5989203" y="22358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9733AE3D-A942-5A44-97D7-81A6864981BD}"/>
                </a:ext>
              </a:extLst>
            </p:cNvPr>
            <p:cNvSpPr/>
            <p:nvPr/>
          </p:nvSpPr>
          <p:spPr>
            <a:xfrm>
              <a:off x="6186082" y="22358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12B35883-AD20-1241-ABDA-499604842005}"/>
                </a:ext>
              </a:extLst>
            </p:cNvPr>
            <p:cNvSpPr/>
            <p:nvPr/>
          </p:nvSpPr>
          <p:spPr>
            <a:xfrm>
              <a:off x="6382961" y="22358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id="{18B4FB60-1F29-294C-B4D9-DC2F7BE4BA6C}"/>
                </a:ext>
              </a:extLst>
            </p:cNvPr>
            <p:cNvSpPr/>
            <p:nvPr/>
          </p:nvSpPr>
          <p:spPr>
            <a:xfrm>
              <a:off x="6579840"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ectangle 235">
              <a:extLst>
                <a:ext uri="{FF2B5EF4-FFF2-40B4-BE49-F238E27FC236}">
                  <a16:creationId xmlns:a16="http://schemas.microsoft.com/office/drawing/2014/main" id="{DF4DE61F-7504-094A-A2B4-B2D114B102A2}"/>
                </a:ext>
              </a:extLst>
            </p:cNvPr>
            <p:cNvSpPr/>
            <p:nvPr/>
          </p:nvSpPr>
          <p:spPr>
            <a:xfrm>
              <a:off x="6776719"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id="{1BB5EA3E-0BFB-EE4E-81F5-ECFF9FA7FFD4}"/>
                </a:ext>
              </a:extLst>
            </p:cNvPr>
            <p:cNvSpPr/>
            <p:nvPr/>
          </p:nvSpPr>
          <p:spPr>
            <a:xfrm>
              <a:off x="6973598"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id="{CC5E833F-6EDE-7D44-A4D9-B5CA9E82C407}"/>
                </a:ext>
              </a:extLst>
            </p:cNvPr>
            <p:cNvSpPr/>
            <p:nvPr/>
          </p:nvSpPr>
          <p:spPr>
            <a:xfrm>
              <a:off x="7170477"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C0526EEF-BC2B-8443-87AD-81450BE14500}"/>
                </a:ext>
              </a:extLst>
            </p:cNvPr>
            <p:cNvSpPr/>
            <p:nvPr/>
          </p:nvSpPr>
          <p:spPr>
            <a:xfrm>
              <a:off x="7367355" y="22358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id="{4002DA69-9160-404B-A169-02E659233B96}"/>
                </a:ext>
              </a:extLst>
            </p:cNvPr>
            <p:cNvSpPr/>
            <p:nvPr/>
          </p:nvSpPr>
          <p:spPr>
            <a:xfrm>
              <a:off x="5595445" y="24132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id="{9428B666-26BE-B743-B828-828E3FC9E64D}"/>
                </a:ext>
              </a:extLst>
            </p:cNvPr>
            <p:cNvSpPr/>
            <p:nvPr/>
          </p:nvSpPr>
          <p:spPr>
            <a:xfrm>
              <a:off x="5792324" y="24132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id="{A13AA88A-25B0-594C-A983-980E7A8F897A}"/>
                </a:ext>
              </a:extLst>
            </p:cNvPr>
            <p:cNvSpPr/>
            <p:nvPr/>
          </p:nvSpPr>
          <p:spPr>
            <a:xfrm>
              <a:off x="5989203" y="24132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id="{0962093A-FC7E-2443-A077-A21C4DD2B79A}"/>
                </a:ext>
              </a:extLst>
            </p:cNvPr>
            <p:cNvSpPr/>
            <p:nvPr/>
          </p:nvSpPr>
          <p:spPr>
            <a:xfrm>
              <a:off x="6186082" y="24132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a:extLst>
                <a:ext uri="{FF2B5EF4-FFF2-40B4-BE49-F238E27FC236}">
                  <a16:creationId xmlns:a16="http://schemas.microsoft.com/office/drawing/2014/main" id="{D0D994B1-EFC7-554E-9025-8140ECB420BF}"/>
                </a:ext>
              </a:extLst>
            </p:cNvPr>
            <p:cNvSpPr/>
            <p:nvPr/>
          </p:nvSpPr>
          <p:spPr>
            <a:xfrm>
              <a:off x="6382961" y="24132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9401A495-AB31-F144-9E33-245F93D58AAB}"/>
                </a:ext>
              </a:extLst>
            </p:cNvPr>
            <p:cNvSpPr/>
            <p:nvPr/>
          </p:nvSpPr>
          <p:spPr>
            <a:xfrm>
              <a:off x="6579840"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id="{A2092D35-3687-B842-90B2-FD60898C3EB9}"/>
                </a:ext>
              </a:extLst>
            </p:cNvPr>
            <p:cNvSpPr/>
            <p:nvPr/>
          </p:nvSpPr>
          <p:spPr>
            <a:xfrm>
              <a:off x="6776719"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id="{6BDAE1DF-1643-394D-A6CC-57F43BDAB8DD}"/>
                </a:ext>
              </a:extLst>
            </p:cNvPr>
            <p:cNvSpPr/>
            <p:nvPr/>
          </p:nvSpPr>
          <p:spPr>
            <a:xfrm>
              <a:off x="6973598"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id="{E50112D7-524E-2645-8A4A-847D65E11149}"/>
                </a:ext>
              </a:extLst>
            </p:cNvPr>
            <p:cNvSpPr/>
            <p:nvPr/>
          </p:nvSpPr>
          <p:spPr>
            <a:xfrm>
              <a:off x="7170477"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id="{4F4666FA-5CD0-9D45-B37F-FCE931934E54}"/>
                </a:ext>
              </a:extLst>
            </p:cNvPr>
            <p:cNvSpPr/>
            <p:nvPr/>
          </p:nvSpPr>
          <p:spPr>
            <a:xfrm>
              <a:off x="7367355" y="24132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id="{D7FE24FB-DC1D-0041-AD2B-EE924AF20DA5}"/>
                </a:ext>
              </a:extLst>
            </p:cNvPr>
            <p:cNvSpPr/>
            <p:nvPr/>
          </p:nvSpPr>
          <p:spPr>
            <a:xfrm>
              <a:off x="5595445" y="259069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id="{1A2984EA-CAE1-4243-9FCE-B6E195F54435}"/>
                </a:ext>
              </a:extLst>
            </p:cNvPr>
            <p:cNvSpPr/>
            <p:nvPr/>
          </p:nvSpPr>
          <p:spPr>
            <a:xfrm>
              <a:off x="5792324" y="259069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a16="http://schemas.microsoft.com/office/drawing/2014/main" id="{959E1784-7C4B-E943-A9B7-A6303438E02D}"/>
                </a:ext>
              </a:extLst>
            </p:cNvPr>
            <p:cNvSpPr/>
            <p:nvPr/>
          </p:nvSpPr>
          <p:spPr>
            <a:xfrm>
              <a:off x="5989203" y="259069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ectangle 252">
              <a:extLst>
                <a:ext uri="{FF2B5EF4-FFF2-40B4-BE49-F238E27FC236}">
                  <a16:creationId xmlns:a16="http://schemas.microsoft.com/office/drawing/2014/main" id="{DE31D419-8EF3-774B-84A3-6AF2634E0A74}"/>
                </a:ext>
              </a:extLst>
            </p:cNvPr>
            <p:cNvSpPr/>
            <p:nvPr/>
          </p:nvSpPr>
          <p:spPr>
            <a:xfrm>
              <a:off x="6186082" y="259069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a16="http://schemas.microsoft.com/office/drawing/2014/main" id="{FA9A7E72-BA09-754F-933A-A7AE17EB642A}"/>
                </a:ext>
              </a:extLst>
            </p:cNvPr>
            <p:cNvSpPr/>
            <p:nvPr/>
          </p:nvSpPr>
          <p:spPr>
            <a:xfrm>
              <a:off x="6382961" y="259069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ectangle 254">
              <a:extLst>
                <a:ext uri="{FF2B5EF4-FFF2-40B4-BE49-F238E27FC236}">
                  <a16:creationId xmlns:a16="http://schemas.microsoft.com/office/drawing/2014/main" id="{62BB7350-B356-144F-ACB5-B89D7AEB65BF}"/>
                </a:ext>
              </a:extLst>
            </p:cNvPr>
            <p:cNvSpPr/>
            <p:nvPr/>
          </p:nvSpPr>
          <p:spPr>
            <a:xfrm>
              <a:off x="6579840"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255">
              <a:extLst>
                <a:ext uri="{FF2B5EF4-FFF2-40B4-BE49-F238E27FC236}">
                  <a16:creationId xmlns:a16="http://schemas.microsoft.com/office/drawing/2014/main" id="{3138D6A3-8CAC-994F-B573-48ABFF884088}"/>
                </a:ext>
              </a:extLst>
            </p:cNvPr>
            <p:cNvSpPr/>
            <p:nvPr/>
          </p:nvSpPr>
          <p:spPr>
            <a:xfrm>
              <a:off x="6776719"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a16="http://schemas.microsoft.com/office/drawing/2014/main" id="{5E16887D-57A7-FA4F-8954-907B5AF8FFEA}"/>
                </a:ext>
              </a:extLst>
            </p:cNvPr>
            <p:cNvSpPr/>
            <p:nvPr/>
          </p:nvSpPr>
          <p:spPr>
            <a:xfrm>
              <a:off x="6973598"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7772F54E-2ED5-C443-B240-D171FBC682B0}"/>
                </a:ext>
              </a:extLst>
            </p:cNvPr>
            <p:cNvSpPr/>
            <p:nvPr/>
          </p:nvSpPr>
          <p:spPr>
            <a:xfrm>
              <a:off x="7170477"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ectangle 258">
              <a:extLst>
                <a:ext uri="{FF2B5EF4-FFF2-40B4-BE49-F238E27FC236}">
                  <a16:creationId xmlns:a16="http://schemas.microsoft.com/office/drawing/2014/main" id="{1936DFB7-B373-3D46-8AF0-49A6660ECBD6}"/>
                </a:ext>
              </a:extLst>
            </p:cNvPr>
            <p:cNvSpPr/>
            <p:nvPr/>
          </p:nvSpPr>
          <p:spPr>
            <a:xfrm>
              <a:off x="7367355" y="259069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ectangle 259">
              <a:extLst>
                <a:ext uri="{FF2B5EF4-FFF2-40B4-BE49-F238E27FC236}">
                  <a16:creationId xmlns:a16="http://schemas.microsoft.com/office/drawing/2014/main" id="{8383386E-8D99-BF42-9590-9A5C53318103}"/>
                </a:ext>
              </a:extLst>
            </p:cNvPr>
            <p:cNvSpPr/>
            <p:nvPr/>
          </p:nvSpPr>
          <p:spPr>
            <a:xfrm>
              <a:off x="5595445" y="27681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ectangle 260">
              <a:extLst>
                <a:ext uri="{FF2B5EF4-FFF2-40B4-BE49-F238E27FC236}">
                  <a16:creationId xmlns:a16="http://schemas.microsoft.com/office/drawing/2014/main" id="{4CC4050D-19B6-BB40-BDD3-C17ABF171A33}"/>
                </a:ext>
              </a:extLst>
            </p:cNvPr>
            <p:cNvSpPr/>
            <p:nvPr/>
          </p:nvSpPr>
          <p:spPr>
            <a:xfrm>
              <a:off x="5792324" y="27681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60A98FC9-1834-D14D-9204-D890D20101FE}"/>
                </a:ext>
              </a:extLst>
            </p:cNvPr>
            <p:cNvSpPr/>
            <p:nvPr/>
          </p:nvSpPr>
          <p:spPr>
            <a:xfrm>
              <a:off x="5989203" y="276813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ectangle 262">
              <a:extLst>
                <a:ext uri="{FF2B5EF4-FFF2-40B4-BE49-F238E27FC236}">
                  <a16:creationId xmlns:a16="http://schemas.microsoft.com/office/drawing/2014/main" id="{CD679F88-D746-294F-B5C2-D5C127D144AC}"/>
                </a:ext>
              </a:extLst>
            </p:cNvPr>
            <p:cNvSpPr/>
            <p:nvPr/>
          </p:nvSpPr>
          <p:spPr>
            <a:xfrm>
              <a:off x="6186082" y="27681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a16="http://schemas.microsoft.com/office/drawing/2014/main" id="{64EBE29C-C2EA-AB41-B368-4C76E2BE1B2A}"/>
                </a:ext>
              </a:extLst>
            </p:cNvPr>
            <p:cNvSpPr/>
            <p:nvPr/>
          </p:nvSpPr>
          <p:spPr>
            <a:xfrm>
              <a:off x="6382961" y="276813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ectangle 264">
              <a:extLst>
                <a:ext uri="{FF2B5EF4-FFF2-40B4-BE49-F238E27FC236}">
                  <a16:creationId xmlns:a16="http://schemas.microsoft.com/office/drawing/2014/main" id="{F23D05AE-CDF4-544D-B477-C6509F073F65}"/>
                </a:ext>
              </a:extLst>
            </p:cNvPr>
            <p:cNvSpPr/>
            <p:nvPr/>
          </p:nvSpPr>
          <p:spPr>
            <a:xfrm>
              <a:off x="6579840"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a16="http://schemas.microsoft.com/office/drawing/2014/main" id="{569051F8-8DC4-E542-9D17-7BD2579B03CB}"/>
                </a:ext>
              </a:extLst>
            </p:cNvPr>
            <p:cNvSpPr/>
            <p:nvPr/>
          </p:nvSpPr>
          <p:spPr>
            <a:xfrm>
              <a:off x="6776719"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ectangle 266">
              <a:extLst>
                <a:ext uri="{FF2B5EF4-FFF2-40B4-BE49-F238E27FC236}">
                  <a16:creationId xmlns:a16="http://schemas.microsoft.com/office/drawing/2014/main" id="{B6A40362-DB0A-6942-9BA1-B7F327F1BCED}"/>
                </a:ext>
              </a:extLst>
            </p:cNvPr>
            <p:cNvSpPr/>
            <p:nvPr/>
          </p:nvSpPr>
          <p:spPr>
            <a:xfrm>
              <a:off x="6973598"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ectangle 267">
              <a:extLst>
                <a:ext uri="{FF2B5EF4-FFF2-40B4-BE49-F238E27FC236}">
                  <a16:creationId xmlns:a16="http://schemas.microsoft.com/office/drawing/2014/main" id="{DD1C3B39-70E2-A145-B77C-21E023DB2EFC}"/>
                </a:ext>
              </a:extLst>
            </p:cNvPr>
            <p:cNvSpPr/>
            <p:nvPr/>
          </p:nvSpPr>
          <p:spPr>
            <a:xfrm>
              <a:off x="7170477"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ectangle 268">
              <a:extLst>
                <a:ext uri="{FF2B5EF4-FFF2-40B4-BE49-F238E27FC236}">
                  <a16:creationId xmlns:a16="http://schemas.microsoft.com/office/drawing/2014/main" id="{9EE18CEC-3EC2-264A-BB48-E08E7C47E04D}"/>
                </a:ext>
              </a:extLst>
            </p:cNvPr>
            <p:cNvSpPr/>
            <p:nvPr/>
          </p:nvSpPr>
          <p:spPr>
            <a:xfrm>
              <a:off x="7367355" y="276813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ectangle 269">
              <a:extLst>
                <a:ext uri="{FF2B5EF4-FFF2-40B4-BE49-F238E27FC236}">
                  <a16:creationId xmlns:a16="http://schemas.microsoft.com/office/drawing/2014/main" id="{7C404D1D-D2D5-E34B-AFBA-1C4FC23D8733}"/>
                </a:ext>
              </a:extLst>
            </p:cNvPr>
            <p:cNvSpPr/>
            <p:nvPr/>
          </p:nvSpPr>
          <p:spPr>
            <a:xfrm>
              <a:off x="5595445" y="29455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ectangle 270">
              <a:extLst>
                <a:ext uri="{FF2B5EF4-FFF2-40B4-BE49-F238E27FC236}">
                  <a16:creationId xmlns:a16="http://schemas.microsoft.com/office/drawing/2014/main" id="{33FDE214-56F5-2546-A452-F0F2D543BB5F}"/>
                </a:ext>
              </a:extLst>
            </p:cNvPr>
            <p:cNvSpPr/>
            <p:nvPr/>
          </p:nvSpPr>
          <p:spPr>
            <a:xfrm>
              <a:off x="5792324" y="29455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6DE0BD43-8BE5-1243-96A2-ABF4260F1364}"/>
                </a:ext>
              </a:extLst>
            </p:cNvPr>
            <p:cNvSpPr/>
            <p:nvPr/>
          </p:nvSpPr>
          <p:spPr>
            <a:xfrm>
              <a:off x="5989203" y="294557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ectangle 272">
              <a:extLst>
                <a:ext uri="{FF2B5EF4-FFF2-40B4-BE49-F238E27FC236}">
                  <a16:creationId xmlns:a16="http://schemas.microsoft.com/office/drawing/2014/main" id="{C79DF9A4-17DE-5D4B-ADFC-C799D00F384B}"/>
                </a:ext>
              </a:extLst>
            </p:cNvPr>
            <p:cNvSpPr/>
            <p:nvPr/>
          </p:nvSpPr>
          <p:spPr>
            <a:xfrm>
              <a:off x="6186082" y="29455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ectangle 273">
              <a:extLst>
                <a:ext uri="{FF2B5EF4-FFF2-40B4-BE49-F238E27FC236}">
                  <a16:creationId xmlns:a16="http://schemas.microsoft.com/office/drawing/2014/main" id="{2C4B052E-B289-064A-965A-EDCFB3D30685}"/>
                </a:ext>
              </a:extLst>
            </p:cNvPr>
            <p:cNvSpPr/>
            <p:nvPr/>
          </p:nvSpPr>
          <p:spPr>
            <a:xfrm>
              <a:off x="6382961" y="294557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ectangle 274">
              <a:extLst>
                <a:ext uri="{FF2B5EF4-FFF2-40B4-BE49-F238E27FC236}">
                  <a16:creationId xmlns:a16="http://schemas.microsoft.com/office/drawing/2014/main" id="{B0FA4B1D-CCD1-D94B-BE07-A70631AE6ECC}"/>
                </a:ext>
              </a:extLst>
            </p:cNvPr>
            <p:cNvSpPr/>
            <p:nvPr/>
          </p:nvSpPr>
          <p:spPr>
            <a:xfrm>
              <a:off x="6579840"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Rectangle 275">
              <a:extLst>
                <a:ext uri="{FF2B5EF4-FFF2-40B4-BE49-F238E27FC236}">
                  <a16:creationId xmlns:a16="http://schemas.microsoft.com/office/drawing/2014/main" id="{F65EA410-76BC-294C-A457-26574637D5FB}"/>
                </a:ext>
              </a:extLst>
            </p:cNvPr>
            <p:cNvSpPr/>
            <p:nvPr/>
          </p:nvSpPr>
          <p:spPr>
            <a:xfrm>
              <a:off x="6776719"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ectangle 276">
              <a:extLst>
                <a:ext uri="{FF2B5EF4-FFF2-40B4-BE49-F238E27FC236}">
                  <a16:creationId xmlns:a16="http://schemas.microsoft.com/office/drawing/2014/main" id="{AB4EC90F-E93E-B94A-A0BC-AB06C614436C}"/>
                </a:ext>
              </a:extLst>
            </p:cNvPr>
            <p:cNvSpPr/>
            <p:nvPr/>
          </p:nvSpPr>
          <p:spPr>
            <a:xfrm>
              <a:off x="6973598"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ectangle 277">
              <a:extLst>
                <a:ext uri="{FF2B5EF4-FFF2-40B4-BE49-F238E27FC236}">
                  <a16:creationId xmlns:a16="http://schemas.microsoft.com/office/drawing/2014/main" id="{235F53B2-4720-4745-B4F5-F38069AB7C1A}"/>
                </a:ext>
              </a:extLst>
            </p:cNvPr>
            <p:cNvSpPr/>
            <p:nvPr/>
          </p:nvSpPr>
          <p:spPr>
            <a:xfrm>
              <a:off x="7170477"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9B761900-B41E-CB4D-BEA7-C0FC62CF4283}"/>
                </a:ext>
              </a:extLst>
            </p:cNvPr>
            <p:cNvSpPr/>
            <p:nvPr/>
          </p:nvSpPr>
          <p:spPr>
            <a:xfrm>
              <a:off x="7367355" y="294557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a16="http://schemas.microsoft.com/office/drawing/2014/main" id="{434D6CE6-756B-224D-93CF-D210FC4742E4}"/>
                </a:ext>
              </a:extLst>
            </p:cNvPr>
            <p:cNvSpPr/>
            <p:nvPr/>
          </p:nvSpPr>
          <p:spPr>
            <a:xfrm>
              <a:off x="5595445" y="31230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ectangle 280">
              <a:extLst>
                <a:ext uri="{FF2B5EF4-FFF2-40B4-BE49-F238E27FC236}">
                  <a16:creationId xmlns:a16="http://schemas.microsoft.com/office/drawing/2014/main" id="{244F7E32-9F84-7348-9D8B-911BD1BB9256}"/>
                </a:ext>
              </a:extLst>
            </p:cNvPr>
            <p:cNvSpPr/>
            <p:nvPr/>
          </p:nvSpPr>
          <p:spPr>
            <a:xfrm>
              <a:off x="5792324" y="31230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Rectangle 281">
              <a:extLst>
                <a:ext uri="{FF2B5EF4-FFF2-40B4-BE49-F238E27FC236}">
                  <a16:creationId xmlns:a16="http://schemas.microsoft.com/office/drawing/2014/main" id="{F1FD6133-E102-4544-8A57-759B48F168F6}"/>
                </a:ext>
              </a:extLst>
            </p:cNvPr>
            <p:cNvSpPr/>
            <p:nvPr/>
          </p:nvSpPr>
          <p:spPr>
            <a:xfrm>
              <a:off x="5989203" y="312301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Rectangle 282">
              <a:extLst>
                <a:ext uri="{FF2B5EF4-FFF2-40B4-BE49-F238E27FC236}">
                  <a16:creationId xmlns:a16="http://schemas.microsoft.com/office/drawing/2014/main" id="{FFF527EB-4FD8-3B4C-BB92-C23DF5CCF1C5}"/>
                </a:ext>
              </a:extLst>
            </p:cNvPr>
            <p:cNvSpPr/>
            <p:nvPr/>
          </p:nvSpPr>
          <p:spPr>
            <a:xfrm>
              <a:off x="6186082" y="31230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a16="http://schemas.microsoft.com/office/drawing/2014/main" id="{C7015764-1F0E-AA4C-AC33-43B268AAD175}"/>
                </a:ext>
              </a:extLst>
            </p:cNvPr>
            <p:cNvSpPr/>
            <p:nvPr/>
          </p:nvSpPr>
          <p:spPr>
            <a:xfrm>
              <a:off x="6382961" y="312301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Rectangle 284">
              <a:extLst>
                <a:ext uri="{FF2B5EF4-FFF2-40B4-BE49-F238E27FC236}">
                  <a16:creationId xmlns:a16="http://schemas.microsoft.com/office/drawing/2014/main" id="{6CD9625D-417E-C545-BA36-7D0B79D021DB}"/>
                </a:ext>
              </a:extLst>
            </p:cNvPr>
            <p:cNvSpPr/>
            <p:nvPr/>
          </p:nvSpPr>
          <p:spPr>
            <a:xfrm>
              <a:off x="6579840"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a16="http://schemas.microsoft.com/office/drawing/2014/main" id="{B78D705E-78BD-B745-AEB8-391A230CB5A5}"/>
                </a:ext>
              </a:extLst>
            </p:cNvPr>
            <p:cNvSpPr/>
            <p:nvPr/>
          </p:nvSpPr>
          <p:spPr>
            <a:xfrm>
              <a:off x="6776719"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ectangle 286">
              <a:extLst>
                <a:ext uri="{FF2B5EF4-FFF2-40B4-BE49-F238E27FC236}">
                  <a16:creationId xmlns:a16="http://schemas.microsoft.com/office/drawing/2014/main" id="{CAAFA76B-54F5-2B4A-81F9-7C9C62868B2D}"/>
                </a:ext>
              </a:extLst>
            </p:cNvPr>
            <p:cNvSpPr/>
            <p:nvPr/>
          </p:nvSpPr>
          <p:spPr>
            <a:xfrm>
              <a:off x="6973598"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a16="http://schemas.microsoft.com/office/drawing/2014/main" id="{5D8EEFDA-6C0D-B448-A96A-189BA2729C0D}"/>
                </a:ext>
              </a:extLst>
            </p:cNvPr>
            <p:cNvSpPr/>
            <p:nvPr/>
          </p:nvSpPr>
          <p:spPr>
            <a:xfrm>
              <a:off x="7170477"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88">
              <a:extLst>
                <a:ext uri="{FF2B5EF4-FFF2-40B4-BE49-F238E27FC236}">
                  <a16:creationId xmlns:a16="http://schemas.microsoft.com/office/drawing/2014/main" id="{CCF5C6B0-83A6-F54C-96C6-82F94D320163}"/>
                </a:ext>
              </a:extLst>
            </p:cNvPr>
            <p:cNvSpPr/>
            <p:nvPr/>
          </p:nvSpPr>
          <p:spPr>
            <a:xfrm>
              <a:off x="7367355" y="312301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a16="http://schemas.microsoft.com/office/drawing/2014/main" id="{105BFC3A-44CC-0C41-9EF1-6805D132ED50}"/>
                </a:ext>
              </a:extLst>
            </p:cNvPr>
            <p:cNvSpPr/>
            <p:nvPr/>
          </p:nvSpPr>
          <p:spPr>
            <a:xfrm>
              <a:off x="5595445" y="33004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97838CFE-621A-E74B-ACAF-A1D97840428F}"/>
                </a:ext>
              </a:extLst>
            </p:cNvPr>
            <p:cNvSpPr/>
            <p:nvPr/>
          </p:nvSpPr>
          <p:spPr>
            <a:xfrm>
              <a:off x="5792324" y="33004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a16="http://schemas.microsoft.com/office/drawing/2014/main" id="{5C5E1545-1438-7848-A310-44484511C0EA}"/>
                </a:ext>
              </a:extLst>
            </p:cNvPr>
            <p:cNvSpPr/>
            <p:nvPr/>
          </p:nvSpPr>
          <p:spPr>
            <a:xfrm>
              <a:off x="5989203" y="3300450"/>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a:extLst>
                <a:ext uri="{FF2B5EF4-FFF2-40B4-BE49-F238E27FC236}">
                  <a16:creationId xmlns:a16="http://schemas.microsoft.com/office/drawing/2014/main" id="{00F4A097-007B-7445-AEBF-9F2F9F5BE4BD}"/>
                </a:ext>
              </a:extLst>
            </p:cNvPr>
            <p:cNvSpPr/>
            <p:nvPr/>
          </p:nvSpPr>
          <p:spPr>
            <a:xfrm>
              <a:off x="6186082" y="33004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a:extLst>
                <a:ext uri="{FF2B5EF4-FFF2-40B4-BE49-F238E27FC236}">
                  <a16:creationId xmlns:a16="http://schemas.microsoft.com/office/drawing/2014/main" id="{8BF1900E-A94D-B54D-A12D-3F6E6D59173D}"/>
                </a:ext>
              </a:extLst>
            </p:cNvPr>
            <p:cNvSpPr/>
            <p:nvPr/>
          </p:nvSpPr>
          <p:spPr>
            <a:xfrm>
              <a:off x="6382961" y="3300450"/>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ectangle 294">
              <a:extLst>
                <a:ext uri="{FF2B5EF4-FFF2-40B4-BE49-F238E27FC236}">
                  <a16:creationId xmlns:a16="http://schemas.microsoft.com/office/drawing/2014/main" id="{0081959C-0229-804B-AD07-50322E4B4858}"/>
                </a:ext>
              </a:extLst>
            </p:cNvPr>
            <p:cNvSpPr/>
            <p:nvPr/>
          </p:nvSpPr>
          <p:spPr>
            <a:xfrm>
              <a:off x="6579840"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a:extLst>
                <a:ext uri="{FF2B5EF4-FFF2-40B4-BE49-F238E27FC236}">
                  <a16:creationId xmlns:a16="http://schemas.microsoft.com/office/drawing/2014/main" id="{659C0E02-190D-8845-9D2C-D2DB4D81D570}"/>
                </a:ext>
              </a:extLst>
            </p:cNvPr>
            <p:cNvSpPr/>
            <p:nvPr/>
          </p:nvSpPr>
          <p:spPr>
            <a:xfrm>
              <a:off x="6776719"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ectangle 296">
              <a:extLst>
                <a:ext uri="{FF2B5EF4-FFF2-40B4-BE49-F238E27FC236}">
                  <a16:creationId xmlns:a16="http://schemas.microsoft.com/office/drawing/2014/main" id="{DAA07482-7245-E246-BD85-07D67FDEDC59}"/>
                </a:ext>
              </a:extLst>
            </p:cNvPr>
            <p:cNvSpPr/>
            <p:nvPr/>
          </p:nvSpPr>
          <p:spPr>
            <a:xfrm>
              <a:off x="6973598"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a:extLst>
                <a:ext uri="{FF2B5EF4-FFF2-40B4-BE49-F238E27FC236}">
                  <a16:creationId xmlns:a16="http://schemas.microsoft.com/office/drawing/2014/main" id="{25CD80A9-8061-D743-8718-4F7440710CB1}"/>
                </a:ext>
              </a:extLst>
            </p:cNvPr>
            <p:cNvSpPr/>
            <p:nvPr/>
          </p:nvSpPr>
          <p:spPr>
            <a:xfrm>
              <a:off x="7170477"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a16="http://schemas.microsoft.com/office/drawing/2014/main" id="{D33E7132-ADF0-D54E-98B1-A5A44D8C692F}"/>
                </a:ext>
              </a:extLst>
            </p:cNvPr>
            <p:cNvSpPr/>
            <p:nvPr/>
          </p:nvSpPr>
          <p:spPr>
            <a:xfrm>
              <a:off x="7367355" y="3300450"/>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a16="http://schemas.microsoft.com/office/drawing/2014/main" id="{E92CB0A3-398B-9C4F-BBFA-B11B944D8BED}"/>
                </a:ext>
              </a:extLst>
            </p:cNvPr>
            <p:cNvSpPr/>
            <p:nvPr/>
          </p:nvSpPr>
          <p:spPr>
            <a:xfrm>
              <a:off x="5595445" y="3477888"/>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a16="http://schemas.microsoft.com/office/drawing/2014/main" id="{EFA527CC-D64A-0A4F-8AAA-4021C2F0062B}"/>
                </a:ext>
              </a:extLst>
            </p:cNvPr>
            <p:cNvSpPr/>
            <p:nvPr/>
          </p:nvSpPr>
          <p:spPr>
            <a:xfrm>
              <a:off x="5792324" y="3477888"/>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a16="http://schemas.microsoft.com/office/drawing/2014/main" id="{792D8E9C-D65C-024B-8CF8-FFF3F58CF272}"/>
                </a:ext>
              </a:extLst>
            </p:cNvPr>
            <p:cNvSpPr/>
            <p:nvPr/>
          </p:nvSpPr>
          <p:spPr>
            <a:xfrm>
              <a:off x="5989203" y="3477888"/>
              <a:ext cx="112735" cy="1127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a16="http://schemas.microsoft.com/office/drawing/2014/main" id="{CABA4E65-6707-7147-A164-4D45FCE9D476}"/>
                </a:ext>
              </a:extLst>
            </p:cNvPr>
            <p:cNvSpPr/>
            <p:nvPr/>
          </p:nvSpPr>
          <p:spPr>
            <a:xfrm>
              <a:off x="6186082" y="3477888"/>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a16="http://schemas.microsoft.com/office/drawing/2014/main" id="{7FE3EB98-0134-2F44-B778-A02E700BFCDF}"/>
                </a:ext>
              </a:extLst>
            </p:cNvPr>
            <p:cNvSpPr/>
            <p:nvPr/>
          </p:nvSpPr>
          <p:spPr>
            <a:xfrm>
              <a:off x="6382961" y="3477888"/>
              <a:ext cx="112735" cy="11273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a16="http://schemas.microsoft.com/office/drawing/2014/main" id="{A5F5022B-30C3-E149-9BF5-3E9DCA6BB746}"/>
                </a:ext>
              </a:extLst>
            </p:cNvPr>
            <p:cNvSpPr/>
            <p:nvPr/>
          </p:nvSpPr>
          <p:spPr>
            <a:xfrm>
              <a:off x="6579840"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2ACB727B-C34C-9A45-879C-DC7780CF1C10}"/>
                </a:ext>
              </a:extLst>
            </p:cNvPr>
            <p:cNvSpPr/>
            <p:nvPr/>
          </p:nvSpPr>
          <p:spPr>
            <a:xfrm>
              <a:off x="6776719"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ectangle 306">
              <a:extLst>
                <a:ext uri="{FF2B5EF4-FFF2-40B4-BE49-F238E27FC236}">
                  <a16:creationId xmlns:a16="http://schemas.microsoft.com/office/drawing/2014/main" id="{CCB304C9-2D36-4245-9028-37102C8EE32B}"/>
                </a:ext>
              </a:extLst>
            </p:cNvPr>
            <p:cNvSpPr/>
            <p:nvPr/>
          </p:nvSpPr>
          <p:spPr>
            <a:xfrm>
              <a:off x="6973598"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a16="http://schemas.microsoft.com/office/drawing/2014/main" id="{514E7E2B-7F0F-904E-87D6-273A15FEAFAD}"/>
                </a:ext>
              </a:extLst>
            </p:cNvPr>
            <p:cNvSpPr/>
            <p:nvPr/>
          </p:nvSpPr>
          <p:spPr>
            <a:xfrm>
              <a:off x="7170477"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a16="http://schemas.microsoft.com/office/drawing/2014/main" id="{B856D8F5-A10D-4243-BFD2-0051E30454E5}"/>
                </a:ext>
              </a:extLst>
            </p:cNvPr>
            <p:cNvSpPr/>
            <p:nvPr/>
          </p:nvSpPr>
          <p:spPr>
            <a:xfrm>
              <a:off x="7367355" y="3477888"/>
              <a:ext cx="112735" cy="11273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TextBox 309">
              <a:extLst>
                <a:ext uri="{FF2B5EF4-FFF2-40B4-BE49-F238E27FC236}">
                  <a16:creationId xmlns:a16="http://schemas.microsoft.com/office/drawing/2014/main" id="{10422252-12C1-0642-834E-98C50B4306A5}"/>
                </a:ext>
              </a:extLst>
            </p:cNvPr>
            <p:cNvSpPr txBox="1"/>
            <p:nvPr/>
          </p:nvSpPr>
          <p:spPr>
            <a:xfrm>
              <a:off x="5580606" y="3594970"/>
              <a:ext cx="1047082" cy="369332"/>
            </a:xfrm>
            <a:prstGeom prst="rect">
              <a:avLst/>
            </a:prstGeom>
            <a:noFill/>
          </p:spPr>
          <p:txBody>
            <a:bodyPr wrap="none" rtlCol="0">
              <a:spAutoFit/>
            </a:bodyPr>
            <a:lstStyle/>
            <a:p>
              <a:r>
                <a:rPr lang="en-US" dirty="0"/>
                <a:t>Section 3</a:t>
              </a:r>
            </a:p>
          </p:txBody>
        </p:sp>
      </p:grpSp>
      <p:pic>
        <p:nvPicPr>
          <p:cNvPr id="366" name="Picture 365">
            <a:extLst>
              <a:ext uri="{FF2B5EF4-FFF2-40B4-BE49-F238E27FC236}">
                <a16:creationId xmlns:a16="http://schemas.microsoft.com/office/drawing/2014/main" id="{C10C1BFB-3E38-DC4E-8390-E18A8B0254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78806" y="4681255"/>
            <a:ext cx="5265194" cy="1495708"/>
          </a:xfrm>
          <a:prstGeom prst="rect">
            <a:avLst/>
          </a:prstGeom>
        </p:spPr>
      </p:pic>
      <p:cxnSp>
        <p:nvCxnSpPr>
          <p:cNvPr id="369" name="Straight Connector 368">
            <a:extLst>
              <a:ext uri="{FF2B5EF4-FFF2-40B4-BE49-F238E27FC236}">
                <a16:creationId xmlns:a16="http://schemas.microsoft.com/office/drawing/2014/main" id="{C66DBC3D-80A6-C644-8482-0CCB395AC10F}"/>
              </a:ext>
            </a:extLst>
          </p:cNvPr>
          <p:cNvCxnSpPr/>
          <p:nvPr/>
        </p:nvCxnSpPr>
        <p:spPr>
          <a:xfrm>
            <a:off x="3632548" y="4521896"/>
            <a:ext cx="0" cy="21294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81B5802B-52ED-D247-AA7D-54AE29EB398F}"/>
              </a:ext>
            </a:extLst>
          </p:cNvPr>
          <p:cNvCxnSpPr/>
          <p:nvPr/>
        </p:nvCxnSpPr>
        <p:spPr>
          <a:xfrm>
            <a:off x="7530231" y="4448827"/>
            <a:ext cx="0" cy="21294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1" name="TextBox 370">
            <a:extLst>
              <a:ext uri="{FF2B5EF4-FFF2-40B4-BE49-F238E27FC236}">
                <a16:creationId xmlns:a16="http://schemas.microsoft.com/office/drawing/2014/main" id="{AA17D577-795A-AE41-B96C-5D0F1841B17B}"/>
              </a:ext>
            </a:extLst>
          </p:cNvPr>
          <p:cNvSpPr txBox="1"/>
          <p:nvPr/>
        </p:nvSpPr>
        <p:spPr>
          <a:xfrm>
            <a:off x="3769730" y="4089140"/>
            <a:ext cx="1365182" cy="369332"/>
          </a:xfrm>
          <a:prstGeom prst="rect">
            <a:avLst/>
          </a:prstGeom>
          <a:noFill/>
        </p:spPr>
        <p:txBody>
          <a:bodyPr wrap="none" rtlCol="0">
            <a:spAutoFit/>
          </a:bodyPr>
          <a:lstStyle/>
          <a:p>
            <a:r>
              <a:rPr lang="en-US" b="1" u="sng" dirty="0"/>
              <a:t>Training Set:</a:t>
            </a:r>
          </a:p>
        </p:txBody>
      </p:sp>
      <p:sp>
        <p:nvSpPr>
          <p:cNvPr id="372" name="TextBox 371">
            <a:extLst>
              <a:ext uri="{FF2B5EF4-FFF2-40B4-BE49-F238E27FC236}">
                <a16:creationId xmlns:a16="http://schemas.microsoft.com/office/drawing/2014/main" id="{8C6DA362-3A7A-F543-904C-2C0C2EE40C36}"/>
              </a:ext>
            </a:extLst>
          </p:cNvPr>
          <p:cNvSpPr txBox="1"/>
          <p:nvPr/>
        </p:nvSpPr>
        <p:spPr>
          <a:xfrm>
            <a:off x="7530231" y="4089140"/>
            <a:ext cx="627031" cy="369332"/>
          </a:xfrm>
          <a:prstGeom prst="rect">
            <a:avLst/>
          </a:prstGeom>
          <a:noFill/>
        </p:spPr>
        <p:txBody>
          <a:bodyPr wrap="none" rtlCol="0">
            <a:spAutoFit/>
          </a:bodyPr>
          <a:lstStyle/>
          <a:p>
            <a:r>
              <a:rPr lang="en-US" b="1" u="sng" dirty="0"/>
              <a:t>Test:</a:t>
            </a:r>
          </a:p>
        </p:txBody>
      </p:sp>
    </p:spTree>
    <p:extLst>
      <p:ext uri="{BB962C8B-B14F-4D97-AF65-F5344CB8AC3E}">
        <p14:creationId xmlns:p14="http://schemas.microsoft.com/office/powerpoint/2010/main" val="248357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DF10CF-A2E6-E24C-819E-7187F4DBDC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990952">
            <a:off x="1176328" y="2505647"/>
            <a:ext cx="686423" cy="687309"/>
          </a:xfrm>
          <a:prstGeom prst="rect">
            <a:avLst/>
          </a:prstGeom>
        </p:spPr>
      </p:pic>
      <p:sp>
        <p:nvSpPr>
          <p:cNvPr id="2" name="Title 1">
            <a:extLst>
              <a:ext uri="{FF2B5EF4-FFF2-40B4-BE49-F238E27FC236}">
                <a16:creationId xmlns:a16="http://schemas.microsoft.com/office/drawing/2014/main" id="{82E4B2C0-2E02-B042-8EEC-A045790C4CBD}"/>
              </a:ext>
            </a:extLst>
          </p:cNvPr>
          <p:cNvSpPr>
            <a:spLocks noGrp="1"/>
          </p:cNvSpPr>
          <p:nvPr>
            <p:ph type="title"/>
          </p:nvPr>
        </p:nvSpPr>
        <p:spPr/>
        <p:txBody>
          <a:bodyPr/>
          <a:lstStyle/>
          <a:p>
            <a:r>
              <a:rPr lang="en-US" dirty="0"/>
              <a:t>Neural Decoding</a:t>
            </a:r>
          </a:p>
        </p:txBody>
      </p:sp>
      <p:pic>
        <p:nvPicPr>
          <p:cNvPr id="4" name="Picture 3">
            <a:extLst>
              <a:ext uri="{FF2B5EF4-FFF2-40B4-BE49-F238E27FC236}">
                <a16:creationId xmlns:a16="http://schemas.microsoft.com/office/drawing/2014/main" id="{ECA2776A-C914-B04E-B066-72A79FD13C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783684">
            <a:off x="636376" y="2684080"/>
            <a:ext cx="718928" cy="674885"/>
          </a:xfrm>
          <a:prstGeom prst="rect">
            <a:avLst/>
          </a:prstGeom>
        </p:spPr>
      </p:pic>
      <p:pic>
        <p:nvPicPr>
          <p:cNvPr id="5" name="Picture 4">
            <a:extLst>
              <a:ext uri="{FF2B5EF4-FFF2-40B4-BE49-F238E27FC236}">
                <a16:creationId xmlns:a16="http://schemas.microsoft.com/office/drawing/2014/main" id="{BA998FF5-D7E5-6C49-954A-E9B1F07D7E5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0426386">
            <a:off x="939386" y="3276345"/>
            <a:ext cx="686423" cy="687309"/>
          </a:xfrm>
          <a:prstGeom prst="rect">
            <a:avLst/>
          </a:prstGeom>
        </p:spPr>
      </p:pic>
      <p:pic>
        <p:nvPicPr>
          <p:cNvPr id="6" name="Picture 5">
            <a:extLst>
              <a:ext uri="{FF2B5EF4-FFF2-40B4-BE49-F238E27FC236}">
                <a16:creationId xmlns:a16="http://schemas.microsoft.com/office/drawing/2014/main" id="{C57247CB-023C-1449-969F-D915B3076D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98515" y="2684080"/>
            <a:ext cx="673183" cy="674098"/>
          </a:xfrm>
          <a:prstGeom prst="rect">
            <a:avLst/>
          </a:prstGeom>
        </p:spPr>
      </p:pic>
      <p:pic>
        <p:nvPicPr>
          <p:cNvPr id="8" name="Picture 7">
            <a:extLst>
              <a:ext uri="{FF2B5EF4-FFF2-40B4-BE49-F238E27FC236}">
                <a16:creationId xmlns:a16="http://schemas.microsoft.com/office/drawing/2014/main" id="{2D4214DF-1E24-BC45-9518-E0222FF9FC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398873">
            <a:off x="1560687" y="3220745"/>
            <a:ext cx="725716" cy="753035"/>
          </a:xfrm>
          <a:prstGeom prst="rect">
            <a:avLst/>
          </a:prstGeom>
        </p:spPr>
      </p:pic>
      <p:pic>
        <p:nvPicPr>
          <p:cNvPr id="9" name="Picture 8">
            <a:extLst>
              <a:ext uri="{FF2B5EF4-FFF2-40B4-BE49-F238E27FC236}">
                <a16:creationId xmlns:a16="http://schemas.microsoft.com/office/drawing/2014/main" id="{6E38AA05-95D5-BA4D-8ADA-2FD77699D6A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057619">
            <a:off x="1059193" y="5226907"/>
            <a:ext cx="677578" cy="677943"/>
          </a:xfrm>
          <a:prstGeom prst="rect">
            <a:avLst/>
          </a:prstGeom>
        </p:spPr>
      </p:pic>
      <p:pic>
        <p:nvPicPr>
          <p:cNvPr id="10" name="Picture 9">
            <a:extLst>
              <a:ext uri="{FF2B5EF4-FFF2-40B4-BE49-F238E27FC236}">
                <a16:creationId xmlns:a16="http://schemas.microsoft.com/office/drawing/2014/main" id="{A871B166-A949-D048-88F9-F8AECC7605F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50812" y="4565600"/>
            <a:ext cx="667411" cy="674098"/>
          </a:xfrm>
          <a:prstGeom prst="rect">
            <a:avLst/>
          </a:prstGeom>
        </p:spPr>
      </p:pic>
      <p:pic>
        <p:nvPicPr>
          <p:cNvPr id="11" name="Picture 10">
            <a:extLst>
              <a:ext uri="{FF2B5EF4-FFF2-40B4-BE49-F238E27FC236}">
                <a16:creationId xmlns:a16="http://schemas.microsoft.com/office/drawing/2014/main" id="{44016716-8455-8D4C-B8C8-BCA04D1B7F3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20483295">
            <a:off x="1533997" y="5213224"/>
            <a:ext cx="673741" cy="677943"/>
          </a:xfrm>
          <a:prstGeom prst="rect">
            <a:avLst/>
          </a:prstGeom>
        </p:spPr>
      </p:pic>
      <p:pic>
        <p:nvPicPr>
          <p:cNvPr id="12" name="Picture 11">
            <a:extLst>
              <a:ext uri="{FF2B5EF4-FFF2-40B4-BE49-F238E27FC236}">
                <a16:creationId xmlns:a16="http://schemas.microsoft.com/office/drawing/2014/main" id="{C9063C66-AD55-E24C-904E-B50B9A96CC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260055">
            <a:off x="695624" y="4661359"/>
            <a:ext cx="674885" cy="674885"/>
          </a:xfrm>
          <a:prstGeom prst="rect">
            <a:avLst/>
          </a:prstGeom>
        </p:spPr>
      </p:pic>
      <p:pic>
        <p:nvPicPr>
          <p:cNvPr id="13" name="Picture 12">
            <a:extLst>
              <a:ext uri="{FF2B5EF4-FFF2-40B4-BE49-F238E27FC236}">
                <a16:creationId xmlns:a16="http://schemas.microsoft.com/office/drawing/2014/main" id="{FB8FF434-DE94-AE4E-9B69-D88DA06D02A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69677">
            <a:off x="1702014" y="4436930"/>
            <a:ext cx="779929" cy="779929"/>
          </a:xfrm>
          <a:prstGeom prst="rect">
            <a:avLst/>
          </a:prstGeom>
        </p:spPr>
      </p:pic>
      <p:cxnSp>
        <p:nvCxnSpPr>
          <p:cNvPr id="15" name="Straight Arrow Connector 14">
            <a:extLst>
              <a:ext uri="{FF2B5EF4-FFF2-40B4-BE49-F238E27FC236}">
                <a16:creationId xmlns:a16="http://schemas.microsoft.com/office/drawing/2014/main" id="{E62DF7ED-BD70-9E41-A3CC-F380475D1BF7}"/>
              </a:ext>
            </a:extLst>
          </p:cNvPr>
          <p:cNvCxnSpPr/>
          <p:nvPr/>
        </p:nvCxnSpPr>
        <p:spPr>
          <a:xfrm>
            <a:off x="2606891" y="3276346"/>
            <a:ext cx="5637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99E69CC-8AD2-4E48-9070-724BE7695DB7}"/>
              </a:ext>
            </a:extLst>
          </p:cNvPr>
          <p:cNvCxnSpPr/>
          <p:nvPr/>
        </p:nvCxnSpPr>
        <p:spPr>
          <a:xfrm>
            <a:off x="2582609" y="5324291"/>
            <a:ext cx="5637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FB2250A-74AD-C04A-8031-DCE7398ED343}"/>
              </a:ext>
            </a:extLst>
          </p:cNvPr>
          <p:cNvSpPr txBox="1"/>
          <p:nvPr/>
        </p:nvSpPr>
        <p:spPr>
          <a:xfrm>
            <a:off x="277128" y="1850132"/>
            <a:ext cx="1998368" cy="461665"/>
          </a:xfrm>
          <a:prstGeom prst="rect">
            <a:avLst/>
          </a:prstGeom>
          <a:noFill/>
        </p:spPr>
        <p:txBody>
          <a:bodyPr wrap="none" rtlCol="0">
            <a:spAutoFit/>
          </a:bodyPr>
          <a:lstStyle/>
          <a:p>
            <a:r>
              <a:rPr lang="en-US" sz="2400" dirty="0"/>
              <a:t>TRAINING SET:</a:t>
            </a:r>
          </a:p>
        </p:txBody>
      </p:sp>
      <p:grpSp>
        <p:nvGrpSpPr>
          <p:cNvPr id="73" name="Group 72">
            <a:extLst>
              <a:ext uri="{FF2B5EF4-FFF2-40B4-BE49-F238E27FC236}">
                <a16:creationId xmlns:a16="http://schemas.microsoft.com/office/drawing/2014/main" id="{D17DB987-1B00-9C4E-8315-C3094CB73D0E}"/>
              </a:ext>
            </a:extLst>
          </p:cNvPr>
          <p:cNvGrpSpPr/>
          <p:nvPr/>
        </p:nvGrpSpPr>
        <p:grpSpPr>
          <a:xfrm>
            <a:off x="3293033" y="2409750"/>
            <a:ext cx="2315227" cy="1836359"/>
            <a:chOff x="3484324" y="2192056"/>
            <a:chExt cx="2315227" cy="1836359"/>
          </a:xfrm>
        </p:grpSpPr>
        <p:grpSp>
          <p:nvGrpSpPr>
            <p:cNvPr id="18" name="Group 17">
              <a:extLst>
                <a:ext uri="{FF2B5EF4-FFF2-40B4-BE49-F238E27FC236}">
                  <a16:creationId xmlns:a16="http://schemas.microsoft.com/office/drawing/2014/main" id="{2E9160EC-A70A-E140-9286-817FDCC15126}"/>
                </a:ext>
              </a:extLst>
            </p:cNvPr>
            <p:cNvGrpSpPr/>
            <p:nvPr/>
          </p:nvGrpSpPr>
          <p:grpSpPr>
            <a:xfrm>
              <a:off x="3484324" y="2192056"/>
              <a:ext cx="2315227" cy="1836359"/>
              <a:chOff x="425885" y="4734839"/>
              <a:chExt cx="2315227" cy="1836359"/>
            </a:xfrm>
          </p:grpSpPr>
          <p:sp>
            <p:nvSpPr>
              <p:cNvPr id="23" name="Rectangle 22">
                <a:extLst>
                  <a:ext uri="{FF2B5EF4-FFF2-40B4-BE49-F238E27FC236}">
                    <a16:creationId xmlns:a16="http://schemas.microsoft.com/office/drawing/2014/main" id="{0FAB8D36-469B-CB43-AB37-CF7571F85BD4}"/>
                  </a:ext>
                </a:extLst>
              </p:cNvPr>
              <p:cNvSpPr/>
              <p:nvPr/>
            </p:nvSpPr>
            <p:spPr>
              <a:xfrm>
                <a:off x="735985" y="4734839"/>
                <a:ext cx="2005127"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8BB84E8-1981-2648-A637-D0F08EDED6FD}"/>
                  </a:ext>
                </a:extLst>
              </p:cNvPr>
              <p:cNvSpPr txBox="1"/>
              <p:nvPr/>
            </p:nvSpPr>
            <p:spPr>
              <a:xfrm>
                <a:off x="1253992" y="6294199"/>
                <a:ext cx="969111" cy="276999"/>
              </a:xfrm>
              <a:prstGeom prst="rect">
                <a:avLst/>
              </a:prstGeom>
              <a:noFill/>
            </p:spPr>
            <p:txBody>
              <a:bodyPr wrap="none" rtlCol="0">
                <a:spAutoFit/>
              </a:bodyPr>
              <a:lstStyle/>
              <a:p>
                <a:r>
                  <a:rPr lang="en-US" sz="1200" dirty="0"/>
                  <a:t>Brain Region</a:t>
                </a:r>
              </a:p>
            </p:txBody>
          </p:sp>
          <p:sp>
            <p:nvSpPr>
              <p:cNvPr id="25" name="TextBox 24">
                <a:extLst>
                  <a:ext uri="{FF2B5EF4-FFF2-40B4-BE49-F238E27FC236}">
                    <a16:creationId xmlns:a16="http://schemas.microsoft.com/office/drawing/2014/main" id="{06DD4E0E-EE00-7541-BE06-14AD46B6882E}"/>
                  </a:ext>
                </a:extLst>
              </p:cNvPr>
              <p:cNvSpPr txBox="1"/>
              <p:nvPr/>
            </p:nvSpPr>
            <p:spPr>
              <a:xfrm rot="16200000">
                <a:off x="98552" y="5353033"/>
                <a:ext cx="931665" cy="276999"/>
              </a:xfrm>
              <a:prstGeom prst="rect">
                <a:avLst/>
              </a:prstGeom>
              <a:noFill/>
            </p:spPr>
            <p:txBody>
              <a:bodyPr wrap="none" rtlCol="0">
                <a:spAutoFit/>
              </a:bodyPr>
              <a:lstStyle/>
              <a:p>
                <a:r>
                  <a:rPr lang="en-US" sz="1200" dirty="0"/>
                  <a:t>BOLD Signal</a:t>
                </a:r>
              </a:p>
            </p:txBody>
          </p:sp>
        </p:grpSp>
        <p:sp>
          <p:nvSpPr>
            <p:cNvPr id="34" name="Rectangle 33">
              <a:extLst>
                <a:ext uri="{FF2B5EF4-FFF2-40B4-BE49-F238E27FC236}">
                  <a16:creationId xmlns:a16="http://schemas.microsoft.com/office/drawing/2014/main" id="{B9FA0289-94F9-B641-BAA7-390179B91AD2}"/>
                </a:ext>
              </a:extLst>
            </p:cNvPr>
            <p:cNvSpPr/>
            <p:nvPr/>
          </p:nvSpPr>
          <p:spPr>
            <a:xfrm>
              <a:off x="3813984" y="3188434"/>
              <a:ext cx="113697" cy="504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6B32C463-ED68-F449-ADE1-3232D7D08BE3}"/>
                </a:ext>
              </a:extLst>
            </p:cNvPr>
            <p:cNvSpPr/>
            <p:nvPr/>
          </p:nvSpPr>
          <p:spPr>
            <a:xfrm>
              <a:off x="3944852" y="2786751"/>
              <a:ext cx="113697" cy="906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A9797D3-5701-834F-8D5D-C0BC34C15E21}"/>
                </a:ext>
              </a:extLst>
            </p:cNvPr>
            <p:cNvSpPr/>
            <p:nvPr/>
          </p:nvSpPr>
          <p:spPr>
            <a:xfrm>
              <a:off x="4075720" y="2906485"/>
              <a:ext cx="113697" cy="78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7AA481C-7CCA-F248-81CE-4C803A3721BA}"/>
                </a:ext>
              </a:extLst>
            </p:cNvPr>
            <p:cNvSpPr/>
            <p:nvPr/>
          </p:nvSpPr>
          <p:spPr>
            <a:xfrm>
              <a:off x="4206588" y="2290298"/>
              <a:ext cx="113697" cy="14027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99BDE27-2CB3-4E42-AD75-D19855E75478}"/>
                </a:ext>
              </a:extLst>
            </p:cNvPr>
            <p:cNvSpPr/>
            <p:nvPr/>
          </p:nvSpPr>
          <p:spPr>
            <a:xfrm>
              <a:off x="4337456" y="3159770"/>
              <a:ext cx="113697" cy="5332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5D55FDA2-48FC-0A47-B94F-01B541AF0299}"/>
                </a:ext>
              </a:extLst>
            </p:cNvPr>
            <p:cNvSpPr/>
            <p:nvPr/>
          </p:nvSpPr>
          <p:spPr>
            <a:xfrm>
              <a:off x="4468324" y="2980681"/>
              <a:ext cx="113697" cy="712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25456569-898A-5241-BB50-49365DC6EA8C}"/>
                </a:ext>
              </a:extLst>
            </p:cNvPr>
            <p:cNvSpPr/>
            <p:nvPr/>
          </p:nvSpPr>
          <p:spPr>
            <a:xfrm>
              <a:off x="4599192" y="3412413"/>
              <a:ext cx="113697" cy="2805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15C6D98-955C-A249-88B9-DA8C85DE9557}"/>
                </a:ext>
              </a:extLst>
            </p:cNvPr>
            <p:cNvSpPr/>
            <p:nvPr/>
          </p:nvSpPr>
          <p:spPr>
            <a:xfrm>
              <a:off x="4730060" y="3163796"/>
              <a:ext cx="113697" cy="5292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748909B-CE51-084E-8D6F-D66264AC3730}"/>
                </a:ext>
              </a:extLst>
            </p:cNvPr>
            <p:cNvSpPr/>
            <p:nvPr/>
          </p:nvSpPr>
          <p:spPr>
            <a:xfrm>
              <a:off x="4860928" y="2724703"/>
              <a:ext cx="113697" cy="9683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D90000CE-DE23-AA4D-A57B-848E70802557}"/>
                </a:ext>
              </a:extLst>
            </p:cNvPr>
            <p:cNvSpPr/>
            <p:nvPr/>
          </p:nvSpPr>
          <p:spPr>
            <a:xfrm>
              <a:off x="4991796" y="3258873"/>
              <a:ext cx="113697" cy="4341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F25C287-2703-B74B-A7AE-379BEA6F0C24}"/>
                </a:ext>
              </a:extLst>
            </p:cNvPr>
            <p:cNvSpPr/>
            <p:nvPr/>
          </p:nvSpPr>
          <p:spPr>
            <a:xfrm>
              <a:off x="5122664" y="2946773"/>
              <a:ext cx="113697" cy="7462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C469C465-1D5D-D74E-A61D-10F21258E143}"/>
                </a:ext>
              </a:extLst>
            </p:cNvPr>
            <p:cNvSpPr/>
            <p:nvPr/>
          </p:nvSpPr>
          <p:spPr>
            <a:xfrm>
              <a:off x="5253532" y="2848802"/>
              <a:ext cx="113697" cy="844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08E0A38C-569E-7249-BB4B-5D39833FA18E}"/>
                </a:ext>
              </a:extLst>
            </p:cNvPr>
            <p:cNvSpPr/>
            <p:nvPr/>
          </p:nvSpPr>
          <p:spPr>
            <a:xfrm>
              <a:off x="5384400" y="2984034"/>
              <a:ext cx="113697" cy="708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1AFB672C-FEDA-AD4D-8610-9FEE261EAEE2}"/>
                </a:ext>
              </a:extLst>
            </p:cNvPr>
            <p:cNvSpPr/>
            <p:nvPr/>
          </p:nvSpPr>
          <p:spPr>
            <a:xfrm>
              <a:off x="5515268" y="2552960"/>
              <a:ext cx="113697" cy="1140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A54567FE-15AB-904B-9082-D68262E8CD9E}"/>
                </a:ext>
              </a:extLst>
            </p:cNvPr>
            <p:cNvSpPr/>
            <p:nvPr/>
          </p:nvSpPr>
          <p:spPr>
            <a:xfrm>
              <a:off x="5646136" y="2667946"/>
              <a:ext cx="113697" cy="10250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2" name="Group 71">
            <a:extLst>
              <a:ext uri="{FF2B5EF4-FFF2-40B4-BE49-F238E27FC236}">
                <a16:creationId xmlns:a16="http://schemas.microsoft.com/office/drawing/2014/main" id="{80D94DB0-1643-204F-ADC4-BADBBC828132}"/>
              </a:ext>
            </a:extLst>
          </p:cNvPr>
          <p:cNvGrpSpPr/>
          <p:nvPr/>
        </p:nvGrpSpPr>
        <p:grpSpPr>
          <a:xfrm>
            <a:off x="3321291" y="4473145"/>
            <a:ext cx="2315227" cy="1795381"/>
            <a:chOff x="3484324" y="4457840"/>
            <a:chExt cx="2315227" cy="1795381"/>
          </a:xfrm>
        </p:grpSpPr>
        <p:grpSp>
          <p:nvGrpSpPr>
            <p:cNvPr id="26" name="Group 25">
              <a:extLst>
                <a:ext uri="{FF2B5EF4-FFF2-40B4-BE49-F238E27FC236}">
                  <a16:creationId xmlns:a16="http://schemas.microsoft.com/office/drawing/2014/main" id="{32D57549-BAAE-7C45-81B9-D16AD9489260}"/>
                </a:ext>
              </a:extLst>
            </p:cNvPr>
            <p:cNvGrpSpPr/>
            <p:nvPr/>
          </p:nvGrpSpPr>
          <p:grpSpPr>
            <a:xfrm>
              <a:off x="3484324" y="4457840"/>
              <a:ext cx="2315227" cy="1795381"/>
              <a:chOff x="425885" y="4734839"/>
              <a:chExt cx="2315227" cy="1795381"/>
            </a:xfrm>
          </p:grpSpPr>
          <p:sp>
            <p:nvSpPr>
              <p:cNvPr id="31" name="Rectangle 30">
                <a:extLst>
                  <a:ext uri="{FF2B5EF4-FFF2-40B4-BE49-F238E27FC236}">
                    <a16:creationId xmlns:a16="http://schemas.microsoft.com/office/drawing/2014/main" id="{C3CD7565-5343-6144-A5A2-FCF6D4320F50}"/>
                  </a:ext>
                </a:extLst>
              </p:cNvPr>
              <p:cNvSpPr/>
              <p:nvPr/>
            </p:nvSpPr>
            <p:spPr>
              <a:xfrm>
                <a:off x="735985" y="4734839"/>
                <a:ext cx="2005127"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70EF86DF-94B9-3146-9170-31FD777FD425}"/>
                  </a:ext>
                </a:extLst>
              </p:cNvPr>
              <p:cNvSpPr txBox="1"/>
              <p:nvPr/>
            </p:nvSpPr>
            <p:spPr>
              <a:xfrm>
                <a:off x="1253992" y="6253221"/>
                <a:ext cx="969111" cy="276999"/>
              </a:xfrm>
              <a:prstGeom prst="rect">
                <a:avLst/>
              </a:prstGeom>
              <a:noFill/>
            </p:spPr>
            <p:txBody>
              <a:bodyPr wrap="none" rtlCol="0">
                <a:spAutoFit/>
              </a:bodyPr>
              <a:lstStyle/>
              <a:p>
                <a:r>
                  <a:rPr lang="en-US" sz="1200" dirty="0"/>
                  <a:t>Brain Region</a:t>
                </a:r>
              </a:p>
            </p:txBody>
          </p:sp>
          <p:sp>
            <p:nvSpPr>
              <p:cNvPr id="33" name="TextBox 32">
                <a:extLst>
                  <a:ext uri="{FF2B5EF4-FFF2-40B4-BE49-F238E27FC236}">
                    <a16:creationId xmlns:a16="http://schemas.microsoft.com/office/drawing/2014/main" id="{DA7A2D8E-C2B8-DF42-B07F-E943DB34D631}"/>
                  </a:ext>
                </a:extLst>
              </p:cNvPr>
              <p:cNvSpPr txBox="1"/>
              <p:nvPr/>
            </p:nvSpPr>
            <p:spPr>
              <a:xfrm rot="16200000">
                <a:off x="98552" y="5353033"/>
                <a:ext cx="931665" cy="276999"/>
              </a:xfrm>
              <a:prstGeom prst="rect">
                <a:avLst/>
              </a:prstGeom>
              <a:noFill/>
            </p:spPr>
            <p:txBody>
              <a:bodyPr wrap="none" rtlCol="0">
                <a:spAutoFit/>
              </a:bodyPr>
              <a:lstStyle/>
              <a:p>
                <a:r>
                  <a:rPr lang="en-US" sz="1200" dirty="0"/>
                  <a:t>BOLD Signal</a:t>
                </a:r>
              </a:p>
            </p:txBody>
          </p:sp>
        </p:grpSp>
        <p:sp>
          <p:nvSpPr>
            <p:cNvPr id="57" name="Rectangle 56">
              <a:extLst>
                <a:ext uri="{FF2B5EF4-FFF2-40B4-BE49-F238E27FC236}">
                  <a16:creationId xmlns:a16="http://schemas.microsoft.com/office/drawing/2014/main" id="{A68582AB-F36C-CD44-AA28-1DA2DC095735}"/>
                </a:ext>
              </a:extLst>
            </p:cNvPr>
            <p:cNvSpPr/>
            <p:nvPr/>
          </p:nvSpPr>
          <p:spPr>
            <a:xfrm>
              <a:off x="3817250" y="5449855"/>
              <a:ext cx="113697" cy="504576"/>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687915A-FEE5-8F4F-847F-6EA493FE066A}"/>
                </a:ext>
              </a:extLst>
            </p:cNvPr>
            <p:cNvSpPr/>
            <p:nvPr/>
          </p:nvSpPr>
          <p:spPr>
            <a:xfrm>
              <a:off x="3948118" y="5394960"/>
              <a:ext cx="113697" cy="559471"/>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435A6CCD-3EE9-6540-AC55-4B8701FF3B05}"/>
                </a:ext>
              </a:extLst>
            </p:cNvPr>
            <p:cNvSpPr/>
            <p:nvPr/>
          </p:nvSpPr>
          <p:spPr>
            <a:xfrm>
              <a:off x="4078986" y="4699364"/>
              <a:ext cx="113697" cy="1255068"/>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276B356F-76AB-194C-A24F-33E635C2AA72}"/>
                </a:ext>
              </a:extLst>
            </p:cNvPr>
            <p:cNvSpPr/>
            <p:nvPr/>
          </p:nvSpPr>
          <p:spPr>
            <a:xfrm>
              <a:off x="4209854" y="5571309"/>
              <a:ext cx="113697" cy="383122"/>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4D3A048-D2FB-A147-864C-41144C6E5528}"/>
                </a:ext>
              </a:extLst>
            </p:cNvPr>
            <p:cNvSpPr/>
            <p:nvPr/>
          </p:nvSpPr>
          <p:spPr>
            <a:xfrm>
              <a:off x="4340722" y="5708469"/>
              <a:ext cx="113697" cy="245962"/>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DB522CA-7EB5-514D-801B-5CA17BF4F6FD}"/>
                </a:ext>
              </a:extLst>
            </p:cNvPr>
            <p:cNvSpPr/>
            <p:nvPr/>
          </p:nvSpPr>
          <p:spPr>
            <a:xfrm>
              <a:off x="4471590" y="5786846"/>
              <a:ext cx="113697" cy="167585"/>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C6D06F5-1C93-2341-94B7-CFE4AAF8E308}"/>
                </a:ext>
              </a:extLst>
            </p:cNvPr>
            <p:cNvSpPr/>
            <p:nvPr/>
          </p:nvSpPr>
          <p:spPr>
            <a:xfrm>
              <a:off x="4602458" y="5747657"/>
              <a:ext cx="113697" cy="206774"/>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47C3C431-67E0-9040-91F4-F464C316FD02}"/>
                </a:ext>
              </a:extLst>
            </p:cNvPr>
            <p:cNvSpPr/>
            <p:nvPr/>
          </p:nvSpPr>
          <p:spPr>
            <a:xfrm>
              <a:off x="4733326" y="5048172"/>
              <a:ext cx="113697" cy="906259"/>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BC69162-1BD2-694D-B555-CE7003602920}"/>
                </a:ext>
              </a:extLst>
            </p:cNvPr>
            <p:cNvSpPr/>
            <p:nvPr/>
          </p:nvSpPr>
          <p:spPr>
            <a:xfrm>
              <a:off x="4864194" y="5245455"/>
              <a:ext cx="113697" cy="708976"/>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81FA4422-C213-974C-A8C8-C9C6F5B795BD}"/>
                </a:ext>
              </a:extLst>
            </p:cNvPr>
            <p:cNvSpPr/>
            <p:nvPr/>
          </p:nvSpPr>
          <p:spPr>
            <a:xfrm>
              <a:off x="4995062" y="5520294"/>
              <a:ext cx="113697" cy="434137"/>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48D99166-BEB9-A14A-8448-1E93EF7AC85E}"/>
                </a:ext>
              </a:extLst>
            </p:cNvPr>
            <p:cNvSpPr/>
            <p:nvPr/>
          </p:nvSpPr>
          <p:spPr>
            <a:xfrm>
              <a:off x="5125930" y="5208194"/>
              <a:ext cx="113697" cy="746237"/>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910D1F27-AB83-3F48-83EF-B884DE169B26}"/>
                </a:ext>
              </a:extLst>
            </p:cNvPr>
            <p:cNvSpPr/>
            <p:nvPr/>
          </p:nvSpPr>
          <p:spPr>
            <a:xfrm>
              <a:off x="5256798" y="5110223"/>
              <a:ext cx="113697" cy="844208"/>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847C1F7-E471-834D-B831-D9C73836228A}"/>
                </a:ext>
              </a:extLst>
            </p:cNvPr>
            <p:cNvSpPr/>
            <p:nvPr/>
          </p:nvSpPr>
          <p:spPr>
            <a:xfrm>
              <a:off x="5387666" y="5245455"/>
              <a:ext cx="113697" cy="708976"/>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564548CB-0634-7E47-8348-8255823ABF38}"/>
                </a:ext>
              </a:extLst>
            </p:cNvPr>
            <p:cNvSpPr/>
            <p:nvPr/>
          </p:nvSpPr>
          <p:spPr>
            <a:xfrm>
              <a:off x="5518534" y="4814381"/>
              <a:ext cx="113697" cy="1140050"/>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180C0D20-5A39-4544-8CFD-C6D7F6C69E5C}"/>
                </a:ext>
              </a:extLst>
            </p:cNvPr>
            <p:cNvSpPr/>
            <p:nvPr/>
          </p:nvSpPr>
          <p:spPr>
            <a:xfrm>
              <a:off x="5649402" y="4929367"/>
              <a:ext cx="113697" cy="1025064"/>
            </a:xfrm>
            <a:prstGeom prst="rect">
              <a:avLst/>
            </a:prstGeom>
            <a:solidFill>
              <a:srgbClr val="FF9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9" name="Group 98">
            <a:extLst>
              <a:ext uri="{FF2B5EF4-FFF2-40B4-BE49-F238E27FC236}">
                <a16:creationId xmlns:a16="http://schemas.microsoft.com/office/drawing/2014/main" id="{0FE40EAC-14C1-934C-B06B-2702729BE363}"/>
              </a:ext>
            </a:extLst>
          </p:cNvPr>
          <p:cNvGrpSpPr/>
          <p:nvPr/>
        </p:nvGrpSpPr>
        <p:grpSpPr>
          <a:xfrm>
            <a:off x="6444336" y="2494563"/>
            <a:ext cx="2315227" cy="1795381"/>
            <a:chOff x="6444336" y="2494563"/>
            <a:chExt cx="2315227" cy="1795381"/>
          </a:xfrm>
        </p:grpSpPr>
        <p:grpSp>
          <p:nvGrpSpPr>
            <p:cNvPr id="75" name="Group 74">
              <a:extLst>
                <a:ext uri="{FF2B5EF4-FFF2-40B4-BE49-F238E27FC236}">
                  <a16:creationId xmlns:a16="http://schemas.microsoft.com/office/drawing/2014/main" id="{5AE65EF9-31D4-534D-8DFF-B3BC3574EE37}"/>
                </a:ext>
              </a:extLst>
            </p:cNvPr>
            <p:cNvGrpSpPr/>
            <p:nvPr/>
          </p:nvGrpSpPr>
          <p:grpSpPr>
            <a:xfrm>
              <a:off x="6444336" y="2494563"/>
              <a:ext cx="2315227" cy="1795381"/>
              <a:chOff x="425885" y="4734839"/>
              <a:chExt cx="2315227" cy="1795381"/>
            </a:xfrm>
          </p:grpSpPr>
          <p:sp>
            <p:nvSpPr>
              <p:cNvPr id="91" name="Rectangle 90">
                <a:extLst>
                  <a:ext uri="{FF2B5EF4-FFF2-40B4-BE49-F238E27FC236}">
                    <a16:creationId xmlns:a16="http://schemas.microsoft.com/office/drawing/2014/main" id="{1452CC41-19BA-CA4B-8A89-7F7EB707C2DE}"/>
                  </a:ext>
                </a:extLst>
              </p:cNvPr>
              <p:cNvSpPr/>
              <p:nvPr/>
            </p:nvSpPr>
            <p:spPr>
              <a:xfrm>
                <a:off x="735985" y="4734839"/>
                <a:ext cx="2005127" cy="15031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26B2B9DD-8625-554C-8F3A-F58F49AD360E}"/>
                  </a:ext>
                </a:extLst>
              </p:cNvPr>
              <p:cNvSpPr txBox="1"/>
              <p:nvPr/>
            </p:nvSpPr>
            <p:spPr>
              <a:xfrm>
                <a:off x="1253992" y="6253221"/>
                <a:ext cx="969111" cy="276999"/>
              </a:xfrm>
              <a:prstGeom prst="rect">
                <a:avLst/>
              </a:prstGeom>
              <a:noFill/>
            </p:spPr>
            <p:txBody>
              <a:bodyPr wrap="none" rtlCol="0">
                <a:spAutoFit/>
              </a:bodyPr>
              <a:lstStyle/>
              <a:p>
                <a:r>
                  <a:rPr lang="en-US" sz="1200" dirty="0"/>
                  <a:t>Brain Region</a:t>
                </a:r>
              </a:p>
            </p:txBody>
          </p:sp>
          <p:sp>
            <p:nvSpPr>
              <p:cNvPr id="93" name="TextBox 92">
                <a:extLst>
                  <a:ext uri="{FF2B5EF4-FFF2-40B4-BE49-F238E27FC236}">
                    <a16:creationId xmlns:a16="http://schemas.microsoft.com/office/drawing/2014/main" id="{7E8BBACE-DD28-2E46-BBA5-6830E886B5C5}"/>
                  </a:ext>
                </a:extLst>
              </p:cNvPr>
              <p:cNvSpPr txBox="1"/>
              <p:nvPr/>
            </p:nvSpPr>
            <p:spPr>
              <a:xfrm rot="16200000">
                <a:off x="98552" y="5353033"/>
                <a:ext cx="931665" cy="276999"/>
              </a:xfrm>
              <a:prstGeom prst="rect">
                <a:avLst/>
              </a:prstGeom>
              <a:noFill/>
            </p:spPr>
            <p:txBody>
              <a:bodyPr wrap="none" rtlCol="0">
                <a:spAutoFit/>
              </a:bodyPr>
              <a:lstStyle/>
              <a:p>
                <a:r>
                  <a:rPr lang="en-US" sz="1200" dirty="0"/>
                  <a:t>BOLD Signal</a:t>
                </a:r>
              </a:p>
            </p:txBody>
          </p:sp>
        </p:grpSp>
        <p:sp>
          <p:nvSpPr>
            <p:cNvPr id="76" name="Rectangle 75">
              <a:extLst>
                <a:ext uri="{FF2B5EF4-FFF2-40B4-BE49-F238E27FC236}">
                  <a16:creationId xmlns:a16="http://schemas.microsoft.com/office/drawing/2014/main" id="{FD623B90-5E01-FB41-B58B-EDF38FC7FA70}"/>
                </a:ext>
              </a:extLst>
            </p:cNvPr>
            <p:cNvSpPr/>
            <p:nvPr/>
          </p:nvSpPr>
          <p:spPr>
            <a:xfrm>
              <a:off x="6777262" y="3486578"/>
              <a:ext cx="113697" cy="504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8B8679F6-C7F7-FD44-A6BD-647180AE6ACF}"/>
                </a:ext>
              </a:extLst>
            </p:cNvPr>
            <p:cNvSpPr/>
            <p:nvPr/>
          </p:nvSpPr>
          <p:spPr>
            <a:xfrm>
              <a:off x="6908130" y="3431683"/>
              <a:ext cx="113697" cy="5594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AD1C854B-37E6-EC4A-A19E-09B43131F098}"/>
                </a:ext>
              </a:extLst>
            </p:cNvPr>
            <p:cNvSpPr/>
            <p:nvPr/>
          </p:nvSpPr>
          <p:spPr>
            <a:xfrm>
              <a:off x="7038998" y="2736087"/>
              <a:ext cx="113697" cy="1255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E68C0E9F-214F-5D4F-B255-FFE4C8740330}"/>
                </a:ext>
              </a:extLst>
            </p:cNvPr>
            <p:cNvSpPr/>
            <p:nvPr/>
          </p:nvSpPr>
          <p:spPr>
            <a:xfrm>
              <a:off x="7169866" y="3608032"/>
              <a:ext cx="113697" cy="3831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AE47ECE-E17D-C14C-B223-0F1EBDD599DF}"/>
                </a:ext>
              </a:extLst>
            </p:cNvPr>
            <p:cNvSpPr/>
            <p:nvPr/>
          </p:nvSpPr>
          <p:spPr>
            <a:xfrm>
              <a:off x="7300734" y="3745192"/>
              <a:ext cx="113697" cy="2459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9EA64821-418C-2F4C-9CA6-4E4030280ABA}"/>
                </a:ext>
              </a:extLst>
            </p:cNvPr>
            <p:cNvSpPr/>
            <p:nvPr/>
          </p:nvSpPr>
          <p:spPr>
            <a:xfrm>
              <a:off x="7431602" y="3823569"/>
              <a:ext cx="113697" cy="1675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3F1CEC9C-8066-D747-986A-5ABFDA28BEBD}"/>
                </a:ext>
              </a:extLst>
            </p:cNvPr>
            <p:cNvSpPr/>
            <p:nvPr/>
          </p:nvSpPr>
          <p:spPr>
            <a:xfrm>
              <a:off x="7562470" y="3784380"/>
              <a:ext cx="113697" cy="2067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518DE36F-12D7-A24C-B1A6-C898EC749C80}"/>
                </a:ext>
              </a:extLst>
            </p:cNvPr>
            <p:cNvSpPr/>
            <p:nvPr/>
          </p:nvSpPr>
          <p:spPr>
            <a:xfrm>
              <a:off x="7693338" y="3084895"/>
              <a:ext cx="113697" cy="906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90144313-5CFA-0747-B236-EBECAB88E64A}"/>
                </a:ext>
              </a:extLst>
            </p:cNvPr>
            <p:cNvSpPr/>
            <p:nvPr/>
          </p:nvSpPr>
          <p:spPr>
            <a:xfrm>
              <a:off x="7824206" y="3282178"/>
              <a:ext cx="113697" cy="7089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FFE1E66B-6DA6-8049-9150-4D374FC6EF9F}"/>
                </a:ext>
              </a:extLst>
            </p:cNvPr>
            <p:cNvSpPr/>
            <p:nvPr/>
          </p:nvSpPr>
          <p:spPr>
            <a:xfrm>
              <a:off x="7955074" y="3557017"/>
              <a:ext cx="113697" cy="4341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FDF6E459-FD45-CB40-B2B8-AA4D83981BAC}"/>
                </a:ext>
              </a:extLst>
            </p:cNvPr>
            <p:cNvSpPr/>
            <p:nvPr/>
          </p:nvSpPr>
          <p:spPr>
            <a:xfrm>
              <a:off x="8085942" y="3244917"/>
              <a:ext cx="113697" cy="7462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6D5A12A5-61E3-154E-B1DE-F5192AA259FC}"/>
                </a:ext>
              </a:extLst>
            </p:cNvPr>
            <p:cNvSpPr/>
            <p:nvPr/>
          </p:nvSpPr>
          <p:spPr>
            <a:xfrm>
              <a:off x="8216810" y="3146946"/>
              <a:ext cx="113697" cy="8442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7E4884E7-BBBB-6249-8B9D-01C00C190AAF}"/>
                </a:ext>
              </a:extLst>
            </p:cNvPr>
            <p:cNvSpPr/>
            <p:nvPr/>
          </p:nvSpPr>
          <p:spPr>
            <a:xfrm>
              <a:off x="8347678" y="3282178"/>
              <a:ext cx="113697" cy="7089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CCBC6ADC-F43C-9347-B99C-D3E5002721AC}"/>
                </a:ext>
              </a:extLst>
            </p:cNvPr>
            <p:cNvSpPr/>
            <p:nvPr/>
          </p:nvSpPr>
          <p:spPr>
            <a:xfrm>
              <a:off x="8478546" y="2851104"/>
              <a:ext cx="113697" cy="11400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CB484C98-2B02-4D42-97CD-24DFFEF1361D}"/>
                </a:ext>
              </a:extLst>
            </p:cNvPr>
            <p:cNvSpPr/>
            <p:nvPr/>
          </p:nvSpPr>
          <p:spPr>
            <a:xfrm>
              <a:off x="8609414" y="2966090"/>
              <a:ext cx="113697" cy="1025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TextBox 93">
            <a:extLst>
              <a:ext uri="{FF2B5EF4-FFF2-40B4-BE49-F238E27FC236}">
                <a16:creationId xmlns:a16="http://schemas.microsoft.com/office/drawing/2014/main" id="{46E702D6-E0E7-414F-96CA-F32BCFB1EEA1}"/>
              </a:ext>
            </a:extLst>
          </p:cNvPr>
          <p:cNvSpPr txBox="1"/>
          <p:nvPr/>
        </p:nvSpPr>
        <p:spPr>
          <a:xfrm>
            <a:off x="6500870" y="1892015"/>
            <a:ext cx="1564531" cy="461665"/>
          </a:xfrm>
          <a:prstGeom prst="rect">
            <a:avLst/>
          </a:prstGeom>
          <a:noFill/>
        </p:spPr>
        <p:txBody>
          <a:bodyPr wrap="none" rtlCol="0">
            <a:spAutoFit/>
          </a:bodyPr>
          <a:lstStyle/>
          <a:p>
            <a:r>
              <a:rPr lang="en-US" sz="2400" dirty="0"/>
              <a:t>TEST ITEM:</a:t>
            </a:r>
          </a:p>
        </p:txBody>
      </p:sp>
      <p:cxnSp>
        <p:nvCxnSpPr>
          <p:cNvPr id="98" name="Straight Connector 97">
            <a:extLst>
              <a:ext uri="{FF2B5EF4-FFF2-40B4-BE49-F238E27FC236}">
                <a16:creationId xmlns:a16="http://schemas.microsoft.com/office/drawing/2014/main" id="{2AFAF3E2-50E1-F641-8C79-6198A0C6425C}"/>
              </a:ext>
            </a:extLst>
          </p:cNvPr>
          <p:cNvCxnSpPr/>
          <p:nvPr/>
        </p:nvCxnSpPr>
        <p:spPr>
          <a:xfrm>
            <a:off x="6165273" y="1850132"/>
            <a:ext cx="0" cy="4606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0" name="Picture 99">
            <a:extLst>
              <a:ext uri="{FF2B5EF4-FFF2-40B4-BE49-F238E27FC236}">
                <a16:creationId xmlns:a16="http://schemas.microsoft.com/office/drawing/2014/main" id="{827D4330-ECEF-D443-8CC9-ACBE65233BB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56942" y="4624153"/>
            <a:ext cx="779929" cy="779929"/>
          </a:xfrm>
          <a:prstGeom prst="rect">
            <a:avLst/>
          </a:prstGeom>
        </p:spPr>
      </p:pic>
      <p:sp>
        <p:nvSpPr>
          <p:cNvPr id="96" name="Rectangle 95">
            <a:extLst>
              <a:ext uri="{FF2B5EF4-FFF2-40B4-BE49-F238E27FC236}">
                <a16:creationId xmlns:a16="http://schemas.microsoft.com/office/drawing/2014/main" id="{D86ED303-8491-0A43-9A62-9AFE74641B9F}"/>
              </a:ext>
            </a:extLst>
          </p:cNvPr>
          <p:cNvSpPr/>
          <p:nvPr/>
        </p:nvSpPr>
        <p:spPr>
          <a:xfrm>
            <a:off x="7317292" y="4577616"/>
            <a:ext cx="859227" cy="842369"/>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a:t>
            </a:r>
            <a:endParaRPr lang="en-US" b="1" dirty="0">
              <a:solidFill>
                <a:schemeClr val="bg1"/>
              </a:solidFill>
            </a:endParaRPr>
          </a:p>
        </p:txBody>
      </p:sp>
    </p:spTree>
    <p:extLst>
      <p:ext uri="{BB962C8B-B14F-4D97-AF65-F5344CB8AC3E}">
        <p14:creationId xmlns:p14="http://schemas.microsoft.com/office/powerpoint/2010/main" val="86664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wipe(down)">
                                      <p:cBhvr>
                                        <p:cTn id="25" dur="500"/>
                                        <p:tgtEl>
                                          <p:spTgt spid="7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par>
                                <p:cTn id="46" presetID="22" presetClass="entr" presetSubtype="4" fill="hold" nodeType="with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wipe(down)">
                                      <p:cBhvr>
                                        <p:cTn id="48" dur="500"/>
                                        <p:tgtEl>
                                          <p:spTgt spid="7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wipe(down)">
                                      <p:cBhvr>
                                        <p:cTn id="53" dur="500"/>
                                        <p:tgtEl>
                                          <p:spTgt spid="9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94"/>
                                        </p:tgtEl>
                                        <p:attrNameLst>
                                          <p:attrName>style.visibility</p:attrName>
                                        </p:attrNameLst>
                                      </p:cBhvr>
                                      <p:to>
                                        <p:strVal val="visible"/>
                                      </p:to>
                                    </p:set>
                                    <p:animEffect transition="in" filter="wipe(down)">
                                      <p:cBhvr>
                                        <p:cTn id="56" dur="500"/>
                                        <p:tgtEl>
                                          <p:spTgt spid="94"/>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wipe(down)">
                                      <p:cBhvr>
                                        <p:cTn id="59" dur="500"/>
                                        <p:tgtEl>
                                          <p:spTgt spid="9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grpId="1" nodeType="clickEffect">
                                  <p:stCondLst>
                                    <p:cond delay="0"/>
                                  </p:stCondLst>
                                  <p:childTnLst>
                                    <p:animEffect transition="out" filter="wipe(down)">
                                      <p:cBhvr>
                                        <p:cTn id="63" dur="500"/>
                                        <p:tgtEl>
                                          <p:spTgt spid="96"/>
                                        </p:tgtEl>
                                      </p:cBhvr>
                                    </p:animEffect>
                                    <p:set>
                                      <p:cBhvr>
                                        <p:cTn id="64" dur="1" fill="hold">
                                          <p:stCondLst>
                                            <p:cond delay="499"/>
                                          </p:stCondLst>
                                        </p:cTn>
                                        <p:tgtEl>
                                          <p:spTgt spid="9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00"/>
                                        </p:tgtEl>
                                        <p:attrNameLst>
                                          <p:attrName>style.visibility</p:attrName>
                                        </p:attrNameLst>
                                      </p:cBhvr>
                                      <p:to>
                                        <p:strVal val="visible"/>
                                      </p:to>
                                    </p:set>
                                    <p:animEffect transition="in" filter="wipe(down)">
                                      <p:cBhvr>
                                        <p:cTn id="6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6" grpId="0" animBg="1"/>
      <p:bldP spid="9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EB7C8-0236-B345-80F9-A9F49C3B1CCA}"/>
              </a:ext>
            </a:extLst>
          </p:cNvPr>
          <p:cNvSpPr>
            <a:spLocks noGrp="1"/>
          </p:cNvSpPr>
          <p:nvPr>
            <p:ph type="title"/>
          </p:nvPr>
        </p:nvSpPr>
        <p:spPr/>
        <p:txBody>
          <a:bodyPr/>
          <a:lstStyle/>
          <a:p>
            <a:r>
              <a:rPr lang="en-US" dirty="0"/>
              <a:t>Sensitivity Analysis</a:t>
            </a:r>
          </a:p>
        </p:txBody>
      </p:sp>
      <p:sp>
        <p:nvSpPr>
          <p:cNvPr id="3" name="Content Placeholder 2">
            <a:extLst>
              <a:ext uri="{FF2B5EF4-FFF2-40B4-BE49-F238E27FC236}">
                <a16:creationId xmlns:a16="http://schemas.microsoft.com/office/drawing/2014/main" id="{6AB18CB6-BD6D-654A-84F9-4181E6F6F2F1}"/>
              </a:ext>
            </a:extLst>
          </p:cNvPr>
          <p:cNvSpPr>
            <a:spLocks noGrp="1"/>
          </p:cNvSpPr>
          <p:nvPr>
            <p:ph idx="1"/>
          </p:nvPr>
        </p:nvSpPr>
        <p:spPr>
          <a:xfrm>
            <a:off x="628650" y="1447801"/>
            <a:ext cx="8127043" cy="2413000"/>
          </a:xfrm>
        </p:spPr>
        <p:txBody>
          <a:bodyPr>
            <a:normAutofit fontScale="85000" lnSpcReduction="20000"/>
          </a:bodyPr>
          <a:lstStyle/>
          <a:p>
            <a:r>
              <a:rPr lang="en-US" dirty="0"/>
              <a:t>Run the neural decoding analysis many times</a:t>
            </a:r>
          </a:p>
          <a:p>
            <a:r>
              <a:rPr lang="en-US" dirty="0"/>
              <a:t>Each time, “perturb” activity in a different brain region, and see how it affects the results (drown out applause in one audience section)</a:t>
            </a:r>
          </a:p>
          <a:p>
            <a:r>
              <a:rPr lang="en-US" dirty="0"/>
              <a:t>If this worsens the decoding, then this region is important for representing information about these stimuli</a:t>
            </a:r>
          </a:p>
          <a:p>
            <a:pPr lvl="1"/>
            <a:r>
              <a:rPr lang="en-US" dirty="0"/>
              <a:t>For example, removing section 1 in the plots below makes it difficult to differentiate Candidate 2 from Candidate 3.</a:t>
            </a:r>
          </a:p>
        </p:txBody>
      </p:sp>
      <p:pic>
        <p:nvPicPr>
          <p:cNvPr id="6" name="Picture 5">
            <a:extLst>
              <a:ext uri="{FF2B5EF4-FFF2-40B4-BE49-F238E27FC236}">
                <a16:creationId xmlns:a16="http://schemas.microsoft.com/office/drawing/2014/main" id="{FDA854EA-F99E-C445-9CEC-AC62ADB4D1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3958" y="4155274"/>
            <a:ext cx="6224478" cy="2612854"/>
          </a:xfrm>
          <a:prstGeom prst="rect">
            <a:avLst/>
          </a:prstGeom>
        </p:spPr>
      </p:pic>
      <p:sp>
        <p:nvSpPr>
          <p:cNvPr id="7" name="Rectangle 6">
            <a:extLst>
              <a:ext uri="{FF2B5EF4-FFF2-40B4-BE49-F238E27FC236}">
                <a16:creationId xmlns:a16="http://schemas.microsoft.com/office/drawing/2014/main" id="{BBF257FD-E229-C642-B33B-FDEC4F354AE4}"/>
              </a:ext>
            </a:extLst>
          </p:cNvPr>
          <p:cNvSpPr/>
          <p:nvPr/>
        </p:nvSpPr>
        <p:spPr>
          <a:xfrm>
            <a:off x="1737290" y="5461701"/>
            <a:ext cx="400833" cy="702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776616F-F134-6C47-85CE-6D465D2E5AD7}"/>
              </a:ext>
            </a:extLst>
          </p:cNvPr>
          <p:cNvSpPr/>
          <p:nvPr/>
        </p:nvSpPr>
        <p:spPr>
          <a:xfrm>
            <a:off x="3718664" y="4962221"/>
            <a:ext cx="400833" cy="121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7B1A2E-8776-5C41-B257-C2BAA76428CD}"/>
              </a:ext>
            </a:extLst>
          </p:cNvPr>
          <p:cNvSpPr/>
          <p:nvPr/>
        </p:nvSpPr>
        <p:spPr>
          <a:xfrm>
            <a:off x="5968735" y="4949520"/>
            <a:ext cx="400833" cy="121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60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am I Looking at?</a:t>
            </a:r>
          </a:p>
        </p:txBody>
      </p:sp>
      <p:pic>
        <p:nvPicPr>
          <p:cNvPr id="4" name="Picture 3" descr="Alex_mpg4.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50095" y="2324625"/>
            <a:ext cx="4013209" cy="4013209"/>
          </a:xfrm>
          <a:prstGeom prst="rect">
            <a:avLst/>
          </a:prstGeom>
        </p:spPr>
      </p:pic>
      <p:pic>
        <p:nvPicPr>
          <p:cNvPr id="5" name="Picture 4" descr="Alex_mpg5.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65308" y="2324625"/>
            <a:ext cx="2478692" cy="4013209"/>
          </a:xfrm>
          <a:prstGeom prst="rect">
            <a:avLst/>
          </a:prstGeom>
        </p:spPr>
      </p:pic>
      <p:pic>
        <p:nvPicPr>
          <p:cNvPr id="6" name="Picture 5" descr="Alex_mpg6.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2324625"/>
            <a:ext cx="2448091" cy="4013209"/>
          </a:xfrm>
          <a:prstGeom prst="rect">
            <a:avLst/>
          </a:prstGeom>
        </p:spPr>
      </p:pic>
      <p:sp>
        <p:nvSpPr>
          <p:cNvPr id="7" name="TextBox 6"/>
          <p:cNvSpPr txBox="1"/>
          <p:nvPr/>
        </p:nvSpPr>
        <p:spPr>
          <a:xfrm>
            <a:off x="612019" y="2011292"/>
            <a:ext cx="1346568" cy="523220"/>
          </a:xfrm>
          <a:prstGeom prst="rect">
            <a:avLst/>
          </a:prstGeom>
          <a:noFill/>
        </p:spPr>
        <p:txBody>
          <a:bodyPr wrap="none" rtlCol="0">
            <a:spAutoFit/>
          </a:bodyPr>
          <a:lstStyle/>
          <a:p>
            <a:r>
              <a:rPr lang="en-US" sz="2800" dirty="0"/>
              <a:t>Coronal</a:t>
            </a:r>
          </a:p>
        </p:txBody>
      </p:sp>
      <p:sp>
        <p:nvSpPr>
          <p:cNvPr id="8" name="TextBox 7"/>
          <p:cNvSpPr txBox="1"/>
          <p:nvPr/>
        </p:nvSpPr>
        <p:spPr>
          <a:xfrm>
            <a:off x="4059397" y="2011292"/>
            <a:ext cx="1291164" cy="523220"/>
          </a:xfrm>
          <a:prstGeom prst="rect">
            <a:avLst/>
          </a:prstGeom>
          <a:noFill/>
        </p:spPr>
        <p:txBody>
          <a:bodyPr wrap="none" rtlCol="0">
            <a:spAutoFit/>
          </a:bodyPr>
          <a:lstStyle/>
          <a:p>
            <a:r>
              <a:rPr lang="en-US" sz="2800" dirty="0"/>
              <a:t>Sagittal</a:t>
            </a:r>
          </a:p>
        </p:txBody>
      </p:sp>
      <p:sp>
        <p:nvSpPr>
          <p:cNvPr id="9" name="TextBox 8"/>
          <p:cNvSpPr txBox="1"/>
          <p:nvPr/>
        </p:nvSpPr>
        <p:spPr>
          <a:xfrm>
            <a:off x="7451370" y="2011292"/>
            <a:ext cx="884752" cy="523220"/>
          </a:xfrm>
          <a:prstGeom prst="rect">
            <a:avLst/>
          </a:prstGeom>
          <a:noFill/>
        </p:spPr>
        <p:txBody>
          <a:bodyPr wrap="none" rtlCol="0">
            <a:spAutoFit/>
          </a:bodyPr>
          <a:lstStyle/>
          <a:p>
            <a:r>
              <a:rPr lang="en-US" sz="2800" dirty="0"/>
              <a:t>Axial</a:t>
            </a:r>
          </a:p>
        </p:txBody>
      </p:sp>
    </p:spTree>
    <p:extLst>
      <p:ext uri="{BB962C8B-B14F-4D97-AF65-F5344CB8AC3E}">
        <p14:creationId xmlns:p14="http://schemas.microsoft.com/office/powerpoint/2010/main" val="1073389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F096E-B242-7A46-B6DC-D21668C05BC9}"/>
              </a:ext>
            </a:extLst>
          </p:cNvPr>
          <p:cNvSpPr>
            <a:spLocks noGrp="1"/>
          </p:cNvSpPr>
          <p:nvPr>
            <p:ph type="title"/>
          </p:nvPr>
        </p:nvSpPr>
        <p:spPr/>
        <p:txBody>
          <a:bodyPr/>
          <a:lstStyle/>
          <a:p>
            <a:r>
              <a:rPr lang="en-US" dirty="0"/>
              <a:t>Neural Decoding Example</a:t>
            </a:r>
          </a:p>
        </p:txBody>
      </p:sp>
      <p:sp>
        <p:nvSpPr>
          <p:cNvPr id="3" name="Content Placeholder 2">
            <a:extLst>
              <a:ext uri="{FF2B5EF4-FFF2-40B4-BE49-F238E27FC236}">
                <a16:creationId xmlns:a16="http://schemas.microsoft.com/office/drawing/2014/main" id="{B99A8837-F7CE-2744-8152-D41CE07DC565}"/>
              </a:ext>
            </a:extLst>
          </p:cNvPr>
          <p:cNvSpPr>
            <a:spLocks noGrp="1"/>
          </p:cNvSpPr>
          <p:nvPr>
            <p:ph idx="1"/>
          </p:nvPr>
        </p:nvSpPr>
        <p:spPr>
          <a:xfrm>
            <a:off x="628650" y="1825625"/>
            <a:ext cx="5899150" cy="2530475"/>
          </a:xfrm>
        </p:spPr>
        <p:txBody>
          <a:bodyPr/>
          <a:lstStyle/>
          <a:p>
            <a:r>
              <a:rPr lang="en-US" dirty="0"/>
              <a:t>Hanson, et al. (2001) conducted a neural decoding analysis on faces, objects, houses, etc.</a:t>
            </a:r>
          </a:p>
          <a:p>
            <a:r>
              <a:rPr lang="en-US" dirty="0"/>
              <a:t>Found that FFA activity contains information about these different categories</a:t>
            </a:r>
          </a:p>
        </p:txBody>
      </p:sp>
      <p:pic>
        <p:nvPicPr>
          <p:cNvPr id="4" name="Picture 3">
            <a:extLst>
              <a:ext uri="{FF2B5EF4-FFF2-40B4-BE49-F238E27FC236}">
                <a16:creationId xmlns:a16="http://schemas.microsoft.com/office/drawing/2014/main" id="{FA8D613C-FAC1-6F44-A923-A3C47A9621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6446" y="4588716"/>
            <a:ext cx="5334000" cy="2004592"/>
          </a:xfrm>
          <a:prstGeom prst="rect">
            <a:avLst/>
          </a:prstGeom>
        </p:spPr>
      </p:pic>
      <p:pic>
        <p:nvPicPr>
          <p:cNvPr id="5" name="Picture 4">
            <a:extLst>
              <a:ext uri="{FF2B5EF4-FFF2-40B4-BE49-F238E27FC236}">
                <a16:creationId xmlns:a16="http://schemas.microsoft.com/office/drawing/2014/main" id="{34AEBE5B-E331-5641-8E24-3230A38851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05600" y="1574168"/>
            <a:ext cx="2209800" cy="4065636"/>
          </a:xfrm>
          <a:prstGeom prst="rect">
            <a:avLst/>
          </a:prstGeom>
        </p:spPr>
      </p:pic>
      <p:grpSp>
        <p:nvGrpSpPr>
          <p:cNvPr id="6" name="Group 5">
            <a:extLst>
              <a:ext uri="{FF2B5EF4-FFF2-40B4-BE49-F238E27FC236}">
                <a16:creationId xmlns:a16="http://schemas.microsoft.com/office/drawing/2014/main" id="{9390718D-16C3-0D4F-8604-49CE00D6A655}"/>
              </a:ext>
            </a:extLst>
          </p:cNvPr>
          <p:cNvGrpSpPr/>
          <p:nvPr/>
        </p:nvGrpSpPr>
        <p:grpSpPr>
          <a:xfrm>
            <a:off x="6443564" y="3390214"/>
            <a:ext cx="2882239" cy="3203092"/>
            <a:chOff x="3591917" y="2852764"/>
            <a:chExt cx="2469588" cy="2744505"/>
          </a:xfrm>
        </p:grpSpPr>
        <p:pic>
          <p:nvPicPr>
            <p:cNvPr id="7" name="Picture 6">
              <a:extLst>
                <a:ext uri="{FF2B5EF4-FFF2-40B4-BE49-F238E27FC236}">
                  <a16:creationId xmlns:a16="http://schemas.microsoft.com/office/drawing/2014/main" id="{5336A903-73E2-0A45-A6FD-98A13D43DB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3292670" y="3152011"/>
              <a:ext cx="2306927" cy="1708434"/>
            </a:xfrm>
            <a:prstGeom prst="rect">
              <a:avLst/>
            </a:prstGeom>
          </p:spPr>
        </p:pic>
        <p:sp>
          <p:nvSpPr>
            <p:cNvPr id="8" name="TextBox 7">
              <a:extLst>
                <a:ext uri="{FF2B5EF4-FFF2-40B4-BE49-F238E27FC236}">
                  <a16:creationId xmlns:a16="http://schemas.microsoft.com/office/drawing/2014/main" id="{134DC8AC-763E-DD4F-930D-764622EDC236}"/>
                </a:ext>
              </a:extLst>
            </p:cNvPr>
            <p:cNvSpPr txBox="1"/>
            <p:nvPr/>
          </p:nvSpPr>
          <p:spPr>
            <a:xfrm>
              <a:off x="3664094" y="5227937"/>
              <a:ext cx="2397411" cy="369332"/>
            </a:xfrm>
            <a:prstGeom prst="rect">
              <a:avLst/>
            </a:prstGeom>
            <a:noFill/>
          </p:spPr>
          <p:txBody>
            <a:bodyPr wrap="none" rtlCol="0">
              <a:spAutoFit/>
            </a:bodyPr>
            <a:lstStyle/>
            <a:p>
              <a:r>
                <a:rPr lang="en-US" dirty="0" err="1"/>
                <a:t>Kanwisher</a:t>
              </a:r>
              <a:r>
                <a:rPr lang="en-US" dirty="0"/>
                <a:t>, et al. (1997)</a:t>
              </a:r>
            </a:p>
          </p:txBody>
        </p:sp>
      </p:grpSp>
    </p:spTree>
    <p:extLst>
      <p:ext uri="{BB962C8B-B14F-4D97-AF65-F5344CB8AC3E}">
        <p14:creationId xmlns:p14="http://schemas.microsoft.com/office/powerpoint/2010/main" val="373284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E75F5-DF0B-7048-9D26-63CB29B2A09B}"/>
              </a:ext>
            </a:extLst>
          </p:cNvPr>
          <p:cNvSpPr>
            <a:spLocks noGrp="1"/>
          </p:cNvSpPr>
          <p:nvPr>
            <p:ph type="title"/>
          </p:nvPr>
        </p:nvSpPr>
        <p:spPr/>
        <p:txBody>
          <a:bodyPr/>
          <a:lstStyle/>
          <a:p>
            <a:r>
              <a:rPr lang="en-US" dirty="0"/>
              <a:t>Issues surrounding Neural Decoding &amp; Machine Learning</a:t>
            </a:r>
          </a:p>
        </p:txBody>
      </p:sp>
      <p:sp>
        <p:nvSpPr>
          <p:cNvPr id="3" name="Content Placeholder 2">
            <a:extLst>
              <a:ext uri="{FF2B5EF4-FFF2-40B4-BE49-F238E27FC236}">
                <a16:creationId xmlns:a16="http://schemas.microsoft.com/office/drawing/2014/main" id="{EF412A71-88C2-E947-9E07-EA95107DE96F}"/>
              </a:ext>
            </a:extLst>
          </p:cNvPr>
          <p:cNvSpPr>
            <a:spLocks noGrp="1"/>
          </p:cNvSpPr>
          <p:nvPr>
            <p:ph idx="1"/>
          </p:nvPr>
        </p:nvSpPr>
        <p:spPr/>
        <p:txBody>
          <a:bodyPr>
            <a:normAutofit/>
          </a:bodyPr>
          <a:lstStyle/>
          <a:p>
            <a:r>
              <a:rPr lang="en-US" dirty="0"/>
              <a:t>Are certain applications ethical (or even possible)?</a:t>
            </a:r>
          </a:p>
          <a:p>
            <a:pPr lvl="1"/>
            <a:r>
              <a:rPr lang="en-US" dirty="0"/>
              <a:t>Lie Detection?</a:t>
            </a:r>
          </a:p>
          <a:p>
            <a:pPr lvl="1"/>
            <a:r>
              <a:rPr lang="en-US" dirty="0"/>
              <a:t>Detection of “true” pain?</a:t>
            </a:r>
          </a:p>
          <a:p>
            <a:pPr lvl="1"/>
            <a:r>
              <a:rPr lang="en-US" dirty="0"/>
              <a:t>Detection of consciousness in coma patients?</a:t>
            </a:r>
          </a:p>
          <a:p>
            <a:r>
              <a:rPr lang="en-US" dirty="0"/>
              <a:t>Training Data has a huge influence</a:t>
            </a:r>
          </a:p>
          <a:p>
            <a:pPr lvl="1"/>
            <a:r>
              <a:rPr lang="en-US" dirty="0"/>
              <a:t>Algorithms are best if trained on individual subjects</a:t>
            </a:r>
          </a:p>
          <a:p>
            <a:pPr lvl="1"/>
            <a:r>
              <a:rPr lang="en-US" dirty="0"/>
              <a:t>Like any machine-learning project, a diverse training dataset is necessary</a:t>
            </a:r>
          </a:p>
        </p:txBody>
      </p:sp>
    </p:spTree>
    <p:extLst>
      <p:ext uri="{BB962C8B-B14F-4D97-AF65-F5344CB8AC3E}">
        <p14:creationId xmlns:p14="http://schemas.microsoft.com/office/powerpoint/2010/main" val="265928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2B07-6183-3F42-984B-79A5ED34171E}"/>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D0B7ACA-DF84-714A-B63B-3C7CCB19DAB3}"/>
              </a:ext>
            </a:extLst>
          </p:cNvPr>
          <p:cNvSpPr>
            <a:spLocks noGrp="1"/>
          </p:cNvSpPr>
          <p:nvPr>
            <p:ph idx="1"/>
          </p:nvPr>
        </p:nvSpPr>
        <p:spPr>
          <a:noFill/>
        </p:spPr>
        <p:txBody>
          <a:bodyPr/>
          <a:lstStyle/>
          <a:p>
            <a:r>
              <a:rPr lang="en-US" dirty="0">
                <a:solidFill>
                  <a:schemeClr val="tx1">
                    <a:lumMod val="75000"/>
                  </a:schemeClr>
                </a:solidFill>
              </a:rPr>
              <a:t>How does MRI work?</a:t>
            </a:r>
          </a:p>
          <a:p>
            <a:r>
              <a:rPr lang="en-US" dirty="0">
                <a:solidFill>
                  <a:schemeClr val="tx1">
                    <a:lumMod val="75000"/>
                  </a:schemeClr>
                </a:solidFill>
              </a:rPr>
              <a:t>Structural vs. Functional MRI</a:t>
            </a:r>
          </a:p>
          <a:p>
            <a:pPr lvl="1"/>
            <a:r>
              <a:rPr lang="en-US" dirty="0">
                <a:solidFill>
                  <a:schemeClr val="tx1">
                    <a:lumMod val="75000"/>
                  </a:schemeClr>
                </a:solidFill>
              </a:rPr>
              <a:t>What is BOLD signal?</a:t>
            </a:r>
          </a:p>
          <a:p>
            <a:r>
              <a:rPr lang="en-US" dirty="0">
                <a:solidFill>
                  <a:schemeClr val="tx1">
                    <a:lumMod val="75000"/>
                  </a:schemeClr>
                </a:solidFill>
              </a:rPr>
              <a:t>Three Ways to Look at fMRI Data</a:t>
            </a:r>
          </a:p>
          <a:p>
            <a:pPr lvl="1"/>
            <a:r>
              <a:rPr lang="en-US" sz="2800" dirty="0">
                <a:solidFill>
                  <a:schemeClr val="tx1">
                    <a:lumMod val="75000"/>
                  </a:schemeClr>
                </a:solidFill>
              </a:rPr>
              <a:t>Activity Maps</a:t>
            </a:r>
          </a:p>
          <a:p>
            <a:pPr lvl="1"/>
            <a:r>
              <a:rPr lang="en-US" sz="2800" dirty="0">
                <a:solidFill>
                  <a:schemeClr val="tx1">
                    <a:lumMod val="75000"/>
                  </a:schemeClr>
                </a:solidFill>
              </a:rPr>
              <a:t>Neural Decoding</a:t>
            </a:r>
          </a:p>
          <a:p>
            <a:pPr lvl="1"/>
            <a:r>
              <a:rPr lang="en-US" sz="2800" b="1" dirty="0"/>
              <a:t>Functional Connectivity Networks</a:t>
            </a:r>
          </a:p>
          <a:p>
            <a:r>
              <a:rPr lang="en-US" dirty="0">
                <a:solidFill>
                  <a:schemeClr val="tx1">
                    <a:lumMod val="75000"/>
                  </a:schemeClr>
                </a:solidFill>
              </a:rPr>
              <a:t>The future…</a:t>
            </a:r>
          </a:p>
          <a:p>
            <a:endParaRPr lang="en-US" dirty="0"/>
          </a:p>
          <a:p>
            <a:endParaRPr lang="en-US" dirty="0"/>
          </a:p>
        </p:txBody>
      </p:sp>
    </p:spTree>
    <p:extLst>
      <p:ext uri="{BB962C8B-B14F-4D97-AF65-F5344CB8AC3E}">
        <p14:creationId xmlns:p14="http://schemas.microsoft.com/office/powerpoint/2010/main" val="4052869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Aside: Cortical Surface</a:t>
            </a:r>
          </a:p>
        </p:txBody>
      </p:sp>
      <p:pic>
        <p:nvPicPr>
          <p:cNvPr id="4" name="videoplayback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4488" y="1241152"/>
            <a:ext cx="5616848" cy="5616848"/>
          </a:xfrm>
          <a:prstGeom prst="rect">
            <a:avLst/>
          </a:prstGeom>
        </p:spPr>
      </p:pic>
      <p:sp>
        <p:nvSpPr>
          <p:cNvPr id="5" name="Rectangle 4"/>
          <p:cNvSpPr/>
          <p:nvPr/>
        </p:nvSpPr>
        <p:spPr>
          <a:xfrm>
            <a:off x="3732245" y="6488668"/>
            <a:ext cx="5411755" cy="369332"/>
          </a:xfrm>
          <a:prstGeom prst="rect">
            <a:avLst/>
          </a:prstGeom>
        </p:spPr>
        <p:txBody>
          <a:bodyPr wrap="square">
            <a:spAutoFit/>
          </a:bodyPr>
          <a:lstStyle/>
          <a:p>
            <a:pPr algn="r"/>
            <a:r>
              <a:rPr lang="en-US" dirty="0"/>
              <a:t>https://</a:t>
            </a:r>
            <a:r>
              <a:rPr lang="en-US" dirty="0" err="1"/>
              <a:t>www.youtube.com</a:t>
            </a:r>
            <a:r>
              <a:rPr lang="en-US" dirty="0"/>
              <a:t>/</a:t>
            </a:r>
            <a:r>
              <a:rPr lang="en-US" dirty="0" err="1"/>
              <a:t>watch?v</a:t>
            </a:r>
            <a:r>
              <a:rPr lang="en-US" dirty="0"/>
              <a:t>=aj-d8PZMXt8</a:t>
            </a:r>
          </a:p>
        </p:txBody>
      </p:sp>
    </p:spTree>
    <p:extLst>
      <p:ext uri="{BB962C8B-B14F-4D97-AF65-F5344CB8AC3E}">
        <p14:creationId xmlns:p14="http://schemas.microsoft.com/office/powerpoint/2010/main" val="41352411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Connectivity</a:t>
            </a:r>
          </a:p>
        </p:txBody>
      </p:sp>
      <p:sp>
        <p:nvSpPr>
          <p:cNvPr id="3" name="Content Placeholder 2"/>
          <p:cNvSpPr>
            <a:spLocks noGrp="1"/>
          </p:cNvSpPr>
          <p:nvPr>
            <p:ph idx="1"/>
          </p:nvPr>
        </p:nvSpPr>
        <p:spPr>
          <a:xfrm>
            <a:off x="457200" y="1600200"/>
            <a:ext cx="8229600" cy="1117935"/>
          </a:xfrm>
        </p:spPr>
        <p:txBody>
          <a:bodyPr/>
          <a:lstStyle/>
          <a:p>
            <a:r>
              <a:rPr lang="en-US" dirty="0"/>
              <a:t>How do spontaneous fluctuations in BOLD signal </a:t>
            </a:r>
            <a:r>
              <a:rPr lang="en-US" b="1" u="sng" dirty="0"/>
              <a:t>correlate</a:t>
            </a:r>
            <a:r>
              <a:rPr lang="en-US" dirty="0"/>
              <a:t> between brain regions?</a:t>
            </a:r>
          </a:p>
        </p:txBody>
      </p:sp>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2927" b="100000" l="6094" r="97230">
                        <a14:foregroundMark x1="12742" y1="45854" x2="78116" y2="64878"/>
                      </a14:backgroundRemoval>
                    </a14:imgEffect>
                  </a14:imgLayer>
                </a14:imgProps>
              </a:ext>
              <a:ext uri="{28A0092B-C50C-407E-A947-70E740481C1C}">
                <a14:useLocalDpi xmlns:a14="http://schemas.microsoft.com/office/drawing/2010/main"/>
              </a:ext>
            </a:extLst>
          </a:blip>
          <a:srcRect/>
          <a:stretch/>
        </p:blipFill>
        <p:spPr>
          <a:xfrm>
            <a:off x="-88709" y="3867839"/>
            <a:ext cx="3902552" cy="2214545"/>
          </a:xfrm>
          <a:prstGeom prst="rect">
            <a:avLst/>
          </a:prstGeom>
        </p:spPr>
      </p:pic>
      <p:sp>
        <p:nvSpPr>
          <p:cNvPr id="5" name="Oval 4"/>
          <p:cNvSpPr/>
          <p:nvPr/>
        </p:nvSpPr>
        <p:spPr>
          <a:xfrm>
            <a:off x="2473309" y="4589638"/>
            <a:ext cx="222798" cy="222798"/>
          </a:xfrm>
          <a:prstGeom prst="ellipse">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647993" y="5307743"/>
            <a:ext cx="222798" cy="222798"/>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42875" y="4366840"/>
            <a:ext cx="222798" cy="222798"/>
          </a:xfrm>
          <a:prstGeom prst="ellipse">
            <a:avLst/>
          </a:prstGeom>
          <a:noFill/>
          <a:ln w="38100" cmpd="sng">
            <a:solidFill>
              <a:srgbClr val="FF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6" idx="6"/>
          </p:cNvCxnSpPr>
          <p:nvPr/>
        </p:nvCxnSpPr>
        <p:spPr>
          <a:xfrm>
            <a:off x="2870791" y="5419142"/>
            <a:ext cx="1084274" cy="2931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696107" y="4708618"/>
            <a:ext cx="1117736" cy="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7" idx="6"/>
          </p:cNvCxnSpPr>
          <p:nvPr/>
        </p:nvCxnSpPr>
        <p:spPr>
          <a:xfrm flipV="1">
            <a:off x="965673" y="3353109"/>
            <a:ext cx="2848170" cy="1125130"/>
          </a:xfrm>
          <a:prstGeom prst="straightConnector1">
            <a:avLst/>
          </a:prstGeom>
          <a:ln>
            <a:solidFill>
              <a:srgbClr val="FF8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4233591" y="2816055"/>
            <a:ext cx="4645810" cy="1261150"/>
          </a:xfrm>
          <a:custGeom>
            <a:avLst/>
            <a:gdLst>
              <a:gd name="connsiteX0" fmla="*/ 0 w 4645810"/>
              <a:gd name="connsiteY0" fmla="*/ 446345 h 1014567"/>
              <a:gd name="connsiteX1" fmla="*/ 122552 w 4645810"/>
              <a:gd name="connsiteY1" fmla="*/ 112148 h 1014567"/>
              <a:gd name="connsiteX2" fmla="*/ 245103 w 4645810"/>
              <a:gd name="connsiteY2" fmla="*/ 958780 h 1014567"/>
              <a:gd name="connsiteX3" fmla="*/ 334231 w 4645810"/>
              <a:gd name="connsiteY3" fmla="*/ 312666 h 1014567"/>
              <a:gd name="connsiteX4" fmla="*/ 423359 w 4645810"/>
              <a:gd name="connsiteY4" fmla="*/ 791682 h 1014567"/>
              <a:gd name="connsiteX5" fmla="*/ 601616 w 4645810"/>
              <a:gd name="connsiteY5" fmla="*/ 134428 h 1014567"/>
              <a:gd name="connsiteX6" fmla="*/ 690744 w 4645810"/>
              <a:gd name="connsiteY6" fmla="*/ 802822 h 1014567"/>
              <a:gd name="connsiteX7" fmla="*/ 824436 w 4645810"/>
              <a:gd name="connsiteY7" fmla="*/ 178988 h 1014567"/>
              <a:gd name="connsiteX8" fmla="*/ 1002693 w 4645810"/>
              <a:gd name="connsiteY8" fmla="*/ 1014480 h 1014567"/>
              <a:gd name="connsiteX9" fmla="*/ 1236655 w 4645810"/>
              <a:gd name="connsiteY9" fmla="*/ 234687 h 1014567"/>
              <a:gd name="connsiteX10" fmla="*/ 1370347 w 4645810"/>
              <a:gd name="connsiteY10" fmla="*/ 658003 h 1014567"/>
              <a:gd name="connsiteX11" fmla="*/ 1515180 w 4645810"/>
              <a:gd name="connsiteY11" fmla="*/ 234687 h 1014567"/>
              <a:gd name="connsiteX12" fmla="*/ 1660014 w 4645810"/>
              <a:gd name="connsiteY12" fmla="*/ 858521 h 1014567"/>
              <a:gd name="connsiteX13" fmla="*/ 1949680 w 4645810"/>
              <a:gd name="connsiteY13" fmla="*/ 167848 h 1014567"/>
              <a:gd name="connsiteX14" fmla="*/ 2139078 w 4645810"/>
              <a:gd name="connsiteY14" fmla="*/ 758262 h 1014567"/>
              <a:gd name="connsiteX15" fmla="*/ 2384181 w 4645810"/>
              <a:gd name="connsiteY15" fmla="*/ 749 h 1014567"/>
              <a:gd name="connsiteX16" fmla="*/ 2651565 w 4645810"/>
              <a:gd name="connsiteY16" fmla="*/ 925361 h 1014567"/>
              <a:gd name="connsiteX17" fmla="*/ 2796399 w 4645810"/>
              <a:gd name="connsiteY17" fmla="*/ 412925 h 1014567"/>
              <a:gd name="connsiteX18" fmla="*/ 2918950 w 4645810"/>
              <a:gd name="connsiteY18" fmla="*/ 813962 h 1014567"/>
              <a:gd name="connsiteX19" fmla="*/ 3108347 w 4645810"/>
              <a:gd name="connsiteY19" fmla="*/ 67589 h 1014567"/>
              <a:gd name="connsiteX20" fmla="*/ 3364591 w 4645810"/>
              <a:gd name="connsiteY20" fmla="*/ 947641 h 1014567"/>
              <a:gd name="connsiteX21" fmla="*/ 3631976 w 4645810"/>
              <a:gd name="connsiteY21" fmla="*/ 145568 h 1014567"/>
              <a:gd name="connsiteX22" fmla="*/ 3899361 w 4645810"/>
              <a:gd name="connsiteY22" fmla="*/ 802822 h 1014567"/>
              <a:gd name="connsiteX23" fmla="*/ 4144463 w 4645810"/>
              <a:gd name="connsiteY23" fmla="*/ 234687 h 1014567"/>
              <a:gd name="connsiteX24" fmla="*/ 4411848 w 4645810"/>
              <a:gd name="connsiteY24" fmla="*/ 914221 h 1014567"/>
              <a:gd name="connsiteX25" fmla="*/ 4645810 w 4645810"/>
              <a:gd name="connsiteY25" fmla="*/ 312666 h 101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810" h="1014567">
                <a:moveTo>
                  <a:pt x="0" y="446345"/>
                </a:moveTo>
                <a:cubicBezTo>
                  <a:pt x="40850" y="236543"/>
                  <a:pt x="81701" y="26742"/>
                  <a:pt x="122552" y="112148"/>
                </a:cubicBezTo>
                <a:cubicBezTo>
                  <a:pt x="163403" y="197554"/>
                  <a:pt x="209823" y="925360"/>
                  <a:pt x="245103" y="958780"/>
                </a:cubicBezTo>
                <a:cubicBezTo>
                  <a:pt x="280383" y="992200"/>
                  <a:pt x="304522" y="340516"/>
                  <a:pt x="334231" y="312666"/>
                </a:cubicBezTo>
                <a:cubicBezTo>
                  <a:pt x="363940" y="284816"/>
                  <a:pt x="378795" y="821388"/>
                  <a:pt x="423359" y="791682"/>
                </a:cubicBezTo>
                <a:cubicBezTo>
                  <a:pt x="467923" y="761976"/>
                  <a:pt x="557052" y="132571"/>
                  <a:pt x="601616" y="134428"/>
                </a:cubicBezTo>
                <a:cubicBezTo>
                  <a:pt x="646180" y="136285"/>
                  <a:pt x="653607" y="795395"/>
                  <a:pt x="690744" y="802822"/>
                </a:cubicBezTo>
                <a:cubicBezTo>
                  <a:pt x="727881" y="810249"/>
                  <a:pt x="772445" y="143712"/>
                  <a:pt x="824436" y="178988"/>
                </a:cubicBezTo>
                <a:cubicBezTo>
                  <a:pt x="876427" y="214264"/>
                  <a:pt x="933990" y="1005197"/>
                  <a:pt x="1002693" y="1014480"/>
                </a:cubicBezTo>
                <a:cubicBezTo>
                  <a:pt x="1071396" y="1023763"/>
                  <a:pt x="1175379" y="294100"/>
                  <a:pt x="1236655" y="234687"/>
                </a:cubicBezTo>
                <a:cubicBezTo>
                  <a:pt x="1297931" y="175274"/>
                  <a:pt x="1323926" y="658003"/>
                  <a:pt x="1370347" y="658003"/>
                </a:cubicBezTo>
                <a:cubicBezTo>
                  <a:pt x="1416768" y="658003"/>
                  <a:pt x="1466902" y="201267"/>
                  <a:pt x="1515180" y="234687"/>
                </a:cubicBezTo>
                <a:cubicBezTo>
                  <a:pt x="1563458" y="268107"/>
                  <a:pt x="1587597" y="869661"/>
                  <a:pt x="1660014" y="858521"/>
                </a:cubicBezTo>
                <a:cubicBezTo>
                  <a:pt x="1732431" y="847381"/>
                  <a:pt x="1869836" y="184558"/>
                  <a:pt x="1949680" y="167848"/>
                </a:cubicBezTo>
                <a:cubicBezTo>
                  <a:pt x="2029524" y="151138"/>
                  <a:pt x="2066661" y="786112"/>
                  <a:pt x="2139078" y="758262"/>
                </a:cubicBezTo>
                <a:cubicBezTo>
                  <a:pt x="2211495" y="730412"/>
                  <a:pt x="2298766" y="-27101"/>
                  <a:pt x="2384181" y="749"/>
                </a:cubicBezTo>
                <a:cubicBezTo>
                  <a:pt x="2469596" y="28599"/>
                  <a:pt x="2582862" y="856665"/>
                  <a:pt x="2651565" y="925361"/>
                </a:cubicBezTo>
                <a:cubicBezTo>
                  <a:pt x="2720268" y="994057"/>
                  <a:pt x="2751835" y="431491"/>
                  <a:pt x="2796399" y="412925"/>
                </a:cubicBezTo>
                <a:cubicBezTo>
                  <a:pt x="2840963" y="394359"/>
                  <a:pt x="2866959" y="871518"/>
                  <a:pt x="2918950" y="813962"/>
                </a:cubicBezTo>
                <a:cubicBezTo>
                  <a:pt x="2970941" y="756406"/>
                  <a:pt x="3034074" y="45309"/>
                  <a:pt x="3108347" y="67589"/>
                </a:cubicBezTo>
                <a:cubicBezTo>
                  <a:pt x="3182620" y="89869"/>
                  <a:pt x="3277320" y="934645"/>
                  <a:pt x="3364591" y="947641"/>
                </a:cubicBezTo>
                <a:cubicBezTo>
                  <a:pt x="3451863" y="960638"/>
                  <a:pt x="3542848" y="169704"/>
                  <a:pt x="3631976" y="145568"/>
                </a:cubicBezTo>
                <a:cubicBezTo>
                  <a:pt x="3721104" y="121432"/>
                  <a:pt x="3813947" y="787969"/>
                  <a:pt x="3899361" y="802822"/>
                </a:cubicBezTo>
                <a:cubicBezTo>
                  <a:pt x="3984775" y="817675"/>
                  <a:pt x="4059049" y="216121"/>
                  <a:pt x="4144463" y="234687"/>
                </a:cubicBezTo>
                <a:cubicBezTo>
                  <a:pt x="4229877" y="253253"/>
                  <a:pt x="4328290" y="901225"/>
                  <a:pt x="4411848" y="914221"/>
                </a:cubicBezTo>
                <a:cubicBezTo>
                  <a:pt x="4495406" y="927218"/>
                  <a:pt x="4590105" y="412925"/>
                  <a:pt x="4645810" y="312666"/>
                </a:cubicBezTo>
              </a:path>
            </a:pathLst>
          </a:custGeom>
          <a:ln>
            <a:solidFill>
              <a:srgbClr val="FF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233591" y="4201334"/>
            <a:ext cx="4645810" cy="1014567"/>
          </a:xfrm>
          <a:custGeom>
            <a:avLst/>
            <a:gdLst>
              <a:gd name="connsiteX0" fmla="*/ 0 w 4645810"/>
              <a:gd name="connsiteY0" fmla="*/ 446345 h 1014567"/>
              <a:gd name="connsiteX1" fmla="*/ 122552 w 4645810"/>
              <a:gd name="connsiteY1" fmla="*/ 112148 h 1014567"/>
              <a:gd name="connsiteX2" fmla="*/ 245103 w 4645810"/>
              <a:gd name="connsiteY2" fmla="*/ 958780 h 1014567"/>
              <a:gd name="connsiteX3" fmla="*/ 334231 w 4645810"/>
              <a:gd name="connsiteY3" fmla="*/ 312666 h 1014567"/>
              <a:gd name="connsiteX4" fmla="*/ 423359 w 4645810"/>
              <a:gd name="connsiteY4" fmla="*/ 791682 h 1014567"/>
              <a:gd name="connsiteX5" fmla="*/ 601616 w 4645810"/>
              <a:gd name="connsiteY5" fmla="*/ 134428 h 1014567"/>
              <a:gd name="connsiteX6" fmla="*/ 690744 w 4645810"/>
              <a:gd name="connsiteY6" fmla="*/ 802822 h 1014567"/>
              <a:gd name="connsiteX7" fmla="*/ 824436 w 4645810"/>
              <a:gd name="connsiteY7" fmla="*/ 178988 h 1014567"/>
              <a:gd name="connsiteX8" fmla="*/ 1002693 w 4645810"/>
              <a:gd name="connsiteY8" fmla="*/ 1014480 h 1014567"/>
              <a:gd name="connsiteX9" fmla="*/ 1236655 w 4645810"/>
              <a:gd name="connsiteY9" fmla="*/ 234687 h 1014567"/>
              <a:gd name="connsiteX10" fmla="*/ 1370347 w 4645810"/>
              <a:gd name="connsiteY10" fmla="*/ 658003 h 1014567"/>
              <a:gd name="connsiteX11" fmla="*/ 1515180 w 4645810"/>
              <a:gd name="connsiteY11" fmla="*/ 234687 h 1014567"/>
              <a:gd name="connsiteX12" fmla="*/ 1660014 w 4645810"/>
              <a:gd name="connsiteY12" fmla="*/ 858521 h 1014567"/>
              <a:gd name="connsiteX13" fmla="*/ 1949680 w 4645810"/>
              <a:gd name="connsiteY13" fmla="*/ 167848 h 1014567"/>
              <a:gd name="connsiteX14" fmla="*/ 2139078 w 4645810"/>
              <a:gd name="connsiteY14" fmla="*/ 758262 h 1014567"/>
              <a:gd name="connsiteX15" fmla="*/ 2384181 w 4645810"/>
              <a:gd name="connsiteY15" fmla="*/ 749 h 1014567"/>
              <a:gd name="connsiteX16" fmla="*/ 2651565 w 4645810"/>
              <a:gd name="connsiteY16" fmla="*/ 925361 h 1014567"/>
              <a:gd name="connsiteX17" fmla="*/ 2796399 w 4645810"/>
              <a:gd name="connsiteY17" fmla="*/ 412925 h 1014567"/>
              <a:gd name="connsiteX18" fmla="*/ 2918950 w 4645810"/>
              <a:gd name="connsiteY18" fmla="*/ 813962 h 1014567"/>
              <a:gd name="connsiteX19" fmla="*/ 3108347 w 4645810"/>
              <a:gd name="connsiteY19" fmla="*/ 67589 h 1014567"/>
              <a:gd name="connsiteX20" fmla="*/ 3364591 w 4645810"/>
              <a:gd name="connsiteY20" fmla="*/ 947641 h 1014567"/>
              <a:gd name="connsiteX21" fmla="*/ 3631976 w 4645810"/>
              <a:gd name="connsiteY21" fmla="*/ 145568 h 1014567"/>
              <a:gd name="connsiteX22" fmla="*/ 3899361 w 4645810"/>
              <a:gd name="connsiteY22" fmla="*/ 802822 h 1014567"/>
              <a:gd name="connsiteX23" fmla="*/ 4144463 w 4645810"/>
              <a:gd name="connsiteY23" fmla="*/ 234687 h 1014567"/>
              <a:gd name="connsiteX24" fmla="*/ 4411848 w 4645810"/>
              <a:gd name="connsiteY24" fmla="*/ 914221 h 1014567"/>
              <a:gd name="connsiteX25" fmla="*/ 4645810 w 4645810"/>
              <a:gd name="connsiteY25" fmla="*/ 312666 h 101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810" h="1014567">
                <a:moveTo>
                  <a:pt x="0" y="446345"/>
                </a:moveTo>
                <a:cubicBezTo>
                  <a:pt x="40850" y="236543"/>
                  <a:pt x="81701" y="26742"/>
                  <a:pt x="122552" y="112148"/>
                </a:cubicBezTo>
                <a:cubicBezTo>
                  <a:pt x="163403" y="197554"/>
                  <a:pt x="209823" y="925360"/>
                  <a:pt x="245103" y="958780"/>
                </a:cubicBezTo>
                <a:cubicBezTo>
                  <a:pt x="280383" y="992200"/>
                  <a:pt x="304522" y="340516"/>
                  <a:pt x="334231" y="312666"/>
                </a:cubicBezTo>
                <a:cubicBezTo>
                  <a:pt x="363940" y="284816"/>
                  <a:pt x="378795" y="821388"/>
                  <a:pt x="423359" y="791682"/>
                </a:cubicBezTo>
                <a:cubicBezTo>
                  <a:pt x="467923" y="761976"/>
                  <a:pt x="557052" y="132571"/>
                  <a:pt x="601616" y="134428"/>
                </a:cubicBezTo>
                <a:cubicBezTo>
                  <a:pt x="646180" y="136285"/>
                  <a:pt x="653607" y="795395"/>
                  <a:pt x="690744" y="802822"/>
                </a:cubicBezTo>
                <a:cubicBezTo>
                  <a:pt x="727881" y="810249"/>
                  <a:pt x="772445" y="143712"/>
                  <a:pt x="824436" y="178988"/>
                </a:cubicBezTo>
                <a:cubicBezTo>
                  <a:pt x="876427" y="214264"/>
                  <a:pt x="933990" y="1005197"/>
                  <a:pt x="1002693" y="1014480"/>
                </a:cubicBezTo>
                <a:cubicBezTo>
                  <a:pt x="1071396" y="1023763"/>
                  <a:pt x="1175379" y="294100"/>
                  <a:pt x="1236655" y="234687"/>
                </a:cubicBezTo>
                <a:cubicBezTo>
                  <a:pt x="1297931" y="175274"/>
                  <a:pt x="1323926" y="658003"/>
                  <a:pt x="1370347" y="658003"/>
                </a:cubicBezTo>
                <a:cubicBezTo>
                  <a:pt x="1416768" y="658003"/>
                  <a:pt x="1466902" y="201267"/>
                  <a:pt x="1515180" y="234687"/>
                </a:cubicBezTo>
                <a:cubicBezTo>
                  <a:pt x="1563458" y="268107"/>
                  <a:pt x="1587597" y="869661"/>
                  <a:pt x="1660014" y="858521"/>
                </a:cubicBezTo>
                <a:cubicBezTo>
                  <a:pt x="1732431" y="847381"/>
                  <a:pt x="1869836" y="184558"/>
                  <a:pt x="1949680" y="167848"/>
                </a:cubicBezTo>
                <a:cubicBezTo>
                  <a:pt x="2029524" y="151138"/>
                  <a:pt x="2066661" y="786112"/>
                  <a:pt x="2139078" y="758262"/>
                </a:cubicBezTo>
                <a:cubicBezTo>
                  <a:pt x="2211495" y="730412"/>
                  <a:pt x="2298766" y="-27101"/>
                  <a:pt x="2384181" y="749"/>
                </a:cubicBezTo>
                <a:cubicBezTo>
                  <a:pt x="2469596" y="28599"/>
                  <a:pt x="2582862" y="856665"/>
                  <a:pt x="2651565" y="925361"/>
                </a:cubicBezTo>
                <a:cubicBezTo>
                  <a:pt x="2720268" y="994057"/>
                  <a:pt x="2751835" y="431491"/>
                  <a:pt x="2796399" y="412925"/>
                </a:cubicBezTo>
                <a:cubicBezTo>
                  <a:pt x="2840963" y="394359"/>
                  <a:pt x="2866959" y="871518"/>
                  <a:pt x="2918950" y="813962"/>
                </a:cubicBezTo>
                <a:cubicBezTo>
                  <a:pt x="2970941" y="756406"/>
                  <a:pt x="3034074" y="45309"/>
                  <a:pt x="3108347" y="67589"/>
                </a:cubicBezTo>
                <a:cubicBezTo>
                  <a:pt x="3182620" y="89869"/>
                  <a:pt x="3277320" y="934645"/>
                  <a:pt x="3364591" y="947641"/>
                </a:cubicBezTo>
                <a:cubicBezTo>
                  <a:pt x="3451863" y="960638"/>
                  <a:pt x="3542848" y="169704"/>
                  <a:pt x="3631976" y="145568"/>
                </a:cubicBezTo>
                <a:cubicBezTo>
                  <a:pt x="3721104" y="121432"/>
                  <a:pt x="3813947" y="787969"/>
                  <a:pt x="3899361" y="802822"/>
                </a:cubicBezTo>
                <a:cubicBezTo>
                  <a:pt x="3984775" y="817675"/>
                  <a:pt x="4059049" y="216121"/>
                  <a:pt x="4144463" y="234687"/>
                </a:cubicBezTo>
                <a:cubicBezTo>
                  <a:pt x="4229877" y="253253"/>
                  <a:pt x="4328290" y="901225"/>
                  <a:pt x="4411848" y="914221"/>
                </a:cubicBezTo>
                <a:cubicBezTo>
                  <a:pt x="4495406" y="927218"/>
                  <a:pt x="4590105" y="412925"/>
                  <a:pt x="4645810" y="312666"/>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4233592" y="5307743"/>
            <a:ext cx="4645810" cy="1101942"/>
          </a:xfrm>
          <a:custGeom>
            <a:avLst/>
            <a:gdLst>
              <a:gd name="connsiteX0" fmla="*/ 0 w 4879771"/>
              <a:gd name="connsiteY0" fmla="*/ 537134 h 1101942"/>
              <a:gd name="connsiteX1" fmla="*/ 77987 w 4879771"/>
              <a:gd name="connsiteY1" fmla="*/ 303196 h 1101942"/>
              <a:gd name="connsiteX2" fmla="*/ 200539 w 4879771"/>
              <a:gd name="connsiteY2" fmla="*/ 804491 h 1101942"/>
              <a:gd name="connsiteX3" fmla="*/ 245103 w 4879771"/>
              <a:gd name="connsiteY3" fmla="*/ 358895 h 1101942"/>
              <a:gd name="connsiteX4" fmla="*/ 345372 w 4879771"/>
              <a:gd name="connsiteY4" fmla="*/ 737652 h 1101942"/>
              <a:gd name="connsiteX5" fmla="*/ 412218 w 4879771"/>
              <a:gd name="connsiteY5" fmla="*/ 381175 h 1101942"/>
              <a:gd name="connsiteX6" fmla="*/ 490205 w 4879771"/>
              <a:gd name="connsiteY6" fmla="*/ 670813 h 1101942"/>
              <a:gd name="connsiteX7" fmla="*/ 590475 w 4879771"/>
              <a:gd name="connsiteY7" fmla="*/ 425735 h 1101942"/>
              <a:gd name="connsiteX8" fmla="*/ 657321 w 4879771"/>
              <a:gd name="connsiteY8" fmla="*/ 726512 h 1101942"/>
              <a:gd name="connsiteX9" fmla="*/ 724167 w 4879771"/>
              <a:gd name="connsiteY9" fmla="*/ 124958 h 1101942"/>
              <a:gd name="connsiteX10" fmla="*/ 835577 w 4879771"/>
              <a:gd name="connsiteY10" fmla="*/ 1005010 h 1101942"/>
              <a:gd name="connsiteX11" fmla="*/ 924705 w 4879771"/>
              <a:gd name="connsiteY11" fmla="*/ 425735 h 1101942"/>
              <a:gd name="connsiteX12" fmla="*/ 1169808 w 4879771"/>
              <a:gd name="connsiteY12" fmla="*/ 982730 h 1101942"/>
              <a:gd name="connsiteX13" fmla="*/ 1303500 w 4879771"/>
              <a:gd name="connsiteY13" fmla="*/ 180657 h 1101942"/>
              <a:gd name="connsiteX14" fmla="*/ 1414911 w 4879771"/>
              <a:gd name="connsiteY14" fmla="*/ 659673 h 1101942"/>
              <a:gd name="connsiteX15" fmla="*/ 1548603 w 4879771"/>
              <a:gd name="connsiteY15" fmla="*/ 347756 h 1101942"/>
              <a:gd name="connsiteX16" fmla="*/ 1704578 w 4879771"/>
              <a:gd name="connsiteY16" fmla="*/ 726512 h 1101942"/>
              <a:gd name="connsiteX17" fmla="*/ 1771424 w 4879771"/>
              <a:gd name="connsiteY17" fmla="*/ 503714 h 1101942"/>
              <a:gd name="connsiteX18" fmla="*/ 1882834 w 4879771"/>
              <a:gd name="connsiteY18" fmla="*/ 1094129 h 1101942"/>
              <a:gd name="connsiteX19" fmla="*/ 2038808 w 4879771"/>
              <a:gd name="connsiteY19" fmla="*/ 2419 h 1101942"/>
              <a:gd name="connsiteX20" fmla="*/ 2172501 w 4879771"/>
              <a:gd name="connsiteY20" fmla="*/ 793352 h 1101942"/>
              <a:gd name="connsiteX21" fmla="*/ 2239347 w 4879771"/>
              <a:gd name="connsiteY21" fmla="*/ 581693 h 1101942"/>
              <a:gd name="connsiteX22" fmla="*/ 2272770 w 4879771"/>
              <a:gd name="connsiteY22" fmla="*/ 737652 h 1101942"/>
              <a:gd name="connsiteX23" fmla="*/ 2339616 w 4879771"/>
              <a:gd name="connsiteY23" fmla="*/ 492574 h 1101942"/>
              <a:gd name="connsiteX24" fmla="*/ 2428744 w 4879771"/>
              <a:gd name="connsiteY24" fmla="*/ 737652 h 1101942"/>
              <a:gd name="connsiteX25" fmla="*/ 2495591 w 4879771"/>
              <a:gd name="connsiteY25" fmla="*/ 548274 h 1101942"/>
              <a:gd name="connsiteX26" fmla="*/ 2551296 w 4879771"/>
              <a:gd name="connsiteY26" fmla="*/ 715372 h 1101942"/>
              <a:gd name="connsiteX27" fmla="*/ 2662706 w 4879771"/>
              <a:gd name="connsiteY27" fmla="*/ 325476 h 1101942"/>
              <a:gd name="connsiteX28" fmla="*/ 2796398 w 4879771"/>
              <a:gd name="connsiteY28" fmla="*/ 804491 h 1101942"/>
              <a:gd name="connsiteX29" fmla="*/ 2930091 w 4879771"/>
              <a:gd name="connsiteY29" fmla="*/ 347756 h 1101942"/>
              <a:gd name="connsiteX30" fmla="*/ 3152911 w 4879771"/>
              <a:gd name="connsiteY30" fmla="*/ 1027289 h 1101942"/>
              <a:gd name="connsiteX31" fmla="*/ 3253181 w 4879771"/>
              <a:gd name="connsiteY31" fmla="*/ 603973 h 1101942"/>
              <a:gd name="connsiteX32" fmla="*/ 3353450 w 4879771"/>
              <a:gd name="connsiteY32" fmla="*/ 782212 h 1101942"/>
              <a:gd name="connsiteX33" fmla="*/ 3542847 w 4879771"/>
              <a:gd name="connsiteY33" fmla="*/ 459155 h 1101942"/>
              <a:gd name="connsiteX34" fmla="*/ 3743386 w 4879771"/>
              <a:gd name="connsiteY34" fmla="*/ 949310 h 1101942"/>
              <a:gd name="connsiteX35" fmla="*/ 3966207 w 4879771"/>
              <a:gd name="connsiteY35" fmla="*/ 136098 h 1101942"/>
              <a:gd name="connsiteX36" fmla="*/ 4055335 w 4879771"/>
              <a:gd name="connsiteY36" fmla="*/ 481434 h 1101942"/>
              <a:gd name="connsiteX37" fmla="*/ 4144463 w 4879771"/>
              <a:gd name="connsiteY37" fmla="*/ 69258 h 1101942"/>
              <a:gd name="connsiteX38" fmla="*/ 4244732 w 4879771"/>
              <a:gd name="connsiteY38" fmla="*/ 993870 h 1101942"/>
              <a:gd name="connsiteX39" fmla="*/ 4300437 w 4879771"/>
              <a:gd name="connsiteY39" fmla="*/ 80398 h 1101942"/>
              <a:gd name="connsiteX40" fmla="*/ 4445271 w 4879771"/>
              <a:gd name="connsiteY40" fmla="*/ 1016150 h 1101942"/>
              <a:gd name="connsiteX41" fmla="*/ 4489835 w 4879771"/>
              <a:gd name="connsiteY41" fmla="*/ 136098 h 1101942"/>
              <a:gd name="connsiteX42" fmla="*/ 4590104 w 4879771"/>
              <a:gd name="connsiteY42" fmla="*/ 960450 h 1101942"/>
              <a:gd name="connsiteX43" fmla="*/ 4679232 w 4879771"/>
              <a:gd name="connsiteY43" fmla="*/ 492574 h 1101942"/>
              <a:gd name="connsiteX44" fmla="*/ 4801784 w 4879771"/>
              <a:gd name="connsiteY44" fmla="*/ 737652 h 1101942"/>
              <a:gd name="connsiteX45" fmla="*/ 4879771 w 4879771"/>
              <a:gd name="connsiteY45" fmla="*/ 559414 h 11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79771" h="1101942">
                <a:moveTo>
                  <a:pt x="0" y="537134"/>
                </a:moveTo>
                <a:cubicBezTo>
                  <a:pt x="22282" y="397885"/>
                  <a:pt x="44564" y="258636"/>
                  <a:pt x="77987" y="303196"/>
                </a:cubicBezTo>
                <a:cubicBezTo>
                  <a:pt x="111410" y="347756"/>
                  <a:pt x="172686" y="795208"/>
                  <a:pt x="200539" y="804491"/>
                </a:cubicBezTo>
                <a:cubicBezTo>
                  <a:pt x="228392" y="813774"/>
                  <a:pt x="220964" y="370035"/>
                  <a:pt x="245103" y="358895"/>
                </a:cubicBezTo>
                <a:cubicBezTo>
                  <a:pt x="269242" y="347755"/>
                  <a:pt x="317520" y="733939"/>
                  <a:pt x="345372" y="737652"/>
                </a:cubicBezTo>
                <a:cubicBezTo>
                  <a:pt x="373224" y="741365"/>
                  <a:pt x="388079" y="392315"/>
                  <a:pt x="412218" y="381175"/>
                </a:cubicBezTo>
                <a:cubicBezTo>
                  <a:pt x="436357" y="370035"/>
                  <a:pt x="460495" y="663386"/>
                  <a:pt x="490205" y="670813"/>
                </a:cubicBezTo>
                <a:cubicBezTo>
                  <a:pt x="519915" y="678240"/>
                  <a:pt x="562622" y="416452"/>
                  <a:pt x="590475" y="425735"/>
                </a:cubicBezTo>
                <a:cubicBezTo>
                  <a:pt x="618328" y="435018"/>
                  <a:pt x="635039" y="776641"/>
                  <a:pt x="657321" y="726512"/>
                </a:cubicBezTo>
                <a:cubicBezTo>
                  <a:pt x="679603" y="676383"/>
                  <a:pt x="694458" y="78542"/>
                  <a:pt x="724167" y="124958"/>
                </a:cubicBezTo>
                <a:cubicBezTo>
                  <a:pt x="753876" y="171374"/>
                  <a:pt x="802154" y="954880"/>
                  <a:pt x="835577" y="1005010"/>
                </a:cubicBezTo>
                <a:cubicBezTo>
                  <a:pt x="869000" y="1055140"/>
                  <a:pt x="869000" y="429448"/>
                  <a:pt x="924705" y="425735"/>
                </a:cubicBezTo>
                <a:cubicBezTo>
                  <a:pt x="980410" y="422022"/>
                  <a:pt x="1106676" y="1023576"/>
                  <a:pt x="1169808" y="982730"/>
                </a:cubicBezTo>
                <a:cubicBezTo>
                  <a:pt x="1232940" y="941884"/>
                  <a:pt x="1262650" y="234500"/>
                  <a:pt x="1303500" y="180657"/>
                </a:cubicBezTo>
                <a:cubicBezTo>
                  <a:pt x="1344351" y="126814"/>
                  <a:pt x="1374061" y="631823"/>
                  <a:pt x="1414911" y="659673"/>
                </a:cubicBezTo>
                <a:cubicBezTo>
                  <a:pt x="1455761" y="687523"/>
                  <a:pt x="1500325" y="336616"/>
                  <a:pt x="1548603" y="347756"/>
                </a:cubicBezTo>
                <a:cubicBezTo>
                  <a:pt x="1596881" y="358896"/>
                  <a:pt x="1667441" y="700519"/>
                  <a:pt x="1704578" y="726512"/>
                </a:cubicBezTo>
                <a:cubicBezTo>
                  <a:pt x="1741715" y="752505"/>
                  <a:pt x="1741715" y="442444"/>
                  <a:pt x="1771424" y="503714"/>
                </a:cubicBezTo>
                <a:cubicBezTo>
                  <a:pt x="1801133" y="564984"/>
                  <a:pt x="1838270" y="1177678"/>
                  <a:pt x="1882834" y="1094129"/>
                </a:cubicBezTo>
                <a:cubicBezTo>
                  <a:pt x="1927398" y="1010580"/>
                  <a:pt x="1990530" y="52548"/>
                  <a:pt x="2038808" y="2419"/>
                </a:cubicBezTo>
                <a:cubicBezTo>
                  <a:pt x="2087086" y="-47710"/>
                  <a:pt x="2139078" y="696806"/>
                  <a:pt x="2172501" y="793352"/>
                </a:cubicBezTo>
                <a:cubicBezTo>
                  <a:pt x="2205924" y="889898"/>
                  <a:pt x="2222636" y="590976"/>
                  <a:pt x="2239347" y="581693"/>
                </a:cubicBezTo>
                <a:cubicBezTo>
                  <a:pt x="2256058" y="572410"/>
                  <a:pt x="2256059" y="752505"/>
                  <a:pt x="2272770" y="737652"/>
                </a:cubicBezTo>
                <a:cubicBezTo>
                  <a:pt x="2289482" y="722799"/>
                  <a:pt x="2313620" y="492574"/>
                  <a:pt x="2339616" y="492574"/>
                </a:cubicBezTo>
                <a:cubicBezTo>
                  <a:pt x="2365612" y="492574"/>
                  <a:pt x="2402748" y="728369"/>
                  <a:pt x="2428744" y="737652"/>
                </a:cubicBezTo>
                <a:cubicBezTo>
                  <a:pt x="2454740" y="746935"/>
                  <a:pt x="2475166" y="551987"/>
                  <a:pt x="2495591" y="548274"/>
                </a:cubicBezTo>
                <a:cubicBezTo>
                  <a:pt x="2516016" y="544561"/>
                  <a:pt x="2523444" y="752505"/>
                  <a:pt x="2551296" y="715372"/>
                </a:cubicBezTo>
                <a:cubicBezTo>
                  <a:pt x="2579148" y="678239"/>
                  <a:pt x="2621856" y="310623"/>
                  <a:pt x="2662706" y="325476"/>
                </a:cubicBezTo>
                <a:cubicBezTo>
                  <a:pt x="2703556" y="340329"/>
                  <a:pt x="2751834" y="800778"/>
                  <a:pt x="2796398" y="804491"/>
                </a:cubicBezTo>
                <a:cubicBezTo>
                  <a:pt x="2840962" y="808204"/>
                  <a:pt x="2870672" y="310623"/>
                  <a:pt x="2930091" y="347756"/>
                </a:cubicBezTo>
                <a:cubicBezTo>
                  <a:pt x="2989510" y="384889"/>
                  <a:pt x="3099063" y="984586"/>
                  <a:pt x="3152911" y="1027289"/>
                </a:cubicBezTo>
                <a:cubicBezTo>
                  <a:pt x="3206759" y="1069992"/>
                  <a:pt x="3219758" y="644819"/>
                  <a:pt x="3253181" y="603973"/>
                </a:cubicBezTo>
                <a:cubicBezTo>
                  <a:pt x="3286604" y="563127"/>
                  <a:pt x="3305172" y="806348"/>
                  <a:pt x="3353450" y="782212"/>
                </a:cubicBezTo>
                <a:cubicBezTo>
                  <a:pt x="3401728" y="758076"/>
                  <a:pt x="3477858" y="431305"/>
                  <a:pt x="3542847" y="459155"/>
                </a:cubicBezTo>
                <a:cubicBezTo>
                  <a:pt x="3607836" y="487005"/>
                  <a:pt x="3672826" y="1003153"/>
                  <a:pt x="3743386" y="949310"/>
                </a:cubicBezTo>
                <a:cubicBezTo>
                  <a:pt x="3813946" y="895467"/>
                  <a:pt x="3914216" y="214077"/>
                  <a:pt x="3966207" y="136098"/>
                </a:cubicBezTo>
                <a:cubicBezTo>
                  <a:pt x="4018198" y="58119"/>
                  <a:pt x="4025626" y="492574"/>
                  <a:pt x="4055335" y="481434"/>
                </a:cubicBezTo>
                <a:cubicBezTo>
                  <a:pt x="4085044" y="470294"/>
                  <a:pt x="4112897" y="-16148"/>
                  <a:pt x="4144463" y="69258"/>
                </a:cubicBezTo>
                <a:cubicBezTo>
                  <a:pt x="4176029" y="154664"/>
                  <a:pt x="4218736" y="992013"/>
                  <a:pt x="4244732" y="993870"/>
                </a:cubicBezTo>
                <a:cubicBezTo>
                  <a:pt x="4270728" y="995727"/>
                  <a:pt x="4267014" y="76685"/>
                  <a:pt x="4300437" y="80398"/>
                </a:cubicBezTo>
                <a:cubicBezTo>
                  <a:pt x="4333860" y="84111"/>
                  <a:pt x="4413705" y="1006867"/>
                  <a:pt x="4445271" y="1016150"/>
                </a:cubicBezTo>
                <a:cubicBezTo>
                  <a:pt x="4476837" y="1025433"/>
                  <a:pt x="4465696" y="145381"/>
                  <a:pt x="4489835" y="136098"/>
                </a:cubicBezTo>
                <a:cubicBezTo>
                  <a:pt x="4513974" y="126815"/>
                  <a:pt x="4558538" y="901037"/>
                  <a:pt x="4590104" y="960450"/>
                </a:cubicBezTo>
                <a:cubicBezTo>
                  <a:pt x="4621670" y="1019863"/>
                  <a:pt x="4643952" y="529707"/>
                  <a:pt x="4679232" y="492574"/>
                </a:cubicBezTo>
                <a:cubicBezTo>
                  <a:pt x="4714512" y="455441"/>
                  <a:pt x="4768361" y="726512"/>
                  <a:pt x="4801784" y="737652"/>
                </a:cubicBezTo>
                <a:cubicBezTo>
                  <a:pt x="4835207" y="748792"/>
                  <a:pt x="4879771" y="559414"/>
                  <a:pt x="4879771" y="55941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388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10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1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par>
                                <p:cTn id="19" presetID="22" presetClass="entr" presetSubtype="8"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000"/>
                                        <p:tgtEl>
                                          <p:spTgt spid="15"/>
                                        </p:tgtEl>
                                      </p:cBhvr>
                                    </p:animEffect>
                                  </p:childTnLst>
                                </p:cTn>
                              </p:par>
                              <p:par>
                                <p:cTn id="22" presetID="22" presetClass="entr" presetSubtype="8" fill="hold" grpId="1"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1000"/>
                                        <p:tgtEl>
                                          <p:spTgt spid="6"/>
                                        </p:tgtEl>
                                      </p:cBhvr>
                                    </p:animEffect>
                                  </p:childTnLst>
                                </p:cTn>
                              </p:par>
                              <p:par>
                                <p:cTn id="30" presetID="22" presetClass="entr" presetSubtype="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1000"/>
                                        <p:tgtEl>
                                          <p:spTgt spid="9"/>
                                        </p:tgtEl>
                                      </p:cBhvr>
                                    </p:animEffect>
                                  </p:childTnLst>
                                </p:cTn>
                              </p:par>
                              <p:par>
                                <p:cTn id="33" presetID="22" presetClass="entr" presetSubtype="8" fill="hold" grpId="1"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4.98785E-6 2.452E-6 L -0.00243 0.19523 " pathEditMode="relative" rAng="0" ptsTypes="AA">
                                      <p:cBhvr>
                                        <p:cTn id="39" dur="2000" fill="hold"/>
                                        <p:tgtEl>
                                          <p:spTgt spid="19"/>
                                        </p:tgtEl>
                                        <p:attrNameLst>
                                          <p:attrName>ppt_x</p:attrName>
                                          <p:attrName>ppt_y</p:attrName>
                                        </p:attrNameLst>
                                      </p:cBhvr>
                                      <p:rCtr x="-121" y="9762"/>
                                    </p:animMotion>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2.93852E-6 1.70528E-6 L -2.93852E-6 -0.133 " pathEditMode="relative" rAng="0" ptsTypes="AA">
                                      <p:cBhvr>
                                        <p:cTn id="43" dur="2000" fill="hold"/>
                                        <p:tgtEl>
                                          <p:spTgt spid="21"/>
                                        </p:tgtEl>
                                        <p:attrNameLst>
                                          <p:attrName>ppt_x</p:attrName>
                                          <p:attrName>ppt_y</p:attrName>
                                        </p:attrNameLst>
                                      </p:cBhvr>
                                      <p:rCtr x="0" y="-66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animBg="1"/>
      <p:bldP spid="19" grpId="1" animBg="1"/>
      <p:bldP spid="20" grpId="0" animBg="1"/>
      <p:bldP spid="21" grpId="0" animBg="1"/>
      <p:bldP spid="21"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Connectivity Networks</a:t>
            </a:r>
          </a:p>
        </p:txBody>
      </p:sp>
      <p:pic>
        <p:nvPicPr>
          <p:cNvPr id="7"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4125" y="1537306"/>
            <a:ext cx="6451600" cy="4572000"/>
          </a:xfrm>
          <a:prstGeom prst="rect">
            <a:avLst/>
          </a:prstGeom>
        </p:spPr>
      </p:pic>
      <p:sp>
        <p:nvSpPr>
          <p:cNvPr id="5" name="TextBox 4"/>
          <p:cNvSpPr txBox="1"/>
          <p:nvPr/>
        </p:nvSpPr>
        <p:spPr>
          <a:xfrm>
            <a:off x="7514152" y="6488668"/>
            <a:ext cx="1629848" cy="369332"/>
          </a:xfrm>
          <a:prstGeom prst="rect">
            <a:avLst/>
          </a:prstGeom>
          <a:noFill/>
        </p:spPr>
        <p:txBody>
          <a:bodyPr wrap="none" rtlCol="0">
            <a:spAutoFit/>
          </a:bodyPr>
          <a:lstStyle/>
          <a:p>
            <a:r>
              <a:rPr lang="en-US" dirty="0"/>
              <a:t>Yeo, et al. 2011</a:t>
            </a:r>
          </a:p>
        </p:txBody>
      </p:sp>
    </p:spTree>
    <p:extLst>
      <p:ext uri="{BB962C8B-B14F-4D97-AF65-F5344CB8AC3E}">
        <p14:creationId xmlns:p14="http://schemas.microsoft.com/office/powerpoint/2010/main" val="2712941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Functional Connectivity Networks</a:t>
            </a:r>
          </a:p>
        </p:txBody>
      </p:sp>
      <p:sp>
        <p:nvSpPr>
          <p:cNvPr id="8" name="TextBox 7"/>
          <p:cNvSpPr txBox="1"/>
          <p:nvPr/>
        </p:nvSpPr>
        <p:spPr>
          <a:xfrm>
            <a:off x="2640424" y="1940527"/>
            <a:ext cx="3582682" cy="461665"/>
          </a:xfrm>
          <a:prstGeom prst="rect">
            <a:avLst/>
          </a:prstGeom>
          <a:noFill/>
        </p:spPr>
        <p:txBody>
          <a:bodyPr wrap="none" rtlCol="0">
            <a:spAutoFit/>
          </a:bodyPr>
          <a:lstStyle/>
          <a:p>
            <a:r>
              <a:rPr lang="en-US" sz="2400" u="sng" dirty="0"/>
              <a:t>Yeo 7 Network </a:t>
            </a:r>
            <a:r>
              <a:rPr lang="en-US" sz="2400" u="sng" dirty="0" err="1"/>
              <a:t>Parcellation</a:t>
            </a:r>
            <a:endParaRPr lang="en-US" sz="2400" u="sng" dirty="0"/>
          </a:p>
        </p:txBody>
      </p:sp>
      <p:sp>
        <p:nvSpPr>
          <p:cNvPr id="9" name="TextBox 8"/>
          <p:cNvSpPr txBox="1"/>
          <p:nvPr/>
        </p:nvSpPr>
        <p:spPr>
          <a:xfrm>
            <a:off x="6798063" y="6417147"/>
            <a:ext cx="2071401" cy="369332"/>
          </a:xfrm>
          <a:prstGeom prst="rect">
            <a:avLst/>
          </a:prstGeom>
          <a:noFill/>
        </p:spPr>
        <p:txBody>
          <a:bodyPr wrap="none" rtlCol="0">
            <a:spAutoFit/>
          </a:bodyPr>
          <a:lstStyle/>
          <a:p>
            <a:r>
              <a:rPr lang="en-US" dirty="0"/>
              <a:t>Schaefer, et al. 2018</a:t>
            </a:r>
          </a:p>
        </p:txBody>
      </p:sp>
      <p:pic>
        <p:nvPicPr>
          <p:cNvPr id="10"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35252FC-1721-5D46-9862-38FD2DCE74C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2141" y="2402192"/>
            <a:ext cx="7882965" cy="350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130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8D1A18DC-6CA4-B24D-BA9C-806A3DD344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9972" y="2687865"/>
            <a:ext cx="6538586" cy="3192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0830EF-EB94-CC46-8E34-2A6877CF0F00}"/>
              </a:ext>
            </a:extLst>
          </p:cNvPr>
          <p:cNvSpPr txBox="1"/>
          <p:nvPr/>
        </p:nvSpPr>
        <p:spPr>
          <a:xfrm>
            <a:off x="138265" y="100208"/>
            <a:ext cx="9005735" cy="769441"/>
          </a:xfrm>
          <a:prstGeom prst="rect">
            <a:avLst/>
          </a:prstGeom>
          <a:noFill/>
        </p:spPr>
        <p:txBody>
          <a:bodyPr wrap="none" rtlCol="0">
            <a:spAutoFit/>
          </a:bodyPr>
          <a:lstStyle/>
          <a:p>
            <a:r>
              <a:rPr lang="en-US" sz="4400" dirty="0">
                <a:solidFill>
                  <a:schemeClr val="bg1"/>
                </a:solidFill>
              </a:rPr>
              <a:t>Context Dependent Rule Learning Task</a:t>
            </a:r>
          </a:p>
        </p:txBody>
      </p:sp>
      <p:sp>
        <p:nvSpPr>
          <p:cNvPr id="6" name="TextBox 5">
            <a:extLst>
              <a:ext uri="{FF2B5EF4-FFF2-40B4-BE49-F238E27FC236}">
                <a16:creationId xmlns:a16="http://schemas.microsoft.com/office/drawing/2014/main" id="{45243421-8E78-9745-8406-F68BCC930F20}"/>
              </a:ext>
            </a:extLst>
          </p:cNvPr>
          <p:cNvSpPr txBox="1"/>
          <p:nvPr/>
        </p:nvSpPr>
        <p:spPr>
          <a:xfrm>
            <a:off x="138265" y="1159436"/>
            <a:ext cx="8842897" cy="1200329"/>
          </a:xfrm>
          <a:prstGeom prst="rect">
            <a:avLst/>
          </a:prstGeom>
          <a:noFill/>
        </p:spPr>
        <p:txBody>
          <a:bodyPr wrap="square" rtlCol="0">
            <a:spAutoFit/>
          </a:bodyPr>
          <a:lstStyle/>
          <a:p>
            <a:r>
              <a:rPr lang="en-US" sz="2400" b="1" dirty="0">
                <a:solidFill>
                  <a:schemeClr val="bg1"/>
                </a:solidFill>
              </a:rPr>
              <a:t>Research Question: </a:t>
            </a:r>
            <a:r>
              <a:rPr lang="en-US" sz="2400" dirty="0">
                <a:solidFill>
                  <a:schemeClr val="bg1"/>
                </a:solidFill>
              </a:rPr>
              <a:t>How does the brain’s functional network structure support rule-learning?</a:t>
            </a:r>
          </a:p>
          <a:p>
            <a:r>
              <a:rPr lang="en-US" sz="2400" b="1" dirty="0">
                <a:solidFill>
                  <a:schemeClr val="bg1"/>
                </a:solidFill>
              </a:rPr>
              <a:t>Task: </a:t>
            </a:r>
            <a:r>
              <a:rPr lang="en-US" sz="2400" dirty="0">
                <a:solidFill>
                  <a:schemeClr val="bg1"/>
                </a:solidFill>
              </a:rPr>
              <a:t>Learn which pairs of objects go together during fMRI scanning.</a:t>
            </a:r>
            <a:r>
              <a:rPr lang="en-US" sz="2400" b="1" dirty="0">
                <a:solidFill>
                  <a:schemeClr val="bg1"/>
                </a:solidFill>
              </a:rPr>
              <a:t> </a:t>
            </a:r>
          </a:p>
        </p:txBody>
      </p:sp>
    </p:spTree>
    <p:extLst>
      <p:ext uri="{BB962C8B-B14F-4D97-AF65-F5344CB8AC3E}">
        <p14:creationId xmlns:p14="http://schemas.microsoft.com/office/powerpoint/2010/main" val="39456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26B7A-A5CC-8A43-8A8B-1A735CB59CF0}"/>
              </a:ext>
            </a:extLst>
          </p:cNvPr>
          <p:cNvSpPr/>
          <p:nvPr/>
        </p:nvSpPr>
        <p:spPr>
          <a:xfrm>
            <a:off x="1402915" y="131524"/>
            <a:ext cx="6626268" cy="6626268"/>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E9774C31-4D74-C748-93D8-EECCD9927455}"/>
              </a:ext>
            </a:extLst>
          </p:cNvPr>
          <p:cNvCxnSpPr>
            <a:stCxn id="3" idx="0"/>
          </p:cNvCxnSpPr>
          <p:nvPr/>
        </p:nvCxnSpPr>
        <p:spPr>
          <a:xfrm>
            <a:off x="4716049" y="131524"/>
            <a:ext cx="0" cy="662626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DB08B-313B-B24E-A0CC-86B166081359}"/>
              </a:ext>
            </a:extLst>
          </p:cNvPr>
          <p:cNvCxnSpPr>
            <a:cxnSpLocks/>
            <a:stCxn id="3" idx="1"/>
            <a:endCxn id="3" idx="3"/>
          </p:cNvCxnSpPr>
          <p:nvPr/>
        </p:nvCxnSpPr>
        <p:spPr>
          <a:xfrm>
            <a:off x="1402915" y="3444658"/>
            <a:ext cx="662626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AACAED9-C1E9-7845-9C05-BFBAC981AB0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63455" y="574210"/>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61F906D-A866-5A47-9F23-0FBBF54231A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65334" y="3887344"/>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50BF8179-530C-914D-B478-84178FE3CAA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53852" y="938409"/>
            <a:ext cx="2411260" cy="16993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1ECA14C4-F27C-464D-8078-E0AB9304FE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53852" y="4285990"/>
            <a:ext cx="2411260" cy="16993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9282D-C4A6-D04F-8883-1DC44660933A}"/>
              </a:ext>
            </a:extLst>
          </p:cNvPr>
          <p:cNvSpPr txBox="1"/>
          <p:nvPr/>
        </p:nvSpPr>
        <p:spPr>
          <a:xfrm>
            <a:off x="3926909" y="3110508"/>
            <a:ext cx="1578280" cy="646331"/>
          </a:xfrm>
          <a:prstGeom prst="rect">
            <a:avLst/>
          </a:prstGeom>
          <a:solidFill>
            <a:schemeClr val="tx1">
              <a:lumMod val="75000"/>
            </a:schemeClr>
          </a:solid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Pair?</a:t>
            </a:r>
          </a:p>
        </p:txBody>
      </p:sp>
      <p:sp>
        <p:nvSpPr>
          <p:cNvPr id="16" name="TextBox 15">
            <a:extLst>
              <a:ext uri="{FF2B5EF4-FFF2-40B4-BE49-F238E27FC236}">
                <a16:creationId xmlns:a16="http://schemas.microsoft.com/office/drawing/2014/main" id="{7A4BCE5D-90C4-FB40-8607-459225496E11}"/>
              </a:ext>
            </a:extLst>
          </p:cNvPr>
          <p:cNvSpPr txBox="1"/>
          <p:nvPr/>
        </p:nvSpPr>
        <p:spPr>
          <a:xfrm>
            <a:off x="3867409" y="3103796"/>
            <a:ext cx="1697277" cy="646331"/>
          </a:xfrm>
          <a:prstGeom prst="rect">
            <a:avLst/>
          </a:prstGeom>
          <a:solidFill>
            <a:schemeClr val="tx1">
              <a:lumMod val="75000"/>
            </a:schemeClr>
          </a:solid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Correct</a:t>
            </a:r>
          </a:p>
        </p:txBody>
      </p:sp>
      <p:sp>
        <p:nvSpPr>
          <p:cNvPr id="17" name="TextBox 16">
            <a:extLst>
              <a:ext uri="{FF2B5EF4-FFF2-40B4-BE49-F238E27FC236}">
                <a16:creationId xmlns:a16="http://schemas.microsoft.com/office/drawing/2014/main" id="{82C164ED-80DA-4344-BDC4-13E90ECCF3D3}"/>
              </a:ext>
            </a:extLst>
          </p:cNvPr>
          <p:cNvSpPr txBox="1"/>
          <p:nvPr/>
        </p:nvSpPr>
        <p:spPr>
          <a:xfrm>
            <a:off x="3724926" y="3110507"/>
            <a:ext cx="1982242" cy="646331"/>
          </a:xfrm>
          <a:prstGeom prst="rect">
            <a:avLst/>
          </a:prstGeom>
          <a:solidFill>
            <a:schemeClr val="tx1">
              <a:lumMod val="75000"/>
            </a:schemeClr>
          </a:solidFill>
        </p:spPr>
        <p:txBody>
          <a:bodyPr wrap="square" rtlCol="0">
            <a:spAutoFit/>
          </a:bodyPr>
          <a:lstStyle/>
          <a:p>
            <a:pPr algn="ctr"/>
            <a:r>
              <a:rPr lang="en-US" sz="3600" dirty="0">
                <a:solidFill>
                  <a:schemeClr val="bg1"/>
                </a:solidFill>
                <a:latin typeface="Arial" panose="020B0604020202020204" pitchFamily="34" charset="0"/>
                <a:cs typeface="Arial" panose="020B0604020202020204" pitchFamily="34" charset="0"/>
              </a:rPr>
              <a:t>Incorrect</a:t>
            </a:r>
          </a:p>
        </p:txBody>
      </p:sp>
    </p:spTree>
    <p:extLst>
      <p:ext uri="{BB962C8B-B14F-4D97-AF65-F5344CB8AC3E}">
        <p14:creationId xmlns:p14="http://schemas.microsoft.com/office/powerpoint/2010/main" val="9776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3"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6" grpId="0" animBg="1"/>
      <p:bldP spid="16" grpId="1"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931D-1940-5B4D-A6BB-770BEFFBD0EA}"/>
              </a:ext>
            </a:extLst>
          </p:cNvPr>
          <p:cNvSpPr>
            <a:spLocks noGrp="1"/>
          </p:cNvSpPr>
          <p:nvPr>
            <p:ph type="title"/>
          </p:nvPr>
        </p:nvSpPr>
        <p:spPr/>
        <p:txBody>
          <a:bodyPr/>
          <a:lstStyle/>
          <a:p>
            <a:r>
              <a:rPr lang="en-US" dirty="0">
                <a:solidFill>
                  <a:schemeClr val="bg1"/>
                </a:solidFill>
              </a:rPr>
              <a:t>Learning Varies Across Subjects</a:t>
            </a:r>
          </a:p>
        </p:txBody>
      </p:sp>
      <p:pic>
        <p:nvPicPr>
          <p:cNvPr id="4098" name="Picture 2" descr="https://lh6.googleusercontent.com/u3Wxrp3OikSDclJHiSq1CXXo2McoJUm8cRyJu41RcSRwRVqEqy3T7x2AHxgX0eVuy7KHF_CCt-Debi5rFuf-oRg2OuZmchteRWBQJ_7l6rtoXdIe1abevMREC-nWxYg-f4oNA-Gn_3U">
            <a:extLst>
              <a:ext uri="{FF2B5EF4-FFF2-40B4-BE49-F238E27FC236}">
                <a16:creationId xmlns:a16="http://schemas.microsoft.com/office/drawing/2014/main" id="{5409EFBD-6F81-104C-9435-D80CBD10BE5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85244" y="2669807"/>
            <a:ext cx="4356666" cy="353678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https://lh6.googleusercontent.com/u3Wxrp3OikSDclJHiSq1CXXo2McoJUm8cRyJu41RcSRwRVqEqy3T7x2AHxgX0eVuy7KHF_CCt-Debi5rFuf-oRg2OuZmchteRWBQJ_7l6rtoXdIe1abevMREC-nWxYg-f4oNA-Gn_3U">
            <a:extLst>
              <a:ext uri="{FF2B5EF4-FFF2-40B4-BE49-F238E27FC236}">
                <a16:creationId xmlns:a16="http://schemas.microsoft.com/office/drawing/2014/main" id="{FFB45B01-6F20-8A4C-B2EE-2D98692B776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0476" y="2620713"/>
            <a:ext cx="4354259" cy="35858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F94E8E-2FC8-2846-822F-9A899F4C6EAC}"/>
              </a:ext>
            </a:extLst>
          </p:cNvPr>
          <p:cNvSpPr txBox="1"/>
          <p:nvPr/>
        </p:nvSpPr>
        <p:spPr>
          <a:xfrm>
            <a:off x="1753643" y="2255765"/>
            <a:ext cx="1737463" cy="369332"/>
          </a:xfrm>
          <a:prstGeom prst="rect">
            <a:avLst/>
          </a:prstGeom>
          <a:noFill/>
        </p:spPr>
        <p:txBody>
          <a:bodyPr wrap="none" rtlCol="0">
            <a:spAutoFit/>
          </a:bodyPr>
          <a:lstStyle/>
          <a:p>
            <a:r>
              <a:rPr lang="en-US" dirty="0">
                <a:solidFill>
                  <a:schemeClr val="bg1"/>
                </a:solidFill>
              </a:rPr>
              <a:t>Overall Accuracy</a:t>
            </a:r>
          </a:p>
        </p:txBody>
      </p:sp>
      <p:sp>
        <p:nvSpPr>
          <p:cNvPr id="7" name="TextBox 6">
            <a:extLst>
              <a:ext uri="{FF2B5EF4-FFF2-40B4-BE49-F238E27FC236}">
                <a16:creationId xmlns:a16="http://schemas.microsoft.com/office/drawing/2014/main" id="{1C3D46B7-0496-354B-A7E9-31550660CA3C}"/>
              </a:ext>
            </a:extLst>
          </p:cNvPr>
          <p:cNvSpPr txBox="1"/>
          <p:nvPr/>
        </p:nvSpPr>
        <p:spPr>
          <a:xfrm>
            <a:off x="5529154" y="2255765"/>
            <a:ext cx="2743700" cy="369332"/>
          </a:xfrm>
          <a:prstGeom prst="rect">
            <a:avLst/>
          </a:prstGeom>
          <a:noFill/>
        </p:spPr>
        <p:txBody>
          <a:bodyPr wrap="none" rtlCol="0">
            <a:spAutoFit/>
          </a:bodyPr>
          <a:lstStyle/>
          <a:p>
            <a:r>
              <a:rPr lang="en-US" dirty="0">
                <a:solidFill>
                  <a:schemeClr val="bg1"/>
                </a:solidFill>
              </a:rPr>
              <a:t>Accuracy for Each Scan Run</a:t>
            </a:r>
          </a:p>
        </p:txBody>
      </p:sp>
    </p:spTree>
    <p:extLst>
      <p:ext uri="{BB962C8B-B14F-4D97-AF65-F5344CB8AC3E}">
        <p14:creationId xmlns:p14="http://schemas.microsoft.com/office/powerpoint/2010/main" val="323714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ywhite.png"/>
          <p:cNvPicPr>
            <a:picLocks noChangeAspect="1"/>
          </p:cNvPicPr>
          <p:nvPr/>
        </p:nvPicPr>
        <p:blipFill>
          <a:blip r:embed="rId2" cstate="email">
            <a:extLst>
              <a:ext uri="{BEBA8EAE-BF5A-486C-A8C5-ECC9F3942E4B}">
                <a14:imgProps xmlns:a14="http://schemas.microsoft.com/office/drawing/2010/main">
                  <a14:imgLayer r:embed="rId3">
                    <a14:imgEffect>
                      <a14:backgroundRemoval t="253" b="100000" l="0" r="100000">
                        <a14:foregroundMark x1="7260" y1="22980" x2="24110" y2="33333"/>
                        <a14:foregroundMark x1="28767" y1="19444" x2="44795" y2="33081"/>
                        <a14:foregroundMark x1="31370" y1="26515" x2="28493" y2="51263"/>
                        <a14:foregroundMark x1="15205" y1="52778" x2="17945" y2="52525"/>
                        <a14:foregroundMark x1="24247" y1="55808" x2="22877" y2="53283"/>
                        <a14:foregroundMark x1="13562" y1="3030" x2="19041" y2="3030"/>
                      </a14:backgroundRemoval>
                    </a14:imgEffect>
                  </a14:imgLayer>
                </a14:imgProps>
              </a:ext>
              <a:ext uri="{28A0092B-C50C-407E-A947-70E740481C1C}">
                <a14:useLocalDpi xmlns:a14="http://schemas.microsoft.com/office/drawing/2010/main"/>
              </a:ext>
            </a:extLst>
          </a:blip>
          <a:stretch>
            <a:fillRect/>
          </a:stretch>
        </p:blipFill>
        <p:spPr>
          <a:xfrm>
            <a:off x="272304" y="2365037"/>
            <a:ext cx="5195006" cy="2818113"/>
          </a:xfrm>
          <a:prstGeom prst="rect">
            <a:avLst/>
          </a:prstGeom>
        </p:spPr>
      </p:pic>
      <p:sp>
        <p:nvSpPr>
          <p:cNvPr id="2" name="Title 1"/>
          <p:cNvSpPr>
            <a:spLocks noGrp="1"/>
          </p:cNvSpPr>
          <p:nvPr>
            <p:ph type="title"/>
          </p:nvPr>
        </p:nvSpPr>
        <p:spPr/>
        <p:txBody>
          <a:bodyPr/>
          <a:lstStyle/>
          <a:p>
            <a:r>
              <a:rPr lang="en-US" dirty="0"/>
              <a:t>Quick Brain Anatomy Review</a:t>
            </a: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6369952">
            <a:off x="5865642" y="2626170"/>
            <a:ext cx="4064257" cy="1862785"/>
          </a:xfrm>
          <a:prstGeom prst="rect">
            <a:avLst/>
          </a:prstGeom>
        </p:spPr>
      </p:pic>
      <p:sp>
        <p:nvSpPr>
          <p:cNvPr id="5" name="TextBox 4"/>
          <p:cNvSpPr txBox="1"/>
          <p:nvPr/>
        </p:nvSpPr>
        <p:spPr>
          <a:xfrm>
            <a:off x="7213825" y="5722414"/>
            <a:ext cx="1544012" cy="523220"/>
          </a:xfrm>
          <a:prstGeom prst="rect">
            <a:avLst/>
          </a:prstGeom>
          <a:noFill/>
        </p:spPr>
        <p:txBody>
          <a:bodyPr wrap="none" rtlCol="0">
            <a:spAutoFit/>
          </a:bodyPr>
          <a:lstStyle/>
          <a:p>
            <a:r>
              <a:rPr lang="en-US" sz="2800" dirty="0"/>
              <a:t>Cell Body</a:t>
            </a:r>
          </a:p>
        </p:txBody>
      </p:sp>
      <p:sp>
        <p:nvSpPr>
          <p:cNvPr id="6" name="TextBox 5"/>
          <p:cNvSpPr txBox="1"/>
          <p:nvPr/>
        </p:nvSpPr>
        <p:spPr>
          <a:xfrm>
            <a:off x="6404116" y="3096079"/>
            <a:ext cx="925955" cy="523220"/>
          </a:xfrm>
          <a:prstGeom prst="rect">
            <a:avLst/>
          </a:prstGeom>
          <a:noFill/>
        </p:spPr>
        <p:txBody>
          <a:bodyPr wrap="none" rtlCol="0">
            <a:spAutoFit/>
          </a:bodyPr>
          <a:lstStyle/>
          <a:p>
            <a:r>
              <a:rPr lang="en-US" sz="2800" dirty="0"/>
              <a:t>Axon</a:t>
            </a:r>
          </a:p>
        </p:txBody>
      </p:sp>
      <p:sp>
        <p:nvSpPr>
          <p:cNvPr id="12" name="TextBox 11"/>
          <p:cNvSpPr txBox="1"/>
          <p:nvPr/>
        </p:nvSpPr>
        <p:spPr>
          <a:xfrm>
            <a:off x="3677477" y="5475538"/>
            <a:ext cx="1962672" cy="523220"/>
          </a:xfrm>
          <a:prstGeom prst="rect">
            <a:avLst/>
          </a:prstGeom>
          <a:noFill/>
        </p:spPr>
        <p:txBody>
          <a:bodyPr wrap="none" rtlCol="0">
            <a:spAutoFit/>
          </a:bodyPr>
          <a:lstStyle/>
          <a:p>
            <a:r>
              <a:rPr lang="en-US" sz="2800" dirty="0"/>
              <a:t>Gray Matter</a:t>
            </a:r>
          </a:p>
        </p:txBody>
      </p:sp>
      <p:sp>
        <p:nvSpPr>
          <p:cNvPr id="13" name="TextBox 12"/>
          <p:cNvSpPr txBox="1"/>
          <p:nvPr/>
        </p:nvSpPr>
        <p:spPr>
          <a:xfrm>
            <a:off x="2360093" y="2103427"/>
            <a:ext cx="2165877" cy="523220"/>
          </a:xfrm>
          <a:prstGeom prst="rect">
            <a:avLst/>
          </a:prstGeom>
          <a:noFill/>
        </p:spPr>
        <p:txBody>
          <a:bodyPr wrap="none" rtlCol="0">
            <a:spAutoFit/>
          </a:bodyPr>
          <a:lstStyle/>
          <a:p>
            <a:r>
              <a:rPr lang="en-US" sz="2800" dirty="0"/>
              <a:t>White Matter</a:t>
            </a:r>
          </a:p>
        </p:txBody>
      </p:sp>
      <p:cxnSp>
        <p:nvCxnSpPr>
          <p:cNvPr id="15" name="Straight Arrow Connector 14"/>
          <p:cNvCxnSpPr>
            <a:stCxn id="13" idx="2"/>
          </p:cNvCxnSpPr>
          <p:nvPr/>
        </p:nvCxnSpPr>
        <p:spPr>
          <a:xfrm>
            <a:off x="3443032" y="2626647"/>
            <a:ext cx="169412" cy="107193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flipV="1">
            <a:off x="4658813" y="4996804"/>
            <a:ext cx="124854" cy="47873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Left Brace 18"/>
          <p:cNvSpPr/>
          <p:nvPr/>
        </p:nvSpPr>
        <p:spPr>
          <a:xfrm rot="21149266">
            <a:off x="7414283" y="2320113"/>
            <a:ext cx="372148" cy="1983777"/>
          </a:xfrm>
          <a:prstGeom prst="leftBrace">
            <a:avLst>
              <a:gd name="adj1" fmla="val 23500"/>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24"/>
          <p:cNvCxnSpPr>
            <a:endCxn id="6" idx="1"/>
          </p:cNvCxnSpPr>
          <p:nvPr/>
        </p:nvCxnSpPr>
        <p:spPr>
          <a:xfrm>
            <a:off x="4525970" y="2371460"/>
            <a:ext cx="1878146" cy="986229"/>
          </a:xfrm>
          <a:prstGeom prst="straightConnector1">
            <a:avLst/>
          </a:prstGeom>
          <a:ln w="76200" cmpd="sng">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2" idx="3"/>
          </p:cNvCxnSpPr>
          <p:nvPr/>
        </p:nvCxnSpPr>
        <p:spPr>
          <a:xfrm>
            <a:off x="5640149" y="5737148"/>
            <a:ext cx="1459967" cy="169933"/>
          </a:xfrm>
          <a:prstGeom prst="straightConnector1">
            <a:avLst/>
          </a:prstGeom>
          <a:ln w="76200" cmpd="sng">
            <a:solidFill>
              <a:srgbClr val="FFFF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67438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9638-3A86-FC47-9FDF-61C4D5D187C6}"/>
              </a:ext>
            </a:extLst>
          </p:cNvPr>
          <p:cNvSpPr>
            <a:spLocks noGrp="1"/>
          </p:cNvSpPr>
          <p:nvPr>
            <p:ph type="title"/>
          </p:nvPr>
        </p:nvSpPr>
        <p:spPr/>
        <p:txBody>
          <a:bodyPr/>
          <a:lstStyle/>
          <a:p>
            <a:r>
              <a:rPr lang="en-US" dirty="0">
                <a:solidFill>
                  <a:schemeClr val="bg1"/>
                </a:solidFill>
              </a:rPr>
              <a:t>Brain Networks During Learning</a:t>
            </a:r>
          </a:p>
        </p:txBody>
      </p:sp>
      <p:pic>
        <p:nvPicPr>
          <p:cNvPr id="102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77F876A6-7E44-B242-95C0-6F35CA84F8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1635" y="1506799"/>
            <a:ext cx="7803715" cy="24684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499C45-ABFA-AC41-AC57-B33B53C3FA4C}"/>
              </a:ext>
            </a:extLst>
          </p:cNvPr>
          <p:cNvSpPr/>
          <p:nvPr/>
        </p:nvSpPr>
        <p:spPr>
          <a:xfrm>
            <a:off x="628651" y="4352019"/>
            <a:ext cx="8031256" cy="2031325"/>
          </a:xfrm>
          <a:prstGeom prst="rect">
            <a:avLst/>
          </a:prstGeom>
        </p:spPr>
        <p:txBody>
          <a:bodyPr wrap="square">
            <a:spAutoFit/>
          </a:bodyPr>
          <a:lstStyle/>
          <a:p>
            <a:pPr fontAlgn="base"/>
            <a:r>
              <a:rPr lang="en-US" b="1" dirty="0">
                <a:solidFill>
                  <a:schemeClr val="bg1"/>
                </a:solidFill>
                <a:latin typeface="Helvetica Neue" panose="02000503000000020004" pitchFamily="2" charset="0"/>
              </a:rPr>
              <a:t>Nodes: </a:t>
            </a:r>
            <a:r>
              <a:rPr lang="en-US" dirty="0">
                <a:solidFill>
                  <a:schemeClr val="bg1"/>
                </a:solidFill>
                <a:latin typeface="Helvetica Neue" panose="02000503000000020004" pitchFamily="2" charset="0"/>
              </a:rPr>
              <a:t>400 brain regions</a:t>
            </a:r>
          </a:p>
          <a:p>
            <a:pPr fontAlgn="base"/>
            <a:br>
              <a:rPr lang="en-US" dirty="0">
                <a:solidFill>
                  <a:schemeClr val="bg1"/>
                </a:solidFill>
              </a:rPr>
            </a:br>
            <a:r>
              <a:rPr lang="en-US" b="1" dirty="0">
                <a:solidFill>
                  <a:schemeClr val="bg1"/>
                </a:solidFill>
                <a:latin typeface="Helvetica Neue" panose="02000503000000020004" pitchFamily="2" charset="0"/>
              </a:rPr>
              <a:t>Edges:</a:t>
            </a:r>
            <a:r>
              <a:rPr lang="en-US" dirty="0">
                <a:solidFill>
                  <a:schemeClr val="bg1"/>
                </a:solidFill>
                <a:latin typeface="Helvetica Neue" panose="02000503000000020004" pitchFamily="2" charset="0"/>
              </a:rPr>
              <a:t> Pearson Correlation, of BOLD signal between regions</a:t>
            </a:r>
          </a:p>
          <a:p>
            <a:pPr fontAlgn="base"/>
            <a:br>
              <a:rPr lang="en-US" dirty="0">
                <a:solidFill>
                  <a:schemeClr val="bg1"/>
                </a:solidFill>
              </a:rPr>
            </a:br>
            <a:r>
              <a:rPr lang="en-US" b="1" dirty="0">
                <a:solidFill>
                  <a:schemeClr val="bg1"/>
                </a:solidFill>
                <a:latin typeface="Helvetica Neue" panose="02000503000000020004" pitchFamily="2" charset="0"/>
              </a:rPr>
              <a:t>Decoration: </a:t>
            </a:r>
            <a:r>
              <a:rPr lang="en-US" dirty="0">
                <a:solidFill>
                  <a:schemeClr val="bg1"/>
                </a:solidFill>
                <a:latin typeface="Helvetica Neue" panose="02000503000000020004" pitchFamily="2" charset="0"/>
              </a:rPr>
              <a:t>Color, based on Functional Connectivity Network Membership</a:t>
            </a:r>
            <a:endParaRPr lang="en-US" b="1" dirty="0">
              <a:solidFill>
                <a:schemeClr val="bg1"/>
              </a:solidFill>
              <a:latin typeface="Helvetica Neue" panose="02000503000000020004" pitchFamily="2" charset="0"/>
            </a:endParaRPr>
          </a:p>
          <a:p>
            <a:pPr fontAlgn="base"/>
            <a:br>
              <a:rPr lang="en-US" dirty="0">
                <a:solidFill>
                  <a:schemeClr val="bg1"/>
                </a:solidFill>
              </a:rPr>
            </a:br>
            <a:r>
              <a:rPr lang="en-US" dirty="0">
                <a:solidFill>
                  <a:schemeClr val="bg1"/>
                </a:solidFill>
                <a:latin typeface="Helvetica Neue" panose="02000503000000020004" pitchFamily="2" charset="0"/>
              </a:rPr>
              <a:t>Repeated for each of 9 scanning runs, and for each of 30 subjects</a:t>
            </a:r>
          </a:p>
        </p:txBody>
      </p:sp>
    </p:spTree>
    <p:extLst>
      <p:ext uri="{BB962C8B-B14F-4D97-AF65-F5344CB8AC3E}">
        <p14:creationId xmlns:p14="http://schemas.microsoft.com/office/powerpoint/2010/main" val="2882762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464E-AD3A-C142-ABA5-CE015E435A8B}"/>
              </a:ext>
            </a:extLst>
          </p:cNvPr>
          <p:cNvSpPr>
            <a:spLocks noGrp="1"/>
          </p:cNvSpPr>
          <p:nvPr>
            <p:ph type="title"/>
          </p:nvPr>
        </p:nvSpPr>
        <p:spPr/>
        <p:txBody>
          <a:bodyPr/>
          <a:lstStyle/>
          <a:p>
            <a:r>
              <a:rPr lang="en-US" dirty="0">
                <a:solidFill>
                  <a:schemeClr val="bg1"/>
                </a:solidFill>
              </a:rPr>
              <a:t>Empirical Questions</a:t>
            </a:r>
          </a:p>
        </p:txBody>
      </p:sp>
      <p:sp>
        <p:nvSpPr>
          <p:cNvPr id="3" name="Content Placeholder 2">
            <a:extLst>
              <a:ext uri="{FF2B5EF4-FFF2-40B4-BE49-F238E27FC236}">
                <a16:creationId xmlns:a16="http://schemas.microsoft.com/office/drawing/2014/main" id="{466A4994-F106-F849-8F4F-090EC5195AC8}"/>
              </a:ext>
            </a:extLst>
          </p:cNvPr>
          <p:cNvSpPr>
            <a:spLocks noGrp="1"/>
          </p:cNvSpPr>
          <p:nvPr>
            <p:ph idx="1"/>
          </p:nvPr>
        </p:nvSpPr>
        <p:spPr/>
        <p:txBody>
          <a:bodyPr/>
          <a:lstStyle/>
          <a:p>
            <a:r>
              <a:rPr lang="en-US" dirty="0">
                <a:solidFill>
                  <a:schemeClr val="bg1"/>
                </a:solidFill>
              </a:rPr>
              <a:t>During the rule learning task, which brain regions play a “central role”?</a:t>
            </a:r>
          </a:p>
          <a:p>
            <a:pPr lvl="1"/>
            <a:r>
              <a:rPr lang="en-US" dirty="0">
                <a:solidFill>
                  <a:schemeClr val="bg1"/>
                </a:solidFill>
              </a:rPr>
              <a:t>Regions that are central to the network integrate information from many other regions.</a:t>
            </a:r>
          </a:p>
          <a:p>
            <a:pPr lvl="1"/>
            <a:r>
              <a:rPr lang="en-US" dirty="0">
                <a:solidFill>
                  <a:schemeClr val="bg1"/>
                </a:solidFill>
              </a:rPr>
              <a:t>It’s possible that central regions are important for coordinating a strategy.</a:t>
            </a:r>
          </a:p>
          <a:p>
            <a:r>
              <a:rPr lang="en-US" dirty="0">
                <a:solidFill>
                  <a:schemeClr val="bg1"/>
                </a:solidFill>
              </a:rPr>
              <a:t>Does this differ between successful and unsuccessful learners?</a:t>
            </a:r>
          </a:p>
        </p:txBody>
      </p:sp>
      <p:pic>
        <p:nvPicPr>
          <p:cNvPr id="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99B447B-4A02-BD49-B4EF-35CF316724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73411" y="5601887"/>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67C9CCD-62C5-5540-89DB-7A14A41EDB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00869" y="5639349"/>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5F389B-23D8-EE48-BDB1-62EC81E690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01615" y="4622207"/>
            <a:ext cx="2013735" cy="203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5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29CE-EC9C-CC43-9860-1C321D15D92B}"/>
              </a:ext>
            </a:extLst>
          </p:cNvPr>
          <p:cNvSpPr>
            <a:spLocks noGrp="1"/>
          </p:cNvSpPr>
          <p:nvPr>
            <p:ph type="title"/>
          </p:nvPr>
        </p:nvSpPr>
        <p:spPr/>
        <p:txBody>
          <a:bodyPr/>
          <a:lstStyle/>
          <a:p>
            <a:r>
              <a:rPr lang="en-US" dirty="0">
                <a:solidFill>
                  <a:schemeClr val="bg1"/>
                </a:solidFill>
              </a:rPr>
              <a:t>Betweenness Centrality</a:t>
            </a:r>
          </a:p>
        </p:txBody>
      </p:sp>
      <p:sp>
        <p:nvSpPr>
          <p:cNvPr id="5" name="Oval 4">
            <a:extLst>
              <a:ext uri="{FF2B5EF4-FFF2-40B4-BE49-F238E27FC236}">
                <a16:creationId xmlns:a16="http://schemas.microsoft.com/office/drawing/2014/main" id="{07505616-7F19-AC40-ACCF-68E09964F5E1}"/>
              </a:ext>
            </a:extLst>
          </p:cNvPr>
          <p:cNvSpPr/>
          <p:nvPr/>
        </p:nvSpPr>
        <p:spPr>
          <a:xfrm>
            <a:off x="3920647" y="3093929"/>
            <a:ext cx="463463" cy="463463"/>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4893E80-98FF-9C40-9331-D588F0B98D2B}"/>
              </a:ext>
            </a:extLst>
          </p:cNvPr>
          <p:cNvSpPr/>
          <p:nvPr/>
        </p:nvSpPr>
        <p:spPr>
          <a:xfrm>
            <a:off x="3920647" y="1928845"/>
            <a:ext cx="463463" cy="463463"/>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BC244F2-C1CA-C349-918C-D2732474AC02}"/>
              </a:ext>
            </a:extLst>
          </p:cNvPr>
          <p:cNvSpPr/>
          <p:nvPr/>
        </p:nvSpPr>
        <p:spPr>
          <a:xfrm>
            <a:off x="5200390" y="2392308"/>
            <a:ext cx="463463" cy="463463"/>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CF75B13-ACEE-0545-9675-F709B2AD4A6C}"/>
              </a:ext>
            </a:extLst>
          </p:cNvPr>
          <p:cNvSpPr/>
          <p:nvPr/>
        </p:nvSpPr>
        <p:spPr>
          <a:xfrm>
            <a:off x="5121058" y="3866088"/>
            <a:ext cx="463463" cy="463463"/>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5E4EFF8-B493-E246-BE7D-88988B7C42F9}"/>
              </a:ext>
            </a:extLst>
          </p:cNvPr>
          <p:cNvSpPr/>
          <p:nvPr/>
        </p:nvSpPr>
        <p:spPr>
          <a:xfrm>
            <a:off x="3024746" y="4016516"/>
            <a:ext cx="463463" cy="463463"/>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24400B7-A316-1148-99DC-3588A5D414EB}"/>
              </a:ext>
            </a:extLst>
          </p:cNvPr>
          <p:cNvSpPr/>
          <p:nvPr/>
        </p:nvSpPr>
        <p:spPr>
          <a:xfrm>
            <a:off x="4108537" y="4933004"/>
            <a:ext cx="463463" cy="463463"/>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59F3631-C5C8-2646-8367-2FB291A23365}"/>
              </a:ext>
            </a:extLst>
          </p:cNvPr>
          <p:cNvSpPr/>
          <p:nvPr/>
        </p:nvSpPr>
        <p:spPr>
          <a:xfrm>
            <a:off x="2573031" y="2556166"/>
            <a:ext cx="463463" cy="463463"/>
          </a:xfrm>
          <a:prstGeom prst="ellipse">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1F9092F-395D-614A-ADFF-C2C078E99013}"/>
              </a:ext>
            </a:extLst>
          </p:cNvPr>
          <p:cNvCxnSpPr>
            <a:cxnSpLocks/>
            <a:stCxn id="5" idx="0"/>
            <a:endCxn id="6" idx="4"/>
          </p:cNvCxnSpPr>
          <p:nvPr/>
        </p:nvCxnSpPr>
        <p:spPr>
          <a:xfrm flipV="1">
            <a:off x="4152379" y="2392308"/>
            <a:ext cx="0" cy="70162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6887E4-DBCC-9544-A14D-586A14B3F731}"/>
              </a:ext>
            </a:extLst>
          </p:cNvPr>
          <p:cNvCxnSpPr>
            <a:stCxn id="5" idx="6"/>
            <a:endCxn id="7" idx="3"/>
          </p:cNvCxnSpPr>
          <p:nvPr/>
        </p:nvCxnSpPr>
        <p:spPr>
          <a:xfrm flipV="1">
            <a:off x="4384110" y="2787898"/>
            <a:ext cx="884153" cy="5377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98E016-F9C6-5043-8532-4A68594E7B6D}"/>
              </a:ext>
            </a:extLst>
          </p:cNvPr>
          <p:cNvCxnSpPr>
            <a:stCxn id="5" idx="5"/>
            <a:endCxn id="8" idx="1"/>
          </p:cNvCxnSpPr>
          <p:nvPr/>
        </p:nvCxnSpPr>
        <p:spPr>
          <a:xfrm>
            <a:off x="4316237" y="3489519"/>
            <a:ext cx="872694" cy="4444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CEE70-D588-B447-99E9-623496A6A85D}"/>
              </a:ext>
            </a:extLst>
          </p:cNvPr>
          <p:cNvCxnSpPr>
            <a:stCxn id="5" idx="3"/>
            <a:endCxn id="9" idx="7"/>
          </p:cNvCxnSpPr>
          <p:nvPr/>
        </p:nvCxnSpPr>
        <p:spPr>
          <a:xfrm flipH="1">
            <a:off x="3420336" y="3489519"/>
            <a:ext cx="568184" cy="594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9B160-824C-E747-9E46-64F2D06BA291}"/>
              </a:ext>
            </a:extLst>
          </p:cNvPr>
          <p:cNvCxnSpPr>
            <a:cxnSpLocks/>
            <a:stCxn id="9" idx="5"/>
            <a:endCxn id="10" idx="1"/>
          </p:cNvCxnSpPr>
          <p:nvPr/>
        </p:nvCxnSpPr>
        <p:spPr>
          <a:xfrm>
            <a:off x="3420336" y="4412106"/>
            <a:ext cx="756074" cy="5887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F81D6D-2C09-694C-A0D4-399669635DFE}"/>
              </a:ext>
            </a:extLst>
          </p:cNvPr>
          <p:cNvCxnSpPr>
            <a:cxnSpLocks/>
            <a:stCxn id="5" idx="2"/>
            <a:endCxn id="11" idx="5"/>
          </p:cNvCxnSpPr>
          <p:nvPr/>
        </p:nvCxnSpPr>
        <p:spPr>
          <a:xfrm flipH="1" flipV="1">
            <a:off x="2968621" y="2951756"/>
            <a:ext cx="952026" cy="3739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18F0EAB-4E53-9F40-88D5-371324424116}"/>
              </a:ext>
            </a:extLst>
          </p:cNvPr>
          <p:cNvSpPr/>
          <p:nvPr/>
        </p:nvSpPr>
        <p:spPr>
          <a:xfrm>
            <a:off x="3920647" y="1928845"/>
            <a:ext cx="463463" cy="46346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C0D0DE7-3207-C541-ABC0-52D7FE8FCF40}"/>
              </a:ext>
            </a:extLst>
          </p:cNvPr>
          <p:cNvSpPr/>
          <p:nvPr/>
        </p:nvSpPr>
        <p:spPr>
          <a:xfrm>
            <a:off x="5200390" y="2393164"/>
            <a:ext cx="463463" cy="46346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7BFDC70-5A6C-4640-B777-2D0C16DD89E7}"/>
              </a:ext>
            </a:extLst>
          </p:cNvPr>
          <p:cNvSpPr/>
          <p:nvPr/>
        </p:nvSpPr>
        <p:spPr>
          <a:xfrm>
            <a:off x="5118971" y="3869566"/>
            <a:ext cx="463463" cy="46346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744A23E-5F03-5848-9531-47A183A8EC15}"/>
              </a:ext>
            </a:extLst>
          </p:cNvPr>
          <p:cNvSpPr/>
          <p:nvPr/>
        </p:nvSpPr>
        <p:spPr>
          <a:xfrm>
            <a:off x="3022659" y="4016515"/>
            <a:ext cx="463463" cy="46346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E5FDBD2-4C07-8C40-90BC-A49C91498CBF}"/>
              </a:ext>
            </a:extLst>
          </p:cNvPr>
          <p:cNvSpPr/>
          <p:nvPr/>
        </p:nvSpPr>
        <p:spPr>
          <a:xfrm>
            <a:off x="4108537" y="4933004"/>
            <a:ext cx="463463" cy="463463"/>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1E53985A-9E25-C34A-A96B-46DEFE0197C5}"/>
              </a:ext>
            </a:extLst>
          </p:cNvPr>
          <p:cNvSpPr txBox="1"/>
          <p:nvPr/>
        </p:nvSpPr>
        <p:spPr>
          <a:xfrm>
            <a:off x="6588690" y="2486439"/>
            <a:ext cx="1721177" cy="369332"/>
          </a:xfrm>
          <a:prstGeom prst="rect">
            <a:avLst/>
          </a:prstGeom>
          <a:noFill/>
        </p:spPr>
        <p:txBody>
          <a:bodyPr wrap="none" rtlCol="0">
            <a:spAutoFit/>
          </a:bodyPr>
          <a:lstStyle/>
          <a:p>
            <a:r>
              <a:rPr lang="en-US" u="sng" dirty="0">
                <a:solidFill>
                  <a:srgbClr val="00B050"/>
                </a:solidFill>
              </a:rPr>
              <a:t>Centrality Points</a:t>
            </a:r>
          </a:p>
        </p:txBody>
      </p:sp>
      <p:sp>
        <p:nvSpPr>
          <p:cNvPr id="39" name="TextBox 38">
            <a:extLst>
              <a:ext uri="{FF2B5EF4-FFF2-40B4-BE49-F238E27FC236}">
                <a16:creationId xmlns:a16="http://schemas.microsoft.com/office/drawing/2014/main" id="{73586114-2BA2-9743-8464-D576B9A1E140}"/>
              </a:ext>
            </a:extLst>
          </p:cNvPr>
          <p:cNvSpPr txBox="1"/>
          <p:nvPr/>
        </p:nvSpPr>
        <p:spPr>
          <a:xfrm>
            <a:off x="6588690" y="2900632"/>
            <a:ext cx="290464" cy="369332"/>
          </a:xfrm>
          <a:prstGeom prst="rect">
            <a:avLst/>
          </a:prstGeom>
          <a:noFill/>
        </p:spPr>
        <p:txBody>
          <a:bodyPr wrap="none" rtlCol="0">
            <a:spAutoFit/>
          </a:bodyPr>
          <a:lstStyle/>
          <a:p>
            <a:r>
              <a:rPr lang="en-US" dirty="0">
                <a:solidFill>
                  <a:schemeClr val="bg1"/>
                </a:solidFill>
              </a:rPr>
              <a:t>|</a:t>
            </a:r>
          </a:p>
        </p:txBody>
      </p:sp>
      <p:sp>
        <p:nvSpPr>
          <p:cNvPr id="40" name="TextBox 39">
            <a:extLst>
              <a:ext uri="{FF2B5EF4-FFF2-40B4-BE49-F238E27FC236}">
                <a16:creationId xmlns:a16="http://schemas.microsoft.com/office/drawing/2014/main" id="{390EBFED-ED4B-FB4F-9B5A-F4270B59C2F3}"/>
              </a:ext>
            </a:extLst>
          </p:cNvPr>
          <p:cNvSpPr txBox="1"/>
          <p:nvPr/>
        </p:nvSpPr>
        <p:spPr>
          <a:xfrm>
            <a:off x="6808903" y="2900632"/>
            <a:ext cx="290464" cy="369332"/>
          </a:xfrm>
          <a:prstGeom prst="rect">
            <a:avLst/>
          </a:prstGeom>
          <a:noFill/>
        </p:spPr>
        <p:txBody>
          <a:bodyPr wrap="none" rtlCol="0">
            <a:spAutoFit/>
          </a:bodyPr>
          <a:lstStyle/>
          <a:p>
            <a:r>
              <a:rPr lang="en-US" dirty="0">
                <a:solidFill>
                  <a:schemeClr val="bg1"/>
                </a:solidFill>
              </a:rPr>
              <a:t>|</a:t>
            </a:r>
          </a:p>
        </p:txBody>
      </p:sp>
      <p:sp>
        <p:nvSpPr>
          <p:cNvPr id="41" name="TextBox 40">
            <a:extLst>
              <a:ext uri="{FF2B5EF4-FFF2-40B4-BE49-F238E27FC236}">
                <a16:creationId xmlns:a16="http://schemas.microsoft.com/office/drawing/2014/main" id="{B4B9CE33-B218-CF44-9EEE-52477AD1A21A}"/>
              </a:ext>
            </a:extLst>
          </p:cNvPr>
          <p:cNvSpPr txBox="1"/>
          <p:nvPr/>
        </p:nvSpPr>
        <p:spPr>
          <a:xfrm>
            <a:off x="7029116" y="2900632"/>
            <a:ext cx="290464" cy="369332"/>
          </a:xfrm>
          <a:prstGeom prst="rect">
            <a:avLst/>
          </a:prstGeom>
          <a:noFill/>
        </p:spPr>
        <p:txBody>
          <a:bodyPr wrap="none" rtlCol="0">
            <a:spAutoFit/>
          </a:bodyPr>
          <a:lstStyle/>
          <a:p>
            <a:r>
              <a:rPr lang="en-US" dirty="0">
                <a:solidFill>
                  <a:schemeClr val="bg1"/>
                </a:solidFill>
              </a:rPr>
              <a:t>|</a:t>
            </a:r>
          </a:p>
        </p:txBody>
      </p:sp>
    </p:spTree>
    <p:extLst>
      <p:ext uri="{BB962C8B-B14F-4D97-AF65-F5344CB8AC3E}">
        <p14:creationId xmlns:p14="http://schemas.microsoft.com/office/powerpoint/2010/main" val="31068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7" grpId="0" animBg="1"/>
      <p:bldP spid="39" grpId="0"/>
      <p:bldP spid="40" grpId="0"/>
      <p:bldP spid="41"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34C26-7DB9-6F41-A155-74F9400993F6}"/>
              </a:ext>
            </a:extLst>
          </p:cNvPr>
          <p:cNvSpPr>
            <a:spLocks noGrp="1"/>
          </p:cNvSpPr>
          <p:nvPr>
            <p:ph type="title"/>
          </p:nvPr>
        </p:nvSpPr>
        <p:spPr/>
        <p:txBody>
          <a:bodyPr/>
          <a:lstStyle/>
          <a:p>
            <a:r>
              <a:rPr lang="en-US" dirty="0">
                <a:solidFill>
                  <a:schemeClr val="bg1"/>
                </a:solidFill>
              </a:rPr>
              <a:t>Centrality of the </a:t>
            </a:r>
            <a:r>
              <a:rPr lang="en-US" b="1" dirty="0">
                <a:solidFill>
                  <a:srgbClr val="FFA41F"/>
                </a:solidFill>
              </a:rPr>
              <a:t>Cognitive Control </a:t>
            </a:r>
            <a:r>
              <a:rPr lang="en-US" dirty="0">
                <a:solidFill>
                  <a:schemeClr val="bg1"/>
                </a:solidFill>
              </a:rPr>
              <a:t>Network During Rule Learning</a:t>
            </a:r>
          </a:p>
        </p:txBody>
      </p:sp>
      <p:pic>
        <p:nvPicPr>
          <p:cNvPr id="4" name="Picture 3">
            <a:extLst>
              <a:ext uri="{FF2B5EF4-FFF2-40B4-BE49-F238E27FC236}">
                <a16:creationId xmlns:a16="http://schemas.microsoft.com/office/drawing/2014/main" id="{3203DB09-389E-4148-B1E3-941D8352B6A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01960" y="2332234"/>
            <a:ext cx="4880269" cy="4218313"/>
          </a:xfrm>
          <a:prstGeom prst="rect">
            <a:avLst/>
          </a:prstGeom>
        </p:spPr>
      </p:pic>
      <p:sp>
        <p:nvSpPr>
          <p:cNvPr id="12" name="Rectangle 11">
            <a:extLst>
              <a:ext uri="{FF2B5EF4-FFF2-40B4-BE49-F238E27FC236}">
                <a16:creationId xmlns:a16="http://schemas.microsoft.com/office/drawing/2014/main" id="{6E82D5E0-952C-B042-BA03-43660606C01A}"/>
              </a:ext>
            </a:extLst>
          </p:cNvPr>
          <p:cNvSpPr/>
          <p:nvPr/>
        </p:nvSpPr>
        <p:spPr>
          <a:xfrm>
            <a:off x="3873357" y="3184989"/>
            <a:ext cx="3736276" cy="27873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22F049-47A9-6C4D-86F8-15D29BA25BA7}"/>
              </a:ext>
            </a:extLst>
          </p:cNvPr>
          <p:cNvSpPr/>
          <p:nvPr/>
        </p:nvSpPr>
        <p:spPr>
          <a:xfrm>
            <a:off x="3380197" y="3184989"/>
            <a:ext cx="406670" cy="27873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DE1F5E-7BB9-684E-8CCD-01FE218DB2F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1960" y="2332234"/>
            <a:ext cx="4880269" cy="4218313"/>
          </a:xfrm>
          <a:prstGeom prst="rect">
            <a:avLst/>
          </a:prstGeom>
        </p:spPr>
      </p:pic>
      <p:pic>
        <p:nvPicPr>
          <p:cNvPr id="9" name="Picture 8">
            <a:extLst>
              <a:ext uri="{FF2B5EF4-FFF2-40B4-BE49-F238E27FC236}">
                <a16:creationId xmlns:a16="http://schemas.microsoft.com/office/drawing/2014/main" id="{4D5DBA9A-DC45-6B43-A7B0-A9C8C3600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701960" y="2332234"/>
            <a:ext cx="4907673" cy="4218313"/>
          </a:xfrm>
          <a:prstGeom prst="rect">
            <a:avLst/>
          </a:prstGeom>
        </p:spPr>
      </p:pic>
      <p:pic>
        <p:nvPicPr>
          <p:cNvPr id="10" name="Picture 9">
            <a:extLst>
              <a:ext uri="{FF2B5EF4-FFF2-40B4-BE49-F238E27FC236}">
                <a16:creationId xmlns:a16="http://schemas.microsoft.com/office/drawing/2014/main" id="{A553CF05-7229-1D4B-9A74-165D61E4621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01960" y="2332234"/>
            <a:ext cx="4907673" cy="4218313"/>
          </a:xfrm>
          <a:prstGeom prst="rect">
            <a:avLst/>
          </a:prstGeom>
        </p:spPr>
      </p:pic>
      <p:pic>
        <p:nvPicPr>
          <p:cNvPr id="13"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BDE5EDA-0887-BC49-B4FA-EA1B8A63BDF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8327" y="231586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77E10DC-024A-2E42-9913-20E2DA28AD6F}"/>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8327" y="3304793"/>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DF8ED4A-630A-FE46-ADA0-8D6E1D5B2AD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67433" y="4218795"/>
            <a:ext cx="2013735" cy="20342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lh3.googleusercontent.com/ozd8O06Mz5dwyvxmTIxxsQB73kn6OP5tanQmN5KSAglVdbPNdO_BGibvdrRCIOs6CcN3z_ORFrfrnwWI2J55r6LQV0By_pMwbdSThIpD4VwvzIHDQaMh9hke3GzM18Ou7Gx8L6quOQI">
            <a:extLst>
              <a:ext uri="{FF2B5EF4-FFF2-40B4-BE49-F238E27FC236}">
                <a16:creationId xmlns:a16="http://schemas.microsoft.com/office/drawing/2014/main" id="{60E0F49D-93DB-324B-9635-B44FFF47549F}"/>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7506693" y="5302616"/>
            <a:ext cx="1507545" cy="669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grpId="0" nodeType="clickEffect">
                                  <p:stCondLst>
                                    <p:cond delay="0"/>
                                  </p:stCondLst>
                                  <p:childTnLst>
                                    <p:animEffect transition="out" filter="wipe(left)">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BFCF4-A6C4-5F40-9922-0001037F6424}"/>
              </a:ext>
            </a:extLst>
          </p:cNvPr>
          <p:cNvSpPr>
            <a:spLocks noGrp="1"/>
          </p:cNvSpPr>
          <p:nvPr>
            <p:ph type="title"/>
          </p:nvPr>
        </p:nvSpPr>
        <p:spPr/>
        <p:txBody>
          <a:bodyPr/>
          <a:lstStyle/>
          <a:p>
            <a:r>
              <a:rPr lang="en-US" dirty="0">
                <a:solidFill>
                  <a:schemeClr val="bg1"/>
                </a:solidFill>
              </a:rPr>
              <a:t>Centrality and Rule Learning</a:t>
            </a:r>
          </a:p>
        </p:txBody>
      </p:sp>
      <p:pic>
        <p:nvPicPr>
          <p:cNvPr id="2051"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9DC8994-7165-AA4A-BCBC-376F694CC03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623384" y="1854149"/>
            <a:ext cx="2833024" cy="9781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ozd8O06Mz5dwyvxmTIxxsQB73kn6OP5tanQmN5KSAglVdbPNdO_BGibvdrRCIOs6CcN3z_ORFrfrnwWI2J55r6LQV0By_pMwbdSThIpD4VwvzIHDQaMh9hke3GzM18Ou7Gx8L6quOQI">
            <a:extLst>
              <a:ext uri="{FF2B5EF4-FFF2-40B4-BE49-F238E27FC236}">
                <a16:creationId xmlns:a16="http://schemas.microsoft.com/office/drawing/2014/main" id="{22BCA9B8-352F-F94E-A183-C6BBF0B2DF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0147" y="3037949"/>
            <a:ext cx="7852522" cy="35925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5BFD19EC-396B-224D-9BF9-345C3901D55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56408" y="1896311"/>
            <a:ext cx="2833024" cy="89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492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464E-AD3A-C142-ABA5-CE015E435A8B}"/>
              </a:ext>
            </a:extLst>
          </p:cNvPr>
          <p:cNvSpPr>
            <a:spLocks noGrp="1"/>
          </p:cNvSpPr>
          <p:nvPr>
            <p:ph type="title"/>
          </p:nvPr>
        </p:nvSpPr>
        <p:spPr/>
        <p:txBody>
          <a:bodyPr/>
          <a:lstStyle/>
          <a:p>
            <a:r>
              <a:rPr lang="en-US" dirty="0">
                <a:solidFill>
                  <a:schemeClr val="bg1"/>
                </a:solidFill>
              </a:rPr>
              <a:t>Preliminary Takeaways</a:t>
            </a:r>
          </a:p>
        </p:txBody>
      </p:sp>
      <p:sp>
        <p:nvSpPr>
          <p:cNvPr id="3" name="Content Placeholder 2">
            <a:extLst>
              <a:ext uri="{FF2B5EF4-FFF2-40B4-BE49-F238E27FC236}">
                <a16:creationId xmlns:a16="http://schemas.microsoft.com/office/drawing/2014/main" id="{466A4994-F106-F849-8F4F-090EC5195AC8}"/>
              </a:ext>
            </a:extLst>
          </p:cNvPr>
          <p:cNvSpPr>
            <a:spLocks noGrp="1"/>
          </p:cNvSpPr>
          <p:nvPr>
            <p:ph idx="1"/>
          </p:nvPr>
        </p:nvSpPr>
        <p:spPr>
          <a:xfrm>
            <a:off x="628650" y="1508081"/>
            <a:ext cx="7886700" cy="4351338"/>
          </a:xfrm>
        </p:spPr>
        <p:txBody>
          <a:bodyPr/>
          <a:lstStyle/>
          <a:p>
            <a:r>
              <a:rPr lang="en-US" dirty="0">
                <a:solidFill>
                  <a:schemeClr val="bg1"/>
                </a:solidFill>
              </a:rPr>
              <a:t>Overall, all brain regions are more central in successful learners, suggesting stronger overall functional connectivity</a:t>
            </a:r>
          </a:p>
          <a:p>
            <a:r>
              <a:rPr lang="en-US" dirty="0">
                <a:solidFill>
                  <a:schemeClr val="bg1"/>
                </a:solidFill>
              </a:rPr>
              <a:t>Cognitive Control Network is more central early on during for successful learners</a:t>
            </a:r>
          </a:p>
          <a:p>
            <a:pPr lvl="1"/>
            <a:r>
              <a:rPr lang="en-US" dirty="0">
                <a:solidFill>
                  <a:schemeClr val="bg1"/>
                </a:solidFill>
              </a:rPr>
              <a:t>This could indicate that the Cognitive Control Network is important for forming a strategy</a:t>
            </a:r>
          </a:p>
          <a:p>
            <a:pPr lvl="1"/>
            <a:r>
              <a:rPr lang="en-US" dirty="0">
                <a:solidFill>
                  <a:schemeClr val="bg1"/>
                </a:solidFill>
              </a:rPr>
              <a:t>Once the task becomes automatic, the CCN can take a back-seat</a:t>
            </a:r>
          </a:p>
        </p:txBody>
      </p:sp>
      <p:pic>
        <p:nvPicPr>
          <p:cNvPr id="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99B447B-4A02-BD49-B4EF-35CF316724A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873411" y="5601887"/>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67C9CCD-62C5-5540-89DB-7A14A41EDBF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00869" y="5639349"/>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5F389B-23D8-EE48-BDB1-62EC81E690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01615" y="4823716"/>
            <a:ext cx="2013735" cy="203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1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75BA-1221-4F47-8340-3DCA4C3D9631}"/>
              </a:ext>
            </a:extLst>
          </p:cNvPr>
          <p:cNvSpPr>
            <a:spLocks noGrp="1"/>
          </p:cNvSpPr>
          <p:nvPr>
            <p:ph type="title"/>
          </p:nvPr>
        </p:nvSpPr>
        <p:spPr/>
        <p:txBody>
          <a:bodyPr/>
          <a:lstStyle/>
          <a:p>
            <a:r>
              <a:rPr lang="en-US" dirty="0">
                <a:solidFill>
                  <a:schemeClr val="bg1"/>
                </a:solidFill>
              </a:rPr>
              <a:t>Limitations of Network Science Methods</a:t>
            </a:r>
          </a:p>
        </p:txBody>
      </p:sp>
      <p:sp>
        <p:nvSpPr>
          <p:cNvPr id="3" name="Content Placeholder 2">
            <a:extLst>
              <a:ext uri="{FF2B5EF4-FFF2-40B4-BE49-F238E27FC236}">
                <a16:creationId xmlns:a16="http://schemas.microsoft.com/office/drawing/2014/main" id="{B7D23E2C-31F3-BE48-9A06-FBFD0492C11F}"/>
              </a:ext>
            </a:extLst>
          </p:cNvPr>
          <p:cNvSpPr>
            <a:spLocks noGrp="1"/>
          </p:cNvSpPr>
          <p:nvPr>
            <p:ph idx="1"/>
          </p:nvPr>
        </p:nvSpPr>
        <p:spPr/>
        <p:txBody>
          <a:bodyPr>
            <a:normAutofit/>
          </a:bodyPr>
          <a:lstStyle/>
          <a:p>
            <a:r>
              <a:rPr lang="en-US" dirty="0">
                <a:solidFill>
                  <a:schemeClr val="bg1"/>
                </a:solidFill>
              </a:rPr>
              <a:t>Network statistics is a new field and the correct mathematical methods are not quite settled:</a:t>
            </a:r>
          </a:p>
          <a:p>
            <a:r>
              <a:rPr lang="en-US" dirty="0">
                <a:solidFill>
                  <a:schemeClr val="bg1"/>
                </a:solidFill>
              </a:rPr>
              <a:t>These methods are computationally complex, requiring advanced computers for large datasets</a:t>
            </a:r>
          </a:p>
          <a:p>
            <a:r>
              <a:rPr lang="en-US" dirty="0">
                <a:solidFill>
                  <a:schemeClr val="bg1"/>
                </a:solidFill>
              </a:rPr>
              <a:t>As a correlational measure, functional connectivity must be interpreted carefully (What does it mean for two regions to be “functionally connected”?)</a:t>
            </a:r>
          </a:p>
          <a:p>
            <a:pPr lvl="1"/>
            <a:endParaRPr lang="en-US" dirty="0">
              <a:solidFill>
                <a:schemeClr val="bg1"/>
              </a:solidFill>
            </a:endParaRPr>
          </a:p>
        </p:txBody>
      </p:sp>
    </p:spTree>
    <p:extLst>
      <p:ext uri="{BB962C8B-B14F-4D97-AF65-F5344CB8AC3E}">
        <p14:creationId xmlns:p14="http://schemas.microsoft.com/office/powerpoint/2010/main" val="10307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2B07-6183-3F42-984B-79A5ED34171E}"/>
              </a:ext>
            </a:extLst>
          </p:cNvPr>
          <p:cNvSpPr>
            <a:spLocks noGrp="1"/>
          </p:cNvSpPr>
          <p:nvPr>
            <p:ph type="title"/>
          </p:nvPr>
        </p:nvSpPr>
        <p:spPr/>
        <p:txBody>
          <a:bodyPr/>
          <a:lstStyle/>
          <a:p>
            <a:pPr algn="ctr"/>
            <a:r>
              <a:rPr lang="en-US" dirty="0"/>
              <a:t>Agenda</a:t>
            </a:r>
          </a:p>
        </p:txBody>
      </p:sp>
      <p:sp>
        <p:nvSpPr>
          <p:cNvPr id="3" name="Content Placeholder 2">
            <a:extLst>
              <a:ext uri="{FF2B5EF4-FFF2-40B4-BE49-F238E27FC236}">
                <a16:creationId xmlns:a16="http://schemas.microsoft.com/office/drawing/2014/main" id="{0D0B7ACA-DF84-714A-B63B-3C7CCB19DAB3}"/>
              </a:ext>
            </a:extLst>
          </p:cNvPr>
          <p:cNvSpPr>
            <a:spLocks noGrp="1"/>
          </p:cNvSpPr>
          <p:nvPr>
            <p:ph idx="1"/>
          </p:nvPr>
        </p:nvSpPr>
        <p:spPr>
          <a:noFill/>
        </p:spPr>
        <p:txBody>
          <a:bodyPr/>
          <a:lstStyle/>
          <a:p>
            <a:r>
              <a:rPr lang="en-US" dirty="0">
                <a:solidFill>
                  <a:schemeClr val="tx1">
                    <a:lumMod val="75000"/>
                  </a:schemeClr>
                </a:solidFill>
              </a:rPr>
              <a:t>How does MRI work?</a:t>
            </a:r>
          </a:p>
          <a:p>
            <a:r>
              <a:rPr lang="en-US" dirty="0">
                <a:solidFill>
                  <a:schemeClr val="tx1">
                    <a:lumMod val="75000"/>
                  </a:schemeClr>
                </a:solidFill>
              </a:rPr>
              <a:t>Structural vs. Functional MRI</a:t>
            </a:r>
          </a:p>
          <a:p>
            <a:pPr lvl="1"/>
            <a:r>
              <a:rPr lang="en-US" dirty="0">
                <a:solidFill>
                  <a:schemeClr val="tx1">
                    <a:lumMod val="75000"/>
                  </a:schemeClr>
                </a:solidFill>
              </a:rPr>
              <a:t>What is BOLD signal?</a:t>
            </a:r>
          </a:p>
          <a:p>
            <a:r>
              <a:rPr lang="en-US" dirty="0">
                <a:solidFill>
                  <a:schemeClr val="tx1">
                    <a:lumMod val="75000"/>
                  </a:schemeClr>
                </a:solidFill>
              </a:rPr>
              <a:t>Three Ways to Look at fMRI Data</a:t>
            </a:r>
          </a:p>
          <a:p>
            <a:pPr lvl="1"/>
            <a:r>
              <a:rPr lang="en-US" sz="2800" dirty="0">
                <a:solidFill>
                  <a:schemeClr val="tx1">
                    <a:lumMod val="75000"/>
                  </a:schemeClr>
                </a:solidFill>
              </a:rPr>
              <a:t>Activity Maps</a:t>
            </a:r>
          </a:p>
          <a:p>
            <a:pPr lvl="1"/>
            <a:r>
              <a:rPr lang="en-US" sz="2800" dirty="0">
                <a:solidFill>
                  <a:schemeClr val="tx1">
                    <a:lumMod val="75000"/>
                  </a:schemeClr>
                </a:solidFill>
              </a:rPr>
              <a:t>Neural Decoding</a:t>
            </a:r>
          </a:p>
          <a:p>
            <a:pPr lvl="1"/>
            <a:r>
              <a:rPr lang="en-US" sz="2800" dirty="0">
                <a:solidFill>
                  <a:schemeClr val="tx1">
                    <a:lumMod val="75000"/>
                  </a:schemeClr>
                </a:solidFill>
              </a:rPr>
              <a:t>Functional Connectivity Networks</a:t>
            </a:r>
          </a:p>
          <a:p>
            <a:r>
              <a:rPr lang="en-US" b="1" dirty="0"/>
              <a:t>The future…</a:t>
            </a:r>
          </a:p>
          <a:p>
            <a:endParaRPr lang="en-US" dirty="0"/>
          </a:p>
          <a:p>
            <a:endParaRPr lang="en-US" dirty="0"/>
          </a:p>
        </p:txBody>
      </p:sp>
    </p:spTree>
    <p:extLst>
      <p:ext uri="{BB962C8B-B14F-4D97-AF65-F5344CB8AC3E}">
        <p14:creationId xmlns:p14="http://schemas.microsoft.com/office/powerpoint/2010/main" val="3089821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is Now</a:t>
            </a:r>
          </a:p>
        </p:txBody>
      </p:sp>
      <p:pic>
        <p:nvPicPr>
          <p:cNvPr id="6" name="Picture 5" descr="fmri-Dylan.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143" y="1417638"/>
            <a:ext cx="2160942" cy="2221448"/>
          </a:xfrm>
          <a:prstGeom prst="rect">
            <a:avLst/>
          </a:prstGeom>
        </p:spPr>
      </p:pic>
      <p:sp>
        <p:nvSpPr>
          <p:cNvPr id="7" name="TextBox 6"/>
          <p:cNvSpPr txBox="1"/>
          <p:nvPr/>
        </p:nvSpPr>
        <p:spPr>
          <a:xfrm>
            <a:off x="3460750" y="1735188"/>
            <a:ext cx="5461000" cy="4154983"/>
          </a:xfrm>
          <a:prstGeom prst="rect">
            <a:avLst/>
          </a:prstGeom>
          <a:noFill/>
        </p:spPr>
        <p:txBody>
          <a:bodyPr wrap="square" rtlCol="0">
            <a:spAutoFit/>
          </a:bodyPr>
          <a:lstStyle/>
          <a:p>
            <a:pPr marL="285750" indent="-285750">
              <a:buFont typeface="Arial"/>
              <a:buChar char="•"/>
            </a:pPr>
            <a:r>
              <a:rPr lang="en-US" sz="2400" dirty="0"/>
              <a:t>Dylan Williams, 21 year-old student at Tufts in 2012 when he was hit by a car</a:t>
            </a:r>
          </a:p>
          <a:p>
            <a:pPr marL="285750" indent="-285750">
              <a:buFont typeface="Arial"/>
              <a:buChar char="•"/>
            </a:pPr>
            <a:r>
              <a:rPr lang="en-US" sz="2400" dirty="0"/>
              <a:t>Deemed “minimally conscious” by physicians at MGH</a:t>
            </a:r>
          </a:p>
          <a:p>
            <a:pPr marL="285750" indent="-285750">
              <a:buFont typeface="Arial"/>
              <a:buChar char="•"/>
            </a:pPr>
            <a:r>
              <a:rPr lang="en-US" sz="2400" dirty="0"/>
              <a:t>Dr. Brian </a:t>
            </a:r>
            <a:r>
              <a:rPr lang="en-US" sz="2400" dirty="0" err="1"/>
              <a:t>Edlow</a:t>
            </a:r>
            <a:r>
              <a:rPr lang="en-US" sz="2400" dirty="0"/>
              <a:t> was conducting research at the time imaging unconscious individuals with fMRI</a:t>
            </a:r>
          </a:p>
          <a:p>
            <a:pPr marL="285750" indent="-285750">
              <a:buFont typeface="Arial"/>
              <a:buChar char="•"/>
            </a:pPr>
            <a:r>
              <a:rPr lang="en-US" sz="2400" dirty="0"/>
              <a:t>Brain responded to music and language sounds</a:t>
            </a:r>
          </a:p>
          <a:p>
            <a:pPr marL="285750" indent="-285750">
              <a:buFont typeface="Arial"/>
              <a:buChar char="•"/>
            </a:pPr>
            <a:r>
              <a:rPr lang="en-US" sz="2400" dirty="0"/>
              <a:t>Dylan regained consciousness a few days later</a:t>
            </a:r>
          </a:p>
        </p:txBody>
      </p:sp>
      <p:sp>
        <p:nvSpPr>
          <p:cNvPr id="3" name="Rectangle 2"/>
          <p:cNvSpPr/>
          <p:nvPr/>
        </p:nvSpPr>
        <p:spPr>
          <a:xfrm>
            <a:off x="2618143" y="6472869"/>
            <a:ext cx="6525858" cy="369332"/>
          </a:xfrm>
          <a:prstGeom prst="rect">
            <a:avLst/>
          </a:prstGeom>
        </p:spPr>
        <p:txBody>
          <a:bodyPr wrap="square">
            <a:spAutoFit/>
          </a:bodyPr>
          <a:lstStyle/>
          <a:p>
            <a:pPr lvl="1" algn="r"/>
            <a:r>
              <a:rPr lang="en-US" dirty="0"/>
              <a:t>https://</a:t>
            </a:r>
            <a:r>
              <a:rPr lang="en-US" dirty="0" err="1"/>
              <a:t>giving.massgeneral.org</a:t>
            </a:r>
            <a:r>
              <a:rPr lang="en-US" dirty="0"/>
              <a:t>/</a:t>
            </a:r>
            <a:r>
              <a:rPr lang="en-US" dirty="0" err="1"/>
              <a:t>fmri</a:t>
            </a:r>
            <a:r>
              <a:rPr lang="en-US" dirty="0"/>
              <a:t>-reveals-brains-secrets/</a:t>
            </a:r>
          </a:p>
        </p:txBody>
      </p:sp>
      <p:pic>
        <p:nvPicPr>
          <p:cNvPr id="5" name="Picture 4" descr="fmri-Edlow-2.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49143" y="3956636"/>
            <a:ext cx="2160942" cy="2252608"/>
          </a:xfrm>
          <a:prstGeom prst="rect">
            <a:avLst/>
          </a:prstGeom>
        </p:spPr>
      </p:pic>
    </p:spTree>
    <p:extLst>
      <p:ext uri="{BB962C8B-B14F-4D97-AF65-F5344CB8AC3E}">
        <p14:creationId xmlns:p14="http://schemas.microsoft.com/office/powerpoint/2010/main" val="3456834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8987"/>
          </a:xfrm>
        </p:spPr>
        <p:txBody>
          <a:bodyPr/>
          <a:lstStyle/>
          <a:p>
            <a:r>
              <a:rPr lang="en-US" dirty="0"/>
              <a:t>Acknowledgements</a:t>
            </a:r>
          </a:p>
        </p:txBody>
      </p:sp>
      <p:pic>
        <p:nvPicPr>
          <p:cNvPr id="7" name="Picture 6" descr="martinos_logo_black.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9523" y="1399674"/>
            <a:ext cx="2285749" cy="1550499"/>
          </a:xfrm>
          <a:prstGeom prst="rect">
            <a:avLst/>
          </a:prstGeom>
        </p:spPr>
      </p:pic>
      <p:pic>
        <p:nvPicPr>
          <p:cNvPr id="9" name="Picture 8" descr="BU_logo.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208" y="1946213"/>
            <a:ext cx="2042968" cy="916457"/>
          </a:xfrm>
          <a:prstGeom prst="rect">
            <a:avLst/>
          </a:prstGeom>
        </p:spPr>
      </p:pic>
      <p:pic>
        <p:nvPicPr>
          <p:cNvPr id="11" name="Picture 10" descr="tufts-logo-univ-blue.png"/>
          <p:cNvPicPr>
            <a:picLocks noChangeAspect="1"/>
          </p:cNvPicPr>
          <p:nvPr/>
        </p:nvPicPr>
        <p:blipFill rotWithShape="1">
          <a:blip r:embed="rId4" cstate="email">
            <a:extLst>
              <a:ext uri="{28A0092B-C50C-407E-A947-70E740481C1C}">
                <a14:useLocalDpi xmlns:a14="http://schemas.microsoft.com/office/drawing/2010/main"/>
              </a:ext>
            </a:extLst>
          </a:blip>
          <a:srcRect l="17448" t="26442" r="17293" b="24770"/>
          <a:stretch/>
        </p:blipFill>
        <p:spPr>
          <a:xfrm>
            <a:off x="6504313" y="1957064"/>
            <a:ext cx="2042967" cy="993109"/>
          </a:xfrm>
          <a:prstGeom prst="rect">
            <a:avLst/>
          </a:prstGeom>
        </p:spPr>
      </p:pic>
      <p:sp>
        <p:nvSpPr>
          <p:cNvPr id="13" name="TextBox 12"/>
          <p:cNvSpPr txBox="1"/>
          <p:nvPr/>
        </p:nvSpPr>
        <p:spPr>
          <a:xfrm>
            <a:off x="2525529" y="3310905"/>
            <a:ext cx="4127988" cy="2554545"/>
          </a:xfrm>
          <a:prstGeom prst="rect">
            <a:avLst/>
          </a:prstGeom>
          <a:noFill/>
        </p:spPr>
        <p:txBody>
          <a:bodyPr wrap="square" rtlCol="0">
            <a:spAutoFit/>
          </a:bodyPr>
          <a:lstStyle/>
          <a:p>
            <a:pPr algn="ctr"/>
            <a:r>
              <a:rPr lang="en-US" sz="2000" b="1" u="sng" dirty="0"/>
              <a:t>MGH </a:t>
            </a:r>
            <a:r>
              <a:rPr lang="en-US" sz="2000" b="1" u="sng" dirty="0" err="1"/>
              <a:t>Martinos</a:t>
            </a:r>
            <a:r>
              <a:rPr lang="en-US" sz="2000" b="1" u="sng" dirty="0"/>
              <a:t> Center</a:t>
            </a:r>
          </a:p>
          <a:p>
            <a:pPr algn="ctr"/>
            <a:r>
              <a:rPr lang="en-US" sz="2000" dirty="0"/>
              <a:t>Dr. Jacob Hooker</a:t>
            </a:r>
          </a:p>
          <a:p>
            <a:pPr algn="ctr"/>
            <a:r>
              <a:rPr lang="en-US" sz="2000" dirty="0"/>
              <a:t>Dr. Hsiao-Ying (Monica) Wey</a:t>
            </a:r>
          </a:p>
          <a:p>
            <a:pPr algn="ctr"/>
            <a:r>
              <a:rPr lang="en-US" sz="2000" dirty="0"/>
              <a:t>Dr. Nicole </a:t>
            </a:r>
            <a:r>
              <a:rPr lang="en-US" sz="2000" dirty="0" err="1"/>
              <a:t>Zürcher</a:t>
            </a:r>
            <a:br>
              <a:rPr lang="en-US" sz="2000" dirty="0"/>
            </a:br>
            <a:r>
              <a:rPr lang="en-US" sz="2000" dirty="0"/>
              <a:t>Dr. Martin </a:t>
            </a:r>
            <a:r>
              <a:rPr lang="en-US" sz="2000" dirty="0" err="1"/>
              <a:t>Strebl</a:t>
            </a:r>
            <a:endParaRPr lang="en-US" sz="2000" dirty="0"/>
          </a:p>
          <a:p>
            <a:pPr algn="ctr"/>
            <a:r>
              <a:rPr lang="en-US" sz="2000" dirty="0"/>
              <a:t>Dr. Tonya Gilbert</a:t>
            </a:r>
          </a:p>
          <a:p>
            <a:pPr algn="ctr"/>
            <a:r>
              <a:rPr lang="en-US" sz="2000" dirty="0"/>
              <a:t>Christine Wu</a:t>
            </a:r>
          </a:p>
          <a:p>
            <a:pPr algn="ctr"/>
            <a:r>
              <a:rPr lang="en-US" sz="2000" dirty="0" err="1"/>
              <a:t>Baleigh</a:t>
            </a:r>
            <a:r>
              <a:rPr lang="en-US" sz="2000" dirty="0"/>
              <a:t> Hightower</a:t>
            </a:r>
          </a:p>
        </p:txBody>
      </p:sp>
      <p:sp>
        <p:nvSpPr>
          <p:cNvPr id="15" name="TextBox 14"/>
          <p:cNvSpPr txBox="1"/>
          <p:nvPr/>
        </p:nvSpPr>
        <p:spPr>
          <a:xfrm>
            <a:off x="5677647" y="3310905"/>
            <a:ext cx="3684644" cy="1938992"/>
          </a:xfrm>
          <a:prstGeom prst="rect">
            <a:avLst/>
          </a:prstGeom>
          <a:noFill/>
        </p:spPr>
        <p:txBody>
          <a:bodyPr wrap="square" rtlCol="0">
            <a:spAutoFit/>
          </a:bodyPr>
          <a:lstStyle/>
          <a:p>
            <a:pPr algn="ctr"/>
            <a:r>
              <a:rPr lang="en-US" sz="2000" b="1" u="sng" dirty="0"/>
              <a:t>Tufts University</a:t>
            </a:r>
          </a:p>
          <a:p>
            <a:pPr algn="ctr"/>
            <a:r>
              <a:rPr lang="en-US" sz="2000" dirty="0"/>
              <a:t>Dr. </a:t>
            </a:r>
            <a:r>
              <a:rPr lang="en-US" sz="2000" dirty="0" err="1"/>
              <a:t>Aniruddh</a:t>
            </a:r>
            <a:r>
              <a:rPr lang="en-US" sz="2000" dirty="0"/>
              <a:t> Patel</a:t>
            </a:r>
          </a:p>
          <a:p>
            <a:pPr algn="ctr"/>
            <a:r>
              <a:rPr lang="en-US" sz="2000" dirty="0"/>
              <a:t>Dr. </a:t>
            </a:r>
            <a:r>
              <a:rPr lang="en-US" sz="2000" dirty="0" err="1"/>
              <a:t>Ayanna</a:t>
            </a:r>
            <a:r>
              <a:rPr lang="en-US" sz="2000" dirty="0"/>
              <a:t> Thomas</a:t>
            </a:r>
          </a:p>
          <a:p>
            <a:pPr algn="ctr"/>
            <a:r>
              <a:rPr lang="en-US" sz="2000" dirty="0"/>
              <a:t>Dr. Ben </a:t>
            </a:r>
            <a:r>
              <a:rPr lang="en-US" sz="2000" dirty="0" err="1"/>
              <a:t>Hescott</a:t>
            </a:r>
            <a:endParaRPr lang="en-US" sz="2000" dirty="0"/>
          </a:p>
          <a:p>
            <a:pPr algn="ctr"/>
            <a:r>
              <a:rPr lang="en-US" sz="2000" dirty="0"/>
              <a:t>Dr. Elizabeth Race</a:t>
            </a:r>
          </a:p>
          <a:p>
            <a:pPr algn="ctr"/>
            <a:r>
              <a:rPr lang="en-US" sz="2000" dirty="0"/>
              <a:t>Dr. Nathan Ward</a:t>
            </a:r>
          </a:p>
        </p:txBody>
      </p:sp>
      <p:sp>
        <p:nvSpPr>
          <p:cNvPr id="16" name="TextBox 15"/>
          <p:cNvSpPr txBox="1"/>
          <p:nvPr/>
        </p:nvSpPr>
        <p:spPr>
          <a:xfrm>
            <a:off x="0" y="3310905"/>
            <a:ext cx="3431314" cy="3477875"/>
          </a:xfrm>
          <a:prstGeom prst="rect">
            <a:avLst/>
          </a:prstGeom>
          <a:noFill/>
        </p:spPr>
        <p:txBody>
          <a:bodyPr wrap="square" rtlCol="0">
            <a:spAutoFit/>
          </a:bodyPr>
          <a:lstStyle/>
          <a:p>
            <a:pPr algn="ctr"/>
            <a:r>
              <a:rPr lang="en-US" sz="2000" b="1" u="sng" dirty="0"/>
              <a:t>Boston University</a:t>
            </a:r>
          </a:p>
          <a:p>
            <a:pPr algn="ctr"/>
            <a:r>
              <a:rPr lang="en-US" sz="2000" dirty="0"/>
              <a:t>Dr. Chantal Stern</a:t>
            </a:r>
          </a:p>
          <a:p>
            <a:pPr algn="ctr"/>
            <a:r>
              <a:rPr lang="en-US" sz="2000" dirty="0"/>
              <a:t>Dr. David Somers</a:t>
            </a:r>
          </a:p>
          <a:p>
            <a:pPr algn="ctr"/>
            <a:r>
              <a:rPr lang="en-US" sz="2000" dirty="0"/>
              <a:t>Dr. Shelley </a:t>
            </a:r>
            <a:r>
              <a:rPr lang="en-US" sz="2000" dirty="0" err="1"/>
              <a:t>Russek</a:t>
            </a:r>
            <a:endParaRPr lang="en-US" sz="2000" dirty="0"/>
          </a:p>
          <a:p>
            <a:pPr algn="ctr"/>
            <a:r>
              <a:rPr lang="en-US" sz="2000" dirty="0"/>
              <a:t>Rachel </a:t>
            </a:r>
            <a:r>
              <a:rPr lang="en-US" sz="2000" dirty="0" err="1"/>
              <a:t>Nauer</a:t>
            </a:r>
            <a:endParaRPr lang="en-US" sz="2000" dirty="0"/>
          </a:p>
          <a:p>
            <a:pPr algn="ctr"/>
            <a:r>
              <a:rPr lang="en-US" sz="2000" dirty="0"/>
              <a:t>Allen Chang</a:t>
            </a:r>
          </a:p>
          <a:p>
            <a:pPr algn="ctr"/>
            <a:r>
              <a:rPr lang="en-US" sz="2000" dirty="0"/>
              <a:t>Matt Dunne</a:t>
            </a:r>
          </a:p>
          <a:p>
            <a:pPr algn="ctr"/>
            <a:r>
              <a:rPr lang="en-US" sz="2000" dirty="0" err="1"/>
              <a:t>Stamati</a:t>
            </a:r>
            <a:r>
              <a:rPr lang="en-US" sz="2000" dirty="0"/>
              <a:t> </a:t>
            </a:r>
            <a:r>
              <a:rPr lang="en-US" sz="2000" dirty="0" err="1"/>
              <a:t>Liapis</a:t>
            </a:r>
            <a:endParaRPr lang="en-US" sz="2000" dirty="0"/>
          </a:p>
          <a:p>
            <a:pPr algn="ctr"/>
            <a:r>
              <a:rPr lang="en-US" sz="2000" dirty="0"/>
              <a:t>Kylie Moore</a:t>
            </a:r>
          </a:p>
          <a:p>
            <a:pPr algn="ctr"/>
            <a:r>
              <a:rPr lang="en-US" sz="2000" dirty="0"/>
              <a:t>Caroline </a:t>
            </a:r>
            <a:r>
              <a:rPr lang="en-US" sz="2000" dirty="0" err="1"/>
              <a:t>Ahn</a:t>
            </a:r>
            <a:endParaRPr lang="en-US" sz="2000" dirty="0"/>
          </a:p>
          <a:p>
            <a:pPr algn="ctr"/>
            <a:r>
              <a:rPr lang="en-US" sz="2000" dirty="0" err="1"/>
              <a:t>Weida</a:t>
            </a:r>
            <a:r>
              <a:rPr lang="en-US" sz="2000" dirty="0"/>
              <a:t> Ma</a:t>
            </a:r>
          </a:p>
        </p:txBody>
      </p:sp>
      <p:cxnSp>
        <p:nvCxnSpPr>
          <p:cNvPr id="19" name="Straight Connector 18"/>
          <p:cNvCxnSpPr/>
          <p:nvPr/>
        </p:nvCxnSpPr>
        <p:spPr>
          <a:xfrm>
            <a:off x="2988235" y="1417638"/>
            <a:ext cx="0" cy="4932362"/>
          </a:xfrm>
          <a:prstGeom prst="line">
            <a:avLst/>
          </a:prstGeom>
          <a:ln w="9525" cmpd="sng">
            <a:solidFill>
              <a:schemeClr val="tx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263341" y="1417638"/>
            <a:ext cx="0" cy="4932362"/>
          </a:xfrm>
          <a:prstGeom prst="line">
            <a:avLst/>
          </a:prstGeom>
          <a:ln w="9525" cmpd="sng">
            <a:solidFill>
              <a:schemeClr val="tx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40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MR Safety</a:t>
            </a:r>
          </a:p>
        </p:txBody>
      </p:sp>
      <p:pic>
        <p:nvPicPr>
          <p:cNvPr id="4" name="Dangers of MR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412" y="1417638"/>
            <a:ext cx="6305176" cy="4728882"/>
          </a:xfrm>
          <a:prstGeom prst="rect">
            <a:avLst/>
          </a:prstGeom>
        </p:spPr>
      </p:pic>
      <p:sp>
        <p:nvSpPr>
          <p:cNvPr id="5" name="Rectangle 4"/>
          <p:cNvSpPr/>
          <p:nvPr/>
        </p:nvSpPr>
        <p:spPr>
          <a:xfrm>
            <a:off x="4572000" y="6211669"/>
            <a:ext cx="4572000" cy="646331"/>
          </a:xfrm>
          <a:prstGeom prst="rect">
            <a:avLst/>
          </a:prstGeom>
        </p:spPr>
        <p:txBody>
          <a:bodyPr>
            <a:spAutoFit/>
          </a:bodyPr>
          <a:lstStyle/>
          <a:p>
            <a:r>
              <a:rPr lang="en-US" dirty="0"/>
              <a:t>O</a:t>
            </a:r>
            <a:r>
              <a:rPr lang="en-US" baseline="-25000" dirty="0"/>
              <a:t>2</a:t>
            </a:r>
            <a:r>
              <a:rPr lang="en-US" dirty="0"/>
              <a:t> Tank vs. Watermelon: https://</a:t>
            </a:r>
            <a:r>
              <a:rPr lang="en-US" dirty="0" err="1"/>
              <a:t>www.youtube.com</a:t>
            </a:r>
            <a:r>
              <a:rPr lang="en-US" dirty="0"/>
              <a:t>/</a:t>
            </a:r>
            <a:r>
              <a:rPr lang="en-US" dirty="0" err="1"/>
              <a:t>watch?v</a:t>
            </a:r>
            <a:r>
              <a:rPr lang="en-US" dirty="0"/>
              <a:t>=plvIEf7JsKo</a:t>
            </a:r>
          </a:p>
        </p:txBody>
      </p:sp>
    </p:spTree>
    <p:extLst>
      <p:ext uri="{BB962C8B-B14F-4D97-AF65-F5344CB8AC3E}">
        <p14:creationId xmlns:p14="http://schemas.microsoft.com/office/powerpoint/2010/main" val="194990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312" y="469527"/>
            <a:ext cx="8229600" cy="1143000"/>
          </a:xfrm>
        </p:spPr>
        <p:txBody>
          <a:bodyPr>
            <a:noAutofit/>
          </a:bodyPr>
          <a:lstStyle/>
          <a:p>
            <a:r>
              <a:rPr lang="en-US" sz="7200" dirty="0"/>
              <a:t>Questions?</a:t>
            </a:r>
          </a:p>
        </p:txBody>
      </p:sp>
      <p:sp>
        <p:nvSpPr>
          <p:cNvPr id="3" name="Content Placeholder 2"/>
          <p:cNvSpPr>
            <a:spLocks noGrp="1"/>
          </p:cNvSpPr>
          <p:nvPr>
            <p:ph idx="1"/>
          </p:nvPr>
        </p:nvSpPr>
        <p:spPr>
          <a:xfrm>
            <a:off x="457200" y="5295769"/>
            <a:ext cx="8229600" cy="1362412"/>
          </a:xfrm>
        </p:spPr>
        <p:txBody>
          <a:bodyPr anchor="ctr">
            <a:normAutofit/>
          </a:bodyPr>
          <a:lstStyle/>
          <a:p>
            <a:pPr marL="0" indent="0" algn="ctr">
              <a:buNone/>
            </a:pPr>
            <a:r>
              <a:rPr lang="en-US" dirty="0" err="1"/>
              <a:t>www.tmmorin.com</a:t>
            </a:r>
            <a:endParaRPr lang="en-US" dirty="0"/>
          </a:p>
          <a:p>
            <a:pPr marL="0" indent="0" algn="ctr">
              <a:buNone/>
            </a:pPr>
            <a:r>
              <a:rPr lang="en-US" dirty="0" err="1"/>
              <a:t>tommorin@bu.edu</a:t>
            </a:r>
            <a:endParaRPr lang="en-US" dirty="0"/>
          </a:p>
        </p:txBody>
      </p:sp>
      <p:pic>
        <p:nvPicPr>
          <p:cNvPr id="4" name="Picture 3" descr="mpg_ori.png">
            <a:extLst>
              <a:ext uri="{FF2B5EF4-FFF2-40B4-BE49-F238E27FC236}">
                <a16:creationId xmlns:a16="http://schemas.microsoft.com/office/drawing/2014/main" id="{B19DB374-A729-FC49-B088-E5B77C794CE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17721" y="1502821"/>
            <a:ext cx="6108558" cy="3902654"/>
          </a:xfrm>
          <a:prstGeom prst="rect">
            <a:avLst/>
          </a:prstGeom>
        </p:spPr>
      </p:pic>
    </p:spTree>
    <p:extLst>
      <p:ext uri="{BB962C8B-B14F-4D97-AF65-F5344CB8AC3E}">
        <p14:creationId xmlns:p14="http://schemas.microsoft.com/office/powerpoint/2010/main" val="2985409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MRI Sound Like?</a:t>
            </a:r>
          </a:p>
        </p:txBody>
      </p:sp>
      <p:sp>
        <p:nvSpPr>
          <p:cNvPr id="4" name="Rectangle 3"/>
          <p:cNvSpPr/>
          <p:nvPr/>
        </p:nvSpPr>
        <p:spPr>
          <a:xfrm>
            <a:off x="4572000" y="6211669"/>
            <a:ext cx="4572000" cy="646331"/>
          </a:xfrm>
          <a:prstGeom prst="rect">
            <a:avLst/>
          </a:prstGeom>
        </p:spPr>
        <p:txBody>
          <a:bodyPr>
            <a:spAutoFit/>
          </a:bodyPr>
          <a:lstStyle/>
          <a:p>
            <a:r>
              <a:rPr lang="en-US" dirty="0"/>
              <a:t>MRI Sounds: https://</a:t>
            </a:r>
            <a:r>
              <a:rPr lang="en-US" dirty="0" err="1"/>
              <a:t>www.youtube.com</a:t>
            </a:r>
            <a:r>
              <a:rPr lang="en-US" dirty="0"/>
              <a:t>/</a:t>
            </a:r>
            <a:r>
              <a:rPr lang="en-US" dirty="0" err="1"/>
              <a:t>watch?v</a:t>
            </a:r>
            <a:r>
              <a:rPr lang="en-US" dirty="0"/>
              <a:t>=</a:t>
            </a:r>
            <a:r>
              <a:rPr lang="en-US" dirty="0" err="1"/>
              <a:t>xS_V_OgeX</a:t>
            </a:r>
            <a:r>
              <a:rPr lang="en-US" dirty="0"/>
              <a:t>-U</a:t>
            </a:r>
          </a:p>
        </p:txBody>
      </p:sp>
      <p:pic>
        <p:nvPicPr>
          <p:cNvPr id="6" name="MRI Sounds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6496" y="1417638"/>
            <a:ext cx="7560890" cy="4253001"/>
          </a:xfrm>
          <a:prstGeom prst="rect">
            <a:avLst/>
          </a:prstGeom>
        </p:spPr>
      </p:pic>
    </p:spTree>
    <p:extLst>
      <p:ext uri="{BB962C8B-B14F-4D97-AF65-F5344CB8AC3E}">
        <p14:creationId xmlns:p14="http://schemas.microsoft.com/office/powerpoint/2010/main" val="17713261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MRI Work?</a:t>
            </a:r>
          </a:p>
        </p:txBody>
      </p:sp>
      <p:pic>
        <p:nvPicPr>
          <p:cNvPr id="4" name="Picture 3" descr="mri-scann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200" y="2070425"/>
            <a:ext cx="5072925" cy="390225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483060" y="1784528"/>
            <a:ext cx="3401296" cy="2110140"/>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83059" y="4021550"/>
            <a:ext cx="3400273" cy="2229672"/>
          </a:xfrm>
          <a:prstGeom prst="rect">
            <a:avLst/>
          </a:prstGeom>
        </p:spPr>
      </p:pic>
    </p:spTree>
    <p:extLst>
      <p:ext uri="{BB962C8B-B14F-4D97-AF65-F5344CB8AC3E}">
        <p14:creationId xmlns:p14="http://schemas.microsoft.com/office/powerpoint/2010/main" val="989536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Magnetic</a:t>
            </a:r>
            <a:r>
              <a:rPr lang="en-US" dirty="0"/>
              <a:t> Resonance Imaging</a:t>
            </a:r>
          </a:p>
        </p:txBody>
      </p:sp>
      <p:sp>
        <p:nvSpPr>
          <p:cNvPr id="4" name="Content Placeholder 2"/>
          <p:cNvSpPr>
            <a:spLocks noGrp="1"/>
          </p:cNvSpPr>
          <p:nvPr>
            <p:ph idx="1"/>
          </p:nvPr>
        </p:nvSpPr>
        <p:spPr>
          <a:xfrm>
            <a:off x="457200" y="1600200"/>
            <a:ext cx="8229600" cy="4820356"/>
          </a:xfrm>
        </p:spPr>
        <p:txBody>
          <a:bodyPr>
            <a:normAutofit/>
          </a:bodyPr>
          <a:lstStyle/>
          <a:p>
            <a:pPr marL="514350" indent="-514350">
              <a:buFont typeface="+mj-lt"/>
              <a:buAutoNum type="arabicPeriod"/>
            </a:pPr>
            <a:r>
              <a:rPr lang="en-US" dirty="0"/>
              <a:t>Place subject in a strong magnetic field</a:t>
            </a:r>
          </a:p>
          <a:p>
            <a:pPr lvl="1"/>
            <a:r>
              <a:rPr lang="en-US" dirty="0"/>
              <a:t>Protons align to the direction of the field</a:t>
            </a:r>
          </a:p>
        </p:txBody>
      </p:sp>
      <p:grpSp>
        <p:nvGrpSpPr>
          <p:cNvPr id="5" name="Group 4"/>
          <p:cNvGrpSpPr/>
          <p:nvPr/>
        </p:nvGrpSpPr>
        <p:grpSpPr>
          <a:xfrm>
            <a:off x="345694" y="2864556"/>
            <a:ext cx="3415520" cy="3556000"/>
            <a:chOff x="457200" y="2864556"/>
            <a:chExt cx="3415520" cy="3556000"/>
          </a:xfrm>
        </p:grpSpPr>
        <p:grpSp>
          <p:nvGrpSpPr>
            <p:cNvPr id="6" name="Group 5"/>
            <p:cNvGrpSpPr/>
            <p:nvPr/>
          </p:nvGrpSpPr>
          <p:grpSpPr>
            <a:xfrm>
              <a:off x="874890" y="3457222"/>
              <a:ext cx="790221" cy="790222"/>
              <a:chOff x="874890" y="3457222"/>
              <a:chExt cx="790221" cy="790222"/>
            </a:xfrm>
          </p:grpSpPr>
          <p:cxnSp>
            <p:nvCxnSpPr>
              <p:cNvPr id="32" name="Straight Connector 31"/>
              <p:cNvCxnSpPr>
                <a:stCxn id="33"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rot="10152558">
              <a:off x="2313790" y="3948099"/>
              <a:ext cx="790221" cy="790222"/>
              <a:chOff x="874890" y="3457222"/>
              <a:chExt cx="790221" cy="790222"/>
            </a:xfrm>
          </p:grpSpPr>
          <p:cxnSp>
            <p:nvCxnSpPr>
              <p:cNvPr id="29" name="Straight Connector 28"/>
              <p:cNvCxnSpPr>
                <a:stCxn id="30"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8" name="Group 7"/>
            <p:cNvGrpSpPr/>
            <p:nvPr/>
          </p:nvGrpSpPr>
          <p:grpSpPr>
            <a:xfrm rot="13500000">
              <a:off x="998920" y="4509909"/>
              <a:ext cx="790221" cy="790222"/>
              <a:chOff x="874890" y="3457222"/>
              <a:chExt cx="790221" cy="790222"/>
            </a:xfrm>
          </p:grpSpPr>
          <p:cxnSp>
            <p:nvCxnSpPr>
              <p:cNvPr id="26" name="Straight Connector 25"/>
              <p:cNvCxnSpPr>
                <a:stCxn id="2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9" name="Group 8"/>
            <p:cNvGrpSpPr/>
            <p:nvPr/>
          </p:nvGrpSpPr>
          <p:grpSpPr>
            <a:xfrm rot="3600000">
              <a:off x="2452511" y="3062111"/>
              <a:ext cx="790221" cy="790222"/>
              <a:chOff x="874890" y="3457222"/>
              <a:chExt cx="790221" cy="790222"/>
            </a:xfrm>
          </p:grpSpPr>
          <p:cxnSp>
            <p:nvCxnSpPr>
              <p:cNvPr id="23" name="Straight Connector 22"/>
              <p:cNvCxnSpPr>
                <a:stCxn id="24"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4" name="Oval 23"/>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0" name="Group 9"/>
            <p:cNvGrpSpPr/>
            <p:nvPr/>
          </p:nvGrpSpPr>
          <p:grpSpPr>
            <a:xfrm rot="2700000">
              <a:off x="2217115" y="5443000"/>
              <a:ext cx="790221" cy="790222"/>
              <a:chOff x="874890" y="3457222"/>
              <a:chExt cx="790221" cy="790222"/>
            </a:xfrm>
          </p:grpSpPr>
          <p:cxnSp>
            <p:nvCxnSpPr>
              <p:cNvPr id="20" name="Straight Connector 19"/>
              <p:cNvCxnSpPr>
                <a:stCxn id="21"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 10"/>
            <p:cNvGrpSpPr/>
            <p:nvPr/>
          </p:nvGrpSpPr>
          <p:grpSpPr>
            <a:xfrm rot="7159350">
              <a:off x="833861" y="5404575"/>
              <a:ext cx="790221" cy="790222"/>
              <a:chOff x="874890" y="3457222"/>
              <a:chExt cx="790221" cy="790222"/>
            </a:xfrm>
          </p:grpSpPr>
          <p:cxnSp>
            <p:nvCxnSpPr>
              <p:cNvPr id="17" name="Straight Connector 16"/>
              <p:cNvCxnSpPr>
                <a:stCxn id="18"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2" name="Group 11"/>
            <p:cNvGrpSpPr/>
            <p:nvPr/>
          </p:nvGrpSpPr>
          <p:grpSpPr>
            <a:xfrm rot="15281994">
              <a:off x="2992242" y="4714441"/>
              <a:ext cx="790221" cy="790222"/>
              <a:chOff x="874890" y="3457222"/>
              <a:chExt cx="790221" cy="790222"/>
            </a:xfrm>
          </p:grpSpPr>
          <p:cxnSp>
            <p:nvCxnSpPr>
              <p:cNvPr id="14" name="Straight Connector 13"/>
              <p:cNvCxnSpPr>
                <a:stCxn id="15"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3" name="Rectangle 12"/>
            <p:cNvSpPr/>
            <p:nvPr/>
          </p:nvSpPr>
          <p:spPr>
            <a:xfrm>
              <a:off x="457200" y="2864556"/>
              <a:ext cx="3415520" cy="35560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5314846" y="2864556"/>
            <a:ext cx="3415520" cy="3556000"/>
            <a:chOff x="5105598" y="2860182"/>
            <a:chExt cx="3415520" cy="3556000"/>
          </a:xfrm>
        </p:grpSpPr>
        <p:grpSp>
          <p:nvGrpSpPr>
            <p:cNvPr id="36" name="Group 35"/>
            <p:cNvGrpSpPr/>
            <p:nvPr/>
          </p:nvGrpSpPr>
          <p:grpSpPr>
            <a:xfrm rot="9900000">
              <a:off x="5523288" y="3452848"/>
              <a:ext cx="790221" cy="790222"/>
              <a:chOff x="874890" y="3457222"/>
              <a:chExt cx="790221" cy="790222"/>
            </a:xfrm>
          </p:grpSpPr>
          <p:cxnSp>
            <p:nvCxnSpPr>
              <p:cNvPr id="62" name="Straight Connector 61"/>
              <p:cNvCxnSpPr>
                <a:stCxn id="63"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3" name="Oval 62"/>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4" name="Straight Arrow Connector 63"/>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rot="9900000">
              <a:off x="6962188" y="3943725"/>
              <a:ext cx="790221" cy="790222"/>
              <a:chOff x="874890" y="3457222"/>
              <a:chExt cx="790221" cy="790222"/>
            </a:xfrm>
          </p:grpSpPr>
          <p:cxnSp>
            <p:nvCxnSpPr>
              <p:cNvPr id="59" name="Straight Connector 58"/>
              <p:cNvCxnSpPr>
                <a:stCxn id="60"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0" name="Oval 59"/>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8" name="Group 37"/>
            <p:cNvGrpSpPr/>
            <p:nvPr/>
          </p:nvGrpSpPr>
          <p:grpSpPr>
            <a:xfrm rot="9900000">
              <a:off x="5636721" y="4534473"/>
              <a:ext cx="790221" cy="790222"/>
              <a:chOff x="874890" y="3457222"/>
              <a:chExt cx="790221" cy="790222"/>
            </a:xfrm>
          </p:grpSpPr>
          <p:cxnSp>
            <p:nvCxnSpPr>
              <p:cNvPr id="56" name="Straight Connector 55"/>
              <p:cNvCxnSpPr>
                <a:stCxn id="57"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8" name="Straight Arrow Connector 57"/>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9" name="Group 38"/>
            <p:cNvGrpSpPr/>
            <p:nvPr/>
          </p:nvGrpSpPr>
          <p:grpSpPr>
            <a:xfrm rot="9900000">
              <a:off x="7100909" y="3057737"/>
              <a:ext cx="790221" cy="790222"/>
              <a:chOff x="874890" y="3457222"/>
              <a:chExt cx="790221" cy="790222"/>
            </a:xfrm>
          </p:grpSpPr>
          <p:cxnSp>
            <p:nvCxnSpPr>
              <p:cNvPr id="53" name="Straight Connector 52"/>
              <p:cNvCxnSpPr>
                <a:stCxn id="54"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rot="9900000">
              <a:off x="6865513" y="5438626"/>
              <a:ext cx="790221" cy="790222"/>
              <a:chOff x="874890" y="3457222"/>
              <a:chExt cx="790221" cy="790222"/>
            </a:xfrm>
          </p:grpSpPr>
          <p:cxnSp>
            <p:nvCxnSpPr>
              <p:cNvPr id="50" name="Straight Connector 49"/>
              <p:cNvCxnSpPr>
                <a:stCxn id="51"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2" name="Straight Arrow Connector 51"/>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rot="9900000">
              <a:off x="5590296" y="5438628"/>
              <a:ext cx="790221" cy="790222"/>
              <a:chOff x="874890" y="3457222"/>
              <a:chExt cx="790221" cy="790222"/>
            </a:xfrm>
          </p:grpSpPr>
          <p:cxnSp>
            <p:nvCxnSpPr>
              <p:cNvPr id="47" name="Straight Connector 46"/>
              <p:cNvCxnSpPr>
                <a:stCxn id="48"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rot="9900000">
              <a:off x="7640640" y="4710067"/>
              <a:ext cx="790221" cy="790222"/>
              <a:chOff x="874890" y="3457222"/>
              <a:chExt cx="790221" cy="790222"/>
            </a:xfrm>
          </p:grpSpPr>
          <p:cxnSp>
            <p:nvCxnSpPr>
              <p:cNvPr id="44" name="Straight Connector 43"/>
              <p:cNvCxnSpPr>
                <a:stCxn id="45" idx="3"/>
              </p:cNvCxnSpPr>
              <p:nvPr/>
            </p:nvCxnSpPr>
            <p:spPr>
              <a:xfrm flipV="1">
                <a:off x="1106572" y="3457222"/>
                <a:ext cx="558539" cy="558539"/>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30111" y="3570111"/>
                <a:ext cx="522111" cy="52211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Arrow Connector 45"/>
              <p:cNvCxnSpPr/>
              <p:nvPr/>
            </p:nvCxnSpPr>
            <p:spPr>
              <a:xfrm flipH="1">
                <a:off x="874890" y="3937001"/>
                <a:ext cx="310443" cy="310443"/>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5105598" y="2860182"/>
              <a:ext cx="3415520" cy="3556000"/>
            </a:xfrm>
            <a:prstGeom prst="rect">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5" name="Right Arrow 64"/>
          <p:cNvSpPr/>
          <p:nvPr/>
        </p:nvSpPr>
        <p:spPr>
          <a:xfrm>
            <a:off x="3761214" y="3157379"/>
            <a:ext cx="1553632" cy="3026381"/>
          </a:xfrm>
          <a:prstGeom prst="rightArrow">
            <a:avLst>
              <a:gd name="adj1" fmla="val 50000"/>
              <a:gd name="adj2" fmla="val 66349"/>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3756715" y="4219450"/>
            <a:ext cx="1365618" cy="923330"/>
          </a:xfrm>
          <a:prstGeom prst="rect">
            <a:avLst/>
          </a:prstGeom>
          <a:noFill/>
        </p:spPr>
        <p:txBody>
          <a:bodyPr wrap="square" rtlCol="0">
            <a:spAutoFit/>
          </a:bodyPr>
          <a:lstStyle/>
          <a:p>
            <a:pPr algn="ctr"/>
            <a:r>
              <a:rPr lang="en-US" b="1" dirty="0">
                <a:solidFill>
                  <a:srgbClr val="000000"/>
                </a:solidFill>
              </a:rPr>
              <a:t>Apply Magnetic Field</a:t>
            </a:r>
          </a:p>
        </p:txBody>
      </p:sp>
    </p:spTree>
    <p:extLst>
      <p:ext uri="{BB962C8B-B14F-4D97-AF65-F5344CB8AC3E}">
        <p14:creationId xmlns:p14="http://schemas.microsoft.com/office/powerpoint/2010/main" val="155432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1279</TotalTime>
  <Words>1917</Words>
  <Application>Microsoft Macintosh PowerPoint</Application>
  <PresentationFormat>On-screen Show (4:3)</PresentationFormat>
  <Paragraphs>389</Paragraphs>
  <Slides>60</Slides>
  <Notes>5</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Helvetica Neue</vt:lpstr>
      <vt:lpstr>Mangal</vt:lpstr>
      <vt:lpstr>Office Theme</vt:lpstr>
      <vt:lpstr>INTRO TO BRAIN IMAGING</vt:lpstr>
      <vt:lpstr>Agenda</vt:lpstr>
      <vt:lpstr>Temporal &amp; Spatial Resolution</vt:lpstr>
      <vt:lpstr>What am I Looking at?</vt:lpstr>
      <vt:lpstr>Quick Brain Anatomy Review</vt:lpstr>
      <vt:lpstr>MR Safety</vt:lpstr>
      <vt:lpstr>What Does MRI Sound Like?</vt:lpstr>
      <vt:lpstr>How Does MRI Work?</vt:lpstr>
      <vt:lpstr>Magnetic Resonance Imaging</vt:lpstr>
      <vt:lpstr>Magnetic Resonance Imaging</vt:lpstr>
      <vt:lpstr>Magnetic Resonance Imaging</vt:lpstr>
      <vt:lpstr>MR Signal Differs for Each Tissue</vt:lpstr>
      <vt:lpstr>PowerPoint Presentation</vt:lpstr>
      <vt:lpstr>Agenda</vt:lpstr>
      <vt:lpstr>Structural MRI</vt:lpstr>
      <vt:lpstr>We Acquire One Slice at a Time</vt:lpstr>
      <vt:lpstr>Functional MRI (fMRI)</vt:lpstr>
      <vt:lpstr>Blood Oxygen Level Dependent (BOLD) Signal</vt:lpstr>
      <vt:lpstr>Functional MRI (fMRI)</vt:lpstr>
      <vt:lpstr>Aside: fMRI History</vt:lpstr>
      <vt:lpstr>Agenda</vt:lpstr>
      <vt:lpstr>Image Subtraction</vt:lpstr>
      <vt:lpstr>General Linear Model</vt:lpstr>
      <vt:lpstr>General Linear Model</vt:lpstr>
      <vt:lpstr>General Linear Model</vt:lpstr>
      <vt:lpstr>Thresholding the Image</vt:lpstr>
      <vt:lpstr>Limitations</vt:lpstr>
      <vt:lpstr>Finding Functional Brain Regions</vt:lpstr>
      <vt:lpstr>Finding Functional Brain Regions</vt:lpstr>
      <vt:lpstr>Is the FFA Face-Specific?</vt:lpstr>
      <vt:lpstr>Functional vs. Anatomical Regions</vt:lpstr>
      <vt:lpstr>Limitations</vt:lpstr>
      <vt:lpstr>Forum Responses</vt:lpstr>
      <vt:lpstr>Agenda</vt:lpstr>
      <vt:lpstr>Neural Decoding</vt:lpstr>
      <vt:lpstr>Neural Decoding Analogy: Audience Applause</vt:lpstr>
      <vt:lpstr>Neural Decoding Analogy</vt:lpstr>
      <vt:lpstr>Neural Decoding</vt:lpstr>
      <vt:lpstr>Sensitivity Analysis</vt:lpstr>
      <vt:lpstr>Neural Decoding Example</vt:lpstr>
      <vt:lpstr>Issues surrounding Neural Decoding &amp; Machine Learning</vt:lpstr>
      <vt:lpstr>Agenda</vt:lpstr>
      <vt:lpstr>Aside: Cortical Surface</vt:lpstr>
      <vt:lpstr>Functional Connectivity</vt:lpstr>
      <vt:lpstr>Functional Connectivity Networks</vt:lpstr>
      <vt:lpstr>Functional Connectivity Networks</vt:lpstr>
      <vt:lpstr>PowerPoint Presentation</vt:lpstr>
      <vt:lpstr>PowerPoint Presentation</vt:lpstr>
      <vt:lpstr>Learning Varies Across Subjects</vt:lpstr>
      <vt:lpstr>Brain Networks During Learning</vt:lpstr>
      <vt:lpstr>Empirical Questions</vt:lpstr>
      <vt:lpstr>Betweenness Centrality</vt:lpstr>
      <vt:lpstr>Centrality of the Cognitive Control Network During Rule Learning</vt:lpstr>
      <vt:lpstr>Centrality and Rule Learning</vt:lpstr>
      <vt:lpstr>Preliminary Takeaways</vt:lpstr>
      <vt:lpstr>Limitations of Network Science Methods</vt:lpstr>
      <vt:lpstr>Agenda</vt:lpstr>
      <vt:lpstr>The Future is Now</vt:lpstr>
      <vt:lpstr>Acknowledgements</vt:lpstr>
      <vt:lpstr>Questions?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BRAIN IMAGING</dc:title>
  <dc:creator>Microsoft Office User</dc:creator>
  <cp:lastModifiedBy>Microsoft Office User</cp:lastModifiedBy>
  <cp:revision>73</cp:revision>
  <dcterms:created xsi:type="dcterms:W3CDTF">2020-01-30T20:27:30Z</dcterms:created>
  <dcterms:modified xsi:type="dcterms:W3CDTF">2020-03-18T21:38:57Z</dcterms:modified>
</cp:coreProperties>
</file>