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72"/>
  </p:notesMasterIdLst>
  <p:sldIdLst>
    <p:sldId id="572" r:id="rId2"/>
    <p:sldId id="548" r:id="rId3"/>
    <p:sldId id="545" r:id="rId4"/>
    <p:sldId id="573" r:id="rId5"/>
    <p:sldId id="482" r:id="rId6"/>
    <p:sldId id="453" r:id="rId7"/>
    <p:sldId id="436" r:id="rId8"/>
    <p:sldId id="403" r:id="rId9"/>
    <p:sldId id="405" r:id="rId10"/>
    <p:sldId id="466" r:id="rId11"/>
    <p:sldId id="437" r:id="rId12"/>
    <p:sldId id="465" r:id="rId13"/>
    <p:sldId id="457" r:id="rId14"/>
    <p:sldId id="440" r:id="rId15"/>
    <p:sldId id="498" r:id="rId16"/>
    <p:sldId id="508" r:id="rId17"/>
    <p:sldId id="509" r:id="rId18"/>
    <p:sldId id="438" r:id="rId19"/>
    <p:sldId id="439" r:id="rId20"/>
    <p:sldId id="486" r:id="rId21"/>
    <p:sldId id="527" r:id="rId22"/>
    <p:sldId id="471" r:id="rId23"/>
    <p:sldId id="472" r:id="rId24"/>
    <p:sldId id="473" r:id="rId25"/>
    <p:sldId id="474" r:id="rId26"/>
    <p:sldId id="475" r:id="rId27"/>
    <p:sldId id="447" r:id="rId28"/>
    <p:sldId id="488" r:id="rId29"/>
    <p:sldId id="420" r:id="rId30"/>
    <p:sldId id="533" r:id="rId31"/>
    <p:sldId id="468" r:id="rId32"/>
    <p:sldId id="491" r:id="rId33"/>
    <p:sldId id="451" r:id="rId34"/>
    <p:sldId id="537" r:id="rId35"/>
    <p:sldId id="494" r:id="rId36"/>
    <p:sldId id="520" r:id="rId37"/>
    <p:sldId id="565" r:id="rId38"/>
    <p:sldId id="568" r:id="rId39"/>
    <p:sldId id="569" r:id="rId40"/>
    <p:sldId id="575" r:id="rId41"/>
    <p:sldId id="567" r:id="rId42"/>
    <p:sldId id="574" r:id="rId43"/>
    <p:sldId id="484" r:id="rId44"/>
    <p:sldId id="489" r:id="rId45"/>
    <p:sldId id="492" r:id="rId46"/>
    <p:sldId id="591" r:id="rId47"/>
    <p:sldId id="547" r:id="rId48"/>
    <p:sldId id="555" r:id="rId49"/>
    <p:sldId id="493" r:id="rId50"/>
    <p:sldId id="557" r:id="rId51"/>
    <p:sldId id="556" r:id="rId52"/>
    <p:sldId id="455" r:id="rId53"/>
    <p:sldId id="558" r:id="rId54"/>
    <p:sldId id="456" r:id="rId55"/>
    <p:sldId id="506" r:id="rId56"/>
    <p:sldId id="526" r:id="rId57"/>
    <p:sldId id="499" r:id="rId58"/>
    <p:sldId id="532" r:id="rId59"/>
    <p:sldId id="560" r:id="rId60"/>
    <p:sldId id="554" r:id="rId61"/>
    <p:sldId id="561" r:id="rId62"/>
    <p:sldId id="578" r:id="rId63"/>
    <p:sldId id="553" r:id="rId64"/>
    <p:sldId id="549" r:id="rId65"/>
    <p:sldId id="577" r:id="rId66"/>
    <p:sldId id="551" r:id="rId67"/>
    <p:sldId id="552" r:id="rId68"/>
    <p:sldId id="550" r:id="rId69"/>
    <p:sldId id="513" r:id="rId70"/>
    <p:sldId id="265"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 id="{2DEB31F5-E611-76AB-EA2A-DBD389A3FF9C}" name="Morin, Thomas, Matthew" initials="MTM" userId="S::tommorin@bu.edu::53546125-1e55-4443-8a1c-c97378d826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8585"/>
    <a:srgbClr val="6FF0FF"/>
    <a:srgbClr val="BF6AC3"/>
    <a:srgbClr val="7BD7D3"/>
    <a:srgbClr val="FFFFFF"/>
    <a:srgbClr val="0070C0"/>
    <a:srgbClr val="FFFF00"/>
    <a:srgbClr val="E69421"/>
    <a:srgbClr val="60C473"/>
    <a:srgbClr val="F0A6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83"/>
    <p:restoredTop sz="95967"/>
  </p:normalViewPr>
  <p:slideViewPr>
    <p:cSldViewPr snapToGrid="0" snapToObjects="1">
      <p:cViewPr varScale="1">
        <p:scale>
          <a:sx n="115" d="100"/>
          <a:sy n="115" d="100"/>
        </p:scale>
        <p:origin x="1272" y="208"/>
      </p:cViewPr>
      <p:guideLst/>
    </p:cSldViewPr>
  </p:slideViewPr>
  <p:outlineViewPr>
    <p:cViewPr>
      <p:scale>
        <a:sx n="33" d="100"/>
        <a:sy n="33" d="100"/>
      </p:scale>
      <p:origin x="0" y="-32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78"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4B81D8-D8A6-2A42-AEFE-FB5375A3431F}" type="datetimeFigureOut">
              <a:rPr lang="en-US" smtClean="0"/>
              <a:t>8/12/23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C1E72-974F-644D-A2C3-C49F4C7A4EFC}" type="slidenum">
              <a:rPr lang="en-US" smtClean="0"/>
              <a:t>‹#›</a:t>
            </a:fld>
            <a:endParaRPr lang="en-US"/>
          </a:p>
        </p:txBody>
      </p:sp>
    </p:spTree>
    <p:extLst>
      <p:ext uri="{BB962C8B-B14F-4D97-AF65-F5344CB8AC3E}">
        <p14:creationId xmlns:p14="http://schemas.microsoft.com/office/powerpoint/2010/main" val="668117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Flexibility and learning. (</a:t>
            </a:r>
            <a:r>
              <a:rPr lang="en-US" sz="1200" b="0" i="1"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Boxplots showing that the increase in flexibility from experimental session 1 to session 2 was significantly greater than zero (a one-sample </a:t>
            </a:r>
            <a:r>
              <a:rPr lang="en-US" sz="1200" b="0" i="1" kern="120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-test gives the result </a:t>
            </a:r>
            <a:r>
              <a:rPr lang="en-US" sz="1200" b="0" i="1" kern="120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 ≈ 6.00 with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2 × 10</a:t>
            </a:r>
            <a:r>
              <a:rPr lang="en-US" sz="1200" b="0" i="0" kern="1200" baseline="30000" dirty="0">
                <a:solidFill>
                  <a:schemeClr val="tx1"/>
                </a:solidFill>
                <a:effectLst/>
                <a:latin typeface="+mn-lt"/>
                <a:ea typeface="+mn-ea"/>
                <a:cs typeface="+mn-cs"/>
              </a:rPr>
              <a:t>-8</a:t>
            </a:r>
            <a:r>
              <a:rPr lang="en-US" sz="1200" b="0" i="0" kern="1200" dirty="0">
                <a:solidFill>
                  <a:schemeClr val="tx1"/>
                </a:solidFill>
                <a:effectLst/>
                <a:latin typeface="+mn-lt"/>
                <a:ea typeface="+mn-ea"/>
                <a:cs typeface="+mn-cs"/>
              </a:rPr>
              <a:t>), and that the magnitude of the decrease in flexibility from session 2 to session 3 was significantly greater than zero (</a:t>
            </a:r>
            <a:r>
              <a:rPr lang="en-US" sz="1200" b="0" i="1" kern="120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 ≈ 7.46,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2 × 10</a:t>
            </a:r>
            <a:r>
              <a:rPr lang="en-US" sz="1200" b="0" i="0" kern="1200" baseline="30000" dirty="0">
                <a:solidFill>
                  <a:schemeClr val="tx1"/>
                </a:solidFill>
                <a:effectLst/>
                <a:latin typeface="+mn-lt"/>
                <a:ea typeface="+mn-ea"/>
                <a:cs typeface="+mn-cs"/>
              </a:rPr>
              <a:t>-11</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Significant predictive correlations between flexibility in session 1 and learning in session 2 (black curve,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0.001) and between flexibility in session 2 and learning in session 3 (red curve,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0.009). Note that relationships between learning and network flexibility in the same experimental sessions (1 and 2) were not significant; we obtained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&gt; 0.13 using permutation tests. (</a:t>
            </a:r>
            <a:r>
              <a:rPr lang="en-US" sz="1200" b="0" i="1" kern="120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 Brain regions whose flexibility in session 1 predicted learning in session 2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0.05, uncorrected for multiple comparisons). Regions that also passed false-positive correction were the left anterior fusiform cortex and the right inferior frontal gyrus, thalamus, and nucleus </a:t>
            </a:r>
            <a:r>
              <a:rPr lang="en-US" sz="1200" b="0" i="0" kern="1200" dirty="0" err="1">
                <a:solidFill>
                  <a:schemeClr val="tx1"/>
                </a:solidFill>
                <a:effectLst/>
                <a:latin typeface="+mn-lt"/>
                <a:ea typeface="+mn-ea"/>
                <a:cs typeface="+mn-cs"/>
              </a:rPr>
              <a:t>accumbens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D</a:t>
            </a:r>
            <a:r>
              <a:rPr lang="en-US" sz="1200" b="0" i="0" kern="1200" dirty="0">
                <a:solidFill>
                  <a:schemeClr val="tx1"/>
                </a:solidFill>
                <a:effectLst/>
                <a:latin typeface="+mn-lt"/>
                <a:ea typeface="+mn-ea"/>
                <a:cs typeface="+mn-cs"/>
              </a:rPr>
              <a:t>) Brain regions whose flexibility in session 2 predicted learning in session 3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0.05, uncorrected for multiple comparisons). Regions that also passed false-positive correction for multiple comparisons were the left </a:t>
            </a:r>
            <a:r>
              <a:rPr lang="en-US" sz="1200" b="0" i="0" kern="1200" dirty="0" err="1">
                <a:solidFill>
                  <a:schemeClr val="tx1"/>
                </a:solidFill>
                <a:effectLst/>
                <a:latin typeface="+mn-lt"/>
                <a:ea typeface="+mn-ea"/>
                <a:cs typeface="+mn-cs"/>
              </a:rPr>
              <a:t>intracalcarine</a:t>
            </a:r>
            <a:r>
              <a:rPr lang="en-US" sz="1200" b="0" i="0" kern="1200" dirty="0">
                <a:solidFill>
                  <a:schemeClr val="tx1"/>
                </a:solidFill>
                <a:effectLst/>
                <a:latin typeface="+mn-lt"/>
                <a:ea typeface="+mn-ea"/>
                <a:cs typeface="+mn-cs"/>
              </a:rPr>
              <a:t> cortex, paracingulate gyrus, precuneus, and lingual gyrus and the right superior frontal gyrus and precuneus cortex. In (</a:t>
            </a:r>
            <a:r>
              <a:rPr lang="en-US" sz="1200" b="0" i="1" kern="120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D</a:t>
            </a:r>
            <a:r>
              <a:rPr lang="en-US" sz="1200" b="0" i="0" kern="1200" dirty="0">
                <a:solidFill>
                  <a:schemeClr val="tx1"/>
                </a:solidFill>
                <a:effectLst/>
                <a:latin typeface="+mn-lt"/>
                <a:ea typeface="+mn-ea"/>
                <a:cs typeface="+mn-cs"/>
              </a:rPr>
              <a:t>), colors indicate the Spearman correlation coefficient </a:t>
            </a:r>
            <a:r>
              <a:rPr lang="en-US" sz="1200" b="0" i="1" kern="1200" dirty="0">
                <a:solidFill>
                  <a:schemeClr val="tx1"/>
                </a:solidFill>
                <a:effectLst/>
                <a:latin typeface="+mn-lt"/>
                <a:ea typeface="+mn-ea"/>
                <a:cs typeface="+mn-cs"/>
              </a:rPr>
              <a:t>r</a:t>
            </a:r>
            <a:r>
              <a:rPr lang="en-US" sz="1200" b="0" i="0" kern="1200" dirty="0">
                <a:solidFill>
                  <a:schemeClr val="tx1"/>
                </a:solidFill>
                <a:effectLst/>
                <a:latin typeface="+mn-lt"/>
                <a:ea typeface="+mn-ea"/>
                <a:cs typeface="+mn-cs"/>
              </a:rPr>
              <a:t> between flexibility and learning.</a:t>
            </a:r>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6</a:t>
            </a:fld>
            <a:endParaRPr lang="en-US"/>
          </a:p>
        </p:txBody>
      </p:sp>
    </p:spTree>
    <p:extLst>
      <p:ext uri="{BB962C8B-B14F-4D97-AF65-F5344CB8AC3E}">
        <p14:creationId xmlns:p14="http://schemas.microsoft.com/office/powerpoint/2010/main" val="2696868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Results demonstrated that hippocampal activity and hippocampal–prefrontal functional interconnectivity distinguished retrieval under different levels of hierarchically organized task rules. In explicit contrast to the hippocampal tail, anterior (body and head) regions were recruited specifically for superordinate changes in the contextual hierarchy. The hippocampal body also differed in its functional connectivity with the prefrontal cortex for superordinate versus subordinate changes</a:t>
            </a:r>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33</a:t>
            </a:fld>
            <a:endParaRPr lang="en-US"/>
          </a:p>
        </p:txBody>
      </p:sp>
    </p:spTree>
    <p:extLst>
      <p:ext uri="{BB962C8B-B14F-4D97-AF65-F5344CB8AC3E}">
        <p14:creationId xmlns:p14="http://schemas.microsoft.com/office/powerpoint/2010/main" val="130572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37</a:t>
            </a:fld>
            <a:endParaRPr lang="en-US"/>
          </a:p>
        </p:txBody>
      </p:sp>
    </p:spTree>
    <p:extLst>
      <p:ext uri="{BB962C8B-B14F-4D97-AF65-F5344CB8AC3E}">
        <p14:creationId xmlns:p14="http://schemas.microsoft.com/office/powerpoint/2010/main" val="3787170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69</a:t>
            </a:fld>
            <a:endParaRPr lang="en-US"/>
          </a:p>
        </p:txBody>
      </p:sp>
    </p:spTree>
    <p:extLst>
      <p:ext uri="{BB962C8B-B14F-4D97-AF65-F5344CB8AC3E}">
        <p14:creationId xmlns:p14="http://schemas.microsoft.com/office/powerpoint/2010/main" val="3499544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5D65C-E8C7-EE4F-9105-617869A65875}" type="slidenum">
              <a:rPr lang="en-US" smtClean="0"/>
              <a:t>70</a:t>
            </a:fld>
            <a:endParaRPr lang="en-US"/>
          </a:p>
        </p:txBody>
      </p:sp>
    </p:spTree>
    <p:extLst>
      <p:ext uri="{BB962C8B-B14F-4D97-AF65-F5344CB8AC3E}">
        <p14:creationId xmlns:p14="http://schemas.microsoft.com/office/powerpoint/2010/main" val="4207480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have an example of a context-dependent rule you might encounter if you’re parking your car in the US.</a:t>
            </a:r>
          </a:p>
          <a:p>
            <a:r>
              <a:rPr lang="en-US" dirty="0"/>
              <a:t>This sign on the left indicates that you cannot park your car in this zone. The signs on the right, which are real signs that you can find in Boston, show you just how complicated it can be when deciding whether or not it is ok to park your car. Depending on the context (the time of day, your residency status, etc.) your actions have to change in order to follow the rule.</a:t>
            </a:r>
          </a:p>
        </p:txBody>
      </p:sp>
      <p:sp>
        <p:nvSpPr>
          <p:cNvPr id="4" name="Slide Number Placeholder 3"/>
          <p:cNvSpPr>
            <a:spLocks noGrp="1"/>
          </p:cNvSpPr>
          <p:nvPr>
            <p:ph type="sldNum" sz="quarter" idx="5"/>
          </p:nvPr>
        </p:nvSpPr>
        <p:spPr/>
        <p:txBody>
          <a:bodyPr/>
          <a:lstStyle/>
          <a:p>
            <a:fld id="{F2E04970-18C1-734F-882E-2D7FB5173973}" type="slidenum">
              <a:rPr lang="en-US" smtClean="0"/>
              <a:t>7</a:t>
            </a:fld>
            <a:endParaRPr lang="en-US"/>
          </a:p>
        </p:txBody>
      </p:sp>
    </p:spTree>
    <p:extLst>
      <p:ext uri="{BB962C8B-B14F-4D97-AF65-F5344CB8AC3E}">
        <p14:creationId xmlns:p14="http://schemas.microsoft.com/office/powerpoint/2010/main" val="3072658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9</a:t>
            </a:fld>
            <a:endParaRPr lang="en-US"/>
          </a:p>
        </p:txBody>
      </p:sp>
    </p:spTree>
    <p:extLst>
      <p:ext uri="{BB962C8B-B14F-4D97-AF65-F5344CB8AC3E}">
        <p14:creationId xmlns:p14="http://schemas.microsoft.com/office/powerpoint/2010/main" val="1798231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think that is confusing, you are not alone, as 30% of our subjects never performed above chance during the task. Here you can see subject performance across the 9 scanning runs. Blue dots show subjects that successfully learned the task, and red dots show subjects that were unsuccessful. You can see that for the successful participants, accuracy is generally increasing over time. Our main question is: what is different about the brain network dynamics between these successful and unsuccessful participants.</a:t>
            </a:r>
          </a:p>
        </p:txBody>
      </p:sp>
      <p:sp>
        <p:nvSpPr>
          <p:cNvPr id="4" name="Slide Number Placeholder 3"/>
          <p:cNvSpPr>
            <a:spLocks noGrp="1"/>
          </p:cNvSpPr>
          <p:nvPr>
            <p:ph type="sldNum" sz="quarter" idx="5"/>
          </p:nvPr>
        </p:nvSpPr>
        <p:spPr/>
        <p:txBody>
          <a:bodyPr/>
          <a:lstStyle/>
          <a:p>
            <a:fld id="{F2E04970-18C1-734F-882E-2D7FB5173973}" type="slidenum">
              <a:rPr lang="en-US" smtClean="0"/>
              <a:t>11</a:t>
            </a:fld>
            <a:endParaRPr lang="en-US"/>
          </a:p>
        </p:txBody>
      </p:sp>
    </p:spTree>
    <p:extLst>
      <p:ext uri="{BB962C8B-B14F-4D97-AF65-F5344CB8AC3E}">
        <p14:creationId xmlns:p14="http://schemas.microsoft.com/office/powerpoint/2010/main" val="1750441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answer this question, we formed a multilayer functional connectivity network for each subject, using the regions found in the Schaefer 400 atlas. To create the network, each region in the atlas becomes a node. If the BOLD signal is highly correlated between two nodes, then we connect them with an edge. We repeat this for all nine-scanning runs, and create this multi-layered network for each of our subjects. With a network constructed, we can start to ask questions about the network’s structure.</a:t>
            </a:r>
          </a:p>
        </p:txBody>
      </p:sp>
      <p:sp>
        <p:nvSpPr>
          <p:cNvPr id="4" name="Slide Number Placeholder 3"/>
          <p:cNvSpPr>
            <a:spLocks noGrp="1"/>
          </p:cNvSpPr>
          <p:nvPr>
            <p:ph type="sldNum" sz="quarter" idx="5"/>
          </p:nvPr>
        </p:nvSpPr>
        <p:spPr/>
        <p:txBody>
          <a:bodyPr/>
          <a:lstStyle/>
          <a:p>
            <a:fld id="{F2E04970-18C1-734F-882E-2D7FB5173973}" type="slidenum">
              <a:rPr lang="en-US" smtClean="0"/>
              <a:t>14</a:t>
            </a:fld>
            <a:endParaRPr lang="en-US"/>
          </a:p>
        </p:txBody>
      </p:sp>
    </p:spTree>
    <p:extLst>
      <p:ext uri="{BB962C8B-B14F-4D97-AF65-F5344CB8AC3E}">
        <p14:creationId xmlns:p14="http://schemas.microsoft.com/office/powerpoint/2010/main" val="856989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wanted to know if the overall flexibility of the network was different between learner’s and non-learners. We predicted that successful learner’s would quickly adopt a successful strategy and form a rigid community structure. To test this, we ran a Louvain community detection algorithm on each subject’s multilayered network, essentially giving each node a data-driven community assignment. If we follow the community membership of this node circled in yellow, this is what we find: First the node belongs to the purple network. Then, it spends a few scanning runs in the green network, until it becomes a part of this blue network, and then the subject reaches the end of the scanning session. To calculate the flexibility of this node, we look at how many times its community membership switches, and divide by the total possible number of switches. For this node, that is 2 switches over 8 possible switches, or 0.25.</a:t>
            </a:r>
          </a:p>
        </p:txBody>
      </p:sp>
      <p:sp>
        <p:nvSpPr>
          <p:cNvPr id="4" name="Slide Number Placeholder 3"/>
          <p:cNvSpPr>
            <a:spLocks noGrp="1"/>
          </p:cNvSpPr>
          <p:nvPr>
            <p:ph type="sldNum" sz="quarter" idx="5"/>
          </p:nvPr>
        </p:nvSpPr>
        <p:spPr/>
        <p:txBody>
          <a:bodyPr/>
          <a:lstStyle/>
          <a:p>
            <a:fld id="{F2E04970-18C1-734F-882E-2D7FB5173973}" type="slidenum">
              <a:rPr lang="en-US" smtClean="0"/>
              <a:t>18</a:t>
            </a:fld>
            <a:endParaRPr lang="en-US"/>
          </a:p>
        </p:txBody>
      </p:sp>
    </p:spTree>
    <p:extLst>
      <p:ext uri="{BB962C8B-B14F-4D97-AF65-F5344CB8AC3E}">
        <p14:creationId xmlns:p14="http://schemas.microsoft.com/office/powerpoint/2010/main" val="1177745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take the average flexibility of all 400 brain regions, and correlate it with each subject’s overall accuracy on the task. When we plot that we find that indeed, the successful learners – who had high overall accuracy, show lower flexibility scores, implying that they quickly form stable community structures. We can also map the correlation between flexibility and accuracy onto each individual cortical region to get a brain map like this. And while most of the brain is blue, driving that whole brain negative correlation plotted to the left, we actually see several brain regions with warm colors, demonstrating that there are regions of cortex that are flexibly switching their community allegiance in successful learners.</a:t>
            </a:r>
          </a:p>
        </p:txBody>
      </p:sp>
      <p:sp>
        <p:nvSpPr>
          <p:cNvPr id="4" name="Slide Number Placeholder 3"/>
          <p:cNvSpPr>
            <a:spLocks noGrp="1"/>
          </p:cNvSpPr>
          <p:nvPr>
            <p:ph type="sldNum" sz="quarter" idx="5"/>
          </p:nvPr>
        </p:nvSpPr>
        <p:spPr/>
        <p:txBody>
          <a:bodyPr/>
          <a:lstStyle/>
          <a:p>
            <a:fld id="{F2E04970-18C1-734F-882E-2D7FB5173973}" type="slidenum">
              <a:rPr lang="en-US" smtClean="0"/>
              <a:t>19</a:t>
            </a:fld>
            <a:endParaRPr lang="en-US"/>
          </a:p>
        </p:txBody>
      </p:sp>
    </p:spTree>
    <p:extLst>
      <p:ext uri="{BB962C8B-B14F-4D97-AF65-F5344CB8AC3E}">
        <p14:creationId xmlns:p14="http://schemas.microsoft.com/office/powerpoint/2010/main" val="3218875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24</a:t>
            </a:fld>
            <a:endParaRPr lang="en-US"/>
          </a:p>
        </p:txBody>
      </p:sp>
    </p:spTree>
    <p:extLst>
      <p:ext uri="{BB962C8B-B14F-4D97-AF65-F5344CB8AC3E}">
        <p14:creationId xmlns:p14="http://schemas.microsoft.com/office/powerpoint/2010/main" val="1220168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Results demonstrated that hippocampal activity and hippocampal–prefrontal functional interconnectivity distinguished retrieval under different levels of hierarchically organized task rules. In explicit contrast to the hippocampal tail, anterior (body and head) regions were recruited specifically for superordinate changes in the contextual hierarchy. The hippocampal body also differed in its functional connectivity with the prefrontal cortex for superordinate versus subordinate changes</a:t>
            </a:r>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32</a:t>
            </a:fld>
            <a:endParaRPr lang="en-US"/>
          </a:p>
        </p:txBody>
      </p:sp>
    </p:spTree>
    <p:extLst>
      <p:ext uri="{BB962C8B-B14F-4D97-AF65-F5344CB8AC3E}">
        <p14:creationId xmlns:p14="http://schemas.microsoft.com/office/powerpoint/2010/main" val="1714139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4BDA3A-6A5E-5441-BF6D-FB9984BF4101}" type="datetime1">
              <a:rPr lang="en-US" smtClean="0"/>
              <a:t>8/12/23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2737935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9477BC-F794-3743-91EE-D67D0A7519DE}" type="datetime1">
              <a:rPr lang="en-US" smtClean="0"/>
              <a:t>8/12/23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3404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318F16-AC6F-6346-AA0C-F2785475B385}" type="datetime1">
              <a:rPr lang="en-US" smtClean="0"/>
              <a:t>8/12/23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3260828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CCBB09-F9C2-9347-A3B5-365D2DB918BF}" type="datetime1">
              <a:rPr lang="en-US" smtClean="0"/>
              <a:t>8/12/23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1870322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F45BD6-23DF-C443-8226-60B0BFC3CEDE}" type="datetime1">
              <a:rPr lang="en-US" smtClean="0"/>
              <a:t>8/12/23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1985438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117E71-11C2-3A4A-AAAD-A3E659D1C1A5}" type="datetime1">
              <a:rPr lang="en-US" smtClean="0"/>
              <a:t>8/12/23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903870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5071BD-4F18-2A43-9068-2A3F9886EE11}" type="datetime1">
              <a:rPr lang="en-US" smtClean="0"/>
              <a:t>8/12/23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3210107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6BAF55-6682-F443-8AB2-6CBAFC438767}" type="datetime1">
              <a:rPr lang="en-US" smtClean="0"/>
              <a:t>8/12/23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1747183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AE8F38-449F-7840-8841-39170EF1FCE4}" type="datetime1">
              <a:rPr lang="en-US" smtClean="0"/>
              <a:t>8/12/23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4105387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BC1D32-5FA0-0141-BF2E-053BCB804676}" type="datetime1">
              <a:rPr lang="en-US" smtClean="0"/>
              <a:t>8/12/23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2287651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481C50-D6B6-D54A-BF9C-638A80B24B4C}" type="datetime1">
              <a:rPr lang="en-US" smtClean="0"/>
              <a:t>8/12/23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557989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C325D5-0A85-A849-82DD-E9B1A6E98D34}" type="datetime1">
              <a:rPr lang="en-US" smtClean="0"/>
              <a:t>8/12/23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552ADF-166F-AF40-B1A4-D35B819B761E}" type="slidenum">
              <a:rPr lang="en-US" smtClean="0"/>
              <a:t>‹#›</a:t>
            </a:fld>
            <a:endParaRPr lang="en-US"/>
          </a:p>
        </p:txBody>
      </p:sp>
    </p:spTree>
    <p:extLst>
      <p:ext uri="{BB962C8B-B14F-4D97-AF65-F5344CB8AC3E}">
        <p14:creationId xmlns:p14="http://schemas.microsoft.com/office/powerpoint/2010/main" val="35532662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4.tiff"/><Relationship Id="rId4" Type="http://schemas.openxmlformats.org/officeDocument/2006/relationships/image" Target="../media/image33.tiff"/></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9.tiff"/><Relationship Id="rId13" Type="http://schemas.openxmlformats.org/officeDocument/2006/relationships/image" Target="../media/image44.tiff"/><Relationship Id="rId3" Type="http://schemas.openxmlformats.org/officeDocument/2006/relationships/notesSlide" Target="../notesSlides/notesSlide6.xml"/><Relationship Id="rId7" Type="http://schemas.openxmlformats.org/officeDocument/2006/relationships/image" Target="../media/image38.tiff"/><Relationship Id="rId12" Type="http://schemas.openxmlformats.org/officeDocument/2006/relationships/image" Target="../media/image43.tif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7.tiff"/><Relationship Id="rId11" Type="http://schemas.openxmlformats.org/officeDocument/2006/relationships/image" Target="../media/image42.tiff"/><Relationship Id="rId5" Type="http://schemas.openxmlformats.org/officeDocument/2006/relationships/image" Target="../media/image36.tiff"/><Relationship Id="rId10" Type="http://schemas.openxmlformats.org/officeDocument/2006/relationships/image" Target="../media/image41.tiff"/><Relationship Id="rId4" Type="http://schemas.openxmlformats.org/officeDocument/2006/relationships/image" Target="../media/image35.tiff"/><Relationship Id="rId9" Type="http://schemas.openxmlformats.org/officeDocument/2006/relationships/image" Target="../media/image40.tiff"/></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7.xml"/><Relationship Id="rId7"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1.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tiff"/><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54.tiff"/></Relationships>
</file>

<file path=ppt/slides/_rels/slide27.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63.tiff"/><Relationship Id="rId4" Type="http://schemas.openxmlformats.org/officeDocument/2006/relationships/image" Target="../media/image62.tiff"/></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64.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6.gif"/><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tiff"/><Relationship Id="rId1" Type="http://schemas.openxmlformats.org/officeDocument/2006/relationships/slideLayout" Target="../slideLayouts/slideLayout2.xml"/><Relationship Id="rId4" Type="http://schemas.openxmlformats.org/officeDocument/2006/relationships/image" Target="../media/image67.tiff"/></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2.tiff"/><Relationship Id="rId4" Type="http://schemas.openxmlformats.org/officeDocument/2006/relationships/image" Target="../media/image71.tiff"/></Relationships>
</file>

<file path=ppt/slides/_rels/slide3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78.tiff"/><Relationship Id="rId21" Type="http://schemas.openxmlformats.org/officeDocument/2006/relationships/image" Target="../media/image96.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notesSlide" Target="../notesSlides/notesSlide11.xml"/><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97.tiff"/></Relationships>
</file>

<file path=ppt/slides/_rels/slide38.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109.jpeg"/><Relationship Id="rId18" Type="http://schemas.openxmlformats.org/officeDocument/2006/relationships/image" Target="../media/image114.jpeg"/><Relationship Id="rId3" Type="http://schemas.openxmlformats.org/officeDocument/2006/relationships/image" Target="../media/image99.jpeg"/><Relationship Id="rId21" Type="http://schemas.openxmlformats.org/officeDocument/2006/relationships/image" Target="../media/image97.tiff"/><Relationship Id="rId7" Type="http://schemas.openxmlformats.org/officeDocument/2006/relationships/image" Target="../media/image103.jpeg"/><Relationship Id="rId12" Type="http://schemas.openxmlformats.org/officeDocument/2006/relationships/image" Target="../media/image108.jpeg"/><Relationship Id="rId17" Type="http://schemas.openxmlformats.org/officeDocument/2006/relationships/image" Target="../media/image113.jpeg"/><Relationship Id="rId2" Type="http://schemas.openxmlformats.org/officeDocument/2006/relationships/image" Target="../media/image98.tiff"/><Relationship Id="rId16" Type="http://schemas.openxmlformats.org/officeDocument/2006/relationships/image" Target="../media/image112.jpeg"/><Relationship Id="rId20" Type="http://schemas.openxmlformats.org/officeDocument/2006/relationships/image" Target="../media/image116.jpeg"/><Relationship Id="rId1" Type="http://schemas.openxmlformats.org/officeDocument/2006/relationships/slideLayout" Target="../slideLayouts/slideLayout2.xml"/><Relationship Id="rId6" Type="http://schemas.openxmlformats.org/officeDocument/2006/relationships/image" Target="../media/image102.jpeg"/><Relationship Id="rId11" Type="http://schemas.openxmlformats.org/officeDocument/2006/relationships/image" Target="../media/image107.jpeg"/><Relationship Id="rId5" Type="http://schemas.openxmlformats.org/officeDocument/2006/relationships/image" Target="../media/image101.jpeg"/><Relationship Id="rId15" Type="http://schemas.openxmlformats.org/officeDocument/2006/relationships/image" Target="../media/image111.jpeg"/><Relationship Id="rId10" Type="http://schemas.openxmlformats.org/officeDocument/2006/relationships/image" Target="../media/image106.jpeg"/><Relationship Id="rId19" Type="http://schemas.openxmlformats.org/officeDocument/2006/relationships/image" Target="../media/image115.jpeg"/><Relationship Id="rId4" Type="http://schemas.openxmlformats.org/officeDocument/2006/relationships/image" Target="../media/image100.jpeg"/><Relationship Id="rId9" Type="http://schemas.openxmlformats.org/officeDocument/2006/relationships/image" Target="../media/image105.jpeg"/><Relationship Id="rId14" Type="http://schemas.openxmlformats.org/officeDocument/2006/relationships/image" Target="../media/image110.jpeg"/></Relationships>
</file>

<file path=ppt/slides/_rels/slide39.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8.tiff"/><Relationship Id="rId7" Type="http://schemas.openxmlformats.org/officeDocument/2006/relationships/image" Target="../media/image121.tiff"/><Relationship Id="rId2" Type="http://schemas.openxmlformats.org/officeDocument/2006/relationships/image" Target="../media/image117.tiff"/><Relationship Id="rId1" Type="http://schemas.openxmlformats.org/officeDocument/2006/relationships/slideLayout" Target="../slideLayouts/slideLayout2.xml"/><Relationship Id="rId6" Type="http://schemas.openxmlformats.org/officeDocument/2006/relationships/image" Target="../media/image120.tiff"/><Relationship Id="rId5" Type="http://schemas.openxmlformats.org/officeDocument/2006/relationships/image" Target="../media/image119.tiff"/><Relationship Id="rId4" Type="http://schemas.openxmlformats.org/officeDocument/2006/relationships/image" Target="../media/image97.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30.jpeg"/><Relationship Id="rId13" Type="http://schemas.openxmlformats.org/officeDocument/2006/relationships/image" Target="../media/image135.jpeg"/><Relationship Id="rId18" Type="http://schemas.openxmlformats.org/officeDocument/2006/relationships/image" Target="../media/image140.jpeg"/><Relationship Id="rId3" Type="http://schemas.openxmlformats.org/officeDocument/2006/relationships/image" Target="../media/image97.tiff"/><Relationship Id="rId21" Type="http://schemas.openxmlformats.org/officeDocument/2006/relationships/image" Target="../media/image143.jpeg"/><Relationship Id="rId7" Type="http://schemas.openxmlformats.org/officeDocument/2006/relationships/image" Target="../media/image129.jpeg"/><Relationship Id="rId12" Type="http://schemas.openxmlformats.org/officeDocument/2006/relationships/image" Target="../media/image134.jpeg"/><Relationship Id="rId17" Type="http://schemas.openxmlformats.org/officeDocument/2006/relationships/image" Target="../media/image139.jpeg"/><Relationship Id="rId2" Type="http://schemas.openxmlformats.org/officeDocument/2006/relationships/image" Target="../media/image125.tiff"/><Relationship Id="rId16" Type="http://schemas.openxmlformats.org/officeDocument/2006/relationships/image" Target="../media/image138.jpeg"/><Relationship Id="rId20"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image" Target="../media/image128.jpeg"/><Relationship Id="rId11" Type="http://schemas.openxmlformats.org/officeDocument/2006/relationships/image" Target="../media/image133.jpeg"/><Relationship Id="rId5" Type="http://schemas.openxmlformats.org/officeDocument/2006/relationships/image" Target="../media/image127.jpeg"/><Relationship Id="rId15" Type="http://schemas.openxmlformats.org/officeDocument/2006/relationships/image" Target="../media/image137.jpeg"/><Relationship Id="rId10" Type="http://schemas.openxmlformats.org/officeDocument/2006/relationships/image" Target="../media/image132.jpeg"/><Relationship Id="rId19" Type="http://schemas.openxmlformats.org/officeDocument/2006/relationships/image" Target="../media/image141.jpeg"/><Relationship Id="rId4" Type="http://schemas.openxmlformats.org/officeDocument/2006/relationships/image" Target="../media/image126.jpeg"/><Relationship Id="rId9" Type="http://schemas.openxmlformats.org/officeDocument/2006/relationships/image" Target="../media/image131.jpeg"/><Relationship Id="rId14" Type="http://schemas.openxmlformats.org/officeDocument/2006/relationships/image" Target="../media/image136.jpeg"/></Relationships>
</file>

<file path=ppt/slides/_rels/slide4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48.jpeg"/></Relationships>
</file>

<file path=ppt/slides/_rels/slide45.xml.rels><?xml version="1.0" encoding="UTF-8" standalone="yes"?>
<Relationships xmlns="http://schemas.openxmlformats.org/package/2006/relationships"><Relationship Id="rId3" Type="http://schemas.openxmlformats.org/officeDocument/2006/relationships/image" Target="../media/image149.tiff"/><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50.tiff"/></Relationships>
</file>

<file path=ppt/slides/_rels/slide46.xml.rels><?xml version="1.0" encoding="UTF-8" standalone="yes"?>
<Relationships xmlns="http://schemas.openxmlformats.org/package/2006/relationships"><Relationship Id="rId2" Type="http://schemas.openxmlformats.org/officeDocument/2006/relationships/image" Target="../media/image151.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58.tiff"/><Relationship Id="rId3" Type="http://schemas.openxmlformats.org/officeDocument/2006/relationships/image" Target="../media/image153.tiff"/><Relationship Id="rId7" Type="http://schemas.openxmlformats.org/officeDocument/2006/relationships/image" Target="../media/image157.tiff"/><Relationship Id="rId2" Type="http://schemas.openxmlformats.org/officeDocument/2006/relationships/image" Target="../media/image152.tiff"/><Relationship Id="rId1" Type="http://schemas.openxmlformats.org/officeDocument/2006/relationships/slideLayout" Target="../slideLayouts/slideLayout2.xml"/><Relationship Id="rId6" Type="http://schemas.openxmlformats.org/officeDocument/2006/relationships/image" Target="../media/image156.tiff"/><Relationship Id="rId5" Type="http://schemas.openxmlformats.org/officeDocument/2006/relationships/image" Target="../media/image155.tiff"/><Relationship Id="rId4" Type="http://schemas.openxmlformats.org/officeDocument/2006/relationships/image" Target="../media/image154.tiff"/></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4.tiff"/><Relationship Id="rId2" Type="http://schemas.openxmlformats.org/officeDocument/2006/relationships/image" Target="../media/image152.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tiff"/><Relationship Id="rId7" Type="http://schemas.openxmlformats.org/officeDocument/2006/relationships/image" Target="../media/image166.jpe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65.jpeg"/><Relationship Id="rId5" Type="http://schemas.openxmlformats.org/officeDocument/2006/relationships/image" Target="../media/image164.tiff"/><Relationship Id="rId4" Type="http://schemas.openxmlformats.org/officeDocument/2006/relationships/image" Target="../media/image163.tiff"/><Relationship Id="rId9" Type="http://schemas.openxmlformats.org/officeDocument/2006/relationships/image" Target="../media/image168.png"/></Relationships>
</file>

<file path=ppt/slides/_rels/slide55.xml.rels><?xml version="1.0" encoding="UTF-8" standalone="yes"?>
<Relationships xmlns="http://schemas.openxmlformats.org/package/2006/relationships"><Relationship Id="rId3" Type="http://schemas.openxmlformats.org/officeDocument/2006/relationships/image" Target="../media/image170.tiff"/><Relationship Id="rId2" Type="http://schemas.openxmlformats.org/officeDocument/2006/relationships/image" Target="../media/image169.tiff"/><Relationship Id="rId1" Type="http://schemas.openxmlformats.org/officeDocument/2006/relationships/slideLayout" Target="../slideLayouts/slideLayout2.xml"/><Relationship Id="rId5" Type="http://schemas.openxmlformats.org/officeDocument/2006/relationships/image" Target="../media/image172.tiff"/><Relationship Id="rId4" Type="http://schemas.openxmlformats.org/officeDocument/2006/relationships/image" Target="../media/image171.tiff"/></Relationships>
</file>

<file path=ppt/slides/_rels/slide56.xml.rels><?xml version="1.0" encoding="UTF-8" standalone="yes"?>
<Relationships xmlns="http://schemas.openxmlformats.org/package/2006/relationships"><Relationship Id="rId3" Type="http://schemas.openxmlformats.org/officeDocument/2006/relationships/image" Target="../media/image174.tiff"/><Relationship Id="rId2" Type="http://schemas.openxmlformats.org/officeDocument/2006/relationships/image" Target="../media/image173.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76.tiff"/><Relationship Id="rId2" Type="http://schemas.openxmlformats.org/officeDocument/2006/relationships/image" Target="../media/image175.tiff"/><Relationship Id="rId1" Type="http://schemas.openxmlformats.org/officeDocument/2006/relationships/slideLayout" Target="../slideLayouts/slideLayout2.xml"/><Relationship Id="rId4" Type="http://schemas.openxmlformats.org/officeDocument/2006/relationships/image" Target="../media/image177.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tiff"/><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0.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tiff"/><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61.xml.rels><?xml version="1.0" encoding="UTF-8" standalone="yes"?>
<Relationships xmlns="http://schemas.openxmlformats.org/package/2006/relationships"><Relationship Id="rId8" Type="http://schemas.openxmlformats.org/officeDocument/2006/relationships/image" Target="../media/image191.jpeg"/><Relationship Id="rId3" Type="http://schemas.openxmlformats.org/officeDocument/2006/relationships/image" Target="../media/image186.tiff"/><Relationship Id="rId7" Type="http://schemas.openxmlformats.org/officeDocument/2006/relationships/image" Target="../media/image190.tiff"/><Relationship Id="rId2" Type="http://schemas.openxmlformats.org/officeDocument/2006/relationships/image" Target="../media/image185.tiff"/><Relationship Id="rId1" Type="http://schemas.openxmlformats.org/officeDocument/2006/relationships/slideLayout" Target="../slideLayouts/slideLayout2.xml"/><Relationship Id="rId6" Type="http://schemas.openxmlformats.org/officeDocument/2006/relationships/image" Target="../media/image189.tiff"/><Relationship Id="rId5" Type="http://schemas.openxmlformats.org/officeDocument/2006/relationships/image" Target="../media/image188.tiff"/><Relationship Id="rId10" Type="http://schemas.openxmlformats.org/officeDocument/2006/relationships/image" Target="../media/image193.tiff"/><Relationship Id="rId4" Type="http://schemas.openxmlformats.org/officeDocument/2006/relationships/image" Target="../media/image187.tiff"/><Relationship Id="rId9" Type="http://schemas.openxmlformats.org/officeDocument/2006/relationships/image" Target="../media/image192.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98.tiff"/><Relationship Id="rId2" Type="http://schemas.openxmlformats.org/officeDocument/2006/relationships/image" Target="../media/image197.tiff"/><Relationship Id="rId1" Type="http://schemas.openxmlformats.org/officeDocument/2006/relationships/slideLayout" Target="../slideLayouts/slideLayout6.xml"/><Relationship Id="rId5" Type="http://schemas.openxmlformats.org/officeDocument/2006/relationships/image" Target="../media/image200.jpeg"/><Relationship Id="rId4" Type="http://schemas.openxmlformats.org/officeDocument/2006/relationships/image" Target="../media/image199.jpeg"/></Relationships>
</file>

<file path=ppt/slides/_rels/slide66.xml.rels><?xml version="1.0" encoding="UTF-8" standalone="yes"?>
<Relationships xmlns="http://schemas.openxmlformats.org/package/2006/relationships"><Relationship Id="rId8" Type="http://schemas.openxmlformats.org/officeDocument/2006/relationships/image" Target="../media/image207.png"/><Relationship Id="rId13" Type="http://schemas.openxmlformats.org/officeDocument/2006/relationships/image" Target="../media/image212.jpeg"/><Relationship Id="rId3" Type="http://schemas.openxmlformats.org/officeDocument/2006/relationships/image" Target="../media/image202.jpeg"/><Relationship Id="rId7" Type="http://schemas.openxmlformats.org/officeDocument/2006/relationships/image" Target="../media/image206.png"/><Relationship Id="rId12" Type="http://schemas.openxmlformats.org/officeDocument/2006/relationships/image" Target="../media/image211.jpeg"/><Relationship Id="rId2" Type="http://schemas.openxmlformats.org/officeDocument/2006/relationships/image" Target="../media/image201.jpeg"/><Relationship Id="rId1" Type="http://schemas.openxmlformats.org/officeDocument/2006/relationships/slideLayout" Target="../slideLayouts/slideLayout6.xml"/><Relationship Id="rId6" Type="http://schemas.openxmlformats.org/officeDocument/2006/relationships/image" Target="../media/image205.png"/><Relationship Id="rId11" Type="http://schemas.openxmlformats.org/officeDocument/2006/relationships/image" Target="../media/image210.jpeg"/><Relationship Id="rId5" Type="http://schemas.openxmlformats.org/officeDocument/2006/relationships/image" Target="../media/image204.jpeg"/><Relationship Id="rId10" Type="http://schemas.openxmlformats.org/officeDocument/2006/relationships/image" Target="../media/image209.png"/><Relationship Id="rId4" Type="http://schemas.openxmlformats.org/officeDocument/2006/relationships/image" Target="../media/image203.jpeg"/><Relationship Id="rId9" Type="http://schemas.openxmlformats.org/officeDocument/2006/relationships/image" Target="../media/image208.jpeg"/></Relationships>
</file>

<file path=ppt/slides/_rels/slide67.xml.rels><?xml version="1.0" encoding="UTF-8" standalone="yes"?>
<Relationships xmlns="http://schemas.openxmlformats.org/package/2006/relationships"><Relationship Id="rId3" Type="http://schemas.openxmlformats.org/officeDocument/2006/relationships/image" Target="../media/image214.jpeg"/><Relationship Id="rId7" Type="http://schemas.openxmlformats.org/officeDocument/2006/relationships/image" Target="../media/image218.png"/><Relationship Id="rId2" Type="http://schemas.openxmlformats.org/officeDocument/2006/relationships/image" Target="../media/image213.png"/><Relationship Id="rId1" Type="http://schemas.openxmlformats.org/officeDocument/2006/relationships/slideLayout" Target="../slideLayouts/slideLayout6.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s>
</file>

<file path=ppt/slides/_rels/slide68.xml.rels><?xml version="1.0" encoding="UTF-8" standalone="yes"?>
<Relationships xmlns="http://schemas.openxmlformats.org/package/2006/relationships"><Relationship Id="rId8" Type="http://schemas.openxmlformats.org/officeDocument/2006/relationships/image" Target="../media/image225.jpeg"/><Relationship Id="rId13" Type="http://schemas.openxmlformats.org/officeDocument/2006/relationships/image" Target="../media/image230.jpeg"/><Relationship Id="rId3" Type="http://schemas.openxmlformats.org/officeDocument/2006/relationships/image" Target="../media/image220.jpeg"/><Relationship Id="rId7" Type="http://schemas.openxmlformats.org/officeDocument/2006/relationships/image" Target="../media/image224.jpeg"/><Relationship Id="rId12" Type="http://schemas.openxmlformats.org/officeDocument/2006/relationships/image" Target="../media/image229.png"/><Relationship Id="rId2" Type="http://schemas.openxmlformats.org/officeDocument/2006/relationships/image" Target="../media/image219.png"/><Relationship Id="rId1" Type="http://schemas.openxmlformats.org/officeDocument/2006/relationships/slideLayout" Target="../slideLayouts/slideLayout6.xml"/><Relationship Id="rId6" Type="http://schemas.openxmlformats.org/officeDocument/2006/relationships/image" Target="../media/image223.jpeg"/><Relationship Id="rId11" Type="http://schemas.openxmlformats.org/officeDocument/2006/relationships/image" Target="../media/image228.jpeg"/><Relationship Id="rId5" Type="http://schemas.openxmlformats.org/officeDocument/2006/relationships/image" Target="../media/image222.jpeg"/><Relationship Id="rId10" Type="http://schemas.openxmlformats.org/officeDocument/2006/relationships/image" Target="../media/image227.jpeg"/><Relationship Id="rId4" Type="http://schemas.openxmlformats.org/officeDocument/2006/relationships/image" Target="../media/image221.jpeg"/><Relationship Id="rId9" Type="http://schemas.openxmlformats.org/officeDocument/2006/relationships/image" Target="../media/image226.jpeg"/><Relationship Id="rId14" Type="http://schemas.openxmlformats.org/officeDocument/2006/relationships/image" Target="../media/image231.jpeg"/></Relationships>
</file>

<file path=ppt/slides/_rels/slide6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70.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233.jpeg"/><Relationship Id="rId7" Type="http://schemas.openxmlformats.org/officeDocument/2006/relationships/image" Target="../media/image235.jpeg"/><Relationship Id="rId12" Type="http://schemas.openxmlformats.org/officeDocument/2006/relationships/image" Target="../media/image240.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98.tiff"/><Relationship Id="rId11" Type="http://schemas.openxmlformats.org/officeDocument/2006/relationships/image" Target="../media/image239.jpeg"/><Relationship Id="rId5" Type="http://schemas.openxmlformats.org/officeDocument/2006/relationships/image" Target="../media/image197.tiff"/><Relationship Id="rId10" Type="http://schemas.openxmlformats.org/officeDocument/2006/relationships/image" Target="../media/image238.jpeg"/><Relationship Id="rId4" Type="http://schemas.openxmlformats.org/officeDocument/2006/relationships/image" Target="../media/image234.tiff"/><Relationship Id="rId9" Type="http://schemas.openxmlformats.org/officeDocument/2006/relationships/image" Target="../media/image237.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1395B-3F7F-8541-B010-9A4FFFD9D3D0}"/>
              </a:ext>
            </a:extLst>
          </p:cNvPr>
          <p:cNvSpPr>
            <a:spLocks noGrp="1"/>
          </p:cNvSpPr>
          <p:nvPr>
            <p:ph type="ctrTitle"/>
          </p:nvPr>
        </p:nvSpPr>
        <p:spPr>
          <a:xfrm>
            <a:off x="685800" y="665163"/>
            <a:ext cx="7772400" cy="2133599"/>
          </a:xfrm>
        </p:spPr>
        <p:txBody>
          <a:bodyPr>
            <a:noAutofit/>
          </a:bodyPr>
          <a:lstStyle/>
          <a:p>
            <a:r>
              <a:rPr lang="en-US" sz="4000" dirty="0">
                <a:solidFill>
                  <a:schemeClr val="bg1"/>
                </a:solidFill>
                <a:latin typeface="Helvetica Neue Light" panose="02000403000000020004" pitchFamily="2" charset="0"/>
                <a:ea typeface="Helvetica Neue Light" panose="02000403000000020004" pitchFamily="2" charset="0"/>
              </a:rPr>
              <a:t>Dynamic Brain Network Reconfiguration Supports Abstract Reasoning and Rule Learning</a:t>
            </a:r>
          </a:p>
        </p:txBody>
      </p:sp>
      <p:sp>
        <p:nvSpPr>
          <p:cNvPr id="3" name="Subtitle 2">
            <a:extLst>
              <a:ext uri="{FF2B5EF4-FFF2-40B4-BE49-F238E27FC236}">
                <a16:creationId xmlns:a16="http://schemas.microsoft.com/office/drawing/2014/main" id="{EAF39CB7-420A-B141-A479-99ADCF7D1F2F}"/>
              </a:ext>
            </a:extLst>
          </p:cNvPr>
          <p:cNvSpPr>
            <a:spLocks noGrp="1"/>
          </p:cNvSpPr>
          <p:nvPr>
            <p:ph type="subTitle" idx="1"/>
          </p:nvPr>
        </p:nvSpPr>
        <p:spPr>
          <a:xfrm>
            <a:off x="1143000" y="3144838"/>
            <a:ext cx="6858000" cy="1655762"/>
          </a:xfrm>
        </p:spPr>
        <p:txBody>
          <a:bodyPr>
            <a:normAutofit fontScale="92500" lnSpcReduction="10000"/>
          </a:bodyPr>
          <a:lstStyle/>
          <a:p>
            <a:r>
              <a:rPr lang="en-US" sz="3000" dirty="0">
                <a:solidFill>
                  <a:schemeClr val="bg1"/>
                </a:solidFill>
                <a:latin typeface="Helvetica Neue Light" panose="02000403000000020004" pitchFamily="2" charset="0"/>
                <a:ea typeface="Helvetica Neue Light" panose="02000403000000020004" pitchFamily="2" charset="0"/>
              </a:rPr>
              <a:t>Tom Morin</a:t>
            </a:r>
          </a:p>
          <a:p>
            <a:r>
              <a:rPr lang="en-US" dirty="0">
                <a:solidFill>
                  <a:schemeClr val="bg1"/>
                </a:solidFill>
                <a:latin typeface="Helvetica Neue Light" panose="02000403000000020004" pitchFamily="2" charset="0"/>
                <a:ea typeface="Helvetica Neue Light" panose="02000403000000020004" pitchFamily="2" charset="0"/>
              </a:rPr>
              <a:t>PhD Candidate, Computational Neuroscience</a:t>
            </a:r>
          </a:p>
          <a:p>
            <a:r>
              <a:rPr lang="en-US" dirty="0">
                <a:solidFill>
                  <a:schemeClr val="bg1"/>
                </a:solidFill>
                <a:latin typeface="Helvetica Neue Light" panose="02000403000000020004" pitchFamily="2" charset="0"/>
                <a:ea typeface="Helvetica Neue Light" panose="02000403000000020004" pitchFamily="2" charset="0"/>
              </a:rPr>
              <a:t>Dissertation Defense</a:t>
            </a:r>
          </a:p>
          <a:p>
            <a:r>
              <a:rPr lang="en-US" dirty="0">
                <a:solidFill>
                  <a:schemeClr val="bg1"/>
                </a:solidFill>
                <a:latin typeface="Helvetica Neue Light" panose="02000403000000020004" pitchFamily="2" charset="0"/>
                <a:ea typeface="Helvetica Neue Light" panose="02000403000000020004" pitchFamily="2" charset="0"/>
              </a:rPr>
              <a:t>March 17, 2022</a:t>
            </a:r>
          </a:p>
          <a:p>
            <a:endParaRPr lang="en-US" dirty="0">
              <a:solidFill>
                <a:schemeClr val="bg1"/>
              </a:solidFill>
              <a:latin typeface="Helvetica Neue Light" panose="02000403000000020004" pitchFamily="2" charset="0"/>
              <a:ea typeface="Helvetica Neue Light" panose="02000403000000020004" pitchFamily="2" charset="0"/>
            </a:endParaRPr>
          </a:p>
        </p:txBody>
      </p:sp>
      <p:pic>
        <p:nvPicPr>
          <p:cNvPr id="4" name="Picture 2">
            <a:extLst>
              <a:ext uri="{FF2B5EF4-FFF2-40B4-BE49-F238E27FC236}">
                <a16:creationId xmlns:a16="http://schemas.microsoft.com/office/drawing/2014/main" id="{4380766F-9670-514A-92AC-07B05642D5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1781" y="5517694"/>
            <a:ext cx="2385301" cy="106924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230C3C4-D38C-4442-91FF-0BDDD951D96E}"/>
              </a:ext>
            </a:extLst>
          </p:cNvPr>
          <p:cNvGrpSpPr/>
          <p:nvPr/>
        </p:nvGrpSpPr>
        <p:grpSpPr>
          <a:xfrm>
            <a:off x="6841960" y="5257800"/>
            <a:ext cx="2100258" cy="1393574"/>
            <a:chOff x="6521654" y="5137800"/>
            <a:chExt cx="2407155" cy="1597208"/>
          </a:xfrm>
        </p:grpSpPr>
        <p:pic>
          <p:nvPicPr>
            <p:cNvPr id="5" name="Picture 2" descr="BU Graduate Mentors – Providing guidance, advice, and answers for students  interested in graduate school">
              <a:extLst>
                <a:ext uri="{FF2B5EF4-FFF2-40B4-BE49-F238E27FC236}">
                  <a16:creationId xmlns:a16="http://schemas.microsoft.com/office/drawing/2014/main" id="{83D9F48D-54A4-F843-8442-1E7EA55BD21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521655" y="5137800"/>
              <a:ext cx="2407154" cy="12092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U Graduate Mentors – Providing guidance, advice, and answers for students  interested in graduate school">
              <a:extLst>
                <a:ext uri="{FF2B5EF4-FFF2-40B4-BE49-F238E27FC236}">
                  <a16:creationId xmlns:a16="http://schemas.microsoft.com/office/drawing/2014/main" id="{6B687F6B-7C1E-CE4B-A3EB-7A64E475C5F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1654" y="6347009"/>
              <a:ext cx="2407153" cy="3879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96306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3EA25-D133-144E-AA6D-62D4B2A47562}"/>
              </a:ext>
            </a:extLst>
          </p:cNvPr>
          <p:cNvSpPr>
            <a:spLocks noGrp="1"/>
          </p:cNvSpPr>
          <p:nvPr>
            <p:ph type="title"/>
          </p:nvPr>
        </p:nvSpPr>
        <p:spPr/>
        <p:txBody>
          <a:bodyPr/>
          <a:lstStyle/>
          <a:p>
            <a:r>
              <a:rPr lang="en-US" dirty="0"/>
              <a:t>Context Dependent Rule Learning Task – Underlying Rule Structure</a:t>
            </a:r>
          </a:p>
        </p:txBody>
      </p:sp>
      <p:sp>
        <p:nvSpPr>
          <p:cNvPr id="4" name="Slide Number Placeholder 3">
            <a:extLst>
              <a:ext uri="{FF2B5EF4-FFF2-40B4-BE49-F238E27FC236}">
                <a16:creationId xmlns:a16="http://schemas.microsoft.com/office/drawing/2014/main" id="{2C85FEAF-E2A9-284B-BE16-57723DED105E}"/>
              </a:ext>
            </a:extLst>
          </p:cNvPr>
          <p:cNvSpPr>
            <a:spLocks noGrp="1"/>
          </p:cNvSpPr>
          <p:nvPr>
            <p:ph type="sldNum" sz="quarter" idx="12"/>
          </p:nvPr>
        </p:nvSpPr>
        <p:spPr/>
        <p:txBody>
          <a:bodyPr/>
          <a:lstStyle/>
          <a:p>
            <a:fld id="{E1552ADF-166F-AF40-B1A4-D35B819B761E}" type="slidenum">
              <a:rPr lang="en-US" smtClean="0"/>
              <a:t>10</a:t>
            </a:fld>
            <a:endParaRPr lang="en-US"/>
          </a:p>
        </p:txBody>
      </p:sp>
      <p:pic>
        <p:nvPicPr>
          <p:cNvPr id="5" name="Picture 4">
            <a:extLst>
              <a:ext uri="{FF2B5EF4-FFF2-40B4-BE49-F238E27FC236}">
                <a16:creationId xmlns:a16="http://schemas.microsoft.com/office/drawing/2014/main" id="{AEABFC6C-0A75-7949-84C7-DA4CA378B7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8636" y="2565400"/>
            <a:ext cx="8077200" cy="2692400"/>
          </a:xfrm>
          <a:prstGeom prst="rect">
            <a:avLst/>
          </a:prstGeom>
        </p:spPr>
      </p:pic>
      <p:sp>
        <p:nvSpPr>
          <p:cNvPr id="6" name="Rectangle 5">
            <a:extLst>
              <a:ext uri="{FF2B5EF4-FFF2-40B4-BE49-F238E27FC236}">
                <a16:creationId xmlns:a16="http://schemas.microsoft.com/office/drawing/2014/main" id="{41A539E2-C9CA-2743-978C-09846A1907EC}"/>
              </a:ext>
            </a:extLst>
          </p:cNvPr>
          <p:cNvSpPr/>
          <p:nvPr/>
        </p:nvSpPr>
        <p:spPr>
          <a:xfrm>
            <a:off x="3914775" y="3500438"/>
            <a:ext cx="1628775" cy="1528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2E628E9-365F-F54C-A5DA-169C9311C092}"/>
              </a:ext>
            </a:extLst>
          </p:cNvPr>
          <p:cNvSpPr/>
          <p:nvPr/>
        </p:nvSpPr>
        <p:spPr>
          <a:xfrm>
            <a:off x="6672262" y="3500438"/>
            <a:ext cx="1628775" cy="1528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FE043D1-90E4-4546-B892-3D84E009A18B}"/>
              </a:ext>
            </a:extLst>
          </p:cNvPr>
          <p:cNvSpPr txBox="1"/>
          <p:nvPr/>
        </p:nvSpPr>
        <p:spPr>
          <a:xfrm>
            <a:off x="12700" y="6492874"/>
            <a:ext cx="1616661" cy="338554"/>
          </a:xfrm>
          <a:prstGeom prst="rect">
            <a:avLst/>
          </a:prstGeom>
          <a:noFill/>
        </p:spPr>
        <p:txBody>
          <a:bodyPr wrap="none" rtlCol="0">
            <a:spAutoFit/>
          </a:bodyPr>
          <a:lstStyle/>
          <a:p>
            <a:r>
              <a:rPr lang="en-US" sz="1600" dirty="0"/>
              <a:t>Morin et al. 2021</a:t>
            </a:r>
          </a:p>
        </p:txBody>
      </p:sp>
    </p:spTree>
    <p:extLst>
      <p:ext uri="{BB962C8B-B14F-4D97-AF65-F5344CB8AC3E}">
        <p14:creationId xmlns:p14="http://schemas.microsoft.com/office/powerpoint/2010/main" val="414451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2"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ppt_w*1.125000"/>
                                          </p:val>
                                        </p:tav>
                                      </p:tavLst>
                                    </p:anim>
                                    <p:animEffect transition="out" filter="wipe(right)">
                                      <p:cBhvr>
                                        <p:cTn id="7" dur="500"/>
                                        <p:tgtEl>
                                          <p:spTgt spid="6"/>
                                        </p:tgtEl>
                                      </p:cBhvr>
                                    </p:animEffect>
                                    <p:set>
                                      <p:cBhvr>
                                        <p:cTn id="8" dur="1" fill="hold">
                                          <p:stCondLst>
                                            <p:cond delay="499"/>
                                          </p:stCondLst>
                                        </p:cTn>
                                        <p:tgtEl>
                                          <p:spTgt spid="6"/>
                                        </p:tgtEl>
                                        <p:attrNameLst>
                                          <p:attrName>style.visibility</p:attrName>
                                        </p:attrNameLst>
                                      </p:cBhvr>
                                      <p:to>
                                        <p:strVal val="hidden"/>
                                      </p:to>
                                    </p:set>
                                  </p:childTnLst>
                                </p:cTn>
                              </p:par>
                              <p:par>
                                <p:cTn id="9" presetID="12" presetClass="exit" presetSubtype="2" fill="hold" grpId="0" nodeType="withEffect">
                                  <p:stCondLst>
                                    <p:cond delay="0"/>
                                  </p:stCondLst>
                                  <p:childTnLst>
                                    <p:anim calcmode="lin" valueType="num">
                                      <p:cBhvr additive="base">
                                        <p:cTn id="10" dur="500"/>
                                        <p:tgtEl>
                                          <p:spTgt spid="7"/>
                                        </p:tgtEl>
                                        <p:attrNameLst>
                                          <p:attrName>ppt_x</p:attrName>
                                        </p:attrNameLst>
                                      </p:cBhvr>
                                      <p:tavLst>
                                        <p:tav tm="0">
                                          <p:val>
                                            <p:strVal val="#ppt_x"/>
                                          </p:val>
                                        </p:tav>
                                        <p:tav tm="100000">
                                          <p:val>
                                            <p:strVal val="#ppt_x+#ppt_w*1.125000"/>
                                          </p:val>
                                        </p:tav>
                                      </p:tavLst>
                                    </p:anim>
                                    <p:animEffect transition="out" filter="wipe(right)">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9931D-1940-5B4D-A6BB-770BEFFBD0EA}"/>
              </a:ext>
            </a:extLst>
          </p:cNvPr>
          <p:cNvSpPr>
            <a:spLocks noGrp="1"/>
          </p:cNvSpPr>
          <p:nvPr>
            <p:ph type="title"/>
          </p:nvPr>
        </p:nvSpPr>
        <p:spPr/>
        <p:txBody>
          <a:bodyPr>
            <a:normAutofit/>
          </a:bodyPr>
          <a:lstStyle/>
          <a:p>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Learning Varies Across Subjects</a:t>
            </a:r>
          </a:p>
        </p:txBody>
      </p:sp>
      <p:pic>
        <p:nvPicPr>
          <p:cNvPr id="5" name="Picture 4">
            <a:extLst>
              <a:ext uri="{FF2B5EF4-FFF2-40B4-BE49-F238E27FC236}">
                <a16:creationId xmlns:a16="http://schemas.microsoft.com/office/drawing/2014/main" id="{0BD3DECE-2008-2540-B2C9-2E88A63543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800" y="2155385"/>
            <a:ext cx="8788400" cy="4419600"/>
          </a:xfrm>
          <a:prstGeom prst="rect">
            <a:avLst/>
          </a:prstGeom>
        </p:spPr>
      </p:pic>
      <p:sp>
        <p:nvSpPr>
          <p:cNvPr id="4" name="TextBox 3">
            <a:extLst>
              <a:ext uri="{FF2B5EF4-FFF2-40B4-BE49-F238E27FC236}">
                <a16:creationId xmlns:a16="http://schemas.microsoft.com/office/drawing/2014/main" id="{E6F5CE7E-F45A-E744-8D79-E798C8BCF04C}"/>
              </a:ext>
            </a:extLst>
          </p:cNvPr>
          <p:cNvSpPr txBox="1"/>
          <p:nvPr/>
        </p:nvSpPr>
        <p:spPr>
          <a:xfrm>
            <a:off x="0" y="6492874"/>
            <a:ext cx="1616661" cy="338554"/>
          </a:xfrm>
          <a:prstGeom prst="rect">
            <a:avLst/>
          </a:prstGeom>
          <a:noFill/>
        </p:spPr>
        <p:txBody>
          <a:bodyPr wrap="none" rtlCol="0">
            <a:spAutoFit/>
          </a:bodyPr>
          <a:lstStyle/>
          <a:p>
            <a:r>
              <a:rPr lang="en-US" sz="1600" dirty="0"/>
              <a:t>Morin et al. 2021</a:t>
            </a:r>
          </a:p>
        </p:txBody>
      </p:sp>
      <p:sp>
        <p:nvSpPr>
          <p:cNvPr id="3" name="Slide Number Placeholder 2">
            <a:extLst>
              <a:ext uri="{FF2B5EF4-FFF2-40B4-BE49-F238E27FC236}">
                <a16:creationId xmlns:a16="http://schemas.microsoft.com/office/drawing/2014/main" id="{E6420AAB-844C-FE4D-9CBB-147E19BEDA64}"/>
              </a:ext>
            </a:extLst>
          </p:cNvPr>
          <p:cNvSpPr>
            <a:spLocks noGrp="1"/>
          </p:cNvSpPr>
          <p:nvPr>
            <p:ph type="sldNum" sz="quarter" idx="12"/>
          </p:nvPr>
        </p:nvSpPr>
        <p:spPr/>
        <p:txBody>
          <a:bodyPr/>
          <a:lstStyle/>
          <a:p>
            <a:fld id="{E1552ADF-166F-AF40-B1A4-D35B819B761E}" type="slidenum">
              <a:rPr lang="en-US" smtClean="0"/>
              <a:t>11</a:t>
            </a:fld>
            <a:endParaRPr lang="en-US"/>
          </a:p>
        </p:txBody>
      </p:sp>
      <p:pic>
        <p:nvPicPr>
          <p:cNvPr id="7" name="Picture 6">
            <a:extLst>
              <a:ext uri="{FF2B5EF4-FFF2-40B4-BE49-F238E27FC236}">
                <a16:creationId xmlns:a16="http://schemas.microsoft.com/office/drawing/2014/main" id="{1F0C3E71-12FF-3E4B-856E-7A642E59F95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40351" y="5592000"/>
            <a:ext cx="2057400" cy="982985"/>
          </a:xfrm>
          <a:prstGeom prst="rect">
            <a:avLst/>
          </a:prstGeom>
        </p:spPr>
      </p:pic>
      <p:sp>
        <p:nvSpPr>
          <p:cNvPr id="8" name="Rectangle 7">
            <a:extLst>
              <a:ext uri="{FF2B5EF4-FFF2-40B4-BE49-F238E27FC236}">
                <a16:creationId xmlns:a16="http://schemas.microsoft.com/office/drawing/2014/main" id="{CF8C6809-0371-7A47-A930-97D743211517}"/>
              </a:ext>
            </a:extLst>
          </p:cNvPr>
          <p:cNvSpPr/>
          <p:nvPr/>
        </p:nvSpPr>
        <p:spPr>
          <a:xfrm>
            <a:off x="7531398" y="5624350"/>
            <a:ext cx="1087791" cy="764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0612D91-E6E9-1E42-8DF4-A7329FE0C2A9}"/>
              </a:ext>
            </a:extLst>
          </p:cNvPr>
          <p:cNvSpPr txBox="1"/>
          <p:nvPr/>
        </p:nvSpPr>
        <p:spPr>
          <a:xfrm>
            <a:off x="7369958" y="5883560"/>
            <a:ext cx="689612" cy="307777"/>
          </a:xfrm>
          <a:prstGeom prst="rect">
            <a:avLst/>
          </a:prstGeom>
          <a:noFill/>
        </p:spPr>
        <p:txBody>
          <a:bodyPr wrap="none" rtlCol="0">
            <a:spAutoFit/>
          </a:bodyPr>
          <a:lstStyle/>
          <a:p>
            <a:r>
              <a:rPr lang="en-US" sz="1400" dirty="0">
                <a:solidFill>
                  <a:srgbClr val="02BFC4"/>
                </a:solidFill>
                <a:latin typeface="Helvetica Neue" panose="02000503000000020004" pitchFamily="2" charset="0"/>
                <a:ea typeface="Helvetica Neue" panose="02000503000000020004" pitchFamily="2" charset="0"/>
                <a:cs typeface="Helvetica Neue" panose="02000503000000020004" pitchFamily="2" charset="0"/>
              </a:rPr>
              <a:t>n = 19</a:t>
            </a:r>
          </a:p>
        </p:txBody>
      </p:sp>
      <p:sp>
        <p:nvSpPr>
          <p:cNvPr id="10" name="TextBox 9">
            <a:extLst>
              <a:ext uri="{FF2B5EF4-FFF2-40B4-BE49-F238E27FC236}">
                <a16:creationId xmlns:a16="http://schemas.microsoft.com/office/drawing/2014/main" id="{9237AE5E-C192-2649-A6D1-C458601555B5}"/>
              </a:ext>
            </a:extLst>
          </p:cNvPr>
          <p:cNvSpPr txBox="1"/>
          <p:nvPr/>
        </p:nvSpPr>
        <p:spPr>
          <a:xfrm>
            <a:off x="7506071" y="6091682"/>
            <a:ext cx="689612" cy="307777"/>
          </a:xfrm>
          <a:prstGeom prst="rect">
            <a:avLst/>
          </a:prstGeom>
          <a:noFill/>
        </p:spPr>
        <p:txBody>
          <a:bodyPr wrap="none" rtlCol="0">
            <a:spAutoFit/>
          </a:bodyPr>
          <a:lstStyle/>
          <a:p>
            <a:r>
              <a:rPr lang="en-US" sz="1400" dirty="0">
                <a:solidFill>
                  <a:srgbClr val="F9766D"/>
                </a:solidFill>
                <a:latin typeface="Helvetica Neue" panose="02000503000000020004" pitchFamily="2" charset="0"/>
                <a:ea typeface="Helvetica Neue" panose="02000503000000020004" pitchFamily="2" charset="0"/>
                <a:cs typeface="Helvetica Neue" panose="02000503000000020004" pitchFamily="2" charset="0"/>
              </a:rPr>
              <a:t>n = 10</a:t>
            </a:r>
          </a:p>
        </p:txBody>
      </p:sp>
    </p:spTree>
    <p:extLst>
      <p:ext uri="{BB962C8B-B14F-4D97-AF65-F5344CB8AC3E}">
        <p14:creationId xmlns:p14="http://schemas.microsoft.com/office/powerpoint/2010/main" val="3475369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FE15A-3A99-8441-8808-8E857D3C1871}"/>
              </a:ext>
            </a:extLst>
          </p:cNvPr>
          <p:cNvSpPr>
            <a:spLocks noGrp="1"/>
          </p:cNvSpPr>
          <p:nvPr>
            <p:ph type="title"/>
          </p:nvPr>
        </p:nvSpPr>
        <p:spPr/>
        <p:txBody>
          <a:bodyPr/>
          <a:lstStyle/>
          <a:p>
            <a:r>
              <a:rPr lang="en-US" dirty="0"/>
              <a:t>Study Goals</a:t>
            </a:r>
          </a:p>
        </p:txBody>
      </p:sp>
      <p:sp>
        <p:nvSpPr>
          <p:cNvPr id="3" name="Content Placeholder 2">
            <a:extLst>
              <a:ext uri="{FF2B5EF4-FFF2-40B4-BE49-F238E27FC236}">
                <a16:creationId xmlns:a16="http://schemas.microsoft.com/office/drawing/2014/main" id="{6E78D33E-4181-CC46-82F2-2940DD96B6C9}"/>
              </a:ext>
            </a:extLst>
          </p:cNvPr>
          <p:cNvSpPr>
            <a:spLocks noGrp="1"/>
          </p:cNvSpPr>
          <p:nvPr>
            <p:ph idx="1"/>
          </p:nvPr>
        </p:nvSpPr>
        <p:spPr/>
        <p:txBody>
          <a:bodyPr/>
          <a:lstStyle/>
          <a:p>
            <a:pPr marL="514350" indent="-514350">
              <a:buFont typeface="+mj-lt"/>
              <a:buAutoNum type="arabicPeriod"/>
            </a:pPr>
            <a:r>
              <a:rPr lang="en-US" dirty="0"/>
              <a:t>Assess how network dynamics differed between </a:t>
            </a:r>
            <a:r>
              <a:rPr lang="en-US" dirty="0">
                <a:solidFill>
                  <a:srgbClr val="34C9CD"/>
                </a:solidFill>
              </a:rPr>
              <a:t>successful</a:t>
            </a:r>
            <a:r>
              <a:rPr lang="en-US" dirty="0"/>
              <a:t> and </a:t>
            </a:r>
            <a:r>
              <a:rPr lang="en-US" dirty="0">
                <a:solidFill>
                  <a:srgbClr val="F7655B"/>
                </a:solidFill>
              </a:rPr>
              <a:t>unsuccessful</a:t>
            </a:r>
            <a:r>
              <a:rPr lang="en-US" dirty="0"/>
              <a:t> learners.</a:t>
            </a:r>
          </a:p>
          <a:p>
            <a:pPr marL="514350" indent="-514350">
              <a:buFont typeface="+mj-lt"/>
              <a:buAutoNum type="arabicPeriod"/>
            </a:pPr>
            <a:r>
              <a:rPr lang="en-US" dirty="0"/>
              <a:t>Characterize how network measures shifted as subject performance improved on the task.</a:t>
            </a:r>
          </a:p>
        </p:txBody>
      </p:sp>
      <p:sp>
        <p:nvSpPr>
          <p:cNvPr id="4" name="Slide Number Placeholder 3">
            <a:extLst>
              <a:ext uri="{FF2B5EF4-FFF2-40B4-BE49-F238E27FC236}">
                <a16:creationId xmlns:a16="http://schemas.microsoft.com/office/drawing/2014/main" id="{FE655EEC-54F7-2D48-856F-217B7EE38023}"/>
              </a:ext>
            </a:extLst>
          </p:cNvPr>
          <p:cNvSpPr>
            <a:spLocks noGrp="1"/>
          </p:cNvSpPr>
          <p:nvPr>
            <p:ph type="sldNum" sz="quarter" idx="12"/>
          </p:nvPr>
        </p:nvSpPr>
        <p:spPr/>
        <p:txBody>
          <a:bodyPr/>
          <a:lstStyle/>
          <a:p>
            <a:fld id="{E1552ADF-166F-AF40-B1A4-D35B819B761E}" type="slidenum">
              <a:rPr lang="en-US" smtClean="0"/>
              <a:t>12</a:t>
            </a:fld>
            <a:endParaRPr lang="en-US"/>
          </a:p>
        </p:txBody>
      </p:sp>
      <p:pic>
        <p:nvPicPr>
          <p:cNvPr id="5" name="Picture 4">
            <a:extLst>
              <a:ext uri="{FF2B5EF4-FFF2-40B4-BE49-F238E27FC236}">
                <a16:creationId xmlns:a16="http://schemas.microsoft.com/office/drawing/2014/main" id="{0CE8749B-D4D7-E643-B077-96430B5711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2988" y="4465721"/>
            <a:ext cx="3905247" cy="1301749"/>
          </a:xfrm>
          <a:prstGeom prst="rect">
            <a:avLst/>
          </a:prstGeom>
        </p:spPr>
      </p:pic>
      <p:pic>
        <p:nvPicPr>
          <p:cNvPr id="6" name="Picture 5"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4D570FD6-D80C-2D41-B954-5BABE34BF05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473208" y="5074478"/>
            <a:ext cx="2517169" cy="8691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EBFAC043-26C5-7F4B-A3BB-DA8BB4F80F7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473208" y="4210479"/>
            <a:ext cx="2517169" cy="794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86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B582A-986A-A145-BEF2-1528457D79BB}"/>
              </a:ext>
            </a:extLst>
          </p:cNvPr>
          <p:cNvSpPr>
            <a:spLocks noGrp="1"/>
          </p:cNvSpPr>
          <p:nvPr>
            <p:ph type="title"/>
          </p:nvPr>
        </p:nvSpPr>
        <p:spPr/>
        <p:txBody>
          <a:bodyPr/>
          <a:lstStyle/>
          <a:p>
            <a:r>
              <a:rPr lang="en-US" dirty="0"/>
              <a:t>The Brain as a Network</a:t>
            </a:r>
          </a:p>
        </p:txBody>
      </p:sp>
      <p:sp>
        <p:nvSpPr>
          <p:cNvPr id="3" name="Content Placeholder 2">
            <a:extLst>
              <a:ext uri="{FF2B5EF4-FFF2-40B4-BE49-F238E27FC236}">
                <a16:creationId xmlns:a16="http://schemas.microsoft.com/office/drawing/2014/main" id="{E5304E19-BC5C-3A47-8391-A7A06B17A2AB}"/>
              </a:ext>
            </a:extLst>
          </p:cNvPr>
          <p:cNvSpPr>
            <a:spLocks noGrp="1"/>
          </p:cNvSpPr>
          <p:nvPr>
            <p:ph idx="1"/>
          </p:nvPr>
        </p:nvSpPr>
        <p:spPr>
          <a:xfrm>
            <a:off x="628650" y="4192392"/>
            <a:ext cx="7886700" cy="2163958"/>
          </a:xfrm>
        </p:spPr>
        <p:txBody>
          <a:bodyPr>
            <a:normAutofit lnSpcReduction="10000"/>
          </a:bodyPr>
          <a:lstStyle/>
          <a:p>
            <a:r>
              <a:rPr lang="en-US" b="1" dirty="0"/>
              <a:t>Node: </a:t>
            </a:r>
            <a:r>
              <a:rPr lang="en-US" dirty="0"/>
              <a:t>A brain region of interest</a:t>
            </a:r>
          </a:p>
          <a:p>
            <a:r>
              <a:rPr lang="en-US" b="1" dirty="0"/>
              <a:t>Edge: </a:t>
            </a:r>
            <a:r>
              <a:rPr lang="en-US" dirty="0"/>
              <a:t>Functional connectivity (correlation) between two nodes</a:t>
            </a:r>
          </a:p>
          <a:p>
            <a:r>
              <a:rPr lang="en-US" b="1" dirty="0"/>
              <a:t>Community: </a:t>
            </a:r>
            <a:r>
              <a:rPr lang="en-US" dirty="0"/>
              <a:t>A group of nodes (defined </a:t>
            </a:r>
            <a:r>
              <a:rPr lang="en-US" i="1" dirty="0"/>
              <a:t>a priori </a:t>
            </a:r>
            <a:r>
              <a:rPr lang="en-US" dirty="0"/>
              <a:t>or in a data-driven manner)</a:t>
            </a:r>
          </a:p>
        </p:txBody>
      </p:sp>
      <p:pic>
        <p:nvPicPr>
          <p:cNvPr id="5" name="Picture 4"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3B20ED83-652E-2D4F-BFE5-21A722B2A4D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31376" y="2766917"/>
            <a:ext cx="2517169" cy="8691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B00ACA1F-A35B-934E-9D88-55987B6AEF2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31376" y="1902918"/>
            <a:ext cx="2517169" cy="79419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1E8CE0B-A199-E046-B09E-CA1D59DFA9FD}"/>
              </a:ext>
            </a:extLst>
          </p:cNvPr>
          <p:cNvSpPr>
            <a:spLocks noGrp="1"/>
          </p:cNvSpPr>
          <p:nvPr>
            <p:ph type="sldNum" sz="quarter" idx="12"/>
          </p:nvPr>
        </p:nvSpPr>
        <p:spPr/>
        <p:txBody>
          <a:bodyPr/>
          <a:lstStyle/>
          <a:p>
            <a:fld id="{E1552ADF-166F-AF40-B1A4-D35B819B761E}" type="slidenum">
              <a:rPr lang="en-US" smtClean="0"/>
              <a:t>13</a:t>
            </a:fld>
            <a:endParaRPr lang="en-US"/>
          </a:p>
        </p:txBody>
      </p:sp>
      <p:grpSp>
        <p:nvGrpSpPr>
          <p:cNvPr id="27" name="Group 26">
            <a:extLst>
              <a:ext uri="{FF2B5EF4-FFF2-40B4-BE49-F238E27FC236}">
                <a16:creationId xmlns:a16="http://schemas.microsoft.com/office/drawing/2014/main" id="{3C369C93-7A11-574A-873C-DB6D93698B73}"/>
              </a:ext>
            </a:extLst>
          </p:cNvPr>
          <p:cNvGrpSpPr/>
          <p:nvPr/>
        </p:nvGrpSpPr>
        <p:grpSpPr>
          <a:xfrm>
            <a:off x="5618859" y="1329796"/>
            <a:ext cx="3255809" cy="2671624"/>
            <a:chOff x="5618859" y="1329796"/>
            <a:chExt cx="3255809" cy="2671624"/>
          </a:xfrm>
        </p:grpSpPr>
        <p:pic>
          <p:nvPicPr>
            <p:cNvPr id="7" name="Picture 2"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6D461ECA-DACF-D141-B07F-A623EF7C0A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30031" y="1329796"/>
              <a:ext cx="2644637" cy="267162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0C8C88A3-D151-8741-833F-027AF65EFE30}"/>
                </a:ext>
              </a:extLst>
            </p:cNvPr>
            <p:cNvCxnSpPr>
              <a:cxnSpLocks/>
            </p:cNvCxnSpPr>
            <p:nvPr/>
          </p:nvCxnSpPr>
          <p:spPr>
            <a:xfrm>
              <a:off x="5618859" y="2766917"/>
              <a:ext cx="4587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ABC5586-9C58-264E-80CD-4F0A815867C9}"/>
                </a:ext>
              </a:extLst>
            </p:cNvPr>
            <p:cNvSpPr txBox="1"/>
            <p:nvPr/>
          </p:nvSpPr>
          <p:spPr>
            <a:xfrm>
              <a:off x="5715837" y="2346922"/>
              <a:ext cx="264816" cy="369332"/>
            </a:xfrm>
            <a:prstGeom prst="rect">
              <a:avLst/>
            </a:prstGeom>
            <a:noFill/>
          </p:spPr>
          <p:txBody>
            <a:bodyPr wrap="none" rtlCol="0">
              <a:spAutoFit/>
            </a:bodyPr>
            <a:lstStyle/>
            <a:p>
              <a:r>
                <a:rPr lang="en-US" dirty="0"/>
                <a:t>r</a:t>
              </a:r>
            </a:p>
          </p:txBody>
        </p:sp>
      </p:grpSp>
      <p:grpSp>
        <p:nvGrpSpPr>
          <p:cNvPr id="26" name="Group 25">
            <a:extLst>
              <a:ext uri="{FF2B5EF4-FFF2-40B4-BE49-F238E27FC236}">
                <a16:creationId xmlns:a16="http://schemas.microsoft.com/office/drawing/2014/main" id="{3DB6ACCA-CE32-8A4A-A595-68432A7FB7DB}"/>
              </a:ext>
            </a:extLst>
          </p:cNvPr>
          <p:cNvGrpSpPr/>
          <p:nvPr/>
        </p:nvGrpSpPr>
        <p:grpSpPr>
          <a:xfrm>
            <a:off x="2948545" y="1538104"/>
            <a:ext cx="2339797" cy="2483665"/>
            <a:chOff x="2948545" y="1538104"/>
            <a:chExt cx="2339797" cy="2483665"/>
          </a:xfrm>
        </p:grpSpPr>
        <p:cxnSp>
          <p:nvCxnSpPr>
            <p:cNvPr id="9" name="Straight Arrow Connector 8">
              <a:extLst>
                <a:ext uri="{FF2B5EF4-FFF2-40B4-BE49-F238E27FC236}">
                  <a16:creationId xmlns:a16="http://schemas.microsoft.com/office/drawing/2014/main" id="{1F1135ED-AB06-9042-875E-EEE3A02BB159}"/>
                </a:ext>
              </a:extLst>
            </p:cNvPr>
            <p:cNvCxnSpPr>
              <a:cxnSpLocks/>
            </p:cNvCxnSpPr>
            <p:nvPr/>
          </p:nvCxnSpPr>
          <p:spPr>
            <a:xfrm>
              <a:off x="2948545" y="2766917"/>
              <a:ext cx="4587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F9C0EFC-F520-E84B-8079-69299325C517}"/>
                </a:ext>
              </a:extLst>
            </p:cNvPr>
            <p:cNvSpPr txBox="1"/>
            <p:nvPr/>
          </p:nvSpPr>
          <p:spPr>
            <a:xfrm rot="5400000">
              <a:off x="4390354" y="2956363"/>
              <a:ext cx="397866" cy="461665"/>
            </a:xfrm>
            <a:prstGeom prst="rect">
              <a:avLst/>
            </a:prstGeom>
            <a:noFill/>
          </p:spPr>
          <p:txBody>
            <a:bodyPr wrap="none" rtlCol="0">
              <a:spAutoFit/>
            </a:bodyPr>
            <a:lstStyle/>
            <a:p>
              <a:r>
                <a:rPr lang="en-US" sz="2400" dirty="0"/>
                <a:t>…</a:t>
              </a:r>
            </a:p>
          </p:txBody>
        </p:sp>
        <p:sp>
          <p:nvSpPr>
            <p:cNvPr id="16" name="TextBox 15">
              <a:extLst>
                <a:ext uri="{FF2B5EF4-FFF2-40B4-BE49-F238E27FC236}">
                  <a16:creationId xmlns:a16="http://schemas.microsoft.com/office/drawing/2014/main" id="{CC62B2ED-6EDC-7F4E-BB7B-7275A65F7229}"/>
                </a:ext>
              </a:extLst>
            </p:cNvPr>
            <p:cNvSpPr txBox="1"/>
            <p:nvPr/>
          </p:nvSpPr>
          <p:spPr>
            <a:xfrm>
              <a:off x="3436149" y="1800256"/>
              <a:ext cx="301686" cy="369332"/>
            </a:xfrm>
            <a:prstGeom prst="rect">
              <a:avLst/>
            </a:prstGeom>
            <a:noFill/>
          </p:spPr>
          <p:txBody>
            <a:bodyPr wrap="none" rtlCol="0">
              <a:spAutoFit/>
            </a:bodyPr>
            <a:lstStyle/>
            <a:p>
              <a:r>
                <a:rPr lang="en-US" dirty="0"/>
                <a:t>1</a:t>
              </a:r>
            </a:p>
          </p:txBody>
        </p:sp>
        <p:sp>
          <p:nvSpPr>
            <p:cNvPr id="17" name="TextBox 16">
              <a:extLst>
                <a:ext uri="{FF2B5EF4-FFF2-40B4-BE49-F238E27FC236}">
                  <a16:creationId xmlns:a16="http://schemas.microsoft.com/office/drawing/2014/main" id="{49D68544-6F15-3848-8355-8F2F52811D1C}"/>
                </a:ext>
              </a:extLst>
            </p:cNvPr>
            <p:cNvSpPr txBox="1"/>
            <p:nvPr/>
          </p:nvSpPr>
          <p:spPr>
            <a:xfrm>
              <a:off x="3436149" y="2417819"/>
              <a:ext cx="301686" cy="369332"/>
            </a:xfrm>
            <a:prstGeom prst="rect">
              <a:avLst/>
            </a:prstGeom>
            <a:noFill/>
          </p:spPr>
          <p:txBody>
            <a:bodyPr wrap="none" rtlCol="0">
              <a:spAutoFit/>
            </a:bodyPr>
            <a:lstStyle/>
            <a:p>
              <a:r>
                <a:rPr lang="en-US" dirty="0"/>
                <a:t>2</a:t>
              </a:r>
            </a:p>
          </p:txBody>
        </p:sp>
        <p:sp>
          <p:nvSpPr>
            <p:cNvPr id="18" name="TextBox 17">
              <a:extLst>
                <a:ext uri="{FF2B5EF4-FFF2-40B4-BE49-F238E27FC236}">
                  <a16:creationId xmlns:a16="http://schemas.microsoft.com/office/drawing/2014/main" id="{873EA6AA-E9E6-2847-9A90-5CA0C1281DAD}"/>
                </a:ext>
              </a:extLst>
            </p:cNvPr>
            <p:cNvSpPr txBox="1"/>
            <p:nvPr/>
          </p:nvSpPr>
          <p:spPr>
            <a:xfrm>
              <a:off x="3222114" y="3410396"/>
              <a:ext cx="535724" cy="369332"/>
            </a:xfrm>
            <a:prstGeom prst="rect">
              <a:avLst/>
            </a:prstGeom>
            <a:noFill/>
          </p:spPr>
          <p:txBody>
            <a:bodyPr wrap="none" rtlCol="0">
              <a:spAutoFit/>
            </a:bodyPr>
            <a:lstStyle/>
            <a:p>
              <a:r>
                <a:rPr lang="en-US" dirty="0"/>
                <a:t>400</a:t>
              </a:r>
            </a:p>
          </p:txBody>
        </p:sp>
        <p:pic>
          <p:nvPicPr>
            <p:cNvPr id="10" name="Picture 9">
              <a:extLst>
                <a:ext uri="{FF2B5EF4-FFF2-40B4-BE49-F238E27FC236}">
                  <a16:creationId xmlns:a16="http://schemas.microsoft.com/office/drawing/2014/main" id="{2A2C7EAB-B3EC-B44B-A890-2BB1C40AD87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786250" y="1538104"/>
              <a:ext cx="1468656" cy="735067"/>
            </a:xfrm>
            <a:prstGeom prst="rect">
              <a:avLst/>
            </a:prstGeom>
          </p:spPr>
        </p:pic>
        <p:pic>
          <p:nvPicPr>
            <p:cNvPr id="21" name="Picture 20">
              <a:extLst>
                <a:ext uri="{FF2B5EF4-FFF2-40B4-BE49-F238E27FC236}">
                  <a16:creationId xmlns:a16="http://schemas.microsoft.com/office/drawing/2014/main" id="{2448AA3E-B09D-C645-8E72-5CF2706D63A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805726" y="2273171"/>
              <a:ext cx="1482616" cy="739088"/>
            </a:xfrm>
            <a:prstGeom prst="rect">
              <a:avLst/>
            </a:prstGeom>
          </p:spPr>
        </p:pic>
        <p:pic>
          <p:nvPicPr>
            <p:cNvPr id="25" name="Picture 24">
              <a:extLst>
                <a:ext uri="{FF2B5EF4-FFF2-40B4-BE49-F238E27FC236}">
                  <a16:creationId xmlns:a16="http://schemas.microsoft.com/office/drawing/2014/main" id="{7D695487-4C1B-4642-9F10-E98AA1A02AA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784115" y="3282681"/>
              <a:ext cx="1482616" cy="739088"/>
            </a:xfrm>
            <a:prstGeom prst="rect">
              <a:avLst/>
            </a:prstGeom>
          </p:spPr>
        </p:pic>
      </p:grpSp>
      <p:sp>
        <p:nvSpPr>
          <p:cNvPr id="8" name="TextBox 7">
            <a:extLst>
              <a:ext uri="{FF2B5EF4-FFF2-40B4-BE49-F238E27FC236}">
                <a16:creationId xmlns:a16="http://schemas.microsoft.com/office/drawing/2014/main" id="{536F1476-3506-7848-BAE1-0BE3EDF5F048}"/>
              </a:ext>
            </a:extLst>
          </p:cNvPr>
          <p:cNvSpPr txBox="1"/>
          <p:nvPr/>
        </p:nvSpPr>
        <p:spPr>
          <a:xfrm>
            <a:off x="714372" y="3670581"/>
            <a:ext cx="1951175" cy="338554"/>
          </a:xfrm>
          <a:prstGeom prst="rect">
            <a:avLst/>
          </a:prstGeom>
          <a:noFill/>
        </p:spPr>
        <p:txBody>
          <a:bodyPr wrap="none" rtlCol="0">
            <a:spAutoFit/>
          </a:bodyPr>
          <a:lstStyle/>
          <a:p>
            <a:r>
              <a:rPr lang="en-US" sz="1600" dirty="0"/>
              <a:t>(Schaefer et al. 2018)</a:t>
            </a:r>
          </a:p>
        </p:txBody>
      </p:sp>
      <p:sp>
        <p:nvSpPr>
          <p:cNvPr id="12" name="Oval 11">
            <a:extLst>
              <a:ext uri="{FF2B5EF4-FFF2-40B4-BE49-F238E27FC236}">
                <a16:creationId xmlns:a16="http://schemas.microsoft.com/office/drawing/2014/main" id="{FF7F1CDB-8B06-0347-9A80-220D0CEEB9BD}"/>
              </a:ext>
            </a:extLst>
          </p:cNvPr>
          <p:cNvSpPr/>
          <p:nvPr/>
        </p:nvSpPr>
        <p:spPr>
          <a:xfrm>
            <a:off x="7274421" y="1806576"/>
            <a:ext cx="212229" cy="212229"/>
          </a:xfrm>
          <a:prstGeom prst="ellipse">
            <a:avLst/>
          </a:prstGeom>
          <a:solidFill>
            <a:srgbClr val="77107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4EC9F04-A06D-EC4E-BC22-8D0E74691ED7}"/>
              </a:ext>
            </a:extLst>
          </p:cNvPr>
          <p:cNvSpPr/>
          <p:nvPr/>
        </p:nvSpPr>
        <p:spPr>
          <a:xfrm>
            <a:off x="6933241" y="2443130"/>
            <a:ext cx="212229" cy="212229"/>
          </a:xfrm>
          <a:prstGeom prst="ellipse">
            <a:avLst/>
          </a:prstGeom>
          <a:solidFill>
            <a:srgbClr val="3B78A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71D284C-31C6-C74D-9422-16C4E39C120B}"/>
              </a:ext>
            </a:extLst>
          </p:cNvPr>
          <p:cNvSpPr/>
          <p:nvPr/>
        </p:nvSpPr>
        <p:spPr>
          <a:xfrm>
            <a:off x="7789312" y="2681036"/>
            <a:ext cx="212229" cy="212229"/>
          </a:xfrm>
          <a:prstGeom prst="ellipse">
            <a:avLst/>
          </a:prstGeom>
          <a:solidFill>
            <a:srgbClr val="CD3E4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098D19D-292D-B04F-AE81-489A6C4DB25A}"/>
              </a:ext>
            </a:extLst>
          </p:cNvPr>
          <p:cNvCxnSpPr>
            <a:cxnSpLocks/>
            <a:stCxn id="12" idx="3"/>
            <a:endCxn id="22" idx="7"/>
          </p:cNvCxnSpPr>
          <p:nvPr/>
        </p:nvCxnSpPr>
        <p:spPr>
          <a:xfrm flipH="1">
            <a:off x="7114390" y="1987725"/>
            <a:ext cx="191111" cy="48648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75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2"/>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12" grpId="0" animBg="1"/>
      <p:bldP spid="12" grpId="1" animBg="1"/>
      <p:bldP spid="22" grpId="0" animBg="1"/>
      <p:bldP spid="22" grpId="1" animBg="1"/>
      <p:bldP spid="23" grpId="0" animBg="1"/>
      <p:bldP spid="2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86126-F0CC-0D49-9F28-CEA328F6C70E}"/>
              </a:ext>
            </a:extLst>
          </p:cNvPr>
          <p:cNvSpPr>
            <a:spLocks noGrp="1"/>
          </p:cNvSpPr>
          <p:nvPr>
            <p:ph type="title"/>
          </p:nvPr>
        </p:nvSpPr>
        <p:spPr/>
        <p:txBody>
          <a:bodyPr/>
          <a:lstStyle/>
          <a:p>
            <a:r>
              <a:rPr lang="en-US" dirty="0">
                <a:latin typeface="Helvetica Neue Light" panose="02000403000000020004" pitchFamily="2" charset="0"/>
                <a:ea typeface="Helvetica Neue Light" panose="02000403000000020004" pitchFamily="2" charset="0"/>
              </a:rPr>
              <a:t>Dynamic Network Construction</a:t>
            </a:r>
          </a:p>
        </p:txBody>
      </p:sp>
      <p:pic>
        <p:nvPicPr>
          <p:cNvPr id="6" name="Picture 5">
            <a:extLst>
              <a:ext uri="{FF2B5EF4-FFF2-40B4-BE49-F238E27FC236}">
                <a16:creationId xmlns:a16="http://schemas.microsoft.com/office/drawing/2014/main" id="{69E5916D-35FB-F847-AAB8-AC4D4EAA326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8650" y="3923870"/>
            <a:ext cx="7406078" cy="2627992"/>
          </a:xfrm>
          <a:prstGeom prst="rect">
            <a:avLst/>
          </a:prstGeom>
        </p:spPr>
      </p:pic>
      <p:pic>
        <p:nvPicPr>
          <p:cNvPr id="7" name="Picture 6">
            <a:extLst>
              <a:ext uri="{FF2B5EF4-FFF2-40B4-BE49-F238E27FC236}">
                <a16:creationId xmlns:a16="http://schemas.microsoft.com/office/drawing/2014/main" id="{126AE799-EB80-4D48-AA8A-568BC6F33C0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03247" y="1332084"/>
            <a:ext cx="4737506" cy="2476578"/>
          </a:xfrm>
          <a:prstGeom prst="rect">
            <a:avLst/>
          </a:prstGeom>
        </p:spPr>
      </p:pic>
      <p:sp>
        <p:nvSpPr>
          <p:cNvPr id="5" name="TextBox 4">
            <a:extLst>
              <a:ext uri="{FF2B5EF4-FFF2-40B4-BE49-F238E27FC236}">
                <a16:creationId xmlns:a16="http://schemas.microsoft.com/office/drawing/2014/main" id="{63B51332-706B-8549-BE01-E0C52D0B5A0C}"/>
              </a:ext>
            </a:extLst>
          </p:cNvPr>
          <p:cNvSpPr txBox="1"/>
          <p:nvPr/>
        </p:nvSpPr>
        <p:spPr>
          <a:xfrm>
            <a:off x="0" y="6467392"/>
            <a:ext cx="1616661" cy="338554"/>
          </a:xfrm>
          <a:prstGeom prst="rect">
            <a:avLst/>
          </a:prstGeom>
          <a:noFill/>
        </p:spPr>
        <p:txBody>
          <a:bodyPr wrap="none" rtlCol="0">
            <a:spAutoFit/>
          </a:bodyPr>
          <a:lstStyle/>
          <a:p>
            <a:r>
              <a:rPr lang="en-US" sz="1600" dirty="0"/>
              <a:t>Morin et al. 2021</a:t>
            </a:r>
          </a:p>
        </p:txBody>
      </p:sp>
      <p:sp>
        <p:nvSpPr>
          <p:cNvPr id="3" name="Slide Number Placeholder 2">
            <a:extLst>
              <a:ext uri="{FF2B5EF4-FFF2-40B4-BE49-F238E27FC236}">
                <a16:creationId xmlns:a16="http://schemas.microsoft.com/office/drawing/2014/main" id="{E3CC12CC-74D6-F144-8FA4-E929F754763C}"/>
              </a:ext>
            </a:extLst>
          </p:cNvPr>
          <p:cNvSpPr>
            <a:spLocks noGrp="1"/>
          </p:cNvSpPr>
          <p:nvPr>
            <p:ph type="sldNum" sz="quarter" idx="12"/>
          </p:nvPr>
        </p:nvSpPr>
        <p:spPr/>
        <p:txBody>
          <a:bodyPr/>
          <a:lstStyle/>
          <a:p>
            <a:fld id="{E1552ADF-166F-AF40-B1A4-D35B819B761E}" type="slidenum">
              <a:rPr lang="en-US" smtClean="0"/>
              <a:t>14</a:t>
            </a:fld>
            <a:endParaRPr lang="en-US"/>
          </a:p>
        </p:txBody>
      </p:sp>
    </p:spTree>
    <p:custDataLst>
      <p:tags r:id="rId1"/>
    </p:custDataLst>
    <p:extLst>
      <p:ext uri="{BB962C8B-B14F-4D97-AF65-F5344CB8AC3E}">
        <p14:creationId xmlns:p14="http://schemas.microsoft.com/office/powerpoint/2010/main" val="51321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23EA6-FA80-C348-B0AF-4F284828CBC9}"/>
              </a:ext>
            </a:extLst>
          </p:cNvPr>
          <p:cNvSpPr>
            <a:spLocks noGrp="1"/>
          </p:cNvSpPr>
          <p:nvPr>
            <p:ph type="title"/>
          </p:nvPr>
        </p:nvSpPr>
        <p:spPr/>
        <p:txBody>
          <a:bodyPr/>
          <a:lstStyle/>
          <a:p>
            <a:r>
              <a:rPr lang="en-US" dirty="0"/>
              <a:t>Dynamic Network Construction</a:t>
            </a:r>
          </a:p>
        </p:txBody>
      </p:sp>
      <p:sp>
        <p:nvSpPr>
          <p:cNvPr id="4" name="Slide Number Placeholder 3">
            <a:extLst>
              <a:ext uri="{FF2B5EF4-FFF2-40B4-BE49-F238E27FC236}">
                <a16:creationId xmlns:a16="http://schemas.microsoft.com/office/drawing/2014/main" id="{F1124D66-0A5B-0244-802C-946B579A8B64}"/>
              </a:ext>
            </a:extLst>
          </p:cNvPr>
          <p:cNvSpPr>
            <a:spLocks noGrp="1"/>
          </p:cNvSpPr>
          <p:nvPr>
            <p:ph type="sldNum" sz="quarter" idx="12"/>
          </p:nvPr>
        </p:nvSpPr>
        <p:spPr/>
        <p:txBody>
          <a:bodyPr/>
          <a:lstStyle/>
          <a:p>
            <a:fld id="{E1552ADF-166F-AF40-B1A4-D35B819B761E}" type="slidenum">
              <a:rPr lang="en-US" smtClean="0"/>
              <a:t>15</a:t>
            </a:fld>
            <a:endParaRPr lang="en-US"/>
          </a:p>
        </p:txBody>
      </p:sp>
      <p:grpSp>
        <p:nvGrpSpPr>
          <p:cNvPr id="5" name="Group 4">
            <a:extLst>
              <a:ext uri="{FF2B5EF4-FFF2-40B4-BE49-F238E27FC236}">
                <a16:creationId xmlns:a16="http://schemas.microsoft.com/office/drawing/2014/main" id="{5C016E3A-2259-3540-87FC-E83BA315EC74}"/>
              </a:ext>
            </a:extLst>
          </p:cNvPr>
          <p:cNvGrpSpPr/>
          <p:nvPr/>
        </p:nvGrpSpPr>
        <p:grpSpPr>
          <a:xfrm>
            <a:off x="923239" y="2852246"/>
            <a:ext cx="1947080" cy="1687773"/>
            <a:chOff x="873457" y="2565779"/>
            <a:chExt cx="1947080" cy="1687773"/>
          </a:xfrm>
          <a:scene3d>
            <a:camera prst="isometricRightUp"/>
            <a:lightRig rig="threePt" dir="t"/>
          </a:scene3d>
        </p:grpSpPr>
        <p:sp>
          <p:nvSpPr>
            <p:cNvPr id="6" name="Rectangle 5">
              <a:extLst>
                <a:ext uri="{FF2B5EF4-FFF2-40B4-BE49-F238E27FC236}">
                  <a16:creationId xmlns:a16="http://schemas.microsoft.com/office/drawing/2014/main" id="{09FBEA03-5C8D-B648-BCFB-65CE0843FFEA}"/>
                </a:ext>
              </a:extLst>
            </p:cNvPr>
            <p:cNvSpPr/>
            <p:nvPr/>
          </p:nvSpPr>
          <p:spPr>
            <a:xfrm>
              <a:off x="873457" y="2565779"/>
              <a:ext cx="1947080" cy="16877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873305D-FBD0-434A-8A74-F2EB33127A8B}"/>
                </a:ext>
              </a:extLst>
            </p:cNvPr>
            <p:cNvSpPr/>
            <p:nvPr/>
          </p:nvSpPr>
          <p:spPr>
            <a:xfrm>
              <a:off x="1126067" y="2802466"/>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7435A44-F04F-BE45-8396-EF383BBEAF8E}"/>
                </a:ext>
              </a:extLst>
            </p:cNvPr>
            <p:cNvSpPr/>
            <p:nvPr/>
          </p:nvSpPr>
          <p:spPr>
            <a:xfrm>
              <a:off x="1955800" y="2726265"/>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A97F8FB-939D-F948-9EAE-3D5986968899}"/>
                </a:ext>
              </a:extLst>
            </p:cNvPr>
            <p:cNvSpPr/>
            <p:nvPr/>
          </p:nvSpPr>
          <p:spPr>
            <a:xfrm>
              <a:off x="1605586" y="3289282"/>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C1EDB9E-33CE-B444-9C51-3809308196D2}"/>
                </a:ext>
              </a:extLst>
            </p:cNvPr>
            <p:cNvSpPr/>
            <p:nvPr/>
          </p:nvSpPr>
          <p:spPr>
            <a:xfrm>
              <a:off x="973666" y="3750733"/>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10EA123-9689-6F4C-B9BA-C8B29030AFB9}"/>
                </a:ext>
              </a:extLst>
            </p:cNvPr>
            <p:cNvSpPr/>
            <p:nvPr/>
          </p:nvSpPr>
          <p:spPr>
            <a:xfrm>
              <a:off x="1583267" y="394731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E2C5E0C-4892-484B-8A1C-1F1994F44BDF}"/>
                </a:ext>
              </a:extLst>
            </p:cNvPr>
            <p:cNvSpPr/>
            <p:nvPr/>
          </p:nvSpPr>
          <p:spPr>
            <a:xfrm>
              <a:off x="2162082" y="314745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AAAA918-81FE-1A40-9B12-FEDA4C1903D7}"/>
                </a:ext>
              </a:extLst>
            </p:cNvPr>
            <p:cNvSpPr/>
            <p:nvPr/>
          </p:nvSpPr>
          <p:spPr>
            <a:xfrm>
              <a:off x="2286050" y="394731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0C62078-BFC5-194E-B69A-0D14C9F162EB}"/>
                </a:ext>
              </a:extLst>
            </p:cNvPr>
            <p:cNvSpPr/>
            <p:nvPr/>
          </p:nvSpPr>
          <p:spPr>
            <a:xfrm>
              <a:off x="2514600" y="2878666"/>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6A58555-2C01-0F4F-9DB9-82ECD8EF5C0F}"/>
                </a:ext>
              </a:extLst>
            </p:cNvPr>
            <p:cNvCxnSpPr>
              <a:cxnSpLocks/>
              <a:stCxn id="10" idx="7"/>
              <a:endCxn id="9" idx="3"/>
            </p:cNvCxnSpPr>
            <p:nvPr/>
          </p:nvCxnSpPr>
          <p:spPr>
            <a:xfrm flipV="1">
              <a:off x="1103748" y="3419364"/>
              <a:ext cx="524157" cy="3536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DF9853-0166-494B-B7E2-A0CB22C9E434}"/>
                </a:ext>
              </a:extLst>
            </p:cNvPr>
            <p:cNvCxnSpPr>
              <a:cxnSpLocks/>
              <a:stCxn id="11" idx="0"/>
              <a:endCxn id="9" idx="4"/>
            </p:cNvCxnSpPr>
            <p:nvPr/>
          </p:nvCxnSpPr>
          <p:spPr>
            <a:xfrm flipV="1">
              <a:off x="1659468" y="3441683"/>
              <a:ext cx="22319" cy="5056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8EF3D0A-BF25-FF4B-B97B-4F65784915ED}"/>
                </a:ext>
              </a:extLst>
            </p:cNvPr>
            <p:cNvCxnSpPr>
              <a:cxnSpLocks/>
              <a:stCxn id="12" idx="2"/>
              <a:endCxn id="9" idx="6"/>
            </p:cNvCxnSpPr>
            <p:nvPr/>
          </p:nvCxnSpPr>
          <p:spPr>
            <a:xfrm flipH="1">
              <a:off x="1757987" y="3223660"/>
              <a:ext cx="404095" cy="1418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3BBC8A-51A4-FD4F-8B3D-B5427D467340}"/>
                </a:ext>
              </a:extLst>
            </p:cNvPr>
            <p:cNvCxnSpPr>
              <a:cxnSpLocks/>
              <a:stCxn id="13" idx="0"/>
              <a:endCxn id="12" idx="4"/>
            </p:cNvCxnSpPr>
            <p:nvPr/>
          </p:nvCxnSpPr>
          <p:spPr>
            <a:xfrm flipH="1" flipV="1">
              <a:off x="2238283" y="3299860"/>
              <a:ext cx="123968" cy="647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9791B36-798E-2242-A370-16BCBF99CCDB}"/>
                </a:ext>
              </a:extLst>
            </p:cNvPr>
            <p:cNvCxnSpPr>
              <a:cxnSpLocks/>
              <a:stCxn id="8" idx="4"/>
              <a:endCxn id="12" idx="1"/>
            </p:cNvCxnSpPr>
            <p:nvPr/>
          </p:nvCxnSpPr>
          <p:spPr>
            <a:xfrm>
              <a:off x="2032001" y="2878666"/>
              <a:ext cx="152400" cy="291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B8468A1-C720-3E4F-8922-B6AA0A7975B3}"/>
                </a:ext>
              </a:extLst>
            </p:cNvPr>
            <p:cNvCxnSpPr>
              <a:cxnSpLocks/>
              <a:stCxn id="14" idx="3"/>
              <a:endCxn id="12" idx="7"/>
            </p:cNvCxnSpPr>
            <p:nvPr/>
          </p:nvCxnSpPr>
          <p:spPr>
            <a:xfrm flipH="1">
              <a:off x="2292164" y="3008748"/>
              <a:ext cx="244755" cy="1610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D849686-7512-964A-A91E-CE54B6715302}"/>
                </a:ext>
              </a:extLst>
            </p:cNvPr>
            <p:cNvCxnSpPr>
              <a:cxnSpLocks/>
              <a:stCxn id="9" idx="1"/>
              <a:endCxn id="7" idx="5"/>
            </p:cNvCxnSpPr>
            <p:nvPr/>
          </p:nvCxnSpPr>
          <p:spPr>
            <a:xfrm flipH="1" flipV="1">
              <a:off x="1256149" y="2932548"/>
              <a:ext cx="371756" cy="379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EC926ED7-B095-BB42-BF1A-F26D042E1D80}"/>
              </a:ext>
            </a:extLst>
          </p:cNvPr>
          <p:cNvGrpSpPr/>
          <p:nvPr/>
        </p:nvGrpSpPr>
        <p:grpSpPr>
          <a:xfrm>
            <a:off x="2633794" y="2748618"/>
            <a:ext cx="1947080" cy="1687773"/>
            <a:chOff x="3073147" y="2565779"/>
            <a:chExt cx="1947080" cy="1687773"/>
          </a:xfrm>
          <a:scene3d>
            <a:camera prst="isometricRightUp"/>
            <a:lightRig rig="threePt" dir="t"/>
          </a:scene3d>
        </p:grpSpPr>
        <p:sp>
          <p:nvSpPr>
            <p:cNvPr id="23" name="Rectangle 22">
              <a:extLst>
                <a:ext uri="{FF2B5EF4-FFF2-40B4-BE49-F238E27FC236}">
                  <a16:creationId xmlns:a16="http://schemas.microsoft.com/office/drawing/2014/main" id="{0028EA24-349C-8F48-80AF-975833B3999D}"/>
                </a:ext>
              </a:extLst>
            </p:cNvPr>
            <p:cNvSpPr/>
            <p:nvPr/>
          </p:nvSpPr>
          <p:spPr>
            <a:xfrm>
              <a:off x="3073147" y="2565779"/>
              <a:ext cx="1947080" cy="16877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A56713C-3684-D541-A36E-D2A5EFD82B62}"/>
                </a:ext>
              </a:extLst>
            </p:cNvPr>
            <p:cNvSpPr/>
            <p:nvPr/>
          </p:nvSpPr>
          <p:spPr>
            <a:xfrm>
              <a:off x="3325757" y="2802466"/>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F9A3A42-1148-E340-A330-697E55080580}"/>
                </a:ext>
              </a:extLst>
            </p:cNvPr>
            <p:cNvSpPr/>
            <p:nvPr/>
          </p:nvSpPr>
          <p:spPr>
            <a:xfrm>
              <a:off x="4155490" y="2726265"/>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791B288-A2BC-234E-AEB1-AE4311EA74E4}"/>
                </a:ext>
              </a:extLst>
            </p:cNvPr>
            <p:cNvSpPr/>
            <p:nvPr/>
          </p:nvSpPr>
          <p:spPr>
            <a:xfrm>
              <a:off x="3805276" y="3289282"/>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5650DF3-AAD9-E945-BAB7-698CCE0F1051}"/>
                </a:ext>
              </a:extLst>
            </p:cNvPr>
            <p:cNvSpPr/>
            <p:nvPr/>
          </p:nvSpPr>
          <p:spPr>
            <a:xfrm>
              <a:off x="3173356" y="3750733"/>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F27D5B7-D76D-7541-9B24-914A6789A545}"/>
                </a:ext>
              </a:extLst>
            </p:cNvPr>
            <p:cNvSpPr/>
            <p:nvPr/>
          </p:nvSpPr>
          <p:spPr>
            <a:xfrm>
              <a:off x="3782957" y="394731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D4E2A85-63CB-EE48-8D2B-95D853FD9AED}"/>
                </a:ext>
              </a:extLst>
            </p:cNvPr>
            <p:cNvSpPr/>
            <p:nvPr/>
          </p:nvSpPr>
          <p:spPr>
            <a:xfrm>
              <a:off x="4361772" y="314745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17670C3-44E7-5C4C-A630-E9509ACCD4AC}"/>
                </a:ext>
              </a:extLst>
            </p:cNvPr>
            <p:cNvSpPr/>
            <p:nvPr/>
          </p:nvSpPr>
          <p:spPr>
            <a:xfrm>
              <a:off x="4485740" y="394731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E1CD6A1-52C0-E04B-9CAA-52D277297C94}"/>
                </a:ext>
              </a:extLst>
            </p:cNvPr>
            <p:cNvSpPr/>
            <p:nvPr/>
          </p:nvSpPr>
          <p:spPr>
            <a:xfrm>
              <a:off x="4714290" y="2878666"/>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0B84281D-532B-0149-80C8-202844C683C6}"/>
                </a:ext>
              </a:extLst>
            </p:cNvPr>
            <p:cNvCxnSpPr>
              <a:cxnSpLocks/>
              <a:stCxn id="27" idx="7"/>
              <a:endCxn id="26" idx="3"/>
            </p:cNvCxnSpPr>
            <p:nvPr/>
          </p:nvCxnSpPr>
          <p:spPr>
            <a:xfrm flipV="1">
              <a:off x="3303438" y="3419364"/>
              <a:ext cx="524157" cy="3536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3D1B99D-887C-1243-9943-BD8B78D647DA}"/>
                </a:ext>
              </a:extLst>
            </p:cNvPr>
            <p:cNvCxnSpPr>
              <a:cxnSpLocks/>
              <a:stCxn id="28" idx="0"/>
              <a:endCxn id="26" idx="4"/>
            </p:cNvCxnSpPr>
            <p:nvPr/>
          </p:nvCxnSpPr>
          <p:spPr>
            <a:xfrm flipV="1">
              <a:off x="3859158" y="3441683"/>
              <a:ext cx="22319" cy="5056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4B22659-3E13-F04F-BE2A-998F9B0360CF}"/>
                </a:ext>
              </a:extLst>
            </p:cNvPr>
            <p:cNvCxnSpPr>
              <a:cxnSpLocks/>
              <a:stCxn id="29" idx="2"/>
              <a:endCxn id="26" idx="6"/>
            </p:cNvCxnSpPr>
            <p:nvPr/>
          </p:nvCxnSpPr>
          <p:spPr>
            <a:xfrm flipH="1">
              <a:off x="3957677" y="3223660"/>
              <a:ext cx="404095" cy="1418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7C9CCC-BC92-5C48-B000-F7E09ED2234A}"/>
                </a:ext>
              </a:extLst>
            </p:cNvPr>
            <p:cNvCxnSpPr>
              <a:cxnSpLocks/>
              <a:stCxn id="30" idx="0"/>
              <a:endCxn id="29" idx="4"/>
            </p:cNvCxnSpPr>
            <p:nvPr/>
          </p:nvCxnSpPr>
          <p:spPr>
            <a:xfrm flipH="1" flipV="1">
              <a:off x="4437973" y="3299860"/>
              <a:ext cx="123968" cy="647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45BCB1A-1490-A54F-8933-81F233BB37DA}"/>
                </a:ext>
              </a:extLst>
            </p:cNvPr>
            <p:cNvCxnSpPr>
              <a:cxnSpLocks/>
              <a:stCxn id="25" idx="4"/>
              <a:endCxn id="29" idx="1"/>
            </p:cNvCxnSpPr>
            <p:nvPr/>
          </p:nvCxnSpPr>
          <p:spPr>
            <a:xfrm>
              <a:off x="4231691" y="2878666"/>
              <a:ext cx="152400" cy="291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6BF4B24-4402-4740-830F-3AAFAA6398A2}"/>
                </a:ext>
              </a:extLst>
            </p:cNvPr>
            <p:cNvCxnSpPr>
              <a:cxnSpLocks/>
              <a:stCxn id="31" idx="3"/>
              <a:endCxn id="29" idx="7"/>
            </p:cNvCxnSpPr>
            <p:nvPr/>
          </p:nvCxnSpPr>
          <p:spPr>
            <a:xfrm flipH="1">
              <a:off x="4491854" y="3008748"/>
              <a:ext cx="244755" cy="1610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7E06BD7-E4E0-8047-83E3-0697A9B6688C}"/>
                </a:ext>
              </a:extLst>
            </p:cNvPr>
            <p:cNvCxnSpPr>
              <a:cxnSpLocks/>
              <a:stCxn id="26" idx="1"/>
              <a:endCxn id="24" idx="5"/>
            </p:cNvCxnSpPr>
            <p:nvPr/>
          </p:nvCxnSpPr>
          <p:spPr>
            <a:xfrm flipH="1" flipV="1">
              <a:off x="3455839" y="2932548"/>
              <a:ext cx="371756" cy="379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759EE88-D6B8-5A4C-A006-063BAE2DE376}"/>
                </a:ext>
              </a:extLst>
            </p:cNvPr>
            <p:cNvCxnSpPr>
              <a:cxnSpLocks/>
              <a:stCxn id="27" idx="0"/>
              <a:endCxn id="24" idx="4"/>
            </p:cNvCxnSpPr>
            <p:nvPr/>
          </p:nvCxnSpPr>
          <p:spPr>
            <a:xfrm flipV="1">
              <a:off x="3249557" y="2954867"/>
              <a:ext cx="152401" cy="7958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377B268-009D-3249-8B8E-34DDD5714C10}"/>
                </a:ext>
              </a:extLst>
            </p:cNvPr>
            <p:cNvCxnSpPr>
              <a:cxnSpLocks/>
              <a:stCxn id="27" idx="5"/>
              <a:endCxn id="28" idx="2"/>
            </p:cNvCxnSpPr>
            <p:nvPr/>
          </p:nvCxnSpPr>
          <p:spPr>
            <a:xfrm>
              <a:off x="3303438" y="3880815"/>
              <a:ext cx="479519" cy="1427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943CCC9-EFFD-A641-BC9B-BA05DEE5D7CD}"/>
                </a:ext>
              </a:extLst>
            </p:cNvPr>
            <p:cNvCxnSpPr>
              <a:cxnSpLocks/>
              <a:stCxn id="30" idx="1"/>
              <a:endCxn id="28" idx="6"/>
            </p:cNvCxnSpPr>
            <p:nvPr/>
          </p:nvCxnSpPr>
          <p:spPr>
            <a:xfrm flipH="1">
              <a:off x="3935358" y="3969638"/>
              <a:ext cx="572701" cy="538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248A176-4FF2-E34C-84F0-B8C26AA04657}"/>
                </a:ext>
              </a:extLst>
            </p:cNvPr>
            <p:cNvCxnSpPr>
              <a:cxnSpLocks/>
              <a:stCxn id="25" idx="6"/>
              <a:endCxn id="31" idx="1"/>
            </p:cNvCxnSpPr>
            <p:nvPr/>
          </p:nvCxnSpPr>
          <p:spPr>
            <a:xfrm>
              <a:off x="4307891" y="2802466"/>
              <a:ext cx="428718" cy="985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D5FB209D-C58C-0241-A3BD-DB390411BF85}"/>
              </a:ext>
            </a:extLst>
          </p:cNvPr>
          <p:cNvGrpSpPr/>
          <p:nvPr/>
        </p:nvGrpSpPr>
        <p:grpSpPr>
          <a:xfrm>
            <a:off x="4351833" y="2657403"/>
            <a:ext cx="1947080" cy="1687773"/>
            <a:chOff x="5447402" y="2561104"/>
            <a:chExt cx="1947080" cy="1687773"/>
          </a:xfrm>
          <a:scene3d>
            <a:camera prst="isometricRightUp"/>
            <a:lightRig rig="threePt" dir="t"/>
          </a:scene3d>
        </p:grpSpPr>
        <p:sp>
          <p:nvSpPr>
            <p:cNvPr id="44" name="Rectangle 43">
              <a:extLst>
                <a:ext uri="{FF2B5EF4-FFF2-40B4-BE49-F238E27FC236}">
                  <a16:creationId xmlns:a16="http://schemas.microsoft.com/office/drawing/2014/main" id="{B2A0CA62-8F51-3148-BA40-A6F70BA3EF32}"/>
                </a:ext>
              </a:extLst>
            </p:cNvPr>
            <p:cNvSpPr/>
            <p:nvPr/>
          </p:nvSpPr>
          <p:spPr>
            <a:xfrm>
              <a:off x="5447402" y="2561104"/>
              <a:ext cx="1947080" cy="16877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946F5AE-16A2-F64C-8E1A-A501709E3067}"/>
                </a:ext>
              </a:extLst>
            </p:cNvPr>
            <p:cNvSpPr/>
            <p:nvPr/>
          </p:nvSpPr>
          <p:spPr>
            <a:xfrm>
              <a:off x="5700012" y="2797791"/>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1FBAD02-1CC5-9F4E-B401-0275AF197F72}"/>
                </a:ext>
              </a:extLst>
            </p:cNvPr>
            <p:cNvSpPr/>
            <p:nvPr/>
          </p:nvSpPr>
          <p:spPr>
            <a:xfrm>
              <a:off x="6529745" y="2721590"/>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76E7B459-A7AF-DA4B-9E8A-B8CD23BC938F}"/>
                </a:ext>
              </a:extLst>
            </p:cNvPr>
            <p:cNvSpPr/>
            <p:nvPr/>
          </p:nvSpPr>
          <p:spPr>
            <a:xfrm>
              <a:off x="6179531" y="3284607"/>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D4092273-0926-A342-88B7-6DA63A015492}"/>
                </a:ext>
              </a:extLst>
            </p:cNvPr>
            <p:cNvSpPr/>
            <p:nvPr/>
          </p:nvSpPr>
          <p:spPr>
            <a:xfrm>
              <a:off x="5547611" y="3746058"/>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9488C32D-A4C1-5544-860B-C0EE202D84F2}"/>
                </a:ext>
              </a:extLst>
            </p:cNvPr>
            <p:cNvSpPr/>
            <p:nvPr/>
          </p:nvSpPr>
          <p:spPr>
            <a:xfrm>
              <a:off x="6157212" y="3942644"/>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EF3DF68D-C5EE-CE49-A699-3024C660BDD7}"/>
                </a:ext>
              </a:extLst>
            </p:cNvPr>
            <p:cNvSpPr/>
            <p:nvPr/>
          </p:nvSpPr>
          <p:spPr>
            <a:xfrm>
              <a:off x="6736027" y="3142784"/>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08F282B-A04D-4A43-8003-542CD36C0EE3}"/>
                </a:ext>
              </a:extLst>
            </p:cNvPr>
            <p:cNvSpPr/>
            <p:nvPr/>
          </p:nvSpPr>
          <p:spPr>
            <a:xfrm>
              <a:off x="6859995" y="3942644"/>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30943E8-8495-674E-84A6-187F6BCEEE5E}"/>
                </a:ext>
              </a:extLst>
            </p:cNvPr>
            <p:cNvSpPr/>
            <p:nvPr/>
          </p:nvSpPr>
          <p:spPr>
            <a:xfrm>
              <a:off x="7088545" y="2873991"/>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A31AA445-06CB-3A4A-9610-D44A1E0CD176}"/>
                </a:ext>
              </a:extLst>
            </p:cNvPr>
            <p:cNvCxnSpPr>
              <a:cxnSpLocks/>
              <a:stCxn id="48" idx="7"/>
              <a:endCxn id="47" idx="3"/>
            </p:cNvCxnSpPr>
            <p:nvPr/>
          </p:nvCxnSpPr>
          <p:spPr>
            <a:xfrm flipV="1">
              <a:off x="5677693" y="3414689"/>
              <a:ext cx="524157" cy="3536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2C65431-87F7-D84E-8F01-54AE7446410A}"/>
                </a:ext>
              </a:extLst>
            </p:cNvPr>
            <p:cNvCxnSpPr>
              <a:cxnSpLocks/>
              <a:stCxn id="49" idx="0"/>
              <a:endCxn id="47" idx="4"/>
            </p:cNvCxnSpPr>
            <p:nvPr/>
          </p:nvCxnSpPr>
          <p:spPr>
            <a:xfrm flipV="1">
              <a:off x="6233413" y="3437008"/>
              <a:ext cx="22319" cy="5056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C1BF8FA-86AA-954A-BB96-604D7559DC30}"/>
                </a:ext>
              </a:extLst>
            </p:cNvPr>
            <p:cNvCxnSpPr>
              <a:cxnSpLocks/>
              <a:stCxn id="51" idx="0"/>
              <a:endCxn id="50" idx="4"/>
            </p:cNvCxnSpPr>
            <p:nvPr/>
          </p:nvCxnSpPr>
          <p:spPr>
            <a:xfrm flipH="1" flipV="1">
              <a:off x="6812228" y="3295185"/>
              <a:ext cx="123968" cy="647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3768269-9C70-8C4F-B8A0-13404D036556}"/>
                </a:ext>
              </a:extLst>
            </p:cNvPr>
            <p:cNvCxnSpPr>
              <a:cxnSpLocks/>
              <a:stCxn id="52" idx="3"/>
              <a:endCxn id="50" idx="7"/>
            </p:cNvCxnSpPr>
            <p:nvPr/>
          </p:nvCxnSpPr>
          <p:spPr>
            <a:xfrm flipH="1">
              <a:off x="6866109" y="3004073"/>
              <a:ext cx="244755" cy="1610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E262BCF-5B21-8E49-B259-6151ADC721E7}"/>
                </a:ext>
              </a:extLst>
            </p:cNvPr>
            <p:cNvCxnSpPr>
              <a:cxnSpLocks/>
              <a:stCxn id="47" idx="1"/>
              <a:endCxn id="45" idx="5"/>
            </p:cNvCxnSpPr>
            <p:nvPr/>
          </p:nvCxnSpPr>
          <p:spPr>
            <a:xfrm flipH="1" flipV="1">
              <a:off x="5830094" y="2927873"/>
              <a:ext cx="371756" cy="379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F63402-92DF-A24F-84C8-B24694E8703B}"/>
                </a:ext>
              </a:extLst>
            </p:cNvPr>
            <p:cNvCxnSpPr>
              <a:cxnSpLocks/>
              <a:stCxn id="46" idx="6"/>
              <a:endCxn id="52" idx="1"/>
            </p:cNvCxnSpPr>
            <p:nvPr/>
          </p:nvCxnSpPr>
          <p:spPr>
            <a:xfrm>
              <a:off x="6682146" y="2797791"/>
              <a:ext cx="428718" cy="985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F1AB483-93F0-8F46-90AC-122C6CC73318}"/>
                </a:ext>
              </a:extLst>
            </p:cNvPr>
            <p:cNvCxnSpPr>
              <a:cxnSpLocks/>
              <a:stCxn id="51" idx="2"/>
              <a:endCxn id="49" idx="6"/>
            </p:cNvCxnSpPr>
            <p:nvPr/>
          </p:nvCxnSpPr>
          <p:spPr>
            <a:xfrm flipH="1">
              <a:off x="6309613" y="4018845"/>
              <a:ext cx="5503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D4E2240-4B3D-7943-9B0E-D7C7C2B6D95D}"/>
                </a:ext>
              </a:extLst>
            </p:cNvPr>
            <p:cNvCxnSpPr>
              <a:cxnSpLocks/>
              <a:stCxn id="51" idx="1"/>
              <a:endCxn id="47" idx="5"/>
            </p:cNvCxnSpPr>
            <p:nvPr/>
          </p:nvCxnSpPr>
          <p:spPr>
            <a:xfrm flipH="1" flipV="1">
              <a:off x="6309613" y="3414689"/>
              <a:ext cx="572701" cy="550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A54F9A2-12B6-2041-A10A-607237963A24}"/>
                </a:ext>
              </a:extLst>
            </p:cNvPr>
            <p:cNvCxnSpPr>
              <a:cxnSpLocks/>
              <a:stCxn id="46" idx="2"/>
              <a:endCxn id="45" idx="6"/>
            </p:cNvCxnSpPr>
            <p:nvPr/>
          </p:nvCxnSpPr>
          <p:spPr>
            <a:xfrm flipH="1">
              <a:off x="5852413" y="2797791"/>
              <a:ext cx="677332" cy="762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F2792D9-834D-A647-974D-5A240ACE2587}"/>
                </a:ext>
              </a:extLst>
            </p:cNvPr>
            <p:cNvCxnSpPr>
              <a:cxnSpLocks/>
              <a:stCxn id="45" idx="3"/>
              <a:endCxn id="48" idx="0"/>
            </p:cNvCxnSpPr>
            <p:nvPr/>
          </p:nvCxnSpPr>
          <p:spPr>
            <a:xfrm flipH="1">
              <a:off x="5623812" y="2927873"/>
              <a:ext cx="98519" cy="8181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BF7EFE0E-A3B2-EE47-BA4E-C3056CBBBEC5}"/>
              </a:ext>
            </a:extLst>
          </p:cNvPr>
          <p:cNvGrpSpPr/>
          <p:nvPr/>
        </p:nvGrpSpPr>
        <p:grpSpPr>
          <a:xfrm>
            <a:off x="5949344" y="2571834"/>
            <a:ext cx="1947080" cy="1687773"/>
            <a:chOff x="7718577" y="2570802"/>
            <a:chExt cx="1947080" cy="1687773"/>
          </a:xfrm>
          <a:scene3d>
            <a:camera prst="isometricRightUp"/>
            <a:lightRig rig="threePt" dir="t"/>
          </a:scene3d>
        </p:grpSpPr>
        <p:sp>
          <p:nvSpPr>
            <p:cNvPr id="64" name="Rectangle 63">
              <a:extLst>
                <a:ext uri="{FF2B5EF4-FFF2-40B4-BE49-F238E27FC236}">
                  <a16:creationId xmlns:a16="http://schemas.microsoft.com/office/drawing/2014/main" id="{91DB612F-8EC7-6147-8BF3-E837FD99711F}"/>
                </a:ext>
              </a:extLst>
            </p:cNvPr>
            <p:cNvSpPr/>
            <p:nvPr/>
          </p:nvSpPr>
          <p:spPr>
            <a:xfrm>
              <a:off x="7718577" y="2570802"/>
              <a:ext cx="1947080" cy="16877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30F56F0B-E1D8-CD4F-A459-B46D01DB0265}"/>
                </a:ext>
              </a:extLst>
            </p:cNvPr>
            <p:cNvSpPr/>
            <p:nvPr/>
          </p:nvSpPr>
          <p:spPr>
            <a:xfrm>
              <a:off x="7971187" y="280748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C6F05A3D-2BDC-654B-8033-B6BE3B04A779}"/>
                </a:ext>
              </a:extLst>
            </p:cNvPr>
            <p:cNvSpPr/>
            <p:nvPr/>
          </p:nvSpPr>
          <p:spPr>
            <a:xfrm>
              <a:off x="8800920" y="2731288"/>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8E64B996-4C04-ED4B-B03E-1C6FB5CE427E}"/>
                </a:ext>
              </a:extLst>
            </p:cNvPr>
            <p:cNvSpPr/>
            <p:nvPr/>
          </p:nvSpPr>
          <p:spPr>
            <a:xfrm>
              <a:off x="8450706" y="3294305"/>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307A7430-61C3-2D46-B421-F683B4F8A4C1}"/>
                </a:ext>
              </a:extLst>
            </p:cNvPr>
            <p:cNvSpPr/>
            <p:nvPr/>
          </p:nvSpPr>
          <p:spPr>
            <a:xfrm>
              <a:off x="7818786" y="3755756"/>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EF042AFA-130C-FA4D-8C3D-86D279A97E46}"/>
                </a:ext>
              </a:extLst>
            </p:cNvPr>
            <p:cNvSpPr/>
            <p:nvPr/>
          </p:nvSpPr>
          <p:spPr>
            <a:xfrm>
              <a:off x="8428387" y="3952342"/>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863C1797-7F8A-884E-AFD5-DAF6449B4B4A}"/>
                </a:ext>
              </a:extLst>
            </p:cNvPr>
            <p:cNvSpPr/>
            <p:nvPr/>
          </p:nvSpPr>
          <p:spPr>
            <a:xfrm>
              <a:off x="9007202" y="3152482"/>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91C5479-2346-894D-AD93-40B48D8A6FBC}"/>
                </a:ext>
              </a:extLst>
            </p:cNvPr>
            <p:cNvSpPr/>
            <p:nvPr/>
          </p:nvSpPr>
          <p:spPr>
            <a:xfrm>
              <a:off x="9131170" y="3952342"/>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1312E3E3-6F23-1B47-9525-FA726A92B8F0}"/>
                </a:ext>
              </a:extLst>
            </p:cNvPr>
            <p:cNvSpPr/>
            <p:nvPr/>
          </p:nvSpPr>
          <p:spPr>
            <a:xfrm>
              <a:off x="9359720" y="288368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CA56A410-9AE2-C243-9C46-79DC94B9A204}"/>
                </a:ext>
              </a:extLst>
            </p:cNvPr>
            <p:cNvCxnSpPr>
              <a:cxnSpLocks/>
              <a:stCxn id="68" idx="7"/>
              <a:endCxn id="67" idx="3"/>
            </p:cNvCxnSpPr>
            <p:nvPr/>
          </p:nvCxnSpPr>
          <p:spPr>
            <a:xfrm flipV="1">
              <a:off x="7948868" y="3424387"/>
              <a:ext cx="524157" cy="3536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54A960F-0CFE-2745-9FA5-B8317D2A9A91}"/>
                </a:ext>
              </a:extLst>
            </p:cNvPr>
            <p:cNvCxnSpPr>
              <a:cxnSpLocks/>
              <a:stCxn id="69" idx="0"/>
              <a:endCxn id="67" idx="4"/>
            </p:cNvCxnSpPr>
            <p:nvPr/>
          </p:nvCxnSpPr>
          <p:spPr>
            <a:xfrm flipV="1">
              <a:off x="8504588" y="3446706"/>
              <a:ext cx="22319" cy="5056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32FBC42-D110-DB48-8782-1F6BDE26AEBE}"/>
                </a:ext>
              </a:extLst>
            </p:cNvPr>
            <p:cNvCxnSpPr>
              <a:cxnSpLocks/>
              <a:stCxn id="70" idx="2"/>
              <a:endCxn id="67" idx="6"/>
            </p:cNvCxnSpPr>
            <p:nvPr/>
          </p:nvCxnSpPr>
          <p:spPr>
            <a:xfrm flipH="1">
              <a:off x="8603107" y="3228683"/>
              <a:ext cx="404095" cy="1418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0FA4F8E-80ED-A34D-AA3E-7E93C65EDA52}"/>
                </a:ext>
              </a:extLst>
            </p:cNvPr>
            <p:cNvCxnSpPr>
              <a:cxnSpLocks/>
              <a:stCxn id="71" idx="0"/>
              <a:endCxn id="70" idx="4"/>
            </p:cNvCxnSpPr>
            <p:nvPr/>
          </p:nvCxnSpPr>
          <p:spPr>
            <a:xfrm flipH="1" flipV="1">
              <a:off x="9083403" y="3304883"/>
              <a:ext cx="123968" cy="647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F0F8650-4E73-F94C-B06E-52A1F1394EC9}"/>
                </a:ext>
              </a:extLst>
            </p:cNvPr>
            <p:cNvCxnSpPr>
              <a:cxnSpLocks/>
              <a:stCxn id="72" idx="3"/>
              <a:endCxn id="70" idx="7"/>
            </p:cNvCxnSpPr>
            <p:nvPr/>
          </p:nvCxnSpPr>
          <p:spPr>
            <a:xfrm flipH="1">
              <a:off x="9137284" y="3013771"/>
              <a:ext cx="244755" cy="1610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677BE5F-A1DF-6643-9BAB-5E6E4ECE0A4D}"/>
                </a:ext>
              </a:extLst>
            </p:cNvPr>
            <p:cNvCxnSpPr>
              <a:cxnSpLocks/>
              <a:stCxn id="67" idx="1"/>
              <a:endCxn id="65" idx="5"/>
            </p:cNvCxnSpPr>
            <p:nvPr/>
          </p:nvCxnSpPr>
          <p:spPr>
            <a:xfrm flipH="1" flipV="1">
              <a:off x="8101269" y="2937571"/>
              <a:ext cx="371756" cy="379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2D88953-E1E5-0844-8319-C2558FF53BA8}"/>
                </a:ext>
              </a:extLst>
            </p:cNvPr>
            <p:cNvCxnSpPr>
              <a:cxnSpLocks/>
              <a:stCxn id="65" idx="4"/>
              <a:endCxn id="68" idx="0"/>
            </p:cNvCxnSpPr>
            <p:nvPr/>
          </p:nvCxnSpPr>
          <p:spPr>
            <a:xfrm flipH="1">
              <a:off x="7894987" y="2959890"/>
              <a:ext cx="152401" cy="7958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4891D3A-FAEE-CE47-95E8-E6CDBAEDE0C4}"/>
                </a:ext>
              </a:extLst>
            </p:cNvPr>
            <p:cNvCxnSpPr>
              <a:cxnSpLocks/>
              <a:stCxn id="68" idx="5"/>
              <a:endCxn id="69" idx="2"/>
            </p:cNvCxnSpPr>
            <p:nvPr/>
          </p:nvCxnSpPr>
          <p:spPr>
            <a:xfrm>
              <a:off x="7948868" y="3885838"/>
              <a:ext cx="479519" cy="1427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D08798A-E2D7-1A44-8D2E-255A50A888CF}"/>
                </a:ext>
              </a:extLst>
            </p:cNvPr>
            <p:cNvCxnSpPr>
              <a:cxnSpLocks/>
              <a:stCxn id="67" idx="5"/>
              <a:endCxn id="71" idx="1"/>
            </p:cNvCxnSpPr>
            <p:nvPr/>
          </p:nvCxnSpPr>
          <p:spPr>
            <a:xfrm>
              <a:off x="8580788" y="3424387"/>
              <a:ext cx="572701" cy="550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B73C935-D7E5-894E-A34D-3C6F658E67D3}"/>
                </a:ext>
              </a:extLst>
            </p:cNvPr>
            <p:cNvCxnSpPr>
              <a:cxnSpLocks/>
              <a:stCxn id="71" idx="7"/>
              <a:endCxn id="72" idx="4"/>
            </p:cNvCxnSpPr>
            <p:nvPr/>
          </p:nvCxnSpPr>
          <p:spPr>
            <a:xfrm flipV="1">
              <a:off x="9261252" y="3036090"/>
              <a:ext cx="174669" cy="93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75FD98B-F619-D24A-BE0C-6FD645CB2758}"/>
                </a:ext>
              </a:extLst>
            </p:cNvPr>
            <p:cNvCxnSpPr>
              <a:cxnSpLocks/>
              <a:stCxn id="72" idx="1"/>
              <a:endCxn id="66" idx="6"/>
            </p:cNvCxnSpPr>
            <p:nvPr/>
          </p:nvCxnSpPr>
          <p:spPr>
            <a:xfrm flipH="1" flipV="1">
              <a:off x="8953321" y="2807489"/>
              <a:ext cx="428718" cy="985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2F3A34D-5E6E-844B-A33E-CC64D627AFD6}"/>
                </a:ext>
              </a:extLst>
            </p:cNvPr>
            <p:cNvCxnSpPr>
              <a:cxnSpLocks/>
              <a:stCxn id="70" idx="1"/>
              <a:endCxn id="66" idx="4"/>
            </p:cNvCxnSpPr>
            <p:nvPr/>
          </p:nvCxnSpPr>
          <p:spPr>
            <a:xfrm flipH="1" flipV="1">
              <a:off x="8877121" y="2883689"/>
              <a:ext cx="152400" cy="291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9A54328E-62EA-8E43-8886-E16FC4AC35BD}"/>
              </a:ext>
            </a:extLst>
          </p:cNvPr>
          <p:cNvGrpSpPr/>
          <p:nvPr/>
        </p:nvGrpSpPr>
        <p:grpSpPr>
          <a:xfrm>
            <a:off x="1346465" y="2727269"/>
            <a:ext cx="6148619" cy="1632234"/>
            <a:chOff x="1346465" y="2727269"/>
            <a:chExt cx="6148619" cy="1632234"/>
          </a:xfrm>
        </p:grpSpPr>
        <p:cxnSp>
          <p:nvCxnSpPr>
            <p:cNvPr id="86" name="Straight Connector 85">
              <a:extLst>
                <a:ext uri="{FF2B5EF4-FFF2-40B4-BE49-F238E27FC236}">
                  <a16:creationId xmlns:a16="http://schemas.microsoft.com/office/drawing/2014/main" id="{9013E075-A3B9-0C48-9E58-0993D2867E05}"/>
                </a:ext>
              </a:extLst>
            </p:cNvPr>
            <p:cNvCxnSpPr/>
            <p:nvPr/>
          </p:nvCxnSpPr>
          <p:spPr>
            <a:xfrm flipV="1">
              <a:off x="1435362" y="3406498"/>
              <a:ext cx="1700825" cy="116123"/>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6CBD23B-ACCE-A345-B8CC-6443CDDF4EEA}"/>
                </a:ext>
              </a:extLst>
            </p:cNvPr>
            <p:cNvCxnSpPr>
              <a:cxnSpLocks/>
            </p:cNvCxnSpPr>
            <p:nvPr/>
          </p:nvCxnSpPr>
          <p:spPr>
            <a:xfrm flipV="1">
              <a:off x="2037087" y="3028216"/>
              <a:ext cx="1746633" cy="78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C572550-5EA6-0745-8C65-9C09D57257D6}"/>
                </a:ext>
              </a:extLst>
            </p:cNvPr>
            <p:cNvCxnSpPr>
              <a:cxnSpLocks/>
            </p:cNvCxnSpPr>
            <p:nvPr/>
          </p:nvCxnSpPr>
          <p:spPr>
            <a:xfrm flipV="1">
              <a:off x="2465906" y="2920906"/>
              <a:ext cx="1658727" cy="96629"/>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2D3E166-7FC8-8247-8EB2-D810069479DF}"/>
                </a:ext>
              </a:extLst>
            </p:cNvPr>
            <p:cNvCxnSpPr>
              <a:cxnSpLocks/>
            </p:cNvCxnSpPr>
            <p:nvPr/>
          </p:nvCxnSpPr>
          <p:spPr>
            <a:xfrm flipV="1">
              <a:off x="2152805" y="3260943"/>
              <a:ext cx="1698591" cy="107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B1221B1-3956-164F-A98C-EF696EAE1839}"/>
                </a:ext>
              </a:extLst>
            </p:cNvPr>
            <p:cNvCxnSpPr>
              <a:cxnSpLocks/>
            </p:cNvCxnSpPr>
            <p:nvPr/>
          </p:nvCxnSpPr>
          <p:spPr>
            <a:xfrm flipV="1">
              <a:off x="1739623" y="4171741"/>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5EFC57D-C7ED-D14E-AF58-304375FB2538}"/>
                </a:ext>
              </a:extLst>
            </p:cNvPr>
            <p:cNvCxnSpPr>
              <a:cxnSpLocks/>
            </p:cNvCxnSpPr>
            <p:nvPr/>
          </p:nvCxnSpPr>
          <p:spPr>
            <a:xfrm flipV="1">
              <a:off x="1346465" y="4253810"/>
              <a:ext cx="1715134" cy="105693"/>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7E9CCAFB-446A-C847-A8A6-185B69C1CC60}"/>
                </a:ext>
              </a:extLst>
            </p:cNvPr>
            <p:cNvCxnSpPr>
              <a:cxnSpLocks/>
            </p:cNvCxnSpPr>
            <p:nvPr/>
          </p:nvCxnSpPr>
          <p:spPr>
            <a:xfrm flipV="1">
              <a:off x="1739624" y="3609546"/>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388C017-598A-A048-9B34-5844E6EECA54}"/>
                </a:ext>
              </a:extLst>
            </p:cNvPr>
            <p:cNvCxnSpPr>
              <a:cxnSpLocks/>
            </p:cNvCxnSpPr>
            <p:nvPr/>
          </p:nvCxnSpPr>
          <p:spPr>
            <a:xfrm flipV="1">
              <a:off x="2256549" y="3871660"/>
              <a:ext cx="1701834" cy="100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34A1456-C1FD-6B40-9CD9-A4ED60EF79AE}"/>
                </a:ext>
              </a:extLst>
            </p:cNvPr>
            <p:cNvCxnSpPr/>
            <p:nvPr/>
          </p:nvCxnSpPr>
          <p:spPr>
            <a:xfrm flipV="1">
              <a:off x="3176543" y="3301789"/>
              <a:ext cx="1700825" cy="116123"/>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A5457A6-C100-F944-A678-408BAA00A488}"/>
                </a:ext>
              </a:extLst>
            </p:cNvPr>
            <p:cNvCxnSpPr>
              <a:cxnSpLocks/>
            </p:cNvCxnSpPr>
            <p:nvPr/>
          </p:nvCxnSpPr>
          <p:spPr>
            <a:xfrm flipV="1">
              <a:off x="3769082" y="2934477"/>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798E5D-1E8B-E14D-AD81-81E71615F0BD}"/>
                </a:ext>
              </a:extLst>
            </p:cNvPr>
            <p:cNvCxnSpPr>
              <a:cxnSpLocks/>
            </p:cNvCxnSpPr>
            <p:nvPr/>
          </p:nvCxnSpPr>
          <p:spPr>
            <a:xfrm flipV="1">
              <a:off x="4207087" y="2816197"/>
              <a:ext cx="1658727" cy="96629"/>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8458D21-34C1-E84B-B897-C7DFC12B9BFC}"/>
                </a:ext>
              </a:extLst>
            </p:cNvPr>
            <p:cNvCxnSpPr>
              <a:cxnSpLocks/>
            </p:cNvCxnSpPr>
            <p:nvPr/>
          </p:nvCxnSpPr>
          <p:spPr>
            <a:xfrm flipV="1">
              <a:off x="3893986" y="3156234"/>
              <a:ext cx="1698591" cy="107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98A2AA3-B174-C845-9C76-59FB0F710ABC}"/>
                </a:ext>
              </a:extLst>
            </p:cNvPr>
            <p:cNvCxnSpPr>
              <a:cxnSpLocks/>
            </p:cNvCxnSpPr>
            <p:nvPr/>
          </p:nvCxnSpPr>
          <p:spPr>
            <a:xfrm flipV="1">
              <a:off x="3472750" y="3519813"/>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602C6B6-8902-E644-A377-ADF6558B607E}"/>
                </a:ext>
              </a:extLst>
            </p:cNvPr>
            <p:cNvCxnSpPr>
              <a:cxnSpLocks/>
            </p:cNvCxnSpPr>
            <p:nvPr/>
          </p:nvCxnSpPr>
          <p:spPr>
            <a:xfrm flipV="1">
              <a:off x="3064254" y="4137623"/>
              <a:ext cx="1715134" cy="1056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42911C-D7BD-1D42-8856-E9234BF76DF5}"/>
                </a:ext>
              </a:extLst>
            </p:cNvPr>
            <p:cNvCxnSpPr>
              <a:cxnSpLocks/>
            </p:cNvCxnSpPr>
            <p:nvPr/>
          </p:nvCxnSpPr>
          <p:spPr>
            <a:xfrm flipV="1">
              <a:off x="3504312" y="4047768"/>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294FD71-19B4-4640-9A83-C39E462D24A3}"/>
                </a:ext>
              </a:extLst>
            </p:cNvPr>
            <p:cNvCxnSpPr>
              <a:cxnSpLocks/>
            </p:cNvCxnSpPr>
            <p:nvPr/>
          </p:nvCxnSpPr>
          <p:spPr>
            <a:xfrm flipV="1">
              <a:off x="3997730" y="3766951"/>
              <a:ext cx="1701834" cy="100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42A646E-A248-C349-94B5-0FF968FB9EFB}"/>
                </a:ext>
              </a:extLst>
            </p:cNvPr>
            <p:cNvCxnSpPr/>
            <p:nvPr/>
          </p:nvCxnSpPr>
          <p:spPr>
            <a:xfrm flipV="1">
              <a:off x="4805813" y="3212861"/>
              <a:ext cx="1700825" cy="1161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F035F8A-8D61-4D4F-82D3-429639C8762D}"/>
                </a:ext>
              </a:extLst>
            </p:cNvPr>
            <p:cNvCxnSpPr>
              <a:cxnSpLocks/>
            </p:cNvCxnSpPr>
            <p:nvPr/>
          </p:nvCxnSpPr>
          <p:spPr>
            <a:xfrm flipV="1">
              <a:off x="5398352" y="2845549"/>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6106C3F-A90B-114B-9B6E-823763C04246}"/>
                </a:ext>
              </a:extLst>
            </p:cNvPr>
            <p:cNvCxnSpPr>
              <a:cxnSpLocks/>
            </p:cNvCxnSpPr>
            <p:nvPr/>
          </p:nvCxnSpPr>
          <p:spPr>
            <a:xfrm flipV="1">
              <a:off x="5836357" y="2727269"/>
              <a:ext cx="1658727" cy="966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565BB8B-2213-AF49-A4D9-0AAE9EF5D17B}"/>
                </a:ext>
              </a:extLst>
            </p:cNvPr>
            <p:cNvCxnSpPr>
              <a:cxnSpLocks/>
            </p:cNvCxnSpPr>
            <p:nvPr/>
          </p:nvCxnSpPr>
          <p:spPr>
            <a:xfrm flipV="1">
              <a:off x="5523256" y="3067306"/>
              <a:ext cx="1698591" cy="107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1740885-4A75-DD49-BB6F-3108C9D61581}"/>
                </a:ext>
              </a:extLst>
            </p:cNvPr>
            <p:cNvCxnSpPr>
              <a:cxnSpLocks/>
            </p:cNvCxnSpPr>
            <p:nvPr/>
          </p:nvCxnSpPr>
          <p:spPr>
            <a:xfrm flipV="1">
              <a:off x="5102020" y="3430885"/>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DEF4EB2-C5CC-A541-9254-C74A689DA31D}"/>
                </a:ext>
              </a:extLst>
            </p:cNvPr>
            <p:cNvCxnSpPr>
              <a:cxnSpLocks/>
            </p:cNvCxnSpPr>
            <p:nvPr/>
          </p:nvCxnSpPr>
          <p:spPr>
            <a:xfrm flipV="1">
              <a:off x="4693524" y="4048695"/>
              <a:ext cx="1715134" cy="1056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03FCE1F-3350-384C-840A-B54194778286}"/>
                </a:ext>
              </a:extLst>
            </p:cNvPr>
            <p:cNvCxnSpPr>
              <a:cxnSpLocks/>
            </p:cNvCxnSpPr>
            <p:nvPr/>
          </p:nvCxnSpPr>
          <p:spPr>
            <a:xfrm flipV="1">
              <a:off x="5133582" y="3958840"/>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6C4E8B93-3936-2143-AA28-41553CA03232}"/>
                </a:ext>
              </a:extLst>
            </p:cNvPr>
            <p:cNvCxnSpPr>
              <a:cxnSpLocks/>
            </p:cNvCxnSpPr>
            <p:nvPr/>
          </p:nvCxnSpPr>
          <p:spPr>
            <a:xfrm flipV="1">
              <a:off x="5627000" y="3678023"/>
              <a:ext cx="1701834" cy="10053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3" name="TextBox 112">
            <a:extLst>
              <a:ext uri="{FF2B5EF4-FFF2-40B4-BE49-F238E27FC236}">
                <a16:creationId xmlns:a16="http://schemas.microsoft.com/office/drawing/2014/main" id="{BFB70B05-0127-0D47-85F2-6A043DDDF60C}"/>
              </a:ext>
            </a:extLst>
          </p:cNvPr>
          <p:cNvSpPr txBox="1"/>
          <p:nvPr/>
        </p:nvSpPr>
        <p:spPr>
          <a:xfrm>
            <a:off x="1100954" y="2050419"/>
            <a:ext cx="1325684" cy="369332"/>
          </a:xfrm>
          <a:prstGeom prst="rect">
            <a:avLst/>
          </a:prstGeom>
          <a:noFill/>
        </p:spPr>
        <p:txBody>
          <a:bodyPr wrap="none" rtlCol="0">
            <a:spAutoFit/>
          </a:bodyPr>
          <a:lstStyle/>
          <a:p>
            <a:r>
              <a:rPr lang="en-US" dirty="0"/>
              <a:t>Scan Run #1</a:t>
            </a:r>
          </a:p>
        </p:txBody>
      </p:sp>
      <p:sp>
        <p:nvSpPr>
          <p:cNvPr id="114" name="TextBox 113">
            <a:extLst>
              <a:ext uri="{FF2B5EF4-FFF2-40B4-BE49-F238E27FC236}">
                <a16:creationId xmlns:a16="http://schemas.microsoft.com/office/drawing/2014/main" id="{EAAA0ED0-DC6E-604E-9E0C-68189EBA2515}"/>
              </a:ext>
            </a:extLst>
          </p:cNvPr>
          <p:cNvSpPr txBox="1"/>
          <p:nvPr/>
        </p:nvSpPr>
        <p:spPr>
          <a:xfrm>
            <a:off x="2770421" y="2050419"/>
            <a:ext cx="1325684" cy="369332"/>
          </a:xfrm>
          <a:prstGeom prst="rect">
            <a:avLst/>
          </a:prstGeom>
          <a:noFill/>
        </p:spPr>
        <p:txBody>
          <a:bodyPr wrap="none" rtlCol="0">
            <a:spAutoFit/>
          </a:bodyPr>
          <a:lstStyle/>
          <a:p>
            <a:r>
              <a:rPr lang="en-US" dirty="0"/>
              <a:t>Scan Run #2</a:t>
            </a:r>
          </a:p>
        </p:txBody>
      </p:sp>
      <p:sp>
        <p:nvSpPr>
          <p:cNvPr id="115" name="TextBox 114">
            <a:extLst>
              <a:ext uri="{FF2B5EF4-FFF2-40B4-BE49-F238E27FC236}">
                <a16:creationId xmlns:a16="http://schemas.microsoft.com/office/drawing/2014/main" id="{0568D48E-5EBC-D24C-861A-EFFC85FF1193}"/>
              </a:ext>
            </a:extLst>
          </p:cNvPr>
          <p:cNvSpPr txBox="1"/>
          <p:nvPr/>
        </p:nvSpPr>
        <p:spPr>
          <a:xfrm>
            <a:off x="4486188" y="2050419"/>
            <a:ext cx="1325684" cy="369332"/>
          </a:xfrm>
          <a:prstGeom prst="rect">
            <a:avLst/>
          </a:prstGeom>
          <a:noFill/>
        </p:spPr>
        <p:txBody>
          <a:bodyPr wrap="none" rtlCol="0">
            <a:spAutoFit/>
          </a:bodyPr>
          <a:lstStyle/>
          <a:p>
            <a:r>
              <a:rPr lang="en-US" dirty="0"/>
              <a:t>Scan Run #3</a:t>
            </a:r>
          </a:p>
        </p:txBody>
      </p:sp>
      <p:sp>
        <p:nvSpPr>
          <p:cNvPr id="116" name="TextBox 115">
            <a:extLst>
              <a:ext uri="{FF2B5EF4-FFF2-40B4-BE49-F238E27FC236}">
                <a16:creationId xmlns:a16="http://schemas.microsoft.com/office/drawing/2014/main" id="{FD27E14E-8626-CB46-82BB-5C5B009A2A45}"/>
              </a:ext>
            </a:extLst>
          </p:cNvPr>
          <p:cNvSpPr txBox="1"/>
          <p:nvPr/>
        </p:nvSpPr>
        <p:spPr>
          <a:xfrm>
            <a:off x="6201954" y="2050419"/>
            <a:ext cx="1325684" cy="369332"/>
          </a:xfrm>
          <a:prstGeom prst="rect">
            <a:avLst/>
          </a:prstGeom>
          <a:noFill/>
        </p:spPr>
        <p:txBody>
          <a:bodyPr wrap="none" rtlCol="0">
            <a:spAutoFit/>
          </a:bodyPr>
          <a:lstStyle/>
          <a:p>
            <a:r>
              <a:rPr lang="en-US" dirty="0"/>
              <a:t>Scan Run #4</a:t>
            </a:r>
          </a:p>
        </p:txBody>
      </p:sp>
      <p:sp>
        <p:nvSpPr>
          <p:cNvPr id="117" name="TextBox 116">
            <a:extLst>
              <a:ext uri="{FF2B5EF4-FFF2-40B4-BE49-F238E27FC236}">
                <a16:creationId xmlns:a16="http://schemas.microsoft.com/office/drawing/2014/main" id="{032FBB52-E9D0-F746-BAEA-3258FF6A89C8}"/>
              </a:ext>
            </a:extLst>
          </p:cNvPr>
          <p:cNvSpPr txBox="1"/>
          <p:nvPr/>
        </p:nvSpPr>
        <p:spPr>
          <a:xfrm>
            <a:off x="7881227" y="3061505"/>
            <a:ext cx="343364" cy="369332"/>
          </a:xfrm>
          <a:prstGeom prst="rect">
            <a:avLst/>
          </a:prstGeom>
          <a:noFill/>
        </p:spPr>
        <p:txBody>
          <a:bodyPr wrap="none" rtlCol="0">
            <a:spAutoFit/>
          </a:bodyPr>
          <a:lstStyle/>
          <a:p>
            <a:r>
              <a:rPr lang="en-US" dirty="0"/>
              <a:t>…</a:t>
            </a:r>
          </a:p>
        </p:txBody>
      </p:sp>
    </p:spTree>
    <p:custDataLst>
      <p:tags r:id="rId1"/>
    </p:custDataLst>
    <p:extLst>
      <p:ext uri="{BB962C8B-B14F-4D97-AF65-F5344CB8AC3E}">
        <p14:creationId xmlns:p14="http://schemas.microsoft.com/office/powerpoint/2010/main" val="306180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2"/>
                                        </p:tgtEl>
                                        <p:attrNameLst>
                                          <p:attrName>style.visibility</p:attrName>
                                        </p:attrNameLst>
                                      </p:cBhvr>
                                      <p:to>
                                        <p:strVal val="visible"/>
                                      </p:to>
                                    </p:set>
                                    <p:animEffect transition="in" filter="wipe(left)">
                                      <p:cBhvr>
                                        <p:cTn id="35"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4" grpId="0"/>
      <p:bldP spid="115" grpId="0"/>
      <p:bldP spid="116" grpId="0"/>
      <p:bldP spid="1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CABA-A35C-E949-8C4B-51DEE2A7734A}"/>
              </a:ext>
            </a:extLst>
          </p:cNvPr>
          <p:cNvSpPr>
            <a:spLocks noGrp="1"/>
          </p:cNvSpPr>
          <p:nvPr>
            <p:ph type="title"/>
          </p:nvPr>
        </p:nvSpPr>
        <p:spPr/>
        <p:txBody>
          <a:bodyPr/>
          <a:lstStyle/>
          <a:p>
            <a:r>
              <a:rPr lang="en-US" dirty="0"/>
              <a:t>Characterizing the Dynamic Network: Guiding Questions</a:t>
            </a:r>
          </a:p>
        </p:txBody>
      </p:sp>
      <p:sp>
        <p:nvSpPr>
          <p:cNvPr id="3" name="Content Placeholder 2">
            <a:extLst>
              <a:ext uri="{FF2B5EF4-FFF2-40B4-BE49-F238E27FC236}">
                <a16:creationId xmlns:a16="http://schemas.microsoft.com/office/drawing/2014/main" id="{FC741D5A-AF73-8843-93C3-6E2AD9F5A77A}"/>
              </a:ext>
            </a:extLst>
          </p:cNvPr>
          <p:cNvSpPr>
            <a:spLocks noGrp="1"/>
          </p:cNvSpPr>
          <p:nvPr>
            <p:ph idx="1"/>
          </p:nvPr>
        </p:nvSpPr>
        <p:spPr/>
        <p:txBody>
          <a:bodyPr/>
          <a:lstStyle/>
          <a:p>
            <a:pPr marL="514350" indent="-514350">
              <a:buFont typeface="+mj-lt"/>
              <a:buAutoNum type="arabicPeriod"/>
            </a:pPr>
            <a:r>
              <a:rPr lang="en-US" dirty="0"/>
              <a:t>Do some brain regions show more frequent changes in functional connectivity? </a:t>
            </a:r>
          </a:p>
          <a:p>
            <a:pPr lvl="1"/>
            <a:r>
              <a:rPr lang="en-US" dirty="0"/>
              <a:t>(Flexibility)</a:t>
            </a:r>
          </a:p>
          <a:p>
            <a:pPr marL="514350" indent="-514350">
              <a:buFont typeface="+mj-lt"/>
              <a:buAutoNum type="arabicPeriod"/>
            </a:pPr>
            <a:r>
              <a:rPr lang="en-US" dirty="0"/>
              <a:t>How does connectivity </a:t>
            </a:r>
            <a:r>
              <a:rPr lang="en-US" i="1" u="sng" dirty="0"/>
              <a:t>between</a:t>
            </a:r>
            <a:r>
              <a:rPr lang="en-US" dirty="0"/>
              <a:t> communities change during learning?</a:t>
            </a:r>
          </a:p>
          <a:p>
            <a:pPr lvl="1"/>
            <a:r>
              <a:rPr lang="en-US" dirty="0"/>
              <a:t>(Inter-community Edge Strength)</a:t>
            </a:r>
          </a:p>
          <a:p>
            <a:endParaRPr lang="en-US" dirty="0"/>
          </a:p>
        </p:txBody>
      </p:sp>
      <p:sp>
        <p:nvSpPr>
          <p:cNvPr id="4" name="Slide Number Placeholder 3">
            <a:extLst>
              <a:ext uri="{FF2B5EF4-FFF2-40B4-BE49-F238E27FC236}">
                <a16:creationId xmlns:a16="http://schemas.microsoft.com/office/drawing/2014/main" id="{60942CC0-056A-6542-9EF3-83136F861D1E}"/>
              </a:ext>
            </a:extLst>
          </p:cNvPr>
          <p:cNvSpPr>
            <a:spLocks noGrp="1"/>
          </p:cNvSpPr>
          <p:nvPr>
            <p:ph type="sldNum" sz="quarter" idx="12"/>
          </p:nvPr>
        </p:nvSpPr>
        <p:spPr/>
        <p:txBody>
          <a:bodyPr/>
          <a:lstStyle/>
          <a:p>
            <a:fld id="{E1552ADF-166F-AF40-B1A4-D35B819B761E}" type="slidenum">
              <a:rPr lang="en-US" smtClean="0"/>
              <a:t>16</a:t>
            </a:fld>
            <a:endParaRPr lang="en-US"/>
          </a:p>
        </p:txBody>
      </p:sp>
    </p:spTree>
    <p:extLst>
      <p:ext uri="{BB962C8B-B14F-4D97-AF65-F5344CB8AC3E}">
        <p14:creationId xmlns:p14="http://schemas.microsoft.com/office/powerpoint/2010/main" val="343243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CABA-A35C-E949-8C4B-51DEE2A7734A}"/>
              </a:ext>
            </a:extLst>
          </p:cNvPr>
          <p:cNvSpPr>
            <a:spLocks noGrp="1"/>
          </p:cNvSpPr>
          <p:nvPr>
            <p:ph type="title"/>
          </p:nvPr>
        </p:nvSpPr>
        <p:spPr/>
        <p:txBody>
          <a:bodyPr/>
          <a:lstStyle/>
          <a:p>
            <a:r>
              <a:rPr lang="en-US" dirty="0"/>
              <a:t>Characterizing the Dynamic Network: Guiding Questions</a:t>
            </a:r>
          </a:p>
        </p:txBody>
      </p:sp>
      <p:sp>
        <p:nvSpPr>
          <p:cNvPr id="3" name="Content Placeholder 2">
            <a:extLst>
              <a:ext uri="{FF2B5EF4-FFF2-40B4-BE49-F238E27FC236}">
                <a16:creationId xmlns:a16="http://schemas.microsoft.com/office/drawing/2014/main" id="{FC741D5A-AF73-8843-93C3-6E2AD9F5A77A}"/>
              </a:ext>
            </a:extLst>
          </p:cNvPr>
          <p:cNvSpPr>
            <a:spLocks noGrp="1"/>
          </p:cNvSpPr>
          <p:nvPr>
            <p:ph idx="1"/>
          </p:nvPr>
        </p:nvSpPr>
        <p:spPr/>
        <p:txBody>
          <a:bodyPr/>
          <a:lstStyle/>
          <a:p>
            <a:pPr marL="514350" indent="-514350">
              <a:buFont typeface="+mj-lt"/>
              <a:buAutoNum type="arabicPeriod"/>
            </a:pPr>
            <a:r>
              <a:rPr lang="en-US" b="1" dirty="0"/>
              <a:t>Do some brain regions show more frequent changes in functional connectivity? </a:t>
            </a:r>
          </a:p>
          <a:p>
            <a:pPr lvl="1"/>
            <a:r>
              <a:rPr lang="en-US" b="1" dirty="0"/>
              <a:t>(Flexibility)</a:t>
            </a:r>
          </a:p>
          <a:p>
            <a:pPr marL="514350" indent="-514350">
              <a:buFont typeface="+mj-lt"/>
              <a:buAutoNum type="arabicPeriod"/>
            </a:pPr>
            <a:r>
              <a:rPr lang="en-US" dirty="0">
                <a:solidFill>
                  <a:schemeClr val="bg1">
                    <a:lumMod val="75000"/>
                  </a:schemeClr>
                </a:solidFill>
              </a:rPr>
              <a:t>How does connectivity </a:t>
            </a:r>
            <a:r>
              <a:rPr lang="en-US" i="1" u="sng" dirty="0">
                <a:solidFill>
                  <a:schemeClr val="bg1">
                    <a:lumMod val="75000"/>
                  </a:schemeClr>
                </a:solidFill>
              </a:rPr>
              <a:t>between</a:t>
            </a:r>
            <a:r>
              <a:rPr lang="en-US" dirty="0">
                <a:solidFill>
                  <a:schemeClr val="bg1">
                    <a:lumMod val="75000"/>
                  </a:schemeClr>
                </a:solidFill>
              </a:rPr>
              <a:t> communities change during learning?</a:t>
            </a:r>
          </a:p>
          <a:p>
            <a:pPr lvl="1"/>
            <a:r>
              <a:rPr lang="en-US" dirty="0">
                <a:solidFill>
                  <a:schemeClr val="bg1">
                    <a:lumMod val="75000"/>
                  </a:schemeClr>
                </a:solidFill>
              </a:rPr>
              <a:t>(Inter-community Edge Strength)</a:t>
            </a:r>
          </a:p>
          <a:p>
            <a:endParaRPr lang="en-US" dirty="0"/>
          </a:p>
        </p:txBody>
      </p:sp>
      <p:sp>
        <p:nvSpPr>
          <p:cNvPr id="4" name="Slide Number Placeholder 3">
            <a:extLst>
              <a:ext uri="{FF2B5EF4-FFF2-40B4-BE49-F238E27FC236}">
                <a16:creationId xmlns:a16="http://schemas.microsoft.com/office/drawing/2014/main" id="{60942CC0-056A-6542-9EF3-83136F861D1E}"/>
              </a:ext>
            </a:extLst>
          </p:cNvPr>
          <p:cNvSpPr>
            <a:spLocks noGrp="1"/>
          </p:cNvSpPr>
          <p:nvPr>
            <p:ph type="sldNum" sz="quarter" idx="12"/>
          </p:nvPr>
        </p:nvSpPr>
        <p:spPr/>
        <p:txBody>
          <a:bodyPr/>
          <a:lstStyle/>
          <a:p>
            <a:fld id="{E1552ADF-166F-AF40-B1A4-D35B819B761E}" type="slidenum">
              <a:rPr lang="en-US" smtClean="0"/>
              <a:t>17</a:t>
            </a:fld>
            <a:endParaRPr lang="en-US"/>
          </a:p>
        </p:txBody>
      </p:sp>
    </p:spTree>
    <p:extLst>
      <p:ext uri="{BB962C8B-B14F-4D97-AF65-F5344CB8AC3E}">
        <p14:creationId xmlns:p14="http://schemas.microsoft.com/office/powerpoint/2010/main" val="3947265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E7F1EC-EFB1-E146-9238-56F8F1F16053}"/>
              </a:ext>
            </a:extLst>
          </p:cNvPr>
          <p:cNvPicPr>
            <a:picLocks noChangeAspect="1"/>
          </p:cNvPicPr>
          <p:nvPr/>
        </p:nvPicPr>
        <p:blipFill>
          <a:blip r:embed="rId4"/>
          <a:stretch>
            <a:fillRect/>
          </a:stretch>
        </p:blipFill>
        <p:spPr>
          <a:xfrm>
            <a:off x="1517650" y="1690689"/>
            <a:ext cx="6108700" cy="4432300"/>
          </a:xfrm>
          <a:prstGeom prst="rect">
            <a:avLst/>
          </a:prstGeom>
        </p:spPr>
      </p:pic>
      <p:pic>
        <p:nvPicPr>
          <p:cNvPr id="10" name="Picture 9">
            <a:extLst>
              <a:ext uri="{FF2B5EF4-FFF2-40B4-BE49-F238E27FC236}">
                <a16:creationId xmlns:a16="http://schemas.microsoft.com/office/drawing/2014/main" id="{FC5FE832-DEE6-0248-91A8-4A231827FB84}"/>
              </a:ext>
            </a:extLst>
          </p:cNvPr>
          <p:cNvPicPr>
            <a:picLocks noChangeAspect="1"/>
          </p:cNvPicPr>
          <p:nvPr/>
        </p:nvPicPr>
        <p:blipFill>
          <a:blip r:embed="rId5"/>
          <a:stretch>
            <a:fillRect/>
          </a:stretch>
        </p:blipFill>
        <p:spPr>
          <a:xfrm>
            <a:off x="1517650" y="1690689"/>
            <a:ext cx="6108700" cy="4432300"/>
          </a:xfrm>
          <a:prstGeom prst="rect">
            <a:avLst/>
          </a:prstGeom>
        </p:spPr>
      </p:pic>
      <p:pic>
        <p:nvPicPr>
          <p:cNvPr id="11" name="Picture 10">
            <a:extLst>
              <a:ext uri="{FF2B5EF4-FFF2-40B4-BE49-F238E27FC236}">
                <a16:creationId xmlns:a16="http://schemas.microsoft.com/office/drawing/2014/main" id="{5B765C4D-17BA-134E-BE9C-27BC725CB4E9}"/>
              </a:ext>
            </a:extLst>
          </p:cNvPr>
          <p:cNvPicPr>
            <a:picLocks noChangeAspect="1"/>
          </p:cNvPicPr>
          <p:nvPr/>
        </p:nvPicPr>
        <p:blipFill>
          <a:blip r:embed="rId6"/>
          <a:stretch>
            <a:fillRect/>
          </a:stretch>
        </p:blipFill>
        <p:spPr>
          <a:xfrm>
            <a:off x="1517650" y="1690689"/>
            <a:ext cx="6108700" cy="4432300"/>
          </a:xfrm>
          <a:prstGeom prst="rect">
            <a:avLst/>
          </a:prstGeom>
        </p:spPr>
      </p:pic>
      <p:pic>
        <p:nvPicPr>
          <p:cNvPr id="12" name="Picture 11">
            <a:extLst>
              <a:ext uri="{FF2B5EF4-FFF2-40B4-BE49-F238E27FC236}">
                <a16:creationId xmlns:a16="http://schemas.microsoft.com/office/drawing/2014/main" id="{51C90209-EB77-F543-8889-A7ACB7989AB6}"/>
              </a:ext>
            </a:extLst>
          </p:cNvPr>
          <p:cNvPicPr>
            <a:picLocks noChangeAspect="1"/>
          </p:cNvPicPr>
          <p:nvPr/>
        </p:nvPicPr>
        <p:blipFill>
          <a:blip r:embed="rId7"/>
          <a:stretch>
            <a:fillRect/>
          </a:stretch>
        </p:blipFill>
        <p:spPr>
          <a:xfrm>
            <a:off x="1517650" y="1690689"/>
            <a:ext cx="6108700" cy="4432300"/>
          </a:xfrm>
          <a:prstGeom prst="rect">
            <a:avLst/>
          </a:prstGeom>
        </p:spPr>
      </p:pic>
      <p:pic>
        <p:nvPicPr>
          <p:cNvPr id="13" name="Picture 12">
            <a:extLst>
              <a:ext uri="{FF2B5EF4-FFF2-40B4-BE49-F238E27FC236}">
                <a16:creationId xmlns:a16="http://schemas.microsoft.com/office/drawing/2014/main" id="{562F0400-F231-5C47-9733-5FEBD74BAA70}"/>
              </a:ext>
            </a:extLst>
          </p:cNvPr>
          <p:cNvPicPr>
            <a:picLocks noChangeAspect="1"/>
          </p:cNvPicPr>
          <p:nvPr/>
        </p:nvPicPr>
        <p:blipFill>
          <a:blip r:embed="rId8"/>
          <a:stretch>
            <a:fillRect/>
          </a:stretch>
        </p:blipFill>
        <p:spPr>
          <a:xfrm>
            <a:off x="1517650" y="1690689"/>
            <a:ext cx="6108700" cy="4432300"/>
          </a:xfrm>
          <a:prstGeom prst="rect">
            <a:avLst/>
          </a:prstGeom>
        </p:spPr>
      </p:pic>
      <p:pic>
        <p:nvPicPr>
          <p:cNvPr id="14" name="Picture 13">
            <a:extLst>
              <a:ext uri="{FF2B5EF4-FFF2-40B4-BE49-F238E27FC236}">
                <a16:creationId xmlns:a16="http://schemas.microsoft.com/office/drawing/2014/main" id="{F4FA23CF-2FEF-C94B-B500-5F6DE43436B3}"/>
              </a:ext>
            </a:extLst>
          </p:cNvPr>
          <p:cNvPicPr>
            <a:picLocks noChangeAspect="1"/>
          </p:cNvPicPr>
          <p:nvPr/>
        </p:nvPicPr>
        <p:blipFill>
          <a:blip r:embed="rId9"/>
          <a:stretch>
            <a:fillRect/>
          </a:stretch>
        </p:blipFill>
        <p:spPr>
          <a:xfrm>
            <a:off x="1517650" y="1690689"/>
            <a:ext cx="6108700" cy="4432300"/>
          </a:xfrm>
          <a:prstGeom prst="rect">
            <a:avLst/>
          </a:prstGeom>
        </p:spPr>
      </p:pic>
      <p:pic>
        <p:nvPicPr>
          <p:cNvPr id="15" name="Picture 14">
            <a:extLst>
              <a:ext uri="{FF2B5EF4-FFF2-40B4-BE49-F238E27FC236}">
                <a16:creationId xmlns:a16="http://schemas.microsoft.com/office/drawing/2014/main" id="{12BCDF52-E9AE-3047-BBF9-34C7DA112CBD}"/>
              </a:ext>
            </a:extLst>
          </p:cNvPr>
          <p:cNvPicPr>
            <a:picLocks noChangeAspect="1"/>
          </p:cNvPicPr>
          <p:nvPr/>
        </p:nvPicPr>
        <p:blipFill>
          <a:blip r:embed="rId10"/>
          <a:stretch>
            <a:fillRect/>
          </a:stretch>
        </p:blipFill>
        <p:spPr>
          <a:xfrm>
            <a:off x="1517650" y="1690689"/>
            <a:ext cx="6108700" cy="4432300"/>
          </a:xfrm>
          <a:prstGeom prst="rect">
            <a:avLst/>
          </a:prstGeom>
        </p:spPr>
      </p:pic>
      <p:pic>
        <p:nvPicPr>
          <p:cNvPr id="17" name="Picture 16">
            <a:extLst>
              <a:ext uri="{FF2B5EF4-FFF2-40B4-BE49-F238E27FC236}">
                <a16:creationId xmlns:a16="http://schemas.microsoft.com/office/drawing/2014/main" id="{DA58E93D-7F97-DF49-94D2-5051C97C0D1A}"/>
              </a:ext>
            </a:extLst>
          </p:cNvPr>
          <p:cNvPicPr>
            <a:picLocks noChangeAspect="1"/>
          </p:cNvPicPr>
          <p:nvPr/>
        </p:nvPicPr>
        <p:blipFill>
          <a:blip r:embed="rId11"/>
          <a:stretch>
            <a:fillRect/>
          </a:stretch>
        </p:blipFill>
        <p:spPr>
          <a:xfrm>
            <a:off x="1517650" y="1690689"/>
            <a:ext cx="6108700" cy="4432300"/>
          </a:xfrm>
          <a:prstGeom prst="rect">
            <a:avLst/>
          </a:prstGeom>
        </p:spPr>
      </p:pic>
      <p:pic>
        <p:nvPicPr>
          <p:cNvPr id="18" name="Picture 17">
            <a:extLst>
              <a:ext uri="{FF2B5EF4-FFF2-40B4-BE49-F238E27FC236}">
                <a16:creationId xmlns:a16="http://schemas.microsoft.com/office/drawing/2014/main" id="{9AD5DA9F-986E-7D4A-B25D-94255C78BA60}"/>
              </a:ext>
            </a:extLst>
          </p:cNvPr>
          <p:cNvPicPr>
            <a:picLocks noChangeAspect="1"/>
          </p:cNvPicPr>
          <p:nvPr/>
        </p:nvPicPr>
        <p:blipFill>
          <a:blip r:embed="rId12"/>
          <a:stretch>
            <a:fillRect/>
          </a:stretch>
        </p:blipFill>
        <p:spPr>
          <a:xfrm>
            <a:off x="1517650" y="1690689"/>
            <a:ext cx="6108700" cy="4432300"/>
          </a:xfrm>
          <a:prstGeom prst="rect">
            <a:avLst/>
          </a:prstGeom>
        </p:spPr>
      </p:pic>
      <p:pic>
        <p:nvPicPr>
          <p:cNvPr id="19" name="Picture 18">
            <a:extLst>
              <a:ext uri="{FF2B5EF4-FFF2-40B4-BE49-F238E27FC236}">
                <a16:creationId xmlns:a16="http://schemas.microsoft.com/office/drawing/2014/main" id="{DFE10FC5-EB60-ED45-88CB-3BC28D303AA9}"/>
              </a:ext>
            </a:extLst>
          </p:cNvPr>
          <p:cNvPicPr>
            <a:picLocks noChangeAspect="1"/>
          </p:cNvPicPr>
          <p:nvPr/>
        </p:nvPicPr>
        <p:blipFill>
          <a:blip r:embed="rId13"/>
          <a:stretch>
            <a:fillRect/>
          </a:stretch>
        </p:blipFill>
        <p:spPr>
          <a:xfrm>
            <a:off x="1517650" y="1690689"/>
            <a:ext cx="6108700" cy="4432300"/>
          </a:xfrm>
          <a:prstGeom prst="rect">
            <a:avLst/>
          </a:prstGeom>
        </p:spPr>
      </p:pic>
      <p:sp>
        <p:nvSpPr>
          <p:cNvPr id="2" name="Title 1">
            <a:extLst>
              <a:ext uri="{FF2B5EF4-FFF2-40B4-BE49-F238E27FC236}">
                <a16:creationId xmlns:a16="http://schemas.microsoft.com/office/drawing/2014/main" id="{EDF96EBF-C315-E040-A2D1-A3B7F7C1DC6D}"/>
              </a:ext>
            </a:extLst>
          </p:cNvPr>
          <p:cNvSpPr>
            <a:spLocks noGrp="1"/>
          </p:cNvSpPr>
          <p:nvPr>
            <p:ph type="title"/>
          </p:nvPr>
        </p:nvSpPr>
        <p:spPr/>
        <p:txBody>
          <a:bodyPr/>
          <a:lstStyle/>
          <a:p>
            <a:r>
              <a:rPr lang="en-US" dirty="0"/>
              <a:t>Calculating Node Flexibility</a:t>
            </a:r>
          </a:p>
        </p:txBody>
      </p:sp>
      <p:sp>
        <p:nvSpPr>
          <p:cNvPr id="20" name="Oval 19">
            <a:extLst>
              <a:ext uri="{FF2B5EF4-FFF2-40B4-BE49-F238E27FC236}">
                <a16:creationId xmlns:a16="http://schemas.microsoft.com/office/drawing/2014/main" id="{00C339C3-E019-004F-A8F9-F42DAE652B12}"/>
              </a:ext>
            </a:extLst>
          </p:cNvPr>
          <p:cNvSpPr/>
          <p:nvPr/>
        </p:nvSpPr>
        <p:spPr>
          <a:xfrm>
            <a:off x="2983043" y="2218544"/>
            <a:ext cx="434715" cy="434715"/>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FD0FCB14-AB21-BE41-8324-6BC1CBF69549}"/>
              </a:ext>
            </a:extLst>
          </p:cNvPr>
          <p:cNvSpPr/>
          <p:nvPr/>
        </p:nvSpPr>
        <p:spPr>
          <a:xfrm>
            <a:off x="358945" y="6122989"/>
            <a:ext cx="367752" cy="367752"/>
          </a:xfrm>
          <a:prstGeom prst="ellipse">
            <a:avLst/>
          </a:prstGeom>
          <a:solidFill>
            <a:srgbClr val="974E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Oval 21">
            <a:extLst>
              <a:ext uri="{FF2B5EF4-FFF2-40B4-BE49-F238E27FC236}">
                <a16:creationId xmlns:a16="http://schemas.microsoft.com/office/drawing/2014/main" id="{50C96A44-471A-2B48-BF26-976BB0FAE797}"/>
              </a:ext>
            </a:extLst>
          </p:cNvPr>
          <p:cNvSpPr/>
          <p:nvPr/>
        </p:nvSpPr>
        <p:spPr>
          <a:xfrm>
            <a:off x="836482" y="6122989"/>
            <a:ext cx="367752" cy="367752"/>
          </a:xfrm>
          <a:prstGeom prst="ellipse">
            <a:avLst/>
          </a:prstGeom>
          <a:solidFill>
            <a:srgbClr val="4EAF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Oval 22">
            <a:extLst>
              <a:ext uri="{FF2B5EF4-FFF2-40B4-BE49-F238E27FC236}">
                <a16:creationId xmlns:a16="http://schemas.microsoft.com/office/drawing/2014/main" id="{D2373CAD-946B-5440-9923-7882C45B91D5}"/>
              </a:ext>
            </a:extLst>
          </p:cNvPr>
          <p:cNvSpPr/>
          <p:nvPr/>
        </p:nvSpPr>
        <p:spPr>
          <a:xfrm>
            <a:off x="1314019" y="6122989"/>
            <a:ext cx="367752" cy="367752"/>
          </a:xfrm>
          <a:prstGeom prst="ellipse">
            <a:avLst/>
          </a:prstGeom>
          <a:solidFill>
            <a:srgbClr val="4EAF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a:extLst>
              <a:ext uri="{FF2B5EF4-FFF2-40B4-BE49-F238E27FC236}">
                <a16:creationId xmlns:a16="http://schemas.microsoft.com/office/drawing/2014/main" id="{F9CD3A86-46CB-944E-A5F5-AFBE8A097FDD}"/>
              </a:ext>
            </a:extLst>
          </p:cNvPr>
          <p:cNvSpPr/>
          <p:nvPr/>
        </p:nvSpPr>
        <p:spPr>
          <a:xfrm>
            <a:off x="1797396" y="6122989"/>
            <a:ext cx="367752" cy="367752"/>
          </a:xfrm>
          <a:prstGeom prst="ellipse">
            <a:avLst/>
          </a:prstGeom>
          <a:solidFill>
            <a:srgbClr val="4EAF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24">
            <a:extLst>
              <a:ext uri="{FF2B5EF4-FFF2-40B4-BE49-F238E27FC236}">
                <a16:creationId xmlns:a16="http://schemas.microsoft.com/office/drawing/2014/main" id="{6A33864C-A855-4E4B-B154-E3B76D7C59FC}"/>
              </a:ext>
            </a:extLst>
          </p:cNvPr>
          <p:cNvSpPr/>
          <p:nvPr/>
        </p:nvSpPr>
        <p:spPr>
          <a:xfrm>
            <a:off x="2274933" y="6122989"/>
            <a:ext cx="367752" cy="367752"/>
          </a:xfrm>
          <a:prstGeom prst="ellipse">
            <a:avLst/>
          </a:prstGeom>
          <a:solidFill>
            <a:srgbClr val="4EAF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Oval 25">
            <a:extLst>
              <a:ext uri="{FF2B5EF4-FFF2-40B4-BE49-F238E27FC236}">
                <a16:creationId xmlns:a16="http://schemas.microsoft.com/office/drawing/2014/main" id="{A5783B45-2BA7-104C-B926-AE7E99D47140}"/>
              </a:ext>
            </a:extLst>
          </p:cNvPr>
          <p:cNvSpPr/>
          <p:nvPr/>
        </p:nvSpPr>
        <p:spPr>
          <a:xfrm>
            <a:off x="2752470" y="6122989"/>
            <a:ext cx="367752" cy="367752"/>
          </a:xfrm>
          <a:prstGeom prst="ellipse">
            <a:avLst/>
          </a:prstGeom>
          <a:solidFill>
            <a:srgbClr val="377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Oval 26">
            <a:extLst>
              <a:ext uri="{FF2B5EF4-FFF2-40B4-BE49-F238E27FC236}">
                <a16:creationId xmlns:a16="http://schemas.microsoft.com/office/drawing/2014/main" id="{E9AE3A66-1845-EB46-89F3-1517EC7DB59C}"/>
              </a:ext>
            </a:extLst>
          </p:cNvPr>
          <p:cNvSpPr/>
          <p:nvPr/>
        </p:nvSpPr>
        <p:spPr>
          <a:xfrm>
            <a:off x="3233882" y="6122989"/>
            <a:ext cx="367752" cy="367752"/>
          </a:xfrm>
          <a:prstGeom prst="ellipse">
            <a:avLst/>
          </a:prstGeom>
          <a:solidFill>
            <a:srgbClr val="377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a:extLst>
              <a:ext uri="{FF2B5EF4-FFF2-40B4-BE49-F238E27FC236}">
                <a16:creationId xmlns:a16="http://schemas.microsoft.com/office/drawing/2014/main" id="{FCA9E6AF-354C-9547-B709-6246B39A9B65}"/>
              </a:ext>
            </a:extLst>
          </p:cNvPr>
          <p:cNvSpPr/>
          <p:nvPr/>
        </p:nvSpPr>
        <p:spPr>
          <a:xfrm>
            <a:off x="3711419" y="6122989"/>
            <a:ext cx="367752" cy="367752"/>
          </a:xfrm>
          <a:prstGeom prst="ellipse">
            <a:avLst/>
          </a:prstGeom>
          <a:solidFill>
            <a:srgbClr val="377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Oval 28">
            <a:extLst>
              <a:ext uri="{FF2B5EF4-FFF2-40B4-BE49-F238E27FC236}">
                <a16:creationId xmlns:a16="http://schemas.microsoft.com/office/drawing/2014/main" id="{E1B1B8A8-BC65-AA4B-9841-ACB121577484}"/>
              </a:ext>
            </a:extLst>
          </p:cNvPr>
          <p:cNvSpPr/>
          <p:nvPr/>
        </p:nvSpPr>
        <p:spPr>
          <a:xfrm>
            <a:off x="4188956" y="6122989"/>
            <a:ext cx="367752" cy="367752"/>
          </a:xfrm>
          <a:prstGeom prst="ellipse">
            <a:avLst/>
          </a:prstGeom>
          <a:solidFill>
            <a:srgbClr val="377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extBox 29">
            <a:extLst>
              <a:ext uri="{FF2B5EF4-FFF2-40B4-BE49-F238E27FC236}">
                <a16:creationId xmlns:a16="http://schemas.microsoft.com/office/drawing/2014/main" id="{DE6AA987-A469-F549-862B-612FF0F30498}"/>
              </a:ext>
            </a:extLst>
          </p:cNvPr>
          <p:cNvSpPr txBox="1"/>
          <p:nvPr/>
        </p:nvSpPr>
        <p:spPr>
          <a:xfrm>
            <a:off x="4803126" y="6121409"/>
            <a:ext cx="1290481" cy="369332"/>
          </a:xfrm>
          <a:prstGeom prst="rect">
            <a:avLst/>
          </a:prstGeom>
          <a:noFill/>
        </p:spPr>
        <p:txBody>
          <a:bodyPr wrap="none" rtlCol="0">
            <a:spAutoFit/>
          </a:bodyPr>
          <a:lstStyle/>
          <a:p>
            <a:r>
              <a:rPr lang="en-US" dirty="0"/>
              <a:t>Flexibility = </a:t>
            </a:r>
          </a:p>
        </p:txBody>
      </p:sp>
      <p:sp>
        <p:nvSpPr>
          <p:cNvPr id="31" name="TextBox 30">
            <a:extLst>
              <a:ext uri="{FF2B5EF4-FFF2-40B4-BE49-F238E27FC236}">
                <a16:creationId xmlns:a16="http://schemas.microsoft.com/office/drawing/2014/main" id="{83F972A7-BF1D-EB48-80A1-978D226EB936}"/>
              </a:ext>
            </a:extLst>
          </p:cNvPr>
          <p:cNvSpPr txBox="1"/>
          <p:nvPr/>
        </p:nvSpPr>
        <p:spPr>
          <a:xfrm>
            <a:off x="5936788" y="5926666"/>
            <a:ext cx="2318327" cy="369332"/>
          </a:xfrm>
          <a:prstGeom prst="rect">
            <a:avLst/>
          </a:prstGeom>
          <a:noFill/>
        </p:spPr>
        <p:txBody>
          <a:bodyPr wrap="none" rtlCol="0">
            <a:spAutoFit/>
          </a:bodyPr>
          <a:lstStyle/>
          <a:p>
            <a:r>
              <a:rPr lang="en-US" dirty="0"/>
              <a:t># Community Switches</a:t>
            </a:r>
          </a:p>
        </p:txBody>
      </p:sp>
      <p:cxnSp>
        <p:nvCxnSpPr>
          <p:cNvPr id="33" name="Straight Connector 32">
            <a:extLst>
              <a:ext uri="{FF2B5EF4-FFF2-40B4-BE49-F238E27FC236}">
                <a16:creationId xmlns:a16="http://schemas.microsoft.com/office/drawing/2014/main" id="{72155B1E-F6E9-454E-8F52-B6C4CBA724F3}"/>
              </a:ext>
            </a:extLst>
          </p:cNvPr>
          <p:cNvCxnSpPr/>
          <p:nvPr/>
        </p:nvCxnSpPr>
        <p:spPr>
          <a:xfrm>
            <a:off x="6093607" y="6306075"/>
            <a:ext cx="20046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61E4BA7-008B-1240-B324-AD577CF7C523}"/>
              </a:ext>
            </a:extLst>
          </p:cNvPr>
          <p:cNvSpPr txBox="1"/>
          <p:nvPr/>
        </p:nvSpPr>
        <p:spPr>
          <a:xfrm>
            <a:off x="6103404" y="6306075"/>
            <a:ext cx="1985095" cy="369332"/>
          </a:xfrm>
          <a:prstGeom prst="rect">
            <a:avLst/>
          </a:prstGeom>
          <a:noFill/>
        </p:spPr>
        <p:txBody>
          <a:bodyPr wrap="none" rtlCol="0">
            <a:spAutoFit/>
          </a:bodyPr>
          <a:lstStyle/>
          <a:p>
            <a:r>
              <a:rPr lang="en-US" dirty="0"/>
              <a:t># Possible Switches</a:t>
            </a:r>
          </a:p>
        </p:txBody>
      </p:sp>
      <p:sp>
        <p:nvSpPr>
          <p:cNvPr id="35" name="Rectangle 34">
            <a:extLst>
              <a:ext uri="{FF2B5EF4-FFF2-40B4-BE49-F238E27FC236}">
                <a16:creationId xmlns:a16="http://schemas.microsoft.com/office/drawing/2014/main" id="{3F5F5306-8B18-8146-8AB8-AA94F12E9C24}"/>
              </a:ext>
            </a:extLst>
          </p:cNvPr>
          <p:cNvSpPr/>
          <p:nvPr/>
        </p:nvSpPr>
        <p:spPr>
          <a:xfrm>
            <a:off x="226142" y="6046839"/>
            <a:ext cx="4444181" cy="52111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49DA6A03-FA5F-4B4E-B7F1-F8D36D29E8F1}"/>
              </a:ext>
            </a:extLst>
          </p:cNvPr>
          <p:cNvSpPr txBox="1"/>
          <p:nvPr/>
        </p:nvSpPr>
        <p:spPr>
          <a:xfrm>
            <a:off x="8215268" y="6121409"/>
            <a:ext cx="761747" cy="369332"/>
          </a:xfrm>
          <a:prstGeom prst="rect">
            <a:avLst/>
          </a:prstGeom>
          <a:noFill/>
        </p:spPr>
        <p:txBody>
          <a:bodyPr wrap="none" rtlCol="0">
            <a:spAutoFit/>
          </a:bodyPr>
          <a:lstStyle/>
          <a:p>
            <a:r>
              <a:rPr lang="en-US" dirty="0"/>
              <a:t>= 0.25</a:t>
            </a:r>
          </a:p>
        </p:txBody>
      </p:sp>
      <p:sp>
        <p:nvSpPr>
          <p:cNvPr id="37" name="Circular Arrow 36">
            <a:extLst>
              <a:ext uri="{FF2B5EF4-FFF2-40B4-BE49-F238E27FC236}">
                <a16:creationId xmlns:a16="http://schemas.microsoft.com/office/drawing/2014/main" id="{4F94FBDD-6D38-6E41-8BFD-E2F5C8E7F24B}"/>
              </a:ext>
            </a:extLst>
          </p:cNvPr>
          <p:cNvSpPr/>
          <p:nvPr/>
        </p:nvSpPr>
        <p:spPr>
          <a:xfrm>
            <a:off x="518873" y="5709628"/>
            <a:ext cx="477537" cy="490991"/>
          </a:xfrm>
          <a:prstGeom prst="circular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Circular Arrow 38">
            <a:extLst>
              <a:ext uri="{FF2B5EF4-FFF2-40B4-BE49-F238E27FC236}">
                <a16:creationId xmlns:a16="http://schemas.microsoft.com/office/drawing/2014/main" id="{B3FD7975-B282-4646-84E5-86E60F2957FE}"/>
              </a:ext>
            </a:extLst>
          </p:cNvPr>
          <p:cNvSpPr/>
          <p:nvPr/>
        </p:nvSpPr>
        <p:spPr>
          <a:xfrm>
            <a:off x="2454925" y="5709628"/>
            <a:ext cx="477537" cy="490991"/>
          </a:xfrm>
          <a:prstGeom prst="circular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Circular Arrow 39">
            <a:extLst>
              <a:ext uri="{FF2B5EF4-FFF2-40B4-BE49-F238E27FC236}">
                <a16:creationId xmlns:a16="http://schemas.microsoft.com/office/drawing/2014/main" id="{83FE6E24-78D7-5445-8E32-B1F69ABFACE5}"/>
              </a:ext>
            </a:extLst>
          </p:cNvPr>
          <p:cNvSpPr/>
          <p:nvPr/>
        </p:nvSpPr>
        <p:spPr>
          <a:xfrm>
            <a:off x="1002886" y="5709628"/>
            <a:ext cx="477537" cy="490991"/>
          </a:xfrm>
          <a:prstGeom prst="circular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Circular Arrow 40">
            <a:extLst>
              <a:ext uri="{FF2B5EF4-FFF2-40B4-BE49-F238E27FC236}">
                <a16:creationId xmlns:a16="http://schemas.microsoft.com/office/drawing/2014/main" id="{318D4B37-CC2E-7C42-BF77-6DA191C39AEF}"/>
              </a:ext>
            </a:extLst>
          </p:cNvPr>
          <p:cNvSpPr/>
          <p:nvPr/>
        </p:nvSpPr>
        <p:spPr>
          <a:xfrm>
            <a:off x="1486899" y="5709628"/>
            <a:ext cx="477537" cy="490991"/>
          </a:xfrm>
          <a:prstGeom prst="circular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 name="Circular Arrow 41">
            <a:extLst>
              <a:ext uri="{FF2B5EF4-FFF2-40B4-BE49-F238E27FC236}">
                <a16:creationId xmlns:a16="http://schemas.microsoft.com/office/drawing/2014/main" id="{EEDD3822-F81C-4146-A4AB-7BAC0DD17D1F}"/>
              </a:ext>
            </a:extLst>
          </p:cNvPr>
          <p:cNvSpPr/>
          <p:nvPr/>
        </p:nvSpPr>
        <p:spPr>
          <a:xfrm>
            <a:off x="1970912" y="5709628"/>
            <a:ext cx="477537" cy="490991"/>
          </a:xfrm>
          <a:prstGeom prst="circular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Circular Arrow 42">
            <a:extLst>
              <a:ext uri="{FF2B5EF4-FFF2-40B4-BE49-F238E27FC236}">
                <a16:creationId xmlns:a16="http://schemas.microsoft.com/office/drawing/2014/main" id="{24AD2E66-EED4-AC4D-8C1E-2B1477EE20C3}"/>
              </a:ext>
            </a:extLst>
          </p:cNvPr>
          <p:cNvSpPr/>
          <p:nvPr/>
        </p:nvSpPr>
        <p:spPr>
          <a:xfrm>
            <a:off x="2938938" y="5709628"/>
            <a:ext cx="477537" cy="490991"/>
          </a:xfrm>
          <a:prstGeom prst="circular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Circular Arrow 43">
            <a:extLst>
              <a:ext uri="{FF2B5EF4-FFF2-40B4-BE49-F238E27FC236}">
                <a16:creationId xmlns:a16="http://schemas.microsoft.com/office/drawing/2014/main" id="{FB603C3C-C8F8-2044-BF0F-BF31BE79B271}"/>
              </a:ext>
            </a:extLst>
          </p:cNvPr>
          <p:cNvSpPr/>
          <p:nvPr/>
        </p:nvSpPr>
        <p:spPr>
          <a:xfrm>
            <a:off x="3422951" y="5709628"/>
            <a:ext cx="477537" cy="490991"/>
          </a:xfrm>
          <a:prstGeom prst="circular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Circular Arrow 44">
            <a:extLst>
              <a:ext uri="{FF2B5EF4-FFF2-40B4-BE49-F238E27FC236}">
                <a16:creationId xmlns:a16="http://schemas.microsoft.com/office/drawing/2014/main" id="{9D862975-7F15-E64F-9AD6-A0B278000512}"/>
              </a:ext>
            </a:extLst>
          </p:cNvPr>
          <p:cNvSpPr/>
          <p:nvPr/>
        </p:nvSpPr>
        <p:spPr>
          <a:xfrm>
            <a:off x="3906963" y="5709628"/>
            <a:ext cx="477537" cy="490991"/>
          </a:xfrm>
          <a:prstGeom prst="circular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4" name="Straight Connector 3">
            <a:extLst>
              <a:ext uri="{FF2B5EF4-FFF2-40B4-BE49-F238E27FC236}">
                <a16:creationId xmlns:a16="http://schemas.microsoft.com/office/drawing/2014/main" id="{AE90DB77-3E73-1843-BFB5-F2E683B017B5}"/>
              </a:ext>
            </a:extLst>
          </p:cNvPr>
          <p:cNvCxnSpPr>
            <a:endCxn id="36" idx="1"/>
          </p:cNvCxnSpPr>
          <p:nvPr/>
        </p:nvCxnSpPr>
        <p:spPr>
          <a:xfrm>
            <a:off x="6093607" y="6295998"/>
            <a:ext cx="2121661" cy="10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A04CA678-3E11-9743-A67B-9AA5B7E41F12}"/>
              </a:ext>
            </a:extLst>
          </p:cNvPr>
          <p:cNvSpPr>
            <a:spLocks noGrp="1"/>
          </p:cNvSpPr>
          <p:nvPr>
            <p:ph type="sldNum" sz="quarter" idx="12"/>
          </p:nvPr>
        </p:nvSpPr>
        <p:spPr/>
        <p:txBody>
          <a:bodyPr/>
          <a:lstStyle/>
          <a:p>
            <a:fld id="{E1552ADF-166F-AF40-B1A4-D35B819B761E}" type="slidenum">
              <a:rPr lang="en-US" smtClean="0"/>
              <a:t>18</a:t>
            </a:fld>
            <a:endParaRPr lang="en-US"/>
          </a:p>
        </p:txBody>
      </p:sp>
    </p:spTree>
    <p:custDataLst>
      <p:tags r:id="rId1"/>
    </p:custDataLst>
    <p:extLst>
      <p:ext uri="{BB962C8B-B14F-4D97-AF65-F5344CB8AC3E}">
        <p14:creationId xmlns:p14="http://schemas.microsoft.com/office/powerpoint/2010/main" val="70097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1" grpId="0"/>
      <p:bldP spid="34" grpId="0"/>
      <p:bldP spid="35" grpId="0" animBg="1"/>
      <p:bldP spid="36" grpId="0"/>
      <p:bldP spid="37" grpId="0" animBg="1"/>
      <p:bldP spid="39" grpId="0" animBg="1"/>
      <p:bldP spid="40" grpId="0" animBg="1"/>
      <p:bldP spid="41" grpId="0" animBg="1"/>
      <p:bldP spid="42" grpId="0" animBg="1"/>
      <p:bldP spid="43" grpId="0" animBg="1"/>
      <p:bldP spid="44"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826624C-589A-084B-936D-B48783382485}"/>
              </a:ext>
            </a:extLst>
          </p:cNvPr>
          <p:cNvGrpSpPr/>
          <p:nvPr/>
        </p:nvGrpSpPr>
        <p:grpSpPr>
          <a:xfrm>
            <a:off x="3956230" y="1543187"/>
            <a:ext cx="3438299" cy="2383213"/>
            <a:chOff x="3956230" y="1543187"/>
            <a:chExt cx="3438299" cy="2383213"/>
          </a:xfrm>
        </p:grpSpPr>
        <p:pic>
          <p:nvPicPr>
            <p:cNvPr id="8" name="Picture 7"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A4C734B3-290A-C94E-8625-0510309DA9F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956230" y="1543187"/>
              <a:ext cx="3438299" cy="11871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14A279A2-F217-0F4E-8968-9D8A973654C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634093" y="2792817"/>
              <a:ext cx="1760436" cy="11108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99CFBB4F-31AF-D443-AB27-B5751E5762A0}"/>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956230" y="2770114"/>
              <a:ext cx="1830879" cy="115628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8AF42AEC-99E1-E847-853C-A7C0CC616244}"/>
              </a:ext>
            </a:extLst>
          </p:cNvPr>
          <p:cNvSpPr>
            <a:spLocks noGrp="1"/>
          </p:cNvSpPr>
          <p:nvPr>
            <p:ph type="title"/>
          </p:nvPr>
        </p:nvSpPr>
        <p:spPr>
          <a:xfrm>
            <a:off x="628650" y="217624"/>
            <a:ext cx="7886700" cy="1325563"/>
          </a:xfrm>
        </p:spPr>
        <p:txBody>
          <a:bodyPr>
            <a:normAutofit fontScale="90000"/>
          </a:bodyPr>
          <a:lstStyle/>
          <a:p>
            <a:r>
              <a:rPr lang="en-US" dirty="0"/>
              <a:t>Higher Accuracy is Associated with Reduced Flexibility (Higher Stability)</a:t>
            </a:r>
          </a:p>
        </p:txBody>
      </p:sp>
      <p:sp>
        <p:nvSpPr>
          <p:cNvPr id="6" name="TextBox 5">
            <a:extLst>
              <a:ext uri="{FF2B5EF4-FFF2-40B4-BE49-F238E27FC236}">
                <a16:creationId xmlns:a16="http://schemas.microsoft.com/office/drawing/2014/main" id="{28618801-31DC-7245-A275-1C98CA9D121D}"/>
              </a:ext>
            </a:extLst>
          </p:cNvPr>
          <p:cNvSpPr txBox="1"/>
          <p:nvPr/>
        </p:nvSpPr>
        <p:spPr>
          <a:xfrm>
            <a:off x="-26944" y="6513097"/>
            <a:ext cx="1616661" cy="338554"/>
          </a:xfrm>
          <a:prstGeom prst="rect">
            <a:avLst/>
          </a:prstGeom>
          <a:noFill/>
        </p:spPr>
        <p:txBody>
          <a:bodyPr wrap="none" rtlCol="0">
            <a:spAutoFit/>
          </a:bodyPr>
          <a:lstStyle/>
          <a:p>
            <a:r>
              <a:rPr lang="en-US" sz="1600" dirty="0"/>
              <a:t>Morin et al. 2021</a:t>
            </a:r>
          </a:p>
        </p:txBody>
      </p:sp>
      <p:pic>
        <p:nvPicPr>
          <p:cNvPr id="7" name="Picture 6">
            <a:extLst>
              <a:ext uri="{FF2B5EF4-FFF2-40B4-BE49-F238E27FC236}">
                <a16:creationId xmlns:a16="http://schemas.microsoft.com/office/drawing/2014/main" id="{A6153004-69C2-9B48-8CED-72FB567A04A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81387" y="1384682"/>
            <a:ext cx="3022106" cy="2691343"/>
          </a:xfrm>
          <a:prstGeom prst="rect">
            <a:avLst/>
          </a:prstGeom>
        </p:spPr>
      </p:pic>
      <p:pic>
        <p:nvPicPr>
          <p:cNvPr id="11" name="Picture 10">
            <a:extLst>
              <a:ext uri="{FF2B5EF4-FFF2-40B4-BE49-F238E27FC236}">
                <a16:creationId xmlns:a16="http://schemas.microsoft.com/office/drawing/2014/main" id="{0EAAA063-27D4-7D45-8AE8-4D17F77BC85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820242" y="1384682"/>
            <a:ext cx="4598707" cy="2691343"/>
          </a:xfrm>
          <a:prstGeom prst="rect">
            <a:avLst/>
          </a:prstGeom>
        </p:spPr>
      </p:pic>
      <p:sp>
        <p:nvSpPr>
          <p:cNvPr id="3" name="Slide Number Placeholder 2">
            <a:extLst>
              <a:ext uri="{FF2B5EF4-FFF2-40B4-BE49-F238E27FC236}">
                <a16:creationId xmlns:a16="http://schemas.microsoft.com/office/drawing/2014/main" id="{57019CFB-1B37-4A4E-96FB-216A89ED2233}"/>
              </a:ext>
            </a:extLst>
          </p:cNvPr>
          <p:cNvSpPr>
            <a:spLocks noGrp="1"/>
          </p:cNvSpPr>
          <p:nvPr>
            <p:ph type="sldNum" sz="quarter" idx="12"/>
          </p:nvPr>
        </p:nvSpPr>
        <p:spPr/>
        <p:txBody>
          <a:bodyPr/>
          <a:lstStyle/>
          <a:p>
            <a:fld id="{E1552ADF-166F-AF40-B1A4-D35B819B761E}" type="slidenum">
              <a:rPr lang="en-US" smtClean="0"/>
              <a:t>19</a:t>
            </a:fld>
            <a:endParaRPr lang="en-US"/>
          </a:p>
        </p:txBody>
      </p:sp>
      <p:grpSp>
        <p:nvGrpSpPr>
          <p:cNvPr id="13" name="Group 12">
            <a:extLst>
              <a:ext uri="{FF2B5EF4-FFF2-40B4-BE49-F238E27FC236}">
                <a16:creationId xmlns:a16="http://schemas.microsoft.com/office/drawing/2014/main" id="{0814541C-0DE8-D04A-8F84-AAE32C6C8477}"/>
              </a:ext>
            </a:extLst>
          </p:cNvPr>
          <p:cNvGrpSpPr/>
          <p:nvPr/>
        </p:nvGrpSpPr>
        <p:grpSpPr>
          <a:xfrm>
            <a:off x="854947" y="4202696"/>
            <a:ext cx="7620815" cy="2127608"/>
            <a:chOff x="854947" y="4202696"/>
            <a:chExt cx="7620815" cy="2127608"/>
          </a:xfrm>
        </p:grpSpPr>
        <p:pic>
          <p:nvPicPr>
            <p:cNvPr id="10" name="Picture 9">
              <a:extLst>
                <a:ext uri="{FF2B5EF4-FFF2-40B4-BE49-F238E27FC236}">
                  <a16:creationId xmlns:a16="http://schemas.microsoft.com/office/drawing/2014/main" id="{0C422051-F096-8241-8F5D-45FE96BCFA9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54947" y="4202696"/>
              <a:ext cx="7620815" cy="1862438"/>
            </a:xfrm>
            <a:prstGeom prst="rect">
              <a:avLst/>
            </a:prstGeom>
          </p:spPr>
        </p:pic>
        <p:sp>
          <p:nvSpPr>
            <p:cNvPr id="5" name="TextBox 4">
              <a:extLst>
                <a:ext uri="{FF2B5EF4-FFF2-40B4-BE49-F238E27FC236}">
                  <a16:creationId xmlns:a16="http://schemas.microsoft.com/office/drawing/2014/main" id="{B6BAFB30-2B1E-2041-A3C8-076490227677}"/>
                </a:ext>
              </a:extLst>
            </p:cNvPr>
            <p:cNvSpPr txBox="1"/>
            <p:nvPr/>
          </p:nvSpPr>
          <p:spPr>
            <a:xfrm>
              <a:off x="3956230" y="6053305"/>
              <a:ext cx="1988044" cy="276999"/>
            </a:xfrm>
            <a:prstGeom prst="rect">
              <a:avLst/>
            </a:prstGeom>
            <a:noFill/>
          </p:spPr>
          <p:txBody>
            <a:bodyPr wrap="none" rtlCol="0">
              <a:spAutoFit/>
            </a:bodyPr>
            <a:lstStyle/>
            <a:p>
              <a:pPr algn="ctr"/>
              <a:r>
                <a:rPr lang="en-US" sz="1200" dirty="0">
                  <a:latin typeface="Helvetica Neue Light" panose="02000403000000020004" pitchFamily="2" charset="0"/>
                  <a:ea typeface="Helvetica Neue Light" panose="02000403000000020004" pitchFamily="2" charset="0"/>
                </a:rPr>
                <a:t>Mean Community Flexibility</a:t>
              </a:r>
            </a:p>
          </p:txBody>
        </p:sp>
      </p:grpSp>
      <p:sp>
        <p:nvSpPr>
          <p:cNvPr id="14" name="Rounded Rectangle 13">
            <a:extLst>
              <a:ext uri="{FF2B5EF4-FFF2-40B4-BE49-F238E27FC236}">
                <a16:creationId xmlns:a16="http://schemas.microsoft.com/office/drawing/2014/main" id="{D6EAF2CE-BA18-0B4E-BF53-B116FF45CEC3}"/>
              </a:ext>
            </a:extLst>
          </p:cNvPr>
          <p:cNvSpPr/>
          <p:nvPr/>
        </p:nvSpPr>
        <p:spPr>
          <a:xfrm>
            <a:off x="2453833" y="4479403"/>
            <a:ext cx="1018572" cy="1573902"/>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a:extLst>
              <a:ext uri="{FF2B5EF4-FFF2-40B4-BE49-F238E27FC236}">
                <a16:creationId xmlns:a16="http://schemas.microsoft.com/office/drawing/2014/main" id="{82CBCE3F-DA65-FF4D-820D-59EA08810569}"/>
              </a:ext>
            </a:extLst>
          </p:cNvPr>
          <p:cNvSpPr/>
          <p:nvPr/>
        </p:nvSpPr>
        <p:spPr>
          <a:xfrm>
            <a:off x="4457830" y="4467707"/>
            <a:ext cx="1018572" cy="1573902"/>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CFD58C1F-63EC-0243-AF8C-41F6E8CCDCBF}"/>
              </a:ext>
            </a:extLst>
          </p:cNvPr>
          <p:cNvSpPr/>
          <p:nvPr/>
        </p:nvSpPr>
        <p:spPr>
          <a:xfrm>
            <a:off x="6447952" y="4479403"/>
            <a:ext cx="1018572" cy="1573902"/>
          </a:xfrm>
          <a:prstGeom prst="roundRect">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1119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23C547-1748-0E4E-8BC7-445B3CC6BECC}"/>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315032-B67D-584B-BBAC-68F4732C35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D76C5F-E2A1-7049-B882-996CEF3C9DB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6741E4B-003E-9D48-A0CA-3A79DC3FE90B}"/>
              </a:ext>
            </a:extLst>
          </p:cNvPr>
          <p:cNvSpPr>
            <a:spLocks noGrp="1"/>
          </p:cNvSpPr>
          <p:nvPr>
            <p:ph type="sldNum" sz="quarter" idx="12"/>
          </p:nvPr>
        </p:nvSpPr>
        <p:spPr/>
        <p:txBody>
          <a:bodyPr/>
          <a:lstStyle/>
          <a:p>
            <a:fld id="{E1552ADF-166F-AF40-B1A4-D35B819B761E}" type="slidenum">
              <a:rPr lang="en-US" smtClean="0"/>
              <a:t>2</a:t>
            </a:fld>
            <a:endParaRPr lang="en-US"/>
          </a:p>
        </p:txBody>
      </p:sp>
      <p:pic>
        <p:nvPicPr>
          <p:cNvPr id="2050" name="Picture 2" descr="Transit Maps: “Light Rail” – A Real-Time Boston &amp;amp;#39;T&amp;amp;#39; LED Map by Ian Reynolds">
            <a:extLst>
              <a:ext uri="{FF2B5EF4-FFF2-40B4-BE49-F238E27FC236}">
                <a16:creationId xmlns:a16="http://schemas.microsoft.com/office/drawing/2014/main" id="{046E6B75-7F56-F84B-91C4-0E6BEA55927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50" y="1084263"/>
            <a:ext cx="9145410" cy="51442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BTA gets a new map - The Boston Globe">
            <a:extLst>
              <a:ext uri="{FF2B5EF4-FFF2-40B4-BE49-F238E27FC236}">
                <a16:creationId xmlns:a16="http://schemas.microsoft.com/office/drawing/2014/main" id="{BAFFB3BB-A11E-5940-9A37-A94743DA95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65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dissolve">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2054"/>
                                        </p:tgtEl>
                                      </p:cBhvr>
                                    </p:animEffect>
                                    <p:set>
                                      <p:cBhvr>
                                        <p:cTn id="12" dur="1" fill="hold">
                                          <p:stCondLst>
                                            <p:cond delay="499"/>
                                          </p:stCondLst>
                                        </p:cTn>
                                        <p:tgtEl>
                                          <p:spTgt spid="2054"/>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dissolv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98C2-94DD-664F-9891-2540F7FD6984}"/>
              </a:ext>
            </a:extLst>
          </p:cNvPr>
          <p:cNvSpPr>
            <a:spLocks noGrp="1"/>
          </p:cNvSpPr>
          <p:nvPr>
            <p:ph type="title"/>
          </p:nvPr>
        </p:nvSpPr>
        <p:spPr/>
        <p:txBody>
          <a:bodyPr>
            <a:normAutofit/>
          </a:bodyPr>
          <a:lstStyle/>
          <a:p>
            <a:r>
              <a:rPr lang="en-US" dirty="0"/>
              <a:t>Successful Learners Have More Stable Rule Representations</a:t>
            </a:r>
          </a:p>
        </p:txBody>
      </p:sp>
      <p:sp>
        <p:nvSpPr>
          <p:cNvPr id="3" name="Content Placeholder 2">
            <a:extLst>
              <a:ext uri="{FF2B5EF4-FFF2-40B4-BE49-F238E27FC236}">
                <a16:creationId xmlns:a16="http://schemas.microsoft.com/office/drawing/2014/main" id="{697E8D69-01D2-D34A-9276-06B94118D75D}"/>
              </a:ext>
            </a:extLst>
          </p:cNvPr>
          <p:cNvSpPr>
            <a:spLocks noGrp="1"/>
          </p:cNvSpPr>
          <p:nvPr>
            <p:ph idx="1"/>
          </p:nvPr>
        </p:nvSpPr>
        <p:spPr/>
        <p:txBody>
          <a:bodyPr/>
          <a:lstStyle/>
          <a:p>
            <a:r>
              <a:rPr lang="en-US" dirty="0"/>
              <a:t>Working Model: During learning, brain regions flexibly adapt their community allegiance as subjects adopt different task strategies.</a:t>
            </a:r>
          </a:p>
          <a:p>
            <a:r>
              <a:rPr lang="en-US" dirty="0"/>
              <a:t>Successful subjects learned quickly, suggesting that they settle on a strategy and have more stable neural representations of the learned rules.</a:t>
            </a:r>
          </a:p>
        </p:txBody>
      </p:sp>
      <p:sp>
        <p:nvSpPr>
          <p:cNvPr id="4" name="Slide Number Placeholder 3">
            <a:extLst>
              <a:ext uri="{FF2B5EF4-FFF2-40B4-BE49-F238E27FC236}">
                <a16:creationId xmlns:a16="http://schemas.microsoft.com/office/drawing/2014/main" id="{2FE9DA0F-A916-5645-AF39-8264E5F73E20}"/>
              </a:ext>
            </a:extLst>
          </p:cNvPr>
          <p:cNvSpPr>
            <a:spLocks noGrp="1"/>
          </p:cNvSpPr>
          <p:nvPr>
            <p:ph type="sldNum" sz="quarter" idx="12"/>
          </p:nvPr>
        </p:nvSpPr>
        <p:spPr/>
        <p:txBody>
          <a:bodyPr/>
          <a:lstStyle/>
          <a:p>
            <a:fld id="{E1552ADF-166F-AF40-B1A4-D35B819B761E}" type="slidenum">
              <a:rPr lang="en-US" smtClean="0"/>
              <a:t>20</a:t>
            </a:fld>
            <a:endParaRPr lang="en-US"/>
          </a:p>
        </p:txBody>
      </p:sp>
      <p:pic>
        <p:nvPicPr>
          <p:cNvPr id="5" name="Picture 4">
            <a:extLst>
              <a:ext uri="{FF2B5EF4-FFF2-40B4-BE49-F238E27FC236}">
                <a16:creationId xmlns:a16="http://schemas.microsoft.com/office/drawing/2014/main" id="{3E98A7E3-B174-3749-AEE5-544A70664B2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04304" y="4524208"/>
            <a:ext cx="3754480" cy="2197268"/>
          </a:xfrm>
          <a:prstGeom prst="rect">
            <a:avLst/>
          </a:prstGeom>
        </p:spPr>
      </p:pic>
    </p:spTree>
    <p:extLst>
      <p:ext uri="{BB962C8B-B14F-4D97-AF65-F5344CB8AC3E}">
        <p14:creationId xmlns:p14="http://schemas.microsoft.com/office/powerpoint/2010/main" val="197610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CABA-A35C-E949-8C4B-51DEE2A7734A}"/>
              </a:ext>
            </a:extLst>
          </p:cNvPr>
          <p:cNvSpPr>
            <a:spLocks noGrp="1"/>
          </p:cNvSpPr>
          <p:nvPr>
            <p:ph type="title"/>
          </p:nvPr>
        </p:nvSpPr>
        <p:spPr/>
        <p:txBody>
          <a:bodyPr/>
          <a:lstStyle/>
          <a:p>
            <a:r>
              <a:rPr lang="en-US" dirty="0"/>
              <a:t>Characterizing the Dynamic Network: Guiding Questions</a:t>
            </a:r>
          </a:p>
        </p:txBody>
      </p:sp>
      <p:sp>
        <p:nvSpPr>
          <p:cNvPr id="3" name="Content Placeholder 2">
            <a:extLst>
              <a:ext uri="{FF2B5EF4-FFF2-40B4-BE49-F238E27FC236}">
                <a16:creationId xmlns:a16="http://schemas.microsoft.com/office/drawing/2014/main" id="{FC741D5A-AF73-8843-93C3-6E2AD9F5A77A}"/>
              </a:ext>
            </a:extLst>
          </p:cNvPr>
          <p:cNvSpPr>
            <a:spLocks noGrp="1"/>
          </p:cNvSpPr>
          <p:nvPr>
            <p:ph idx="1"/>
          </p:nvPr>
        </p:nvSpPr>
        <p:spPr>
          <a:xfrm>
            <a:off x="628650" y="1825625"/>
            <a:ext cx="7438904" cy="4351338"/>
          </a:xfrm>
        </p:spPr>
        <p:txBody>
          <a:bodyPr>
            <a:normAutofit/>
          </a:bodyPr>
          <a:lstStyle/>
          <a:p>
            <a:pPr marL="514350" indent="-514350">
              <a:buFont typeface="+mj-lt"/>
              <a:buAutoNum type="arabicPeriod"/>
            </a:pPr>
            <a:r>
              <a:rPr lang="en-US" dirty="0">
                <a:solidFill>
                  <a:schemeClr val="bg1">
                    <a:lumMod val="75000"/>
                  </a:schemeClr>
                </a:solidFill>
              </a:rPr>
              <a:t>Do some brain regions show more frequent changes in functional connectivity? </a:t>
            </a:r>
          </a:p>
          <a:p>
            <a:pPr lvl="1"/>
            <a:r>
              <a:rPr lang="en-US" dirty="0">
                <a:solidFill>
                  <a:schemeClr val="bg1">
                    <a:lumMod val="75000"/>
                  </a:schemeClr>
                </a:solidFill>
              </a:rPr>
              <a:t>(Flexibility)</a:t>
            </a:r>
          </a:p>
          <a:p>
            <a:pPr marL="514350" indent="-514350">
              <a:buFont typeface="+mj-lt"/>
              <a:buAutoNum type="arabicPeriod"/>
            </a:pPr>
            <a:r>
              <a:rPr lang="en-US" b="1" dirty="0"/>
              <a:t>How does connectivity </a:t>
            </a:r>
            <a:r>
              <a:rPr lang="en-US" b="1" i="1" u="sng" dirty="0"/>
              <a:t>between</a:t>
            </a:r>
            <a:r>
              <a:rPr lang="en-US" b="1" dirty="0"/>
              <a:t> communities change during learning?</a:t>
            </a:r>
          </a:p>
          <a:p>
            <a:pPr lvl="1"/>
            <a:r>
              <a:rPr lang="en-US" b="1" dirty="0"/>
              <a:t>(Inter-community Edge Strength)</a:t>
            </a:r>
          </a:p>
          <a:p>
            <a:endParaRPr lang="en-US" dirty="0"/>
          </a:p>
        </p:txBody>
      </p:sp>
      <p:sp>
        <p:nvSpPr>
          <p:cNvPr id="4" name="Slide Number Placeholder 3">
            <a:extLst>
              <a:ext uri="{FF2B5EF4-FFF2-40B4-BE49-F238E27FC236}">
                <a16:creationId xmlns:a16="http://schemas.microsoft.com/office/drawing/2014/main" id="{60942CC0-056A-6542-9EF3-83136F861D1E}"/>
              </a:ext>
            </a:extLst>
          </p:cNvPr>
          <p:cNvSpPr>
            <a:spLocks noGrp="1"/>
          </p:cNvSpPr>
          <p:nvPr>
            <p:ph type="sldNum" sz="quarter" idx="12"/>
          </p:nvPr>
        </p:nvSpPr>
        <p:spPr/>
        <p:txBody>
          <a:bodyPr/>
          <a:lstStyle/>
          <a:p>
            <a:fld id="{E1552ADF-166F-AF40-B1A4-D35B819B761E}" type="slidenum">
              <a:rPr lang="en-US" smtClean="0"/>
              <a:t>21</a:t>
            </a:fld>
            <a:endParaRPr lang="en-US"/>
          </a:p>
        </p:txBody>
      </p:sp>
    </p:spTree>
    <p:extLst>
      <p:ext uri="{BB962C8B-B14F-4D97-AF65-F5344CB8AC3E}">
        <p14:creationId xmlns:p14="http://schemas.microsoft.com/office/powerpoint/2010/main" val="2227593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4E43-71F9-3A4D-8D2F-7A4BD2CBDC5B}"/>
              </a:ext>
            </a:extLst>
          </p:cNvPr>
          <p:cNvSpPr>
            <a:spLocks noGrp="1"/>
          </p:cNvSpPr>
          <p:nvPr>
            <p:ph type="title"/>
          </p:nvPr>
        </p:nvSpPr>
        <p:spPr/>
        <p:txBody>
          <a:bodyPr/>
          <a:lstStyle/>
          <a:p>
            <a:r>
              <a:rPr lang="en-US" dirty="0"/>
              <a:t>Calculating Inter-community Edge Strength</a:t>
            </a:r>
          </a:p>
        </p:txBody>
      </p:sp>
      <p:sp>
        <p:nvSpPr>
          <p:cNvPr id="3" name="Slide Number Placeholder 2">
            <a:extLst>
              <a:ext uri="{FF2B5EF4-FFF2-40B4-BE49-F238E27FC236}">
                <a16:creationId xmlns:a16="http://schemas.microsoft.com/office/drawing/2014/main" id="{C802C9E5-D69A-4A4A-875E-10EE21AD36CA}"/>
              </a:ext>
            </a:extLst>
          </p:cNvPr>
          <p:cNvSpPr>
            <a:spLocks noGrp="1"/>
          </p:cNvSpPr>
          <p:nvPr>
            <p:ph type="sldNum" sz="quarter" idx="12"/>
          </p:nvPr>
        </p:nvSpPr>
        <p:spPr/>
        <p:txBody>
          <a:bodyPr/>
          <a:lstStyle/>
          <a:p>
            <a:fld id="{E1552ADF-166F-AF40-B1A4-D35B819B761E}" type="slidenum">
              <a:rPr lang="en-US" smtClean="0"/>
              <a:t>22</a:t>
            </a:fld>
            <a:endParaRPr lang="en-US"/>
          </a:p>
        </p:txBody>
      </p:sp>
      <p:sp>
        <p:nvSpPr>
          <p:cNvPr id="8" name="Oval 7">
            <a:extLst>
              <a:ext uri="{FF2B5EF4-FFF2-40B4-BE49-F238E27FC236}">
                <a16:creationId xmlns:a16="http://schemas.microsoft.com/office/drawing/2014/main" id="{3ABDD28B-4724-9E42-BAEF-B1C03F02ABFA}"/>
              </a:ext>
            </a:extLst>
          </p:cNvPr>
          <p:cNvSpPr/>
          <p:nvPr/>
        </p:nvSpPr>
        <p:spPr>
          <a:xfrm>
            <a:off x="2605079" y="3172221"/>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897E556-452F-F141-B344-AB58D464FE6E}"/>
              </a:ext>
            </a:extLst>
          </p:cNvPr>
          <p:cNvCxnSpPr>
            <a:cxnSpLocks/>
            <a:endCxn id="88" idx="1"/>
          </p:cNvCxnSpPr>
          <p:nvPr/>
        </p:nvCxnSpPr>
        <p:spPr>
          <a:xfrm>
            <a:off x="2296604" y="3703240"/>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A12F606-9ECD-AB4C-9D27-D8A9CEBCC66B}"/>
              </a:ext>
            </a:extLst>
          </p:cNvPr>
          <p:cNvCxnSpPr>
            <a:cxnSpLocks/>
            <a:stCxn id="8" idx="3"/>
            <a:endCxn id="29" idx="7"/>
          </p:cNvCxnSpPr>
          <p:nvPr/>
        </p:nvCxnSpPr>
        <p:spPr>
          <a:xfrm flipH="1">
            <a:off x="2256347" y="3428319"/>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736624-F3CD-0541-AA5D-8D234A140967}"/>
              </a:ext>
            </a:extLst>
          </p:cNvPr>
          <p:cNvCxnSpPr>
            <a:cxnSpLocks/>
            <a:stCxn id="88" idx="1"/>
            <a:endCxn id="8" idx="3"/>
          </p:cNvCxnSpPr>
          <p:nvPr/>
        </p:nvCxnSpPr>
        <p:spPr>
          <a:xfrm flipH="1" flipV="1">
            <a:off x="2649018" y="3428319"/>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9EC03D96-DE83-9642-BA4F-18204D9F3CFD}"/>
              </a:ext>
            </a:extLst>
          </p:cNvPr>
          <p:cNvSpPr/>
          <p:nvPr/>
        </p:nvSpPr>
        <p:spPr>
          <a:xfrm>
            <a:off x="2000249" y="3526830"/>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D4B4617-42CD-0446-903A-35F63BF71148}"/>
              </a:ext>
            </a:extLst>
          </p:cNvPr>
          <p:cNvSpPr/>
          <p:nvPr/>
        </p:nvSpPr>
        <p:spPr>
          <a:xfrm>
            <a:off x="4070027" y="2872185"/>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2A6C30F-361E-3E40-A928-461DB7C1359B}"/>
              </a:ext>
            </a:extLst>
          </p:cNvPr>
          <p:cNvSpPr/>
          <p:nvPr/>
        </p:nvSpPr>
        <p:spPr>
          <a:xfrm>
            <a:off x="4067646" y="3581402"/>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FC711C84-FEB1-884D-8B58-BE8739FE8A90}"/>
              </a:ext>
            </a:extLst>
          </p:cNvPr>
          <p:cNvCxnSpPr>
            <a:cxnSpLocks/>
            <a:stCxn id="55" idx="5"/>
            <a:endCxn id="80" idx="1"/>
          </p:cNvCxnSpPr>
          <p:nvPr/>
        </p:nvCxnSpPr>
        <p:spPr>
          <a:xfrm>
            <a:off x="4326125" y="3128283"/>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F972DB2-90DD-7040-9304-FD7D98D88E33}"/>
              </a:ext>
            </a:extLst>
          </p:cNvPr>
          <p:cNvCxnSpPr>
            <a:cxnSpLocks/>
            <a:stCxn id="58" idx="7"/>
            <a:endCxn id="80" idx="3"/>
          </p:cNvCxnSpPr>
          <p:nvPr/>
        </p:nvCxnSpPr>
        <p:spPr>
          <a:xfrm flipV="1">
            <a:off x="4323744" y="3482891"/>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EBA9B43-FC20-E348-A278-2D71386EFA6F}"/>
              </a:ext>
            </a:extLst>
          </p:cNvPr>
          <p:cNvCxnSpPr>
            <a:cxnSpLocks/>
            <a:stCxn id="55" idx="5"/>
            <a:endCxn id="58" idx="7"/>
          </p:cNvCxnSpPr>
          <p:nvPr/>
        </p:nvCxnSpPr>
        <p:spPr>
          <a:xfrm flipH="1">
            <a:off x="4323744" y="3128283"/>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A1301A38-9423-8649-92AC-CB9031D272E8}"/>
              </a:ext>
            </a:extLst>
          </p:cNvPr>
          <p:cNvSpPr/>
          <p:nvPr/>
        </p:nvSpPr>
        <p:spPr>
          <a:xfrm>
            <a:off x="4620098" y="3226793"/>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3B111DDA-1473-894A-A025-C35EB31AC852}"/>
              </a:ext>
            </a:extLst>
          </p:cNvPr>
          <p:cNvCxnSpPr>
            <a:cxnSpLocks/>
            <a:stCxn id="29" idx="6"/>
            <a:endCxn id="80" idx="2"/>
          </p:cNvCxnSpPr>
          <p:nvPr/>
        </p:nvCxnSpPr>
        <p:spPr>
          <a:xfrm flipV="1">
            <a:off x="2300286" y="33768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A3096A0-8917-AF4A-9300-77205F5D703F}"/>
              </a:ext>
            </a:extLst>
          </p:cNvPr>
          <p:cNvCxnSpPr>
            <a:cxnSpLocks/>
            <a:stCxn id="88" idx="1"/>
            <a:endCxn id="80" idx="3"/>
          </p:cNvCxnSpPr>
          <p:nvPr/>
        </p:nvCxnSpPr>
        <p:spPr>
          <a:xfrm flipV="1">
            <a:off x="2649019" y="3482891"/>
            <a:ext cx="2015018" cy="3992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8726BCAB-4A1D-B942-87E5-71E08B2E6136}"/>
              </a:ext>
            </a:extLst>
          </p:cNvPr>
          <p:cNvSpPr/>
          <p:nvPr/>
        </p:nvSpPr>
        <p:spPr>
          <a:xfrm>
            <a:off x="2605080" y="3838176"/>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6528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4E43-71F9-3A4D-8D2F-7A4BD2CBDC5B}"/>
              </a:ext>
            </a:extLst>
          </p:cNvPr>
          <p:cNvSpPr>
            <a:spLocks noGrp="1"/>
          </p:cNvSpPr>
          <p:nvPr>
            <p:ph type="title"/>
          </p:nvPr>
        </p:nvSpPr>
        <p:spPr/>
        <p:txBody>
          <a:bodyPr/>
          <a:lstStyle/>
          <a:p>
            <a:r>
              <a:rPr lang="en-US" dirty="0"/>
              <a:t>Calculating Inter-community Edge Strength</a:t>
            </a:r>
          </a:p>
        </p:txBody>
      </p:sp>
      <p:sp>
        <p:nvSpPr>
          <p:cNvPr id="3" name="Slide Number Placeholder 2">
            <a:extLst>
              <a:ext uri="{FF2B5EF4-FFF2-40B4-BE49-F238E27FC236}">
                <a16:creationId xmlns:a16="http://schemas.microsoft.com/office/drawing/2014/main" id="{C802C9E5-D69A-4A4A-875E-10EE21AD36CA}"/>
              </a:ext>
            </a:extLst>
          </p:cNvPr>
          <p:cNvSpPr>
            <a:spLocks noGrp="1"/>
          </p:cNvSpPr>
          <p:nvPr>
            <p:ph type="sldNum" sz="quarter" idx="12"/>
          </p:nvPr>
        </p:nvSpPr>
        <p:spPr/>
        <p:txBody>
          <a:bodyPr/>
          <a:lstStyle/>
          <a:p>
            <a:fld id="{E1552ADF-166F-AF40-B1A4-D35B819B761E}" type="slidenum">
              <a:rPr lang="en-US" smtClean="0"/>
              <a:t>23</a:t>
            </a:fld>
            <a:endParaRPr lang="en-US"/>
          </a:p>
        </p:txBody>
      </p:sp>
      <p:sp>
        <p:nvSpPr>
          <p:cNvPr id="8" name="Oval 7">
            <a:extLst>
              <a:ext uri="{FF2B5EF4-FFF2-40B4-BE49-F238E27FC236}">
                <a16:creationId xmlns:a16="http://schemas.microsoft.com/office/drawing/2014/main" id="{3ABDD28B-4724-9E42-BAEF-B1C03F02ABFA}"/>
              </a:ext>
            </a:extLst>
          </p:cNvPr>
          <p:cNvSpPr/>
          <p:nvPr/>
        </p:nvSpPr>
        <p:spPr>
          <a:xfrm>
            <a:off x="2605079" y="3172221"/>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897E556-452F-F141-B344-AB58D464FE6E}"/>
              </a:ext>
            </a:extLst>
          </p:cNvPr>
          <p:cNvCxnSpPr>
            <a:cxnSpLocks/>
            <a:endCxn id="88" idx="1"/>
          </p:cNvCxnSpPr>
          <p:nvPr/>
        </p:nvCxnSpPr>
        <p:spPr>
          <a:xfrm>
            <a:off x="2296604" y="3703240"/>
            <a:ext cx="352415" cy="178875"/>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A12F606-9ECD-AB4C-9D27-D8A9CEBCC66B}"/>
              </a:ext>
            </a:extLst>
          </p:cNvPr>
          <p:cNvCxnSpPr>
            <a:cxnSpLocks/>
            <a:stCxn id="8" idx="3"/>
            <a:endCxn id="29" idx="7"/>
          </p:cNvCxnSpPr>
          <p:nvPr/>
        </p:nvCxnSpPr>
        <p:spPr>
          <a:xfrm flipH="1">
            <a:off x="2256347" y="3428319"/>
            <a:ext cx="392671" cy="14245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736624-F3CD-0541-AA5D-8D234A140967}"/>
              </a:ext>
            </a:extLst>
          </p:cNvPr>
          <p:cNvCxnSpPr>
            <a:cxnSpLocks/>
            <a:stCxn id="88" idx="1"/>
            <a:endCxn id="8" idx="3"/>
          </p:cNvCxnSpPr>
          <p:nvPr/>
        </p:nvCxnSpPr>
        <p:spPr>
          <a:xfrm flipH="1" flipV="1">
            <a:off x="2649018" y="3428319"/>
            <a:ext cx="1" cy="45379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9EC03D96-DE83-9642-BA4F-18204D9F3CFD}"/>
              </a:ext>
            </a:extLst>
          </p:cNvPr>
          <p:cNvSpPr/>
          <p:nvPr/>
        </p:nvSpPr>
        <p:spPr>
          <a:xfrm>
            <a:off x="2000249" y="3526830"/>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D4B4617-42CD-0446-903A-35F63BF71148}"/>
              </a:ext>
            </a:extLst>
          </p:cNvPr>
          <p:cNvSpPr/>
          <p:nvPr/>
        </p:nvSpPr>
        <p:spPr>
          <a:xfrm>
            <a:off x="4070027" y="2872185"/>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2A6C30F-361E-3E40-A928-461DB7C1359B}"/>
              </a:ext>
            </a:extLst>
          </p:cNvPr>
          <p:cNvSpPr/>
          <p:nvPr/>
        </p:nvSpPr>
        <p:spPr>
          <a:xfrm>
            <a:off x="4067646" y="3581402"/>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FC711C84-FEB1-884D-8B58-BE8739FE8A90}"/>
              </a:ext>
            </a:extLst>
          </p:cNvPr>
          <p:cNvCxnSpPr>
            <a:cxnSpLocks/>
            <a:stCxn id="55" idx="5"/>
            <a:endCxn id="80" idx="1"/>
          </p:cNvCxnSpPr>
          <p:nvPr/>
        </p:nvCxnSpPr>
        <p:spPr>
          <a:xfrm>
            <a:off x="4326125" y="3128283"/>
            <a:ext cx="337912" cy="142449"/>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F972DB2-90DD-7040-9304-FD7D98D88E33}"/>
              </a:ext>
            </a:extLst>
          </p:cNvPr>
          <p:cNvCxnSpPr>
            <a:cxnSpLocks/>
            <a:stCxn id="58" idx="7"/>
            <a:endCxn id="80" idx="3"/>
          </p:cNvCxnSpPr>
          <p:nvPr/>
        </p:nvCxnSpPr>
        <p:spPr>
          <a:xfrm flipV="1">
            <a:off x="4323744" y="3482891"/>
            <a:ext cx="340293" cy="14245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EBA9B43-FC20-E348-A278-2D71386EFA6F}"/>
              </a:ext>
            </a:extLst>
          </p:cNvPr>
          <p:cNvCxnSpPr>
            <a:cxnSpLocks/>
            <a:stCxn id="55" idx="5"/>
            <a:endCxn id="58" idx="7"/>
          </p:cNvCxnSpPr>
          <p:nvPr/>
        </p:nvCxnSpPr>
        <p:spPr>
          <a:xfrm flipH="1">
            <a:off x="4323744" y="3128283"/>
            <a:ext cx="2381" cy="497058"/>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A1301A38-9423-8649-92AC-CB9031D272E8}"/>
              </a:ext>
            </a:extLst>
          </p:cNvPr>
          <p:cNvSpPr/>
          <p:nvPr/>
        </p:nvSpPr>
        <p:spPr>
          <a:xfrm>
            <a:off x="4620098" y="3226793"/>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3B111DDA-1473-894A-A025-C35EB31AC852}"/>
              </a:ext>
            </a:extLst>
          </p:cNvPr>
          <p:cNvCxnSpPr>
            <a:cxnSpLocks/>
            <a:stCxn id="29" idx="6"/>
            <a:endCxn id="80" idx="2"/>
          </p:cNvCxnSpPr>
          <p:nvPr/>
        </p:nvCxnSpPr>
        <p:spPr>
          <a:xfrm flipV="1">
            <a:off x="2300286" y="3376812"/>
            <a:ext cx="2319812" cy="300037"/>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A3096A0-8917-AF4A-9300-77205F5D703F}"/>
              </a:ext>
            </a:extLst>
          </p:cNvPr>
          <p:cNvCxnSpPr>
            <a:cxnSpLocks/>
            <a:stCxn id="88" idx="1"/>
            <a:endCxn id="80" idx="3"/>
          </p:cNvCxnSpPr>
          <p:nvPr/>
        </p:nvCxnSpPr>
        <p:spPr>
          <a:xfrm flipV="1">
            <a:off x="2649019" y="3482891"/>
            <a:ext cx="2015018" cy="399224"/>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8726BCAB-4A1D-B942-87E5-71E08B2E6136}"/>
              </a:ext>
            </a:extLst>
          </p:cNvPr>
          <p:cNvSpPr/>
          <p:nvPr/>
        </p:nvSpPr>
        <p:spPr>
          <a:xfrm>
            <a:off x="2605080" y="3838176"/>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C82B856-0A90-C54B-95F2-CA63C644D732}"/>
              </a:ext>
            </a:extLst>
          </p:cNvPr>
          <p:cNvSpPr txBox="1"/>
          <p:nvPr/>
        </p:nvSpPr>
        <p:spPr>
          <a:xfrm>
            <a:off x="5669887" y="2485743"/>
            <a:ext cx="582659" cy="646331"/>
          </a:xfrm>
          <a:prstGeom prst="rect">
            <a:avLst/>
          </a:prstGeom>
          <a:noFill/>
        </p:spPr>
        <p:txBody>
          <a:bodyPr wrap="square" rtlCol="0">
            <a:spAutoFit/>
          </a:bodyPr>
          <a:lstStyle/>
          <a:p>
            <a:r>
              <a:rPr lang="en-US" sz="3600" dirty="0">
                <a:solidFill>
                  <a:schemeClr val="accent6"/>
                </a:solidFill>
              </a:rPr>
              <a:t>2</a:t>
            </a:r>
          </a:p>
        </p:txBody>
      </p:sp>
    </p:spTree>
    <p:extLst>
      <p:ext uri="{BB962C8B-B14F-4D97-AF65-F5344CB8AC3E}">
        <p14:creationId xmlns:p14="http://schemas.microsoft.com/office/powerpoint/2010/main" val="3906247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4E43-71F9-3A4D-8D2F-7A4BD2CBDC5B}"/>
              </a:ext>
            </a:extLst>
          </p:cNvPr>
          <p:cNvSpPr>
            <a:spLocks noGrp="1"/>
          </p:cNvSpPr>
          <p:nvPr>
            <p:ph type="title"/>
          </p:nvPr>
        </p:nvSpPr>
        <p:spPr/>
        <p:txBody>
          <a:bodyPr/>
          <a:lstStyle/>
          <a:p>
            <a:r>
              <a:rPr lang="en-US" dirty="0"/>
              <a:t>Calculating Inter-community Edge Strength</a:t>
            </a:r>
          </a:p>
        </p:txBody>
      </p:sp>
      <p:sp>
        <p:nvSpPr>
          <p:cNvPr id="3" name="Slide Number Placeholder 2">
            <a:extLst>
              <a:ext uri="{FF2B5EF4-FFF2-40B4-BE49-F238E27FC236}">
                <a16:creationId xmlns:a16="http://schemas.microsoft.com/office/drawing/2014/main" id="{C802C9E5-D69A-4A4A-875E-10EE21AD36CA}"/>
              </a:ext>
            </a:extLst>
          </p:cNvPr>
          <p:cNvSpPr>
            <a:spLocks noGrp="1"/>
          </p:cNvSpPr>
          <p:nvPr>
            <p:ph type="sldNum" sz="quarter" idx="12"/>
          </p:nvPr>
        </p:nvSpPr>
        <p:spPr/>
        <p:txBody>
          <a:bodyPr/>
          <a:lstStyle/>
          <a:p>
            <a:fld id="{E1552ADF-166F-AF40-B1A4-D35B819B761E}" type="slidenum">
              <a:rPr lang="en-US" smtClean="0"/>
              <a:t>24</a:t>
            </a:fld>
            <a:endParaRPr lang="en-US"/>
          </a:p>
        </p:txBody>
      </p:sp>
      <p:grpSp>
        <p:nvGrpSpPr>
          <p:cNvPr id="4" name="Group 3">
            <a:extLst>
              <a:ext uri="{FF2B5EF4-FFF2-40B4-BE49-F238E27FC236}">
                <a16:creationId xmlns:a16="http://schemas.microsoft.com/office/drawing/2014/main" id="{6D994D67-3A2B-CB44-A885-78F79BC4B567}"/>
              </a:ext>
            </a:extLst>
          </p:cNvPr>
          <p:cNvGrpSpPr/>
          <p:nvPr/>
        </p:nvGrpSpPr>
        <p:grpSpPr>
          <a:xfrm>
            <a:off x="2000249" y="2872185"/>
            <a:ext cx="2919886" cy="1266028"/>
            <a:chOff x="2000249" y="2872185"/>
            <a:chExt cx="2919886" cy="1266028"/>
          </a:xfrm>
        </p:grpSpPr>
        <p:cxnSp>
          <p:nvCxnSpPr>
            <p:cNvPr id="18" name="Straight Connector 17">
              <a:extLst>
                <a:ext uri="{FF2B5EF4-FFF2-40B4-BE49-F238E27FC236}">
                  <a16:creationId xmlns:a16="http://schemas.microsoft.com/office/drawing/2014/main" id="{7714472D-FB99-3B4D-BD55-B9DF5BDA8868}"/>
                </a:ext>
              </a:extLst>
            </p:cNvPr>
            <p:cNvCxnSpPr>
              <a:cxnSpLocks/>
              <a:stCxn id="55" idx="5"/>
              <a:endCxn id="8" idx="3"/>
            </p:cNvCxnSpPr>
            <p:nvPr/>
          </p:nvCxnSpPr>
          <p:spPr>
            <a:xfrm flipH="1">
              <a:off x="2649018" y="3128283"/>
              <a:ext cx="1677107" cy="30003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506AB07-12FD-C940-9147-AAABB6697A37}"/>
                </a:ext>
              </a:extLst>
            </p:cNvPr>
            <p:cNvCxnSpPr>
              <a:cxnSpLocks/>
              <a:stCxn id="58" idx="7"/>
              <a:endCxn id="88" idx="1"/>
            </p:cNvCxnSpPr>
            <p:nvPr/>
          </p:nvCxnSpPr>
          <p:spPr>
            <a:xfrm flipH="1">
              <a:off x="2649019" y="3625341"/>
              <a:ext cx="1674725" cy="25677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BFE8554-FEE0-8148-94B4-3A58BA1D9EFD}"/>
                </a:ext>
              </a:extLst>
            </p:cNvPr>
            <p:cNvCxnSpPr>
              <a:cxnSpLocks/>
              <a:stCxn id="55" idx="5"/>
              <a:endCxn id="88" idx="1"/>
            </p:cNvCxnSpPr>
            <p:nvPr/>
          </p:nvCxnSpPr>
          <p:spPr>
            <a:xfrm flipH="1">
              <a:off x="2649019" y="3128283"/>
              <a:ext cx="1677106" cy="75383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0C0D10-70C2-C545-BD6C-FB8B1D55E386}"/>
                </a:ext>
              </a:extLst>
            </p:cNvPr>
            <p:cNvCxnSpPr>
              <a:cxnSpLocks/>
              <a:stCxn id="58" idx="7"/>
              <a:endCxn id="8" idx="3"/>
            </p:cNvCxnSpPr>
            <p:nvPr/>
          </p:nvCxnSpPr>
          <p:spPr>
            <a:xfrm flipH="1" flipV="1">
              <a:off x="2649018" y="3428319"/>
              <a:ext cx="1674726" cy="19702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7EF58EA-8EDB-1E40-8DB2-F606A86AF401}"/>
                </a:ext>
              </a:extLst>
            </p:cNvPr>
            <p:cNvCxnSpPr>
              <a:cxnSpLocks/>
              <a:stCxn id="55" idx="5"/>
              <a:endCxn id="29" idx="6"/>
            </p:cNvCxnSpPr>
            <p:nvPr/>
          </p:nvCxnSpPr>
          <p:spPr>
            <a:xfrm flipH="1">
              <a:off x="2300286" y="3128283"/>
              <a:ext cx="2025839" cy="54856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9EC03D96-DE83-9642-BA4F-18204D9F3CFD}"/>
                </a:ext>
              </a:extLst>
            </p:cNvPr>
            <p:cNvSpPr/>
            <p:nvPr/>
          </p:nvSpPr>
          <p:spPr>
            <a:xfrm>
              <a:off x="2000249" y="3526830"/>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D4B4617-42CD-0446-903A-35F63BF71148}"/>
                </a:ext>
              </a:extLst>
            </p:cNvPr>
            <p:cNvSpPr/>
            <p:nvPr/>
          </p:nvSpPr>
          <p:spPr>
            <a:xfrm>
              <a:off x="4070027" y="2872185"/>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A1301A38-9423-8649-92AC-CB9031D272E8}"/>
                </a:ext>
              </a:extLst>
            </p:cNvPr>
            <p:cNvSpPr/>
            <p:nvPr/>
          </p:nvSpPr>
          <p:spPr>
            <a:xfrm>
              <a:off x="4620098" y="3226793"/>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3B111DDA-1473-894A-A025-C35EB31AC852}"/>
                </a:ext>
              </a:extLst>
            </p:cNvPr>
            <p:cNvCxnSpPr>
              <a:cxnSpLocks/>
              <a:stCxn id="29" idx="6"/>
              <a:endCxn id="80" idx="2"/>
            </p:cNvCxnSpPr>
            <p:nvPr/>
          </p:nvCxnSpPr>
          <p:spPr>
            <a:xfrm flipV="1">
              <a:off x="2300286" y="3376812"/>
              <a:ext cx="2319812" cy="300037"/>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6C44793-0EF2-F443-9D1F-035C0AB0D4C1}"/>
                </a:ext>
              </a:extLst>
            </p:cNvPr>
            <p:cNvCxnSpPr>
              <a:cxnSpLocks/>
              <a:stCxn id="58" idx="7"/>
              <a:endCxn id="29" idx="6"/>
            </p:cNvCxnSpPr>
            <p:nvPr/>
          </p:nvCxnSpPr>
          <p:spPr>
            <a:xfrm flipH="1">
              <a:off x="2300286" y="3625341"/>
              <a:ext cx="2023458" cy="51508"/>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A3096A0-8917-AF4A-9300-77205F5D703F}"/>
                </a:ext>
              </a:extLst>
            </p:cNvPr>
            <p:cNvCxnSpPr>
              <a:cxnSpLocks/>
              <a:stCxn id="88" idx="1"/>
              <a:endCxn id="80" idx="3"/>
            </p:cNvCxnSpPr>
            <p:nvPr/>
          </p:nvCxnSpPr>
          <p:spPr>
            <a:xfrm flipV="1">
              <a:off x="2649019" y="3482891"/>
              <a:ext cx="2015018" cy="399224"/>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12A6C30F-361E-3E40-A928-461DB7C1359B}"/>
                </a:ext>
              </a:extLst>
            </p:cNvPr>
            <p:cNvSpPr/>
            <p:nvPr/>
          </p:nvSpPr>
          <p:spPr>
            <a:xfrm>
              <a:off x="4067646" y="3581402"/>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8726BCAB-4A1D-B942-87E5-71E08B2E6136}"/>
                </a:ext>
              </a:extLst>
            </p:cNvPr>
            <p:cNvSpPr/>
            <p:nvPr/>
          </p:nvSpPr>
          <p:spPr>
            <a:xfrm>
              <a:off x="2605080" y="3838176"/>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F3FF6E5F-0454-854F-BE7F-9F34390BE967}"/>
                </a:ext>
              </a:extLst>
            </p:cNvPr>
            <p:cNvCxnSpPr>
              <a:cxnSpLocks/>
              <a:stCxn id="80" idx="2"/>
              <a:endCxn id="8" idx="3"/>
            </p:cNvCxnSpPr>
            <p:nvPr/>
          </p:nvCxnSpPr>
          <p:spPr>
            <a:xfrm flipH="1">
              <a:off x="2649018" y="3376812"/>
              <a:ext cx="1971080" cy="5150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ABDD28B-4724-9E42-BAEF-B1C03F02ABFA}"/>
                </a:ext>
              </a:extLst>
            </p:cNvPr>
            <p:cNvSpPr/>
            <p:nvPr/>
          </p:nvSpPr>
          <p:spPr>
            <a:xfrm>
              <a:off x="2605079" y="3172221"/>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F3EC0BB9-EA91-554A-93D0-20180CE5993A}"/>
              </a:ext>
            </a:extLst>
          </p:cNvPr>
          <p:cNvSpPr txBox="1"/>
          <p:nvPr/>
        </p:nvSpPr>
        <p:spPr>
          <a:xfrm>
            <a:off x="5669887" y="2485743"/>
            <a:ext cx="582659" cy="646331"/>
          </a:xfrm>
          <a:prstGeom prst="rect">
            <a:avLst/>
          </a:prstGeom>
          <a:noFill/>
        </p:spPr>
        <p:txBody>
          <a:bodyPr wrap="square" rtlCol="0">
            <a:spAutoFit/>
          </a:bodyPr>
          <a:lstStyle/>
          <a:p>
            <a:r>
              <a:rPr lang="en-US" sz="3600" dirty="0">
                <a:solidFill>
                  <a:schemeClr val="accent6"/>
                </a:solidFill>
              </a:rPr>
              <a:t>2</a:t>
            </a:r>
          </a:p>
        </p:txBody>
      </p:sp>
      <p:sp>
        <p:nvSpPr>
          <p:cNvPr id="25" name="TextBox 24">
            <a:extLst>
              <a:ext uri="{FF2B5EF4-FFF2-40B4-BE49-F238E27FC236}">
                <a16:creationId xmlns:a16="http://schemas.microsoft.com/office/drawing/2014/main" id="{F12ABDCE-5D65-1842-BB7C-28F5330E0F5D}"/>
              </a:ext>
            </a:extLst>
          </p:cNvPr>
          <p:cNvSpPr txBox="1"/>
          <p:nvPr/>
        </p:nvSpPr>
        <p:spPr>
          <a:xfrm>
            <a:off x="5669887" y="3054023"/>
            <a:ext cx="582659" cy="646331"/>
          </a:xfrm>
          <a:prstGeom prst="rect">
            <a:avLst/>
          </a:prstGeom>
          <a:noFill/>
        </p:spPr>
        <p:txBody>
          <a:bodyPr wrap="square" rtlCol="0">
            <a:spAutoFit/>
          </a:bodyPr>
          <a:lstStyle/>
          <a:p>
            <a:r>
              <a:rPr lang="en-US" sz="3600" dirty="0"/>
              <a:t>9</a:t>
            </a:r>
          </a:p>
        </p:txBody>
      </p:sp>
      <p:cxnSp>
        <p:nvCxnSpPr>
          <p:cNvPr id="28" name="Straight Connector 27">
            <a:extLst>
              <a:ext uri="{FF2B5EF4-FFF2-40B4-BE49-F238E27FC236}">
                <a16:creationId xmlns:a16="http://schemas.microsoft.com/office/drawing/2014/main" id="{75C62FA1-11ED-3A41-A8C3-12F6ACAFC830}"/>
              </a:ext>
            </a:extLst>
          </p:cNvPr>
          <p:cNvCxnSpPr>
            <a:cxnSpLocks/>
          </p:cNvCxnSpPr>
          <p:nvPr/>
        </p:nvCxnSpPr>
        <p:spPr>
          <a:xfrm>
            <a:off x="5637701" y="3082113"/>
            <a:ext cx="502104" cy="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00AB0CC-EB88-5044-A3FC-AF823D134AB6}"/>
              </a:ext>
            </a:extLst>
          </p:cNvPr>
          <p:cNvSpPr txBox="1"/>
          <p:nvPr/>
        </p:nvSpPr>
        <p:spPr>
          <a:xfrm>
            <a:off x="6139805" y="2758950"/>
            <a:ext cx="1491302" cy="646331"/>
          </a:xfrm>
          <a:prstGeom prst="rect">
            <a:avLst/>
          </a:prstGeom>
          <a:noFill/>
        </p:spPr>
        <p:txBody>
          <a:bodyPr wrap="square" rtlCol="0">
            <a:spAutoFit/>
          </a:bodyPr>
          <a:lstStyle/>
          <a:p>
            <a:r>
              <a:rPr lang="en-US" sz="3600" dirty="0"/>
              <a:t>= 0.22</a:t>
            </a:r>
          </a:p>
        </p:txBody>
      </p:sp>
      <p:sp>
        <p:nvSpPr>
          <p:cNvPr id="5" name="TextBox 4">
            <a:extLst>
              <a:ext uri="{FF2B5EF4-FFF2-40B4-BE49-F238E27FC236}">
                <a16:creationId xmlns:a16="http://schemas.microsoft.com/office/drawing/2014/main" id="{0B9AA619-965E-AE48-8C56-D6297A0D70FB}"/>
              </a:ext>
            </a:extLst>
          </p:cNvPr>
          <p:cNvSpPr txBox="1"/>
          <p:nvPr/>
        </p:nvSpPr>
        <p:spPr>
          <a:xfrm>
            <a:off x="285805" y="4904210"/>
            <a:ext cx="8968621" cy="830997"/>
          </a:xfrm>
          <a:prstGeom prst="rect">
            <a:avLst/>
          </a:prstGeom>
          <a:noFill/>
        </p:spPr>
        <p:txBody>
          <a:bodyPr wrap="square" rtlCol="0">
            <a:spAutoFit/>
          </a:bodyPr>
          <a:lstStyle/>
          <a:p>
            <a:r>
              <a:rPr lang="en-US" sz="2400" b="1" dirty="0"/>
              <a:t>Higher</a:t>
            </a:r>
            <a:r>
              <a:rPr lang="en-US" sz="2400" dirty="0"/>
              <a:t> inter-community edge strength indicates </a:t>
            </a:r>
            <a:r>
              <a:rPr lang="en-US" sz="2400" b="1" dirty="0"/>
              <a:t>increased coupling </a:t>
            </a:r>
            <a:r>
              <a:rPr lang="en-US" sz="2400" dirty="0"/>
              <a:t>between communities</a:t>
            </a:r>
          </a:p>
        </p:txBody>
      </p:sp>
    </p:spTree>
    <p:extLst>
      <p:ext uri="{BB962C8B-B14F-4D97-AF65-F5344CB8AC3E}">
        <p14:creationId xmlns:p14="http://schemas.microsoft.com/office/powerpoint/2010/main" val="147591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AB99-1D4A-C14F-8B11-796D001CD03B}"/>
              </a:ext>
            </a:extLst>
          </p:cNvPr>
          <p:cNvSpPr>
            <a:spLocks noGrp="1"/>
          </p:cNvSpPr>
          <p:nvPr>
            <p:ph type="title"/>
          </p:nvPr>
        </p:nvSpPr>
        <p:spPr/>
        <p:txBody>
          <a:bodyPr/>
          <a:lstStyle/>
          <a:p>
            <a:r>
              <a:rPr lang="en-US" dirty="0"/>
              <a:t>Plotting Inter-community Edge Strength</a:t>
            </a:r>
          </a:p>
        </p:txBody>
      </p:sp>
      <p:sp>
        <p:nvSpPr>
          <p:cNvPr id="4" name="Slide Number Placeholder 3">
            <a:extLst>
              <a:ext uri="{FF2B5EF4-FFF2-40B4-BE49-F238E27FC236}">
                <a16:creationId xmlns:a16="http://schemas.microsoft.com/office/drawing/2014/main" id="{F567AAA2-BFA3-0E41-A7ED-527F67749028}"/>
              </a:ext>
            </a:extLst>
          </p:cNvPr>
          <p:cNvSpPr>
            <a:spLocks noGrp="1"/>
          </p:cNvSpPr>
          <p:nvPr>
            <p:ph type="sldNum" sz="quarter" idx="12"/>
          </p:nvPr>
        </p:nvSpPr>
        <p:spPr/>
        <p:txBody>
          <a:bodyPr/>
          <a:lstStyle/>
          <a:p>
            <a:fld id="{E1552ADF-166F-AF40-B1A4-D35B819B761E}" type="slidenum">
              <a:rPr lang="en-US" smtClean="0"/>
              <a:t>25</a:t>
            </a:fld>
            <a:endParaRPr lang="en-US"/>
          </a:p>
        </p:txBody>
      </p:sp>
      <p:pic>
        <p:nvPicPr>
          <p:cNvPr id="6" name="Picture 5">
            <a:extLst>
              <a:ext uri="{FF2B5EF4-FFF2-40B4-BE49-F238E27FC236}">
                <a16:creationId xmlns:a16="http://schemas.microsoft.com/office/drawing/2014/main" id="{B77ABB9F-073A-0043-A0EA-DC580557C51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69710" y="1601850"/>
            <a:ext cx="6220826" cy="4127501"/>
          </a:xfrm>
          <a:prstGeom prst="rect">
            <a:avLst/>
          </a:prstGeom>
        </p:spPr>
      </p:pic>
      <p:sp>
        <p:nvSpPr>
          <p:cNvPr id="7" name="Rectangle 6">
            <a:extLst>
              <a:ext uri="{FF2B5EF4-FFF2-40B4-BE49-F238E27FC236}">
                <a16:creationId xmlns:a16="http://schemas.microsoft.com/office/drawing/2014/main" id="{B1664D83-307B-9042-A7F0-81F27A9B9D0D}"/>
              </a:ext>
            </a:extLst>
          </p:cNvPr>
          <p:cNvSpPr/>
          <p:nvPr/>
        </p:nvSpPr>
        <p:spPr>
          <a:xfrm>
            <a:off x="4788534" y="3853954"/>
            <a:ext cx="2971165" cy="1975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676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2E58A-7902-B343-ABF1-B5625021E680}"/>
              </a:ext>
            </a:extLst>
          </p:cNvPr>
          <p:cNvSpPr>
            <a:spLocks noGrp="1"/>
          </p:cNvSpPr>
          <p:nvPr>
            <p:ph type="title"/>
          </p:nvPr>
        </p:nvSpPr>
        <p:spPr>
          <a:xfrm>
            <a:off x="628650" y="365126"/>
            <a:ext cx="7886700" cy="2021106"/>
          </a:xfrm>
        </p:spPr>
        <p:txBody>
          <a:bodyPr>
            <a:noAutofit/>
          </a:bodyPr>
          <a:lstStyle/>
          <a:p>
            <a:r>
              <a:rPr lang="en-US" sz="3600" dirty="0"/>
              <a:t>Inter-community Edge Strength Between Cognitive Control and Ventral Attention Increases with Successful Rule Learning</a:t>
            </a:r>
          </a:p>
        </p:txBody>
      </p:sp>
      <p:sp>
        <p:nvSpPr>
          <p:cNvPr id="4" name="Slide Number Placeholder 3">
            <a:extLst>
              <a:ext uri="{FF2B5EF4-FFF2-40B4-BE49-F238E27FC236}">
                <a16:creationId xmlns:a16="http://schemas.microsoft.com/office/drawing/2014/main" id="{A9B0D067-DF1E-814F-B780-A56DE2BB2DB5}"/>
              </a:ext>
            </a:extLst>
          </p:cNvPr>
          <p:cNvSpPr>
            <a:spLocks noGrp="1"/>
          </p:cNvSpPr>
          <p:nvPr>
            <p:ph type="sldNum" sz="quarter" idx="12"/>
          </p:nvPr>
        </p:nvSpPr>
        <p:spPr/>
        <p:txBody>
          <a:bodyPr/>
          <a:lstStyle/>
          <a:p>
            <a:fld id="{E1552ADF-166F-AF40-B1A4-D35B819B761E}" type="slidenum">
              <a:rPr lang="en-US" smtClean="0"/>
              <a:t>26</a:t>
            </a:fld>
            <a:endParaRPr lang="en-US" dirty="0"/>
          </a:p>
        </p:txBody>
      </p:sp>
      <p:pic>
        <p:nvPicPr>
          <p:cNvPr id="9" name="Picture 8"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62A5D8FD-D56F-2A44-9349-06CC1643696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55558" y="3332267"/>
            <a:ext cx="2447955" cy="8452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BF02366D-E2ED-4349-AA0E-1583FCF924A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55558" y="4440463"/>
            <a:ext cx="2447955" cy="77236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A57DDF66-78F2-C24A-B518-1869AD9CF9EC}"/>
              </a:ext>
            </a:extLst>
          </p:cNvPr>
          <p:cNvGrpSpPr/>
          <p:nvPr/>
        </p:nvGrpSpPr>
        <p:grpSpPr>
          <a:xfrm>
            <a:off x="3646750" y="2556247"/>
            <a:ext cx="4104305" cy="3936627"/>
            <a:chOff x="3646750" y="2556247"/>
            <a:chExt cx="4104305" cy="3936627"/>
          </a:xfrm>
        </p:grpSpPr>
        <p:grpSp>
          <p:nvGrpSpPr>
            <p:cNvPr id="8" name="Group 7">
              <a:extLst>
                <a:ext uri="{FF2B5EF4-FFF2-40B4-BE49-F238E27FC236}">
                  <a16:creationId xmlns:a16="http://schemas.microsoft.com/office/drawing/2014/main" id="{2DF38663-375B-9D4C-B869-281DCBAEA9A0}"/>
                </a:ext>
              </a:extLst>
            </p:cNvPr>
            <p:cNvGrpSpPr/>
            <p:nvPr/>
          </p:nvGrpSpPr>
          <p:grpSpPr>
            <a:xfrm>
              <a:off x="4737955" y="2556247"/>
              <a:ext cx="3013100" cy="3472938"/>
              <a:chOff x="3474720" y="2211049"/>
              <a:chExt cx="2841674" cy="3275351"/>
            </a:xfrm>
          </p:grpSpPr>
          <p:pic>
            <p:nvPicPr>
              <p:cNvPr id="5" name="Picture 4">
                <a:extLst>
                  <a:ext uri="{FF2B5EF4-FFF2-40B4-BE49-F238E27FC236}">
                    <a16:creationId xmlns:a16="http://schemas.microsoft.com/office/drawing/2014/main" id="{A1B6DF50-220B-8345-A0E4-D844A48BF47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74720" y="2617529"/>
                <a:ext cx="2432304" cy="2868871"/>
              </a:xfrm>
              <a:prstGeom prst="rect">
                <a:avLst/>
              </a:prstGeom>
            </p:spPr>
          </p:pic>
          <p:pic>
            <p:nvPicPr>
              <p:cNvPr id="6" name="Picture 5">
                <a:extLst>
                  <a:ext uri="{FF2B5EF4-FFF2-40B4-BE49-F238E27FC236}">
                    <a16:creationId xmlns:a16="http://schemas.microsoft.com/office/drawing/2014/main" id="{3A991522-8926-AC4A-82F3-E441C3AF0EA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50358" y="2768541"/>
                <a:ext cx="566036" cy="2640419"/>
              </a:xfrm>
              <a:prstGeom prst="rect">
                <a:avLst/>
              </a:prstGeom>
            </p:spPr>
          </p:pic>
          <p:pic>
            <p:nvPicPr>
              <p:cNvPr id="7" name="Picture 6">
                <a:extLst>
                  <a:ext uri="{FF2B5EF4-FFF2-40B4-BE49-F238E27FC236}">
                    <a16:creationId xmlns:a16="http://schemas.microsoft.com/office/drawing/2014/main" id="{9D4B437E-F006-1B46-81E6-3FBBEF2D18A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2596"/>
              <a:stretch/>
            </p:blipFill>
            <p:spPr>
              <a:xfrm>
                <a:off x="3527529" y="2211049"/>
                <a:ext cx="2244662" cy="535659"/>
              </a:xfrm>
              <a:prstGeom prst="rect">
                <a:avLst/>
              </a:prstGeom>
            </p:spPr>
          </p:pic>
        </p:grpSp>
        <p:sp>
          <p:nvSpPr>
            <p:cNvPr id="3" name="TextBox 2">
              <a:extLst>
                <a:ext uri="{FF2B5EF4-FFF2-40B4-BE49-F238E27FC236}">
                  <a16:creationId xmlns:a16="http://schemas.microsoft.com/office/drawing/2014/main" id="{9124917F-0129-B645-B1CF-0FFD0404C489}"/>
                </a:ext>
              </a:extLst>
            </p:cNvPr>
            <p:cNvSpPr txBox="1"/>
            <p:nvPr/>
          </p:nvSpPr>
          <p:spPr>
            <a:xfrm>
              <a:off x="5541811" y="6031209"/>
              <a:ext cx="838050" cy="461665"/>
            </a:xfrm>
            <a:prstGeom prst="rect">
              <a:avLst/>
            </a:prstGeom>
            <a:noFill/>
          </p:spPr>
          <p:txBody>
            <a:bodyPr wrap="none" rtlCol="0">
              <a:spAutoFit/>
            </a:bodyPr>
            <a:lstStyle/>
            <a:p>
              <a:r>
                <a:rPr lang="en-US" sz="2400" dirty="0">
                  <a:latin typeface="Helvetica Neue Light" panose="02000403000000020004" pitchFamily="2" charset="0"/>
                  <a:ea typeface="Helvetica Neue Light" panose="02000403000000020004" pitchFamily="2" charset="0"/>
                </a:rPr>
                <a:t>Time</a:t>
              </a:r>
            </a:p>
          </p:txBody>
        </p:sp>
        <p:sp>
          <p:nvSpPr>
            <p:cNvPr id="11" name="TextBox 10">
              <a:extLst>
                <a:ext uri="{FF2B5EF4-FFF2-40B4-BE49-F238E27FC236}">
                  <a16:creationId xmlns:a16="http://schemas.microsoft.com/office/drawing/2014/main" id="{D50E3B54-31BC-2C4A-82C4-E7EDD519245D}"/>
                </a:ext>
              </a:extLst>
            </p:cNvPr>
            <p:cNvSpPr txBox="1"/>
            <p:nvPr/>
          </p:nvSpPr>
          <p:spPr>
            <a:xfrm rot="16200000">
              <a:off x="2854675" y="4043212"/>
              <a:ext cx="2415148" cy="830997"/>
            </a:xfrm>
            <a:prstGeom prst="rect">
              <a:avLst/>
            </a:prstGeom>
            <a:noFill/>
          </p:spPr>
          <p:txBody>
            <a:bodyPr wrap="none" rtlCol="0">
              <a:spAutoFit/>
            </a:bodyPr>
            <a:lstStyle/>
            <a:p>
              <a:r>
                <a:rPr lang="en-US" sz="2400" dirty="0">
                  <a:latin typeface="Helvetica Neue Light" panose="02000403000000020004" pitchFamily="2" charset="0"/>
                  <a:ea typeface="Helvetica Neue Light" panose="02000403000000020004" pitchFamily="2" charset="0"/>
                </a:rPr>
                <a:t>Inter-community </a:t>
              </a:r>
            </a:p>
            <a:p>
              <a:r>
                <a:rPr lang="en-US" sz="2400" dirty="0">
                  <a:latin typeface="Helvetica Neue Light" panose="02000403000000020004" pitchFamily="2" charset="0"/>
                  <a:ea typeface="Helvetica Neue Light" panose="02000403000000020004" pitchFamily="2" charset="0"/>
                </a:rPr>
                <a:t>Edge Strength</a:t>
              </a:r>
            </a:p>
          </p:txBody>
        </p:sp>
        <p:sp>
          <p:nvSpPr>
            <p:cNvPr id="12" name="TextBox 11">
              <a:extLst>
                <a:ext uri="{FF2B5EF4-FFF2-40B4-BE49-F238E27FC236}">
                  <a16:creationId xmlns:a16="http://schemas.microsoft.com/office/drawing/2014/main" id="{A9FCEFA7-EDDC-C145-8250-2C04CFF8EA62}"/>
                </a:ext>
              </a:extLst>
            </p:cNvPr>
            <p:cNvSpPr txBox="1"/>
            <p:nvPr/>
          </p:nvSpPr>
          <p:spPr>
            <a:xfrm>
              <a:off x="4355302" y="5739257"/>
              <a:ext cx="476412" cy="369332"/>
            </a:xfrm>
            <a:prstGeom prst="rect">
              <a:avLst/>
            </a:prstGeom>
            <a:noFill/>
          </p:spPr>
          <p:txBody>
            <a:bodyPr wrap="none" rtlCol="0">
              <a:spAutoFit/>
            </a:bodyPr>
            <a:lstStyle/>
            <a:p>
              <a:pPr algn="r"/>
              <a:r>
                <a:rPr lang="en-US" dirty="0"/>
                <a:t>0.0</a:t>
              </a:r>
            </a:p>
          </p:txBody>
        </p:sp>
        <p:sp>
          <p:nvSpPr>
            <p:cNvPr id="13" name="TextBox 12">
              <a:extLst>
                <a:ext uri="{FF2B5EF4-FFF2-40B4-BE49-F238E27FC236}">
                  <a16:creationId xmlns:a16="http://schemas.microsoft.com/office/drawing/2014/main" id="{D001F134-640A-124C-8C73-DF4B1B010DC6}"/>
                </a:ext>
              </a:extLst>
            </p:cNvPr>
            <p:cNvSpPr txBox="1"/>
            <p:nvPr/>
          </p:nvSpPr>
          <p:spPr>
            <a:xfrm>
              <a:off x="4355302" y="3244118"/>
              <a:ext cx="476412" cy="369332"/>
            </a:xfrm>
            <a:prstGeom prst="rect">
              <a:avLst/>
            </a:prstGeom>
            <a:noFill/>
          </p:spPr>
          <p:txBody>
            <a:bodyPr wrap="none" rtlCol="0">
              <a:spAutoFit/>
            </a:bodyPr>
            <a:lstStyle/>
            <a:p>
              <a:pPr algn="r"/>
              <a:r>
                <a:rPr lang="en-US" dirty="0"/>
                <a:t>0.5</a:t>
              </a:r>
            </a:p>
          </p:txBody>
        </p:sp>
        <p:sp>
          <p:nvSpPr>
            <p:cNvPr id="14" name="TextBox 13">
              <a:extLst>
                <a:ext uri="{FF2B5EF4-FFF2-40B4-BE49-F238E27FC236}">
                  <a16:creationId xmlns:a16="http://schemas.microsoft.com/office/drawing/2014/main" id="{E6B13AA6-1A6F-5E44-8F7F-291531F8EF5F}"/>
                </a:ext>
              </a:extLst>
            </p:cNvPr>
            <p:cNvSpPr txBox="1"/>
            <p:nvPr/>
          </p:nvSpPr>
          <p:spPr>
            <a:xfrm>
              <a:off x="4851370" y="5956266"/>
              <a:ext cx="301686" cy="369332"/>
            </a:xfrm>
            <a:prstGeom prst="rect">
              <a:avLst/>
            </a:prstGeom>
            <a:noFill/>
          </p:spPr>
          <p:txBody>
            <a:bodyPr wrap="none" rtlCol="0">
              <a:spAutoFit/>
            </a:bodyPr>
            <a:lstStyle/>
            <a:p>
              <a:pPr algn="r"/>
              <a:r>
                <a:rPr lang="en-US" dirty="0"/>
                <a:t>1</a:t>
              </a:r>
            </a:p>
          </p:txBody>
        </p:sp>
        <p:sp>
          <p:nvSpPr>
            <p:cNvPr id="15" name="TextBox 14">
              <a:extLst>
                <a:ext uri="{FF2B5EF4-FFF2-40B4-BE49-F238E27FC236}">
                  <a16:creationId xmlns:a16="http://schemas.microsoft.com/office/drawing/2014/main" id="{6D74017F-39FA-5847-8BEF-67F0DE4AD3A3}"/>
                </a:ext>
              </a:extLst>
            </p:cNvPr>
            <p:cNvSpPr txBox="1"/>
            <p:nvPr/>
          </p:nvSpPr>
          <p:spPr>
            <a:xfrm>
              <a:off x="6849186" y="5959566"/>
              <a:ext cx="301686" cy="369332"/>
            </a:xfrm>
            <a:prstGeom prst="rect">
              <a:avLst/>
            </a:prstGeom>
            <a:noFill/>
          </p:spPr>
          <p:txBody>
            <a:bodyPr wrap="none" rtlCol="0">
              <a:spAutoFit/>
            </a:bodyPr>
            <a:lstStyle/>
            <a:p>
              <a:pPr algn="r"/>
              <a:r>
                <a:rPr lang="en-US" dirty="0"/>
                <a:t>9</a:t>
              </a:r>
            </a:p>
          </p:txBody>
        </p:sp>
      </p:grpSp>
      <p:pic>
        <p:nvPicPr>
          <p:cNvPr id="16" name="Picture 15">
            <a:extLst>
              <a:ext uri="{FF2B5EF4-FFF2-40B4-BE49-F238E27FC236}">
                <a16:creationId xmlns:a16="http://schemas.microsoft.com/office/drawing/2014/main" id="{E23FF3F2-9238-E641-AC84-7EC21569AC3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76876" y="5416819"/>
            <a:ext cx="2409667" cy="817059"/>
          </a:xfrm>
          <a:prstGeom prst="rect">
            <a:avLst/>
          </a:prstGeom>
        </p:spPr>
      </p:pic>
    </p:spTree>
    <p:extLst>
      <p:ext uri="{BB962C8B-B14F-4D97-AF65-F5344CB8AC3E}">
        <p14:creationId xmlns:p14="http://schemas.microsoft.com/office/powerpoint/2010/main" val="216336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23347-8F74-3049-9C85-A02A825DEFB5}"/>
              </a:ext>
            </a:extLst>
          </p:cNvPr>
          <p:cNvSpPr>
            <a:spLocks noGrp="1"/>
          </p:cNvSpPr>
          <p:nvPr>
            <p:ph type="title"/>
          </p:nvPr>
        </p:nvSpPr>
        <p:spPr>
          <a:xfrm>
            <a:off x="628650" y="365127"/>
            <a:ext cx="7886700" cy="737474"/>
          </a:xfrm>
        </p:spPr>
        <p:txBody>
          <a:bodyPr>
            <a:noAutofit/>
          </a:bodyPr>
          <a:lstStyle/>
          <a:p>
            <a:r>
              <a:rPr lang="en-US" sz="2800" dirty="0"/>
              <a:t>Inter-community Edge Strength Shows Segregated Attention Communities in Successful Learners</a:t>
            </a:r>
          </a:p>
        </p:txBody>
      </p:sp>
      <p:pic>
        <p:nvPicPr>
          <p:cNvPr id="4" name="Picture 3">
            <a:extLst>
              <a:ext uri="{FF2B5EF4-FFF2-40B4-BE49-F238E27FC236}">
                <a16:creationId xmlns:a16="http://schemas.microsoft.com/office/drawing/2014/main" id="{C33D5720-E8BD-594A-8729-8E95C94709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03080" y="1398080"/>
            <a:ext cx="4600640" cy="5238824"/>
          </a:xfrm>
          <a:prstGeom prst="rect">
            <a:avLst/>
          </a:prstGeom>
        </p:spPr>
      </p:pic>
      <p:sp>
        <p:nvSpPr>
          <p:cNvPr id="3" name="Slide Number Placeholder 2">
            <a:extLst>
              <a:ext uri="{FF2B5EF4-FFF2-40B4-BE49-F238E27FC236}">
                <a16:creationId xmlns:a16="http://schemas.microsoft.com/office/drawing/2014/main" id="{4828A3E9-C3B6-C145-8922-BABD3C1186D0}"/>
              </a:ext>
            </a:extLst>
          </p:cNvPr>
          <p:cNvSpPr>
            <a:spLocks noGrp="1"/>
          </p:cNvSpPr>
          <p:nvPr>
            <p:ph type="sldNum" sz="quarter" idx="12"/>
          </p:nvPr>
        </p:nvSpPr>
        <p:spPr/>
        <p:txBody>
          <a:bodyPr/>
          <a:lstStyle/>
          <a:p>
            <a:fld id="{E1552ADF-166F-AF40-B1A4-D35B819B761E}" type="slidenum">
              <a:rPr lang="en-US" smtClean="0"/>
              <a:t>27</a:t>
            </a:fld>
            <a:endParaRPr lang="en-US"/>
          </a:p>
        </p:txBody>
      </p:sp>
      <p:pic>
        <p:nvPicPr>
          <p:cNvPr id="5" name="Picture 4"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3E4CF47F-FF9E-9540-833C-159E1CA0FDF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03591" y="2923592"/>
            <a:ext cx="1924548" cy="6645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16D7F152-EB77-D341-9A21-2517D4CED30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03591" y="3595969"/>
            <a:ext cx="1924548" cy="60721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A14CA82-7477-9D42-BF7D-85CAB415251A}"/>
              </a:ext>
            </a:extLst>
          </p:cNvPr>
          <p:cNvSpPr txBox="1"/>
          <p:nvPr/>
        </p:nvSpPr>
        <p:spPr>
          <a:xfrm>
            <a:off x="5920522" y="6567881"/>
            <a:ext cx="1616661" cy="338554"/>
          </a:xfrm>
          <a:prstGeom prst="rect">
            <a:avLst/>
          </a:prstGeom>
          <a:noFill/>
        </p:spPr>
        <p:txBody>
          <a:bodyPr wrap="none" rtlCol="0">
            <a:spAutoFit/>
          </a:bodyPr>
          <a:lstStyle/>
          <a:p>
            <a:r>
              <a:rPr lang="en-US" sz="1600" dirty="0"/>
              <a:t>Morin et al. 2021</a:t>
            </a:r>
          </a:p>
        </p:txBody>
      </p:sp>
      <p:sp>
        <p:nvSpPr>
          <p:cNvPr id="7" name="Rounded Rectangle 6">
            <a:extLst>
              <a:ext uri="{FF2B5EF4-FFF2-40B4-BE49-F238E27FC236}">
                <a16:creationId xmlns:a16="http://schemas.microsoft.com/office/drawing/2014/main" id="{C736358C-4CA9-E84B-A5AC-DA6F7792AD9A}"/>
              </a:ext>
            </a:extLst>
          </p:cNvPr>
          <p:cNvSpPr/>
          <p:nvPr/>
        </p:nvSpPr>
        <p:spPr>
          <a:xfrm>
            <a:off x="2557386" y="1559859"/>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861E3237-B86C-F84F-923F-866478B13C15}"/>
              </a:ext>
            </a:extLst>
          </p:cNvPr>
          <p:cNvSpPr/>
          <p:nvPr/>
        </p:nvSpPr>
        <p:spPr>
          <a:xfrm>
            <a:off x="3272118" y="2401726"/>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B2D9E2C-1D88-C445-A62F-B5FC9B463227}"/>
              </a:ext>
            </a:extLst>
          </p:cNvPr>
          <p:cNvSpPr/>
          <p:nvPr/>
        </p:nvSpPr>
        <p:spPr>
          <a:xfrm>
            <a:off x="3953458" y="3226037"/>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29F54114-D6EA-B34A-A0D8-7128245D9123}"/>
              </a:ext>
            </a:extLst>
          </p:cNvPr>
          <p:cNvSpPr/>
          <p:nvPr/>
        </p:nvSpPr>
        <p:spPr>
          <a:xfrm>
            <a:off x="4691435" y="3226037"/>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AAE344EE-7EDD-6B42-95EE-8F6DAEEC8549}"/>
              </a:ext>
            </a:extLst>
          </p:cNvPr>
          <p:cNvSpPr/>
          <p:nvPr/>
        </p:nvSpPr>
        <p:spPr>
          <a:xfrm>
            <a:off x="5375515" y="4049647"/>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028DF095-DBE4-2E49-B4D7-D3BAE1301DC9}"/>
              </a:ext>
            </a:extLst>
          </p:cNvPr>
          <p:cNvSpPr/>
          <p:nvPr/>
        </p:nvSpPr>
        <p:spPr>
          <a:xfrm>
            <a:off x="6073614" y="2401725"/>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1CD492A6-8B68-8C40-B073-99783D3DC053}"/>
              </a:ext>
            </a:extLst>
          </p:cNvPr>
          <p:cNvSpPr/>
          <p:nvPr/>
        </p:nvSpPr>
        <p:spPr>
          <a:xfrm>
            <a:off x="4656839" y="4053952"/>
            <a:ext cx="655239" cy="791455"/>
          </a:xfrm>
          <a:prstGeom prst="roundRect">
            <a:avLst>
              <a:gd name="adj" fmla="val 11863"/>
            </a:avLst>
          </a:prstGeom>
          <a:solidFill>
            <a:srgbClr val="00B050">
              <a:alpha val="29804"/>
            </a:srgbClr>
          </a:solid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98AB0D8-7D1D-2D40-9DC1-7782D6FEF5C6}"/>
              </a:ext>
            </a:extLst>
          </p:cNvPr>
          <p:cNvSpPr/>
          <p:nvPr/>
        </p:nvSpPr>
        <p:spPr>
          <a:xfrm>
            <a:off x="2557386" y="1174830"/>
            <a:ext cx="655239" cy="385029"/>
          </a:xfrm>
          <a:prstGeom prst="rect">
            <a:avLst/>
          </a:prstGeom>
          <a:solidFill>
            <a:srgbClr val="4680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t>Somato</a:t>
            </a:r>
            <a:r>
              <a:rPr lang="en-US" sz="1050" dirty="0"/>
              <a:t>-</a:t>
            </a:r>
          </a:p>
          <a:p>
            <a:pPr algn="ctr"/>
            <a:r>
              <a:rPr lang="en-US" sz="1050" dirty="0"/>
              <a:t>motor</a:t>
            </a:r>
          </a:p>
        </p:txBody>
      </p:sp>
      <p:sp>
        <p:nvSpPr>
          <p:cNvPr id="22" name="Rectangle 21">
            <a:extLst>
              <a:ext uri="{FF2B5EF4-FFF2-40B4-BE49-F238E27FC236}">
                <a16:creationId xmlns:a16="http://schemas.microsoft.com/office/drawing/2014/main" id="{3CC1A1C3-D625-9444-89BE-812470B4CA77}"/>
              </a:ext>
            </a:extLst>
          </p:cNvPr>
          <p:cNvSpPr/>
          <p:nvPr/>
        </p:nvSpPr>
        <p:spPr>
          <a:xfrm>
            <a:off x="3261230" y="1177894"/>
            <a:ext cx="655239" cy="385029"/>
          </a:xfrm>
          <a:prstGeom prst="rect">
            <a:avLst/>
          </a:prstGeom>
          <a:solidFill>
            <a:srgbClr val="0076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Dorsal</a:t>
            </a:r>
          </a:p>
          <a:p>
            <a:pPr algn="ctr"/>
            <a:r>
              <a:rPr lang="en-US" sz="1400" dirty="0"/>
              <a:t>Attn.</a:t>
            </a:r>
          </a:p>
        </p:txBody>
      </p:sp>
      <p:sp>
        <p:nvSpPr>
          <p:cNvPr id="23" name="Rectangle 22">
            <a:extLst>
              <a:ext uri="{FF2B5EF4-FFF2-40B4-BE49-F238E27FC236}">
                <a16:creationId xmlns:a16="http://schemas.microsoft.com/office/drawing/2014/main" id="{4604994B-9B91-FF48-A914-F654ED8DC326}"/>
              </a:ext>
            </a:extLst>
          </p:cNvPr>
          <p:cNvSpPr/>
          <p:nvPr/>
        </p:nvSpPr>
        <p:spPr>
          <a:xfrm>
            <a:off x="3971898" y="1178103"/>
            <a:ext cx="655239" cy="385029"/>
          </a:xfrm>
          <a:prstGeom prst="rect">
            <a:avLst/>
          </a:prstGeom>
          <a:solidFill>
            <a:srgbClr val="C43AF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Ventral</a:t>
            </a:r>
          </a:p>
          <a:p>
            <a:pPr algn="ctr"/>
            <a:r>
              <a:rPr lang="en-US" sz="1200" dirty="0"/>
              <a:t>Attn.</a:t>
            </a:r>
          </a:p>
        </p:txBody>
      </p:sp>
      <p:sp>
        <p:nvSpPr>
          <p:cNvPr id="24" name="Rectangle 23">
            <a:extLst>
              <a:ext uri="{FF2B5EF4-FFF2-40B4-BE49-F238E27FC236}">
                <a16:creationId xmlns:a16="http://schemas.microsoft.com/office/drawing/2014/main" id="{D2D05F13-ADA0-A044-BA13-6656724BF657}"/>
              </a:ext>
            </a:extLst>
          </p:cNvPr>
          <p:cNvSpPr/>
          <p:nvPr/>
        </p:nvSpPr>
        <p:spPr>
          <a:xfrm>
            <a:off x="4671678" y="1179471"/>
            <a:ext cx="655239" cy="385029"/>
          </a:xfrm>
          <a:prstGeom prst="rect">
            <a:avLst/>
          </a:prstGeom>
          <a:solidFill>
            <a:srgbClr val="DCF8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Limbic</a:t>
            </a:r>
          </a:p>
        </p:txBody>
      </p:sp>
      <p:sp>
        <p:nvSpPr>
          <p:cNvPr id="25" name="Rectangle 24">
            <a:extLst>
              <a:ext uri="{FF2B5EF4-FFF2-40B4-BE49-F238E27FC236}">
                <a16:creationId xmlns:a16="http://schemas.microsoft.com/office/drawing/2014/main" id="{99423135-B0FA-F545-AEA1-038FBE4C87F3}"/>
              </a:ext>
            </a:extLst>
          </p:cNvPr>
          <p:cNvSpPr/>
          <p:nvPr/>
        </p:nvSpPr>
        <p:spPr>
          <a:xfrm>
            <a:off x="5375515" y="1182540"/>
            <a:ext cx="655239" cy="385029"/>
          </a:xfrm>
          <a:prstGeom prst="rect">
            <a:avLst/>
          </a:prstGeom>
          <a:solidFill>
            <a:srgbClr val="E694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Cog. Ctrl.</a:t>
            </a:r>
          </a:p>
        </p:txBody>
      </p:sp>
      <p:sp>
        <p:nvSpPr>
          <p:cNvPr id="26" name="Rectangle 25">
            <a:extLst>
              <a:ext uri="{FF2B5EF4-FFF2-40B4-BE49-F238E27FC236}">
                <a16:creationId xmlns:a16="http://schemas.microsoft.com/office/drawing/2014/main" id="{D3BA6944-747F-0A40-BA10-4D2B4C325E4C}"/>
              </a:ext>
            </a:extLst>
          </p:cNvPr>
          <p:cNvSpPr/>
          <p:nvPr/>
        </p:nvSpPr>
        <p:spPr>
          <a:xfrm>
            <a:off x="6088533" y="1182540"/>
            <a:ext cx="655239" cy="385029"/>
          </a:xfrm>
          <a:prstGeom prst="rect">
            <a:avLst/>
          </a:prstGeom>
          <a:solidFill>
            <a:srgbClr val="CE3E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Default</a:t>
            </a:r>
          </a:p>
        </p:txBody>
      </p:sp>
      <p:sp>
        <p:nvSpPr>
          <p:cNvPr id="27" name="Rectangle 26">
            <a:extLst>
              <a:ext uri="{FF2B5EF4-FFF2-40B4-BE49-F238E27FC236}">
                <a16:creationId xmlns:a16="http://schemas.microsoft.com/office/drawing/2014/main" id="{AD0CE4F8-42BC-BF43-ABF5-B4888FF19F3D}"/>
              </a:ext>
            </a:extLst>
          </p:cNvPr>
          <p:cNvSpPr/>
          <p:nvPr/>
        </p:nvSpPr>
        <p:spPr>
          <a:xfrm rot="5400000">
            <a:off x="6536616" y="2604937"/>
            <a:ext cx="791454" cy="385029"/>
          </a:xfrm>
          <a:prstGeom prst="rect">
            <a:avLst/>
          </a:prstGeom>
          <a:solidFill>
            <a:srgbClr val="4680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t>Somato</a:t>
            </a:r>
            <a:r>
              <a:rPr lang="en-US" sz="1200" dirty="0"/>
              <a:t>-</a:t>
            </a:r>
          </a:p>
          <a:p>
            <a:pPr algn="ctr"/>
            <a:r>
              <a:rPr lang="en-US" sz="1200" dirty="0"/>
              <a:t>motor</a:t>
            </a:r>
          </a:p>
        </p:txBody>
      </p:sp>
      <p:sp>
        <p:nvSpPr>
          <p:cNvPr id="28" name="Rectangle 27">
            <a:extLst>
              <a:ext uri="{FF2B5EF4-FFF2-40B4-BE49-F238E27FC236}">
                <a16:creationId xmlns:a16="http://schemas.microsoft.com/office/drawing/2014/main" id="{C4C3A056-05F8-C54A-B744-C33E1E67E9A5}"/>
              </a:ext>
            </a:extLst>
          </p:cNvPr>
          <p:cNvSpPr/>
          <p:nvPr/>
        </p:nvSpPr>
        <p:spPr>
          <a:xfrm rot="5400000">
            <a:off x="6536616" y="3429250"/>
            <a:ext cx="791455" cy="385029"/>
          </a:xfrm>
          <a:prstGeom prst="rect">
            <a:avLst/>
          </a:prstGeom>
          <a:solidFill>
            <a:srgbClr val="0076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Dorsal</a:t>
            </a:r>
          </a:p>
          <a:p>
            <a:pPr algn="ctr"/>
            <a:r>
              <a:rPr lang="en-US" sz="1200" dirty="0"/>
              <a:t>Attn.</a:t>
            </a:r>
          </a:p>
        </p:txBody>
      </p:sp>
      <p:sp>
        <p:nvSpPr>
          <p:cNvPr id="29" name="Rectangle 28">
            <a:extLst>
              <a:ext uri="{FF2B5EF4-FFF2-40B4-BE49-F238E27FC236}">
                <a16:creationId xmlns:a16="http://schemas.microsoft.com/office/drawing/2014/main" id="{3766010E-76BF-5B42-9440-0EF6E880E78D}"/>
              </a:ext>
            </a:extLst>
          </p:cNvPr>
          <p:cNvSpPr/>
          <p:nvPr/>
        </p:nvSpPr>
        <p:spPr>
          <a:xfrm rot="5400000">
            <a:off x="6536616" y="4252860"/>
            <a:ext cx="791455" cy="385029"/>
          </a:xfrm>
          <a:prstGeom prst="rect">
            <a:avLst/>
          </a:prstGeom>
          <a:solidFill>
            <a:srgbClr val="C43AF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Ventral</a:t>
            </a:r>
          </a:p>
          <a:p>
            <a:pPr algn="ctr"/>
            <a:r>
              <a:rPr lang="en-US" sz="1200" dirty="0"/>
              <a:t>Attn.</a:t>
            </a:r>
          </a:p>
        </p:txBody>
      </p:sp>
      <p:sp>
        <p:nvSpPr>
          <p:cNvPr id="30" name="Rectangle 29">
            <a:extLst>
              <a:ext uri="{FF2B5EF4-FFF2-40B4-BE49-F238E27FC236}">
                <a16:creationId xmlns:a16="http://schemas.microsoft.com/office/drawing/2014/main" id="{C8E8F4CF-A29C-454B-B69F-D4838438C136}"/>
              </a:ext>
            </a:extLst>
          </p:cNvPr>
          <p:cNvSpPr/>
          <p:nvPr/>
        </p:nvSpPr>
        <p:spPr>
          <a:xfrm rot="5400000">
            <a:off x="6536616" y="5093185"/>
            <a:ext cx="791455" cy="385029"/>
          </a:xfrm>
          <a:prstGeom prst="rect">
            <a:avLst/>
          </a:prstGeom>
          <a:solidFill>
            <a:srgbClr val="DCF8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Limbic</a:t>
            </a:r>
          </a:p>
        </p:txBody>
      </p:sp>
      <p:sp>
        <p:nvSpPr>
          <p:cNvPr id="31" name="Rectangle 30">
            <a:extLst>
              <a:ext uri="{FF2B5EF4-FFF2-40B4-BE49-F238E27FC236}">
                <a16:creationId xmlns:a16="http://schemas.microsoft.com/office/drawing/2014/main" id="{79B3FE9A-325B-624C-B380-C46DC3CBE816}"/>
              </a:ext>
            </a:extLst>
          </p:cNvPr>
          <p:cNvSpPr/>
          <p:nvPr/>
        </p:nvSpPr>
        <p:spPr>
          <a:xfrm rot="5400000">
            <a:off x="6549748" y="5917763"/>
            <a:ext cx="765190" cy="385029"/>
          </a:xfrm>
          <a:prstGeom prst="rect">
            <a:avLst/>
          </a:prstGeom>
          <a:solidFill>
            <a:srgbClr val="E694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Cog. Ctrl.</a:t>
            </a:r>
          </a:p>
        </p:txBody>
      </p:sp>
      <p:sp>
        <p:nvSpPr>
          <p:cNvPr id="32" name="Rectangle 31">
            <a:extLst>
              <a:ext uri="{FF2B5EF4-FFF2-40B4-BE49-F238E27FC236}">
                <a16:creationId xmlns:a16="http://schemas.microsoft.com/office/drawing/2014/main" id="{5F14607A-8EB9-E84D-96DA-EBE40D5A221B}"/>
              </a:ext>
            </a:extLst>
          </p:cNvPr>
          <p:cNvSpPr/>
          <p:nvPr/>
        </p:nvSpPr>
        <p:spPr>
          <a:xfrm rot="5400000">
            <a:off x="6542338" y="1768794"/>
            <a:ext cx="780010" cy="385029"/>
          </a:xfrm>
          <a:prstGeom prst="rect">
            <a:avLst/>
          </a:prstGeom>
          <a:solidFill>
            <a:srgbClr val="CE3E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Default</a:t>
            </a:r>
          </a:p>
        </p:txBody>
      </p:sp>
      <p:sp>
        <p:nvSpPr>
          <p:cNvPr id="12" name="Rounded Rectangle 11">
            <a:extLst>
              <a:ext uri="{FF2B5EF4-FFF2-40B4-BE49-F238E27FC236}">
                <a16:creationId xmlns:a16="http://schemas.microsoft.com/office/drawing/2014/main" id="{70A96EF5-0001-CA43-829E-A2C2E0AD3CA8}"/>
              </a:ext>
            </a:extLst>
          </p:cNvPr>
          <p:cNvSpPr/>
          <p:nvPr/>
        </p:nvSpPr>
        <p:spPr>
          <a:xfrm>
            <a:off x="3272118" y="1559859"/>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37397179-7F31-B748-AF9D-95B94A202985}"/>
              </a:ext>
            </a:extLst>
          </p:cNvPr>
          <p:cNvSpPr/>
          <p:nvPr/>
        </p:nvSpPr>
        <p:spPr>
          <a:xfrm>
            <a:off x="3986850" y="1559859"/>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9371B33B-7D9F-1744-89C4-F5656BC0CC2F}"/>
              </a:ext>
            </a:extLst>
          </p:cNvPr>
          <p:cNvSpPr/>
          <p:nvPr/>
        </p:nvSpPr>
        <p:spPr>
          <a:xfrm>
            <a:off x="6073614" y="4049647"/>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5268A43D-75AA-E240-8059-F1087A32E40B}"/>
              </a:ext>
            </a:extLst>
          </p:cNvPr>
          <p:cNvSpPr/>
          <p:nvPr/>
        </p:nvSpPr>
        <p:spPr>
          <a:xfrm>
            <a:off x="6075294" y="3226037"/>
            <a:ext cx="655239" cy="791455"/>
          </a:xfrm>
          <a:prstGeom prst="roundRect">
            <a:avLst>
              <a:gd name="adj" fmla="val 11863"/>
            </a:avLst>
          </a:prstGeom>
          <a:solidFill>
            <a:srgbClr val="00B050">
              <a:alpha val="29804"/>
            </a:srgbClr>
          </a:solid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5F5A88D8-4965-694F-AECF-4D2C12371C35}"/>
              </a:ext>
            </a:extLst>
          </p:cNvPr>
          <p:cNvSpPr/>
          <p:nvPr/>
        </p:nvSpPr>
        <p:spPr>
          <a:xfrm>
            <a:off x="3140311" y="1128549"/>
            <a:ext cx="4088079" cy="3772013"/>
          </a:xfrm>
          <a:custGeom>
            <a:avLst/>
            <a:gdLst>
              <a:gd name="connsiteX0" fmla="*/ 109728 w 3913632"/>
              <a:gd name="connsiteY0" fmla="*/ 0 h 3602736"/>
              <a:gd name="connsiteX1" fmla="*/ 1554480 w 3913632"/>
              <a:gd name="connsiteY1" fmla="*/ 36576 h 3602736"/>
              <a:gd name="connsiteX2" fmla="*/ 1517904 w 3913632"/>
              <a:gd name="connsiteY2" fmla="*/ 1901952 h 3602736"/>
              <a:gd name="connsiteX3" fmla="*/ 3913632 w 3913632"/>
              <a:gd name="connsiteY3" fmla="*/ 1865376 h 3602736"/>
              <a:gd name="connsiteX4" fmla="*/ 3913632 w 3913632"/>
              <a:gd name="connsiteY4" fmla="*/ 3602736 h 3602736"/>
              <a:gd name="connsiteX5" fmla="*/ 1353312 w 3913632"/>
              <a:gd name="connsiteY5" fmla="*/ 3602736 h 3602736"/>
              <a:gd name="connsiteX6" fmla="*/ 0 w 3913632"/>
              <a:gd name="connsiteY6" fmla="*/ 1975104 h 3602736"/>
              <a:gd name="connsiteX7" fmla="*/ 109728 w 3913632"/>
              <a:gd name="connsiteY7" fmla="*/ 0 h 360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3632" h="3602736">
                <a:moveTo>
                  <a:pt x="109728" y="0"/>
                </a:moveTo>
                <a:lnTo>
                  <a:pt x="1554480" y="36576"/>
                </a:lnTo>
                <a:lnTo>
                  <a:pt x="1517904" y="1901952"/>
                </a:lnTo>
                <a:lnTo>
                  <a:pt x="3913632" y="1865376"/>
                </a:lnTo>
                <a:lnTo>
                  <a:pt x="3913632" y="3602736"/>
                </a:lnTo>
                <a:lnTo>
                  <a:pt x="1353312" y="3602736"/>
                </a:lnTo>
                <a:lnTo>
                  <a:pt x="0" y="1975104"/>
                </a:lnTo>
                <a:lnTo>
                  <a:pt x="109728" y="0"/>
                </a:lnTo>
                <a:close/>
              </a:path>
            </a:pathLst>
          </a:custGeom>
          <a:solidFill>
            <a:srgbClr val="FFFF00">
              <a:alpha val="25098"/>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0115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animBg="1"/>
      <p:bldP spid="16" grpId="0" animBg="1"/>
      <p:bldP spid="17" grpId="0" animBg="1"/>
      <p:bldP spid="19" grpId="0" animBg="1"/>
      <p:bldP spid="21" grpId="0" animBg="1"/>
      <p:bldP spid="12" grpId="0" animBg="1"/>
      <p:bldP spid="13" grpId="0" animBg="1"/>
      <p:bldP spid="18" grpId="0" animBg="1"/>
      <p:bldP spid="20"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861C6-D956-D447-9921-57271A0B3D8E}"/>
              </a:ext>
            </a:extLst>
          </p:cNvPr>
          <p:cNvSpPr>
            <a:spLocks noGrp="1"/>
          </p:cNvSpPr>
          <p:nvPr>
            <p:ph type="title"/>
          </p:nvPr>
        </p:nvSpPr>
        <p:spPr/>
        <p:txBody>
          <a:bodyPr>
            <a:normAutofit fontScale="90000"/>
          </a:bodyPr>
          <a:lstStyle/>
          <a:p>
            <a:r>
              <a:rPr lang="en-US" dirty="0"/>
              <a:t>Successful Learners Have More Segregated Attention Communities</a:t>
            </a:r>
          </a:p>
        </p:txBody>
      </p:sp>
      <p:sp>
        <p:nvSpPr>
          <p:cNvPr id="3" name="Content Placeholder 2">
            <a:extLst>
              <a:ext uri="{FF2B5EF4-FFF2-40B4-BE49-F238E27FC236}">
                <a16:creationId xmlns:a16="http://schemas.microsoft.com/office/drawing/2014/main" id="{ABBFBEA8-C569-D947-8BDB-7609E7A9696A}"/>
              </a:ext>
            </a:extLst>
          </p:cNvPr>
          <p:cNvSpPr>
            <a:spLocks noGrp="1"/>
          </p:cNvSpPr>
          <p:nvPr>
            <p:ph idx="1"/>
          </p:nvPr>
        </p:nvSpPr>
        <p:spPr/>
        <p:txBody>
          <a:bodyPr>
            <a:normAutofit/>
          </a:bodyPr>
          <a:lstStyle/>
          <a:p>
            <a:r>
              <a:rPr lang="en-US" sz="2400" dirty="0"/>
              <a:t>Previous work shows that anticorrelation between dorsal attention and default communities is associated with higher working memory capacity (e.g. Keller et al. 2015).</a:t>
            </a:r>
          </a:p>
          <a:p>
            <a:r>
              <a:rPr lang="en-US" sz="2400" dirty="0"/>
              <a:t>Connectivity between attention communities and other communities could be an indication of how attentional resources are being allocated to benefit rule learning.</a:t>
            </a:r>
          </a:p>
        </p:txBody>
      </p:sp>
      <p:sp>
        <p:nvSpPr>
          <p:cNvPr id="4" name="Slide Number Placeholder 3">
            <a:extLst>
              <a:ext uri="{FF2B5EF4-FFF2-40B4-BE49-F238E27FC236}">
                <a16:creationId xmlns:a16="http://schemas.microsoft.com/office/drawing/2014/main" id="{DB87CCB0-DEDF-0D47-9C13-7E4B8941DC7C}"/>
              </a:ext>
            </a:extLst>
          </p:cNvPr>
          <p:cNvSpPr>
            <a:spLocks noGrp="1"/>
          </p:cNvSpPr>
          <p:nvPr>
            <p:ph type="sldNum" sz="quarter" idx="12"/>
          </p:nvPr>
        </p:nvSpPr>
        <p:spPr/>
        <p:txBody>
          <a:bodyPr/>
          <a:lstStyle/>
          <a:p>
            <a:fld id="{E1552ADF-166F-AF40-B1A4-D35B819B761E}" type="slidenum">
              <a:rPr lang="en-US" smtClean="0"/>
              <a:t>28</a:t>
            </a:fld>
            <a:endParaRPr lang="en-US"/>
          </a:p>
        </p:txBody>
      </p:sp>
      <p:grpSp>
        <p:nvGrpSpPr>
          <p:cNvPr id="5" name="Group 4">
            <a:extLst>
              <a:ext uri="{FF2B5EF4-FFF2-40B4-BE49-F238E27FC236}">
                <a16:creationId xmlns:a16="http://schemas.microsoft.com/office/drawing/2014/main" id="{5A376D62-9CEE-6346-929F-AE60390A8DBA}"/>
              </a:ext>
            </a:extLst>
          </p:cNvPr>
          <p:cNvGrpSpPr/>
          <p:nvPr/>
        </p:nvGrpSpPr>
        <p:grpSpPr>
          <a:xfrm>
            <a:off x="3252066" y="4171527"/>
            <a:ext cx="2639868" cy="2549949"/>
            <a:chOff x="3602794" y="2556247"/>
            <a:chExt cx="4148261" cy="4006962"/>
          </a:xfrm>
        </p:grpSpPr>
        <p:grpSp>
          <p:nvGrpSpPr>
            <p:cNvPr id="6" name="Group 5">
              <a:extLst>
                <a:ext uri="{FF2B5EF4-FFF2-40B4-BE49-F238E27FC236}">
                  <a16:creationId xmlns:a16="http://schemas.microsoft.com/office/drawing/2014/main" id="{D629822B-E5BB-4C4E-95B3-96C39BFE5275}"/>
                </a:ext>
              </a:extLst>
            </p:cNvPr>
            <p:cNvGrpSpPr/>
            <p:nvPr/>
          </p:nvGrpSpPr>
          <p:grpSpPr>
            <a:xfrm>
              <a:off x="4737956" y="2556247"/>
              <a:ext cx="3013099" cy="3472938"/>
              <a:chOff x="3474720" y="2211049"/>
              <a:chExt cx="2841673" cy="3275351"/>
            </a:xfrm>
          </p:grpSpPr>
          <p:pic>
            <p:nvPicPr>
              <p:cNvPr id="13" name="Picture 12">
                <a:extLst>
                  <a:ext uri="{FF2B5EF4-FFF2-40B4-BE49-F238E27FC236}">
                    <a16:creationId xmlns:a16="http://schemas.microsoft.com/office/drawing/2014/main" id="{8E8455A7-9F7F-0349-BFBF-FAEE31D143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74720" y="2617529"/>
                <a:ext cx="2432304" cy="2868871"/>
              </a:xfrm>
              <a:prstGeom prst="rect">
                <a:avLst/>
              </a:prstGeom>
            </p:spPr>
          </p:pic>
          <p:pic>
            <p:nvPicPr>
              <p:cNvPr id="14" name="Picture 13">
                <a:extLst>
                  <a:ext uri="{FF2B5EF4-FFF2-40B4-BE49-F238E27FC236}">
                    <a16:creationId xmlns:a16="http://schemas.microsoft.com/office/drawing/2014/main" id="{5AAF3AB8-1563-5648-AB29-D4FBCEE74F4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50357" y="2768542"/>
                <a:ext cx="566036" cy="2640419"/>
              </a:xfrm>
              <a:prstGeom prst="rect">
                <a:avLst/>
              </a:prstGeom>
            </p:spPr>
          </p:pic>
          <p:pic>
            <p:nvPicPr>
              <p:cNvPr id="15" name="Picture 14">
                <a:extLst>
                  <a:ext uri="{FF2B5EF4-FFF2-40B4-BE49-F238E27FC236}">
                    <a16:creationId xmlns:a16="http://schemas.microsoft.com/office/drawing/2014/main" id="{A4924EE3-DC1D-9C45-9169-526FABC44F2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2596"/>
              <a:stretch/>
            </p:blipFill>
            <p:spPr>
              <a:xfrm>
                <a:off x="3527529" y="2211049"/>
                <a:ext cx="2244662" cy="535659"/>
              </a:xfrm>
              <a:prstGeom prst="rect">
                <a:avLst/>
              </a:prstGeom>
            </p:spPr>
          </p:pic>
        </p:grpSp>
        <p:sp>
          <p:nvSpPr>
            <p:cNvPr id="7" name="TextBox 6">
              <a:extLst>
                <a:ext uri="{FF2B5EF4-FFF2-40B4-BE49-F238E27FC236}">
                  <a16:creationId xmlns:a16="http://schemas.microsoft.com/office/drawing/2014/main" id="{33F7BF7A-9CA4-754C-A165-69A86BF0216F}"/>
                </a:ext>
              </a:extLst>
            </p:cNvPr>
            <p:cNvSpPr txBox="1"/>
            <p:nvPr/>
          </p:nvSpPr>
          <p:spPr>
            <a:xfrm>
              <a:off x="5541810" y="6031209"/>
              <a:ext cx="973017" cy="532000"/>
            </a:xfrm>
            <a:prstGeom prst="rect">
              <a:avLst/>
            </a:prstGeom>
            <a:noFill/>
          </p:spPr>
          <p:txBody>
            <a:bodyPr wrap="none" rtlCol="0">
              <a:spAutoFit/>
            </a:bodyPr>
            <a:lstStyle/>
            <a:p>
              <a:r>
                <a:rPr lang="en-US" sz="1600" dirty="0">
                  <a:latin typeface="Helvetica Neue Light" panose="02000403000000020004" pitchFamily="2" charset="0"/>
                  <a:ea typeface="Helvetica Neue Light" panose="02000403000000020004" pitchFamily="2" charset="0"/>
                </a:rPr>
                <a:t>Time</a:t>
              </a:r>
            </a:p>
          </p:txBody>
        </p:sp>
        <p:sp>
          <p:nvSpPr>
            <p:cNvPr id="8" name="TextBox 7">
              <a:extLst>
                <a:ext uri="{FF2B5EF4-FFF2-40B4-BE49-F238E27FC236}">
                  <a16:creationId xmlns:a16="http://schemas.microsoft.com/office/drawing/2014/main" id="{3CE86D8D-9ACF-0D40-975F-4C699185794D}"/>
                </a:ext>
              </a:extLst>
            </p:cNvPr>
            <p:cNvSpPr txBox="1"/>
            <p:nvPr/>
          </p:nvSpPr>
          <p:spPr>
            <a:xfrm rot="16200000">
              <a:off x="2749678" y="3999255"/>
              <a:ext cx="2625141" cy="918909"/>
            </a:xfrm>
            <a:prstGeom prst="rect">
              <a:avLst/>
            </a:prstGeom>
            <a:noFill/>
          </p:spPr>
          <p:txBody>
            <a:bodyPr wrap="none" rtlCol="0">
              <a:spAutoFit/>
            </a:bodyPr>
            <a:lstStyle/>
            <a:p>
              <a:r>
                <a:rPr lang="en-US" sz="1600" dirty="0">
                  <a:latin typeface="Helvetica Neue Light" panose="02000403000000020004" pitchFamily="2" charset="0"/>
                  <a:ea typeface="Helvetica Neue Light" panose="02000403000000020004" pitchFamily="2" charset="0"/>
                </a:rPr>
                <a:t>Inter-community </a:t>
              </a:r>
            </a:p>
            <a:p>
              <a:r>
                <a:rPr lang="en-US" sz="1600" dirty="0">
                  <a:latin typeface="Helvetica Neue Light" panose="02000403000000020004" pitchFamily="2" charset="0"/>
                  <a:ea typeface="Helvetica Neue Light" panose="02000403000000020004" pitchFamily="2" charset="0"/>
                </a:rPr>
                <a:t>Edge Strength</a:t>
              </a:r>
            </a:p>
          </p:txBody>
        </p:sp>
        <p:sp>
          <p:nvSpPr>
            <p:cNvPr id="9" name="TextBox 8">
              <a:extLst>
                <a:ext uri="{FF2B5EF4-FFF2-40B4-BE49-F238E27FC236}">
                  <a16:creationId xmlns:a16="http://schemas.microsoft.com/office/drawing/2014/main" id="{2245A243-A511-4941-BBFF-319866FE848F}"/>
                </a:ext>
              </a:extLst>
            </p:cNvPr>
            <p:cNvSpPr txBox="1"/>
            <p:nvPr/>
          </p:nvSpPr>
          <p:spPr>
            <a:xfrm>
              <a:off x="4284600" y="5739257"/>
              <a:ext cx="547114" cy="386909"/>
            </a:xfrm>
            <a:prstGeom prst="rect">
              <a:avLst/>
            </a:prstGeom>
            <a:noFill/>
          </p:spPr>
          <p:txBody>
            <a:bodyPr wrap="none" rtlCol="0">
              <a:spAutoFit/>
            </a:bodyPr>
            <a:lstStyle/>
            <a:p>
              <a:pPr algn="r"/>
              <a:r>
                <a:rPr lang="en-US" sz="1000" dirty="0"/>
                <a:t>0.0</a:t>
              </a:r>
            </a:p>
          </p:txBody>
        </p:sp>
        <p:sp>
          <p:nvSpPr>
            <p:cNvPr id="10" name="TextBox 9">
              <a:extLst>
                <a:ext uri="{FF2B5EF4-FFF2-40B4-BE49-F238E27FC236}">
                  <a16:creationId xmlns:a16="http://schemas.microsoft.com/office/drawing/2014/main" id="{FA1697E2-4110-6F4E-AA96-49EF94F8C199}"/>
                </a:ext>
              </a:extLst>
            </p:cNvPr>
            <p:cNvSpPr txBox="1"/>
            <p:nvPr/>
          </p:nvSpPr>
          <p:spPr>
            <a:xfrm>
              <a:off x="4284600" y="3244118"/>
              <a:ext cx="547114" cy="386909"/>
            </a:xfrm>
            <a:prstGeom prst="rect">
              <a:avLst/>
            </a:prstGeom>
            <a:noFill/>
          </p:spPr>
          <p:txBody>
            <a:bodyPr wrap="none" rtlCol="0">
              <a:spAutoFit/>
            </a:bodyPr>
            <a:lstStyle/>
            <a:p>
              <a:pPr algn="r"/>
              <a:r>
                <a:rPr lang="en-US" sz="1000" dirty="0"/>
                <a:t>0.5</a:t>
              </a:r>
            </a:p>
          </p:txBody>
        </p:sp>
        <p:sp>
          <p:nvSpPr>
            <p:cNvPr id="11" name="TextBox 10">
              <a:extLst>
                <a:ext uri="{FF2B5EF4-FFF2-40B4-BE49-F238E27FC236}">
                  <a16:creationId xmlns:a16="http://schemas.microsoft.com/office/drawing/2014/main" id="{4B3F6C60-DA6E-5B41-AE3D-039FE8BCB683}"/>
                </a:ext>
              </a:extLst>
            </p:cNvPr>
            <p:cNvSpPr txBox="1"/>
            <p:nvPr/>
          </p:nvSpPr>
          <p:spPr>
            <a:xfrm>
              <a:off x="4759598" y="5956266"/>
              <a:ext cx="393459" cy="386909"/>
            </a:xfrm>
            <a:prstGeom prst="rect">
              <a:avLst/>
            </a:prstGeom>
            <a:noFill/>
          </p:spPr>
          <p:txBody>
            <a:bodyPr wrap="none" rtlCol="0">
              <a:spAutoFit/>
            </a:bodyPr>
            <a:lstStyle/>
            <a:p>
              <a:pPr algn="r"/>
              <a:r>
                <a:rPr lang="en-US" sz="1000" dirty="0"/>
                <a:t>1</a:t>
              </a:r>
            </a:p>
          </p:txBody>
        </p:sp>
        <p:sp>
          <p:nvSpPr>
            <p:cNvPr id="12" name="TextBox 11">
              <a:extLst>
                <a:ext uri="{FF2B5EF4-FFF2-40B4-BE49-F238E27FC236}">
                  <a16:creationId xmlns:a16="http://schemas.microsoft.com/office/drawing/2014/main" id="{5D6C9FDA-C1A9-D44B-B55C-C96EACE00CD1}"/>
                </a:ext>
              </a:extLst>
            </p:cNvPr>
            <p:cNvSpPr txBox="1"/>
            <p:nvPr/>
          </p:nvSpPr>
          <p:spPr>
            <a:xfrm>
              <a:off x="6757414" y="5959566"/>
              <a:ext cx="393459" cy="386909"/>
            </a:xfrm>
            <a:prstGeom prst="rect">
              <a:avLst/>
            </a:prstGeom>
            <a:noFill/>
          </p:spPr>
          <p:txBody>
            <a:bodyPr wrap="none" rtlCol="0">
              <a:spAutoFit/>
            </a:bodyPr>
            <a:lstStyle/>
            <a:p>
              <a:pPr algn="r"/>
              <a:r>
                <a:rPr lang="en-US" sz="1000" dirty="0"/>
                <a:t>9</a:t>
              </a:r>
            </a:p>
          </p:txBody>
        </p:sp>
      </p:grpSp>
    </p:spTree>
    <p:custDataLst>
      <p:tags r:id="rId1"/>
    </p:custDataLst>
    <p:extLst>
      <p:ext uri="{BB962C8B-B14F-4D97-AF65-F5344CB8AC3E}">
        <p14:creationId xmlns:p14="http://schemas.microsoft.com/office/powerpoint/2010/main" val="110228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D464E-AD3A-C142-ABA5-CE015E435A8B}"/>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466A4994-F106-F849-8F4F-090EC5195AC8}"/>
              </a:ext>
            </a:extLst>
          </p:cNvPr>
          <p:cNvSpPr>
            <a:spLocks noGrp="1"/>
          </p:cNvSpPr>
          <p:nvPr>
            <p:ph idx="1"/>
          </p:nvPr>
        </p:nvSpPr>
        <p:spPr>
          <a:xfrm>
            <a:off x="628650" y="1508081"/>
            <a:ext cx="7886700" cy="4351338"/>
          </a:xfrm>
        </p:spPr>
        <p:txBody>
          <a:bodyPr/>
          <a:lstStyle/>
          <a:p>
            <a:r>
              <a:rPr lang="en-US" dirty="0"/>
              <a:t>Overall, successful learners have a more “stable” brain network structure.</a:t>
            </a:r>
          </a:p>
          <a:p>
            <a:pPr lvl="1"/>
            <a:r>
              <a:rPr lang="en-US" dirty="0"/>
              <a:t>Working Hypothesis: Successful learners latch onto an effective strategy quickly, and form stable representations of the rules.</a:t>
            </a:r>
          </a:p>
          <a:p>
            <a:r>
              <a:rPr lang="en-US" dirty="0"/>
              <a:t>A stable and segregated attention system is maintained in successful learners</a:t>
            </a:r>
          </a:p>
        </p:txBody>
      </p:sp>
      <p:pic>
        <p:nvPicPr>
          <p:cNvPr id="4"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B99B447B-4A02-BD49-B4EF-35CF316724A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19940" y="4915358"/>
            <a:ext cx="2517169" cy="8691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367C9CCD-62C5-5540-89DB-7A14A41EDBF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608537" y="4952819"/>
            <a:ext cx="2517169" cy="7941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A45F389B-23D8-EE48-BDB1-62EC81E690F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297134" y="4576846"/>
            <a:ext cx="1515573" cy="153103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6D63D651-FC77-C24A-8671-E15BEFBDC58E}"/>
              </a:ext>
            </a:extLst>
          </p:cNvPr>
          <p:cNvSpPr>
            <a:spLocks noGrp="1"/>
          </p:cNvSpPr>
          <p:nvPr>
            <p:ph type="sldNum" sz="quarter" idx="12"/>
          </p:nvPr>
        </p:nvSpPr>
        <p:spPr/>
        <p:txBody>
          <a:bodyPr/>
          <a:lstStyle/>
          <a:p>
            <a:fld id="{E1552ADF-166F-AF40-B1A4-D35B819B761E}" type="slidenum">
              <a:rPr lang="en-US" smtClean="0"/>
              <a:t>29</a:t>
            </a:fld>
            <a:endParaRPr lang="en-US"/>
          </a:p>
        </p:txBody>
      </p:sp>
    </p:spTree>
    <p:custDataLst>
      <p:tags r:id="rId1"/>
    </p:custDataLst>
    <p:extLst>
      <p:ext uri="{BB962C8B-B14F-4D97-AF65-F5344CB8AC3E}">
        <p14:creationId xmlns:p14="http://schemas.microsoft.com/office/powerpoint/2010/main" val="405210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4D5C196-0B95-1349-86A2-9E7EFCCB08C1}"/>
              </a:ext>
            </a:extLst>
          </p:cNvPr>
          <p:cNvPicPr>
            <a:picLocks noChangeAspect="1"/>
          </p:cNvPicPr>
          <p:nvPr/>
        </p:nvPicPr>
        <p:blipFill>
          <a:blip r:embed="rId2"/>
          <a:stretch>
            <a:fillRect/>
          </a:stretch>
        </p:blipFill>
        <p:spPr>
          <a:xfrm>
            <a:off x="3145124" y="2259278"/>
            <a:ext cx="6621841" cy="3513630"/>
          </a:xfrm>
          <a:prstGeom prst="rect">
            <a:avLst/>
          </a:prstGeom>
        </p:spPr>
      </p:pic>
      <p:grpSp>
        <p:nvGrpSpPr>
          <p:cNvPr id="16" name="Group 15">
            <a:extLst>
              <a:ext uri="{FF2B5EF4-FFF2-40B4-BE49-F238E27FC236}">
                <a16:creationId xmlns:a16="http://schemas.microsoft.com/office/drawing/2014/main" id="{AA7EC0EE-05E8-044A-8643-245761963D9A}"/>
              </a:ext>
            </a:extLst>
          </p:cNvPr>
          <p:cNvGrpSpPr/>
          <p:nvPr/>
        </p:nvGrpSpPr>
        <p:grpSpPr>
          <a:xfrm>
            <a:off x="910329" y="2667462"/>
            <a:ext cx="3509821" cy="2697262"/>
            <a:chOff x="-452114" y="2527899"/>
            <a:chExt cx="2848494" cy="2189039"/>
          </a:xfrm>
        </p:grpSpPr>
        <p:pic>
          <p:nvPicPr>
            <p:cNvPr id="8" name="Picture 7">
              <a:extLst>
                <a:ext uri="{FF2B5EF4-FFF2-40B4-BE49-F238E27FC236}">
                  <a16:creationId xmlns:a16="http://schemas.microsoft.com/office/drawing/2014/main" id="{90C8A0AB-E12E-0649-9AA7-CDE12BB7DB46}"/>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9718" b="90596" l="8043" r="93834">
                          <a14:foregroundMark x1="8043" y1="43574" x2="8311" y2="69906"/>
                          <a14:foregroundMark x1="90080" y1="45768" x2="93834" y2="67398"/>
                          <a14:foregroundMark x1="43164" y1="90596" x2="43164" y2="90596"/>
                        </a14:backgroundRemoval>
                      </a14:imgEffect>
                    </a14:imgLayer>
                  </a14:imgProps>
                </a:ext>
                <a:ext uri="{28A0092B-C50C-407E-A947-70E740481C1C}">
                  <a14:useLocalDpi xmlns:a14="http://schemas.microsoft.com/office/drawing/2010/main"/>
                </a:ext>
              </a:extLst>
            </a:blip>
            <a:stretch>
              <a:fillRect/>
            </a:stretch>
          </p:blipFill>
          <p:spPr>
            <a:xfrm>
              <a:off x="-412996" y="3533175"/>
              <a:ext cx="1384780" cy="1183763"/>
            </a:xfrm>
            <a:prstGeom prst="rect">
              <a:avLst/>
            </a:prstGeom>
          </p:spPr>
        </p:pic>
        <p:pic>
          <p:nvPicPr>
            <p:cNvPr id="10" name="Picture 9">
              <a:extLst>
                <a:ext uri="{FF2B5EF4-FFF2-40B4-BE49-F238E27FC236}">
                  <a16:creationId xmlns:a16="http://schemas.microsoft.com/office/drawing/2014/main" id="{52861AC5-CF78-F440-97D8-74647E02848C}"/>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9718" b="89969" l="8311" r="92493">
                          <a14:foregroundMark x1="8847" y1="46395" x2="8579" y2="65204"/>
                          <a14:foregroundMark x1="90349" y1="63323" x2="90349" y2="51097"/>
                          <a14:foregroundMark x1="92493" y1="54859" x2="92493" y2="54859"/>
                        </a14:backgroundRemoval>
                      </a14:imgEffect>
                    </a14:imgLayer>
                  </a14:imgProps>
                </a:ext>
                <a:ext uri="{28A0092B-C50C-407E-A947-70E740481C1C}">
                  <a14:useLocalDpi xmlns:a14="http://schemas.microsoft.com/office/drawing/2010/main"/>
                </a:ext>
              </a:extLst>
            </a:blip>
            <a:stretch>
              <a:fillRect/>
            </a:stretch>
          </p:blipFill>
          <p:spPr>
            <a:xfrm>
              <a:off x="903055" y="2527899"/>
              <a:ext cx="1476383" cy="1262069"/>
            </a:xfrm>
            <a:prstGeom prst="rect">
              <a:avLst/>
            </a:prstGeom>
          </p:spPr>
        </p:pic>
        <p:pic>
          <p:nvPicPr>
            <p:cNvPr id="12" name="Picture 11">
              <a:extLst>
                <a:ext uri="{FF2B5EF4-FFF2-40B4-BE49-F238E27FC236}">
                  <a16:creationId xmlns:a16="http://schemas.microsoft.com/office/drawing/2014/main" id="{879105C3-1DB2-D44E-9F63-3B964A46C445}"/>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7034" b="93884" l="6048" r="92441">
                          <a14:foregroundMark x1="6479" y1="62691" x2="7775" y2="52599"/>
                          <a14:foregroundMark x1="33261" y1="7034" x2="49244" y2="8869"/>
                          <a14:foregroundMark x1="88553" y1="50153" x2="89849" y2="59327"/>
                          <a14:foregroundMark x1="50540" y1="93884" x2="61771" y2="92049"/>
                          <a14:foregroundMark x1="92441" y1="58410" x2="92441" y2="58410"/>
                        </a14:backgroundRemoval>
                      </a14:imgEffect>
                    </a14:imgLayer>
                  </a14:imgProps>
                </a:ext>
                <a:ext uri="{28A0092B-C50C-407E-A947-70E740481C1C}">
                  <a14:useLocalDpi xmlns:a14="http://schemas.microsoft.com/office/drawing/2010/main"/>
                </a:ext>
              </a:extLst>
            </a:blip>
            <a:stretch>
              <a:fillRect/>
            </a:stretch>
          </p:blipFill>
          <p:spPr>
            <a:xfrm>
              <a:off x="910387" y="3600779"/>
              <a:ext cx="1485993" cy="1048557"/>
            </a:xfrm>
            <a:prstGeom prst="rect">
              <a:avLst/>
            </a:prstGeom>
          </p:spPr>
        </p:pic>
        <p:pic>
          <p:nvPicPr>
            <p:cNvPr id="14" name="Picture 13">
              <a:extLst>
                <a:ext uri="{FF2B5EF4-FFF2-40B4-BE49-F238E27FC236}">
                  <a16:creationId xmlns:a16="http://schemas.microsoft.com/office/drawing/2014/main" id="{42F742E7-1232-CF46-9895-6863E710FB3A}"/>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9174" b="89602" l="7991" r="89849">
                          <a14:foregroundMark x1="8223" y1="53517" x2="8207" y2="53211"/>
                          <a14:foregroundMark x1="8239" y1="53823" x2="8223" y2="53517"/>
                          <a14:foregroundMark x1="8406" y1="57020" x2="8239" y2="53823"/>
                          <a14:foregroundMark x1="8639" y1="61468" x2="8490" y2="58614"/>
                          <a14:foregroundMark x1="36501" y1="9480" x2="49028" y2="9174"/>
                          <a14:foregroundMark x1="88769" y1="49847" x2="88985" y2="58410"/>
                          <a14:foregroundMark x1="89633" y1="60550" x2="89633" y2="60550"/>
                          <a14:backgroundMark x1="6695" y1="52599" x2="6695" y2="52599"/>
                          <a14:backgroundMark x1="7127" y1="52905" x2="7127" y2="52905"/>
                          <a14:backgroundMark x1="7127" y1="53517" x2="7127" y2="53517"/>
                          <a14:backgroundMark x1="7343" y1="53211" x2="7343" y2="53211"/>
                          <a14:backgroundMark x1="7343" y1="53211" x2="7343" y2="53211"/>
                          <a14:backgroundMark x1="7559" y1="53823" x2="7559" y2="53823"/>
                          <a14:backgroundMark x1="7343" y1="53517" x2="7343" y2="52294"/>
                          <a14:backgroundMark x1="5400" y1="55352" x2="7343" y2="48930"/>
                        </a14:backgroundRemoval>
                      </a14:imgEffect>
                    </a14:imgLayer>
                  </a14:imgProps>
                </a:ext>
                <a:ext uri="{28A0092B-C50C-407E-A947-70E740481C1C}">
                  <a14:useLocalDpi xmlns:a14="http://schemas.microsoft.com/office/drawing/2010/main"/>
                </a:ext>
              </a:extLst>
            </a:blip>
            <a:stretch>
              <a:fillRect/>
            </a:stretch>
          </p:blipFill>
          <p:spPr>
            <a:xfrm>
              <a:off x="-452114" y="2599973"/>
              <a:ext cx="1584291" cy="1117919"/>
            </a:xfrm>
            <a:prstGeom prst="rect">
              <a:avLst/>
            </a:prstGeom>
          </p:spPr>
        </p:pic>
      </p:grpSp>
      <p:sp>
        <p:nvSpPr>
          <p:cNvPr id="2" name="Title 1">
            <a:extLst>
              <a:ext uri="{FF2B5EF4-FFF2-40B4-BE49-F238E27FC236}">
                <a16:creationId xmlns:a16="http://schemas.microsoft.com/office/drawing/2014/main" id="{7D898D6C-DC9D-A048-987C-FADF8A98AB92}"/>
              </a:ext>
            </a:extLst>
          </p:cNvPr>
          <p:cNvSpPr>
            <a:spLocks noGrp="1"/>
          </p:cNvSpPr>
          <p:nvPr>
            <p:ph type="title"/>
          </p:nvPr>
        </p:nvSpPr>
        <p:spPr/>
        <p:txBody>
          <a:bodyPr>
            <a:normAutofit/>
          </a:bodyPr>
          <a:lstStyle/>
          <a:p>
            <a:pPr algn="ctr"/>
            <a:r>
              <a:rPr lang="en-US" dirty="0"/>
              <a:t>How do Brain Network Dynamics</a:t>
            </a:r>
            <a:br>
              <a:rPr lang="en-US" dirty="0"/>
            </a:br>
            <a:r>
              <a:rPr lang="en-US" dirty="0"/>
              <a:t>Support Cognitive Function?</a:t>
            </a:r>
          </a:p>
        </p:txBody>
      </p:sp>
      <p:sp>
        <p:nvSpPr>
          <p:cNvPr id="4" name="Slide Number Placeholder 3">
            <a:extLst>
              <a:ext uri="{FF2B5EF4-FFF2-40B4-BE49-F238E27FC236}">
                <a16:creationId xmlns:a16="http://schemas.microsoft.com/office/drawing/2014/main" id="{597C69C7-98E0-5E41-904A-AFAC5FC79468}"/>
              </a:ext>
            </a:extLst>
          </p:cNvPr>
          <p:cNvSpPr>
            <a:spLocks noGrp="1"/>
          </p:cNvSpPr>
          <p:nvPr>
            <p:ph type="sldNum" sz="quarter" idx="12"/>
          </p:nvPr>
        </p:nvSpPr>
        <p:spPr/>
        <p:txBody>
          <a:bodyPr/>
          <a:lstStyle/>
          <a:p>
            <a:fld id="{E1552ADF-166F-AF40-B1A4-D35B819B761E}" type="slidenum">
              <a:rPr lang="en-US" smtClean="0"/>
              <a:t>3</a:t>
            </a:fld>
            <a:endParaRPr lang="en-US"/>
          </a:p>
        </p:txBody>
      </p:sp>
      <p:grpSp>
        <p:nvGrpSpPr>
          <p:cNvPr id="17" name="Group 16">
            <a:extLst>
              <a:ext uri="{FF2B5EF4-FFF2-40B4-BE49-F238E27FC236}">
                <a16:creationId xmlns:a16="http://schemas.microsoft.com/office/drawing/2014/main" id="{1957DA50-9829-C441-81A0-8A888EE86B74}"/>
              </a:ext>
            </a:extLst>
          </p:cNvPr>
          <p:cNvGrpSpPr/>
          <p:nvPr/>
        </p:nvGrpSpPr>
        <p:grpSpPr>
          <a:xfrm>
            <a:off x="822966" y="2840550"/>
            <a:ext cx="3683687" cy="2455103"/>
            <a:chOff x="3279055" y="2656828"/>
            <a:chExt cx="2989600" cy="1992508"/>
          </a:xfrm>
        </p:grpSpPr>
        <p:pic>
          <p:nvPicPr>
            <p:cNvPr id="5" name="Picture 4"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D9CAD9E0-E537-9C44-9BF9-E2D632B03C2D}"/>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3287526" y="3620020"/>
              <a:ext cx="2981129" cy="10293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DBCC828F-6BFD-9944-A4FF-95D187AA8A20}"/>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3279055" y="2656828"/>
              <a:ext cx="2981129" cy="9405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8203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D9BB-5BC0-C149-AC1D-88F35E36F0BC}"/>
              </a:ext>
            </a:extLst>
          </p:cNvPr>
          <p:cNvSpPr>
            <a:spLocks noGrp="1"/>
          </p:cNvSpPr>
          <p:nvPr>
            <p:ph type="title"/>
          </p:nvPr>
        </p:nvSpPr>
        <p:spPr/>
        <p:txBody>
          <a:bodyPr/>
          <a:lstStyle/>
          <a:p>
            <a:r>
              <a:rPr lang="en-US" dirty="0">
                <a:solidFill>
                  <a:schemeClr val="bg1"/>
                </a:solidFill>
              </a:rPr>
              <a:t>Agenda</a:t>
            </a:r>
          </a:p>
        </p:txBody>
      </p:sp>
      <p:sp>
        <p:nvSpPr>
          <p:cNvPr id="3" name="Content Placeholder 2">
            <a:extLst>
              <a:ext uri="{FF2B5EF4-FFF2-40B4-BE49-F238E27FC236}">
                <a16:creationId xmlns:a16="http://schemas.microsoft.com/office/drawing/2014/main" id="{D888BC81-0718-3740-A121-BD715C5DC08C}"/>
              </a:ext>
            </a:extLst>
          </p:cNvPr>
          <p:cNvSpPr>
            <a:spLocks noGrp="1"/>
          </p:cNvSpPr>
          <p:nvPr>
            <p:ph idx="1"/>
          </p:nvPr>
        </p:nvSpPr>
        <p:spPr/>
        <p:txBody>
          <a:bodyPr/>
          <a:lstStyle/>
          <a:p>
            <a:r>
              <a:rPr lang="en-US" dirty="0">
                <a:solidFill>
                  <a:schemeClr val="bg1">
                    <a:lumMod val="65000"/>
                  </a:schemeClr>
                </a:solidFill>
              </a:rPr>
              <a:t>Introduction</a:t>
            </a:r>
          </a:p>
          <a:p>
            <a:r>
              <a:rPr lang="en-US" b="1" dirty="0">
                <a:solidFill>
                  <a:schemeClr val="bg1"/>
                </a:solidFill>
              </a:rPr>
              <a:t>Context-Dependent Rule Learning</a:t>
            </a:r>
          </a:p>
          <a:p>
            <a:pPr lvl="1"/>
            <a:r>
              <a:rPr lang="en-US" dirty="0">
                <a:solidFill>
                  <a:schemeClr val="bg1">
                    <a:lumMod val="65000"/>
                  </a:schemeClr>
                </a:solidFill>
              </a:rPr>
              <a:t>Stable Network Connectivity</a:t>
            </a:r>
          </a:p>
          <a:p>
            <a:pPr lvl="1"/>
            <a:r>
              <a:rPr lang="en-US" b="1" dirty="0">
                <a:solidFill>
                  <a:schemeClr val="bg1"/>
                </a:solidFill>
              </a:rPr>
              <a:t>Hippocampal &amp; Prefrontal Gradients</a:t>
            </a:r>
          </a:p>
          <a:p>
            <a:r>
              <a:rPr lang="en-US" dirty="0">
                <a:solidFill>
                  <a:schemeClr val="bg1">
                    <a:lumMod val="65000"/>
                  </a:schemeClr>
                </a:solidFill>
              </a:rPr>
              <a:t>Abstract Reasoning</a:t>
            </a:r>
          </a:p>
          <a:p>
            <a:pPr lvl="1"/>
            <a:r>
              <a:rPr lang="en-US" dirty="0">
                <a:solidFill>
                  <a:schemeClr val="bg1">
                    <a:lumMod val="65000"/>
                  </a:schemeClr>
                </a:solidFill>
              </a:rPr>
              <a:t>Network Reconfiguration &amp; Stability</a:t>
            </a:r>
          </a:p>
          <a:p>
            <a:r>
              <a:rPr lang="en-US" dirty="0">
                <a:solidFill>
                  <a:schemeClr val="bg1">
                    <a:lumMod val="65000"/>
                  </a:schemeClr>
                </a:solidFill>
              </a:rPr>
              <a:t>Conclusion</a:t>
            </a:r>
          </a:p>
        </p:txBody>
      </p:sp>
      <p:sp>
        <p:nvSpPr>
          <p:cNvPr id="4" name="Slide Number Placeholder 3">
            <a:extLst>
              <a:ext uri="{FF2B5EF4-FFF2-40B4-BE49-F238E27FC236}">
                <a16:creationId xmlns:a16="http://schemas.microsoft.com/office/drawing/2014/main" id="{06879669-3864-A648-BD8B-062A9280329F}"/>
              </a:ext>
            </a:extLst>
          </p:cNvPr>
          <p:cNvSpPr>
            <a:spLocks noGrp="1"/>
          </p:cNvSpPr>
          <p:nvPr>
            <p:ph type="sldNum" sz="quarter" idx="12"/>
          </p:nvPr>
        </p:nvSpPr>
        <p:spPr/>
        <p:txBody>
          <a:bodyPr/>
          <a:lstStyle/>
          <a:p>
            <a:fld id="{E1552ADF-166F-AF40-B1A4-D35B819B761E}" type="slidenum">
              <a:rPr lang="en-US" smtClean="0"/>
              <a:t>30</a:t>
            </a:fld>
            <a:endParaRPr lang="en-US"/>
          </a:p>
        </p:txBody>
      </p:sp>
    </p:spTree>
    <p:extLst>
      <p:ext uri="{BB962C8B-B14F-4D97-AF65-F5344CB8AC3E}">
        <p14:creationId xmlns:p14="http://schemas.microsoft.com/office/powerpoint/2010/main" val="3556178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C37DA-20C5-DE48-8E56-BAC9A7F4A3BB}"/>
              </a:ext>
            </a:extLst>
          </p:cNvPr>
          <p:cNvSpPr>
            <a:spLocks noGrp="1"/>
          </p:cNvSpPr>
          <p:nvPr>
            <p:ph type="title"/>
          </p:nvPr>
        </p:nvSpPr>
        <p:spPr/>
        <p:txBody>
          <a:bodyPr/>
          <a:lstStyle/>
          <a:p>
            <a:r>
              <a:rPr lang="en-US" dirty="0"/>
              <a:t>Hippocampal Neurons Encode Context-Specific Memories</a:t>
            </a:r>
          </a:p>
        </p:txBody>
      </p:sp>
      <p:sp>
        <p:nvSpPr>
          <p:cNvPr id="3" name="Content Placeholder 2">
            <a:extLst>
              <a:ext uri="{FF2B5EF4-FFF2-40B4-BE49-F238E27FC236}">
                <a16:creationId xmlns:a16="http://schemas.microsoft.com/office/drawing/2014/main" id="{01FFE8B7-67EC-884F-AB13-59F6386C5B91}"/>
              </a:ext>
            </a:extLst>
          </p:cNvPr>
          <p:cNvSpPr>
            <a:spLocks noGrp="1"/>
          </p:cNvSpPr>
          <p:nvPr>
            <p:ph idx="1"/>
          </p:nvPr>
        </p:nvSpPr>
        <p:spPr>
          <a:xfrm>
            <a:off x="628651" y="1825625"/>
            <a:ext cx="3614738" cy="4351338"/>
          </a:xfrm>
        </p:spPr>
        <p:txBody>
          <a:bodyPr/>
          <a:lstStyle/>
          <a:p>
            <a:r>
              <a:rPr lang="en-US" dirty="0"/>
              <a:t>Our context-dependent rule-learning task is based on a similar task designed for rodents</a:t>
            </a:r>
          </a:p>
        </p:txBody>
      </p:sp>
      <p:sp>
        <p:nvSpPr>
          <p:cNvPr id="4" name="Slide Number Placeholder 3">
            <a:extLst>
              <a:ext uri="{FF2B5EF4-FFF2-40B4-BE49-F238E27FC236}">
                <a16:creationId xmlns:a16="http://schemas.microsoft.com/office/drawing/2014/main" id="{072C66D0-DF25-164E-9635-C70A8FF11091}"/>
              </a:ext>
            </a:extLst>
          </p:cNvPr>
          <p:cNvSpPr>
            <a:spLocks noGrp="1"/>
          </p:cNvSpPr>
          <p:nvPr>
            <p:ph type="sldNum" sz="quarter" idx="12"/>
          </p:nvPr>
        </p:nvSpPr>
        <p:spPr/>
        <p:txBody>
          <a:bodyPr/>
          <a:lstStyle/>
          <a:p>
            <a:fld id="{E1552ADF-166F-AF40-B1A4-D35B819B761E}" type="slidenum">
              <a:rPr lang="en-US" smtClean="0"/>
              <a:t>31</a:t>
            </a:fld>
            <a:endParaRPr lang="en-US"/>
          </a:p>
        </p:txBody>
      </p:sp>
      <p:pic>
        <p:nvPicPr>
          <p:cNvPr id="5" name="Picture 4">
            <a:extLst>
              <a:ext uri="{FF2B5EF4-FFF2-40B4-BE49-F238E27FC236}">
                <a16:creationId xmlns:a16="http://schemas.microsoft.com/office/drawing/2014/main" id="{65037651-97D0-2844-BC40-BEEFE13D0F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86300" y="1769814"/>
            <a:ext cx="3543300" cy="4329604"/>
          </a:xfrm>
          <a:prstGeom prst="rect">
            <a:avLst/>
          </a:prstGeom>
        </p:spPr>
      </p:pic>
      <p:sp>
        <p:nvSpPr>
          <p:cNvPr id="6" name="TextBox 5">
            <a:extLst>
              <a:ext uri="{FF2B5EF4-FFF2-40B4-BE49-F238E27FC236}">
                <a16:creationId xmlns:a16="http://schemas.microsoft.com/office/drawing/2014/main" id="{FE1704F2-4499-4E4F-97C2-2AC241DC2D10}"/>
              </a:ext>
            </a:extLst>
          </p:cNvPr>
          <p:cNvSpPr txBox="1"/>
          <p:nvPr/>
        </p:nvSpPr>
        <p:spPr>
          <a:xfrm>
            <a:off x="5679011" y="6267447"/>
            <a:ext cx="2134367" cy="338554"/>
          </a:xfrm>
          <a:prstGeom prst="rect">
            <a:avLst/>
          </a:prstGeom>
          <a:noFill/>
        </p:spPr>
        <p:txBody>
          <a:bodyPr wrap="none" rtlCol="0">
            <a:spAutoFit/>
          </a:bodyPr>
          <a:lstStyle/>
          <a:p>
            <a:r>
              <a:rPr lang="en-US" sz="1600" dirty="0" err="1"/>
              <a:t>Komorowski</a:t>
            </a:r>
            <a:r>
              <a:rPr lang="en-US" sz="1600" dirty="0"/>
              <a:t> et al. 2009</a:t>
            </a:r>
          </a:p>
        </p:txBody>
      </p:sp>
      <p:pic>
        <p:nvPicPr>
          <p:cNvPr id="7" name="Picture 6">
            <a:extLst>
              <a:ext uri="{FF2B5EF4-FFF2-40B4-BE49-F238E27FC236}">
                <a16:creationId xmlns:a16="http://schemas.microsoft.com/office/drawing/2014/main" id="{1D97B589-7752-8643-8210-19FB4E5730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531" y="5255624"/>
            <a:ext cx="3543300" cy="1181100"/>
          </a:xfrm>
          <a:prstGeom prst="rect">
            <a:avLst/>
          </a:prstGeom>
        </p:spPr>
      </p:pic>
      <p:sp>
        <p:nvSpPr>
          <p:cNvPr id="8" name="TextBox 7">
            <a:extLst>
              <a:ext uri="{FF2B5EF4-FFF2-40B4-BE49-F238E27FC236}">
                <a16:creationId xmlns:a16="http://schemas.microsoft.com/office/drawing/2014/main" id="{448E737A-3D5E-7A4E-B62C-5A4ACA6E1C23}"/>
              </a:ext>
            </a:extLst>
          </p:cNvPr>
          <p:cNvSpPr txBox="1"/>
          <p:nvPr/>
        </p:nvSpPr>
        <p:spPr>
          <a:xfrm>
            <a:off x="908520" y="6436724"/>
            <a:ext cx="1616661" cy="338554"/>
          </a:xfrm>
          <a:prstGeom prst="rect">
            <a:avLst/>
          </a:prstGeom>
          <a:noFill/>
        </p:spPr>
        <p:txBody>
          <a:bodyPr wrap="none" rtlCol="0">
            <a:spAutoFit/>
          </a:bodyPr>
          <a:lstStyle/>
          <a:p>
            <a:r>
              <a:rPr lang="en-US" sz="1600" dirty="0"/>
              <a:t>Morin et al. 2021</a:t>
            </a:r>
          </a:p>
        </p:txBody>
      </p:sp>
      <p:pic>
        <p:nvPicPr>
          <p:cNvPr id="9" name="Picture 8">
            <a:extLst>
              <a:ext uri="{FF2B5EF4-FFF2-40B4-BE49-F238E27FC236}">
                <a16:creationId xmlns:a16="http://schemas.microsoft.com/office/drawing/2014/main" id="{C114EE35-1F26-4844-94E2-D064189CCBC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86300" y="1769814"/>
            <a:ext cx="3543300" cy="2044804"/>
          </a:xfrm>
          <a:prstGeom prst="rect">
            <a:avLst/>
          </a:prstGeom>
        </p:spPr>
      </p:pic>
    </p:spTree>
    <p:extLst>
      <p:ext uri="{BB962C8B-B14F-4D97-AF65-F5344CB8AC3E}">
        <p14:creationId xmlns:p14="http://schemas.microsoft.com/office/powerpoint/2010/main" val="266588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9E538-ED1A-AE46-B682-852D96C4010D}"/>
              </a:ext>
            </a:extLst>
          </p:cNvPr>
          <p:cNvSpPr>
            <a:spLocks noGrp="1"/>
          </p:cNvSpPr>
          <p:nvPr>
            <p:ph type="title"/>
          </p:nvPr>
        </p:nvSpPr>
        <p:spPr/>
        <p:txBody>
          <a:bodyPr>
            <a:normAutofit fontScale="90000"/>
          </a:bodyPr>
          <a:lstStyle/>
          <a:p>
            <a:r>
              <a:rPr lang="en-US" dirty="0"/>
              <a:t>Anterior-Posterior Gradient for Abstract Rule Levels in Hippocampus</a:t>
            </a:r>
          </a:p>
        </p:txBody>
      </p:sp>
      <p:pic>
        <p:nvPicPr>
          <p:cNvPr id="1026" name="Picture 2" descr="image">
            <a:extLst>
              <a:ext uri="{FF2B5EF4-FFF2-40B4-BE49-F238E27FC236}">
                <a16:creationId xmlns:a16="http://schemas.microsoft.com/office/drawing/2014/main" id="{110A4B86-3CDC-F548-B07B-B0D3508B2B5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435378" y="2067474"/>
            <a:ext cx="3480021" cy="22244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EE141C-15BF-FD45-B9CF-E2F66204FDE2}"/>
              </a:ext>
            </a:extLst>
          </p:cNvPr>
          <p:cNvSpPr txBox="1"/>
          <p:nvPr/>
        </p:nvSpPr>
        <p:spPr>
          <a:xfrm>
            <a:off x="7031470" y="4345795"/>
            <a:ext cx="1833131" cy="369332"/>
          </a:xfrm>
          <a:prstGeom prst="rect">
            <a:avLst/>
          </a:prstGeom>
          <a:noFill/>
        </p:spPr>
        <p:txBody>
          <a:bodyPr wrap="none" rtlCol="0">
            <a:spAutoFit/>
          </a:bodyPr>
          <a:lstStyle/>
          <a:p>
            <a:r>
              <a:rPr lang="en-US" dirty="0"/>
              <a:t>Brown et al. 2021</a:t>
            </a:r>
          </a:p>
        </p:txBody>
      </p:sp>
      <p:pic>
        <p:nvPicPr>
          <p:cNvPr id="1028" name="Picture 4" descr="image">
            <a:extLst>
              <a:ext uri="{FF2B5EF4-FFF2-40B4-BE49-F238E27FC236}">
                <a16:creationId xmlns:a16="http://schemas.microsoft.com/office/drawing/2014/main" id="{D647FD1C-3C6C-DE44-91D5-2F4F5576784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1" y="1902598"/>
            <a:ext cx="4919286" cy="242291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6918E0A-59F6-9040-9D62-010AC79E42F6}"/>
              </a:ext>
            </a:extLst>
          </p:cNvPr>
          <p:cNvSpPr>
            <a:spLocks noGrp="1"/>
          </p:cNvSpPr>
          <p:nvPr>
            <p:ph type="sldNum" sz="quarter" idx="12"/>
          </p:nvPr>
        </p:nvSpPr>
        <p:spPr/>
        <p:txBody>
          <a:bodyPr/>
          <a:lstStyle/>
          <a:p>
            <a:fld id="{E1552ADF-166F-AF40-B1A4-D35B819B761E}" type="slidenum">
              <a:rPr lang="en-US" smtClean="0"/>
              <a:t>32</a:t>
            </a:fld>
            <a:endParaRPr lang="en-US"/>
          </a:p>
        </p:txBody>
      </p:sp>
      <p:sp>
        <p:nvSpPr>
          <p:cNvPr id="6" name="TextBox 5">
            <a:extLst>
              <a:ext uri="{FF2B5EF4-FFF2-40B4-BE49-F238E27FC236}">
                <a16:creationId xmlns:a16="http://schemas.microsoft.com/office/drawing/2014/main" id="{8AF2965A-49E8-ED40-87F8-52075D187AAE}"/>
              </a:ext>
            </a:extLst>
          </p:cNvPr>
          <p:cNvSpPr txBox="1"/>
          <p:nvPr/>
        </p:nvSpPr>
        <p:spPr>
          <a:xfrm>
            <a:off x="254000" y="4923214"/>
            <a:ext cx="8636000"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Higher-level (superordinate) abstract rules:</a:t>
            </a:r>
          </a:p>
          <a:p>
            <a:pPr marL="742950" lvl="1" indent="-285750">
              <a:buFont typeface="Arial" panose="020B0604020202020204" pitchFamily="34" charset="0"/>
              <a:buChar char="•"/>
            </a:pPr>
            <a:r>
              <a:rPr lang="en-US" sz="2400" dirty="0"/>
              <a:t>Activated more anterior regions of hippocampus.</a:t>
            </a:r>
          </a:p>
          <a:p>
            <a:pPr marL="742950" lvl="1" indent="-285750">
              <a:buFont typeface="Arial" panose="020B0604020202020204" pitchFamily="34" charset="0"/>
              <a:buChar char="•"/>
            </a:pPr>
            <a:r>
              <a:rPr lang="en-US" sz="2400" dirty="0"/>
              <a:t>Increased Functional Connectivity between anterior hippocampus and anterior prefrontal cortex</a:t>
            </a:r>
          </a:p>
        </p:txBody>
      </p:sp>
    </p:spTree>
    <p:extLst>
      <p:ext uri="{BB962C8B-B14F-4D97-AF65-F5344CB8AC3E}">
        <p14:creationId xmlns:p14="http://schemas.microsoft.com/office/powerpoint/2010/main" val="343360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9E538-ED1A-AE46-B682-852D96C4010D}"/>
              </a:ext>
            </a:extLst>
          </p:cNvPr>
          <p:cNvSpPr>
            <a:spLocks noGrp="1"/>
          </p:cNvSpPr>
          <p:nvPr>
            <p:ph type="title"/>
          </p:nvPr>
        </p:nvSpPr>
        <p:spPr/>
        <p:txBody>
          <a:bodyPr>
            <a:normAutofit/>
          </a:bodyPr>
          <a:lstStyle/>
          <a:p>
            <a:r>
              <a:rPr lang="en-US" dirty="0"/>
              <a:t>Anterior-Posterior Gradient Organization of the Hippocampus</a:t>
            </a:r>
          </a:p>
        </p:txBody>
      </p:sp>
      <p:sp>
        <p:nvSpPr>
          <p:cNvPr id="3" name="Slide Number Placeholder 2">
            <a:extLst>
              <a:ext uri="{FF2B5EF4-FFF2-40B4-BE49-F238E27FC236}">
                <a16:creationId xmlns:a16="http://schemas.microsoft.com/office/drawing/2014/main" id="{26918E0A-59F6-9040-9D62-010AC79E42F6}"/>
              </a:ext>
            </a:extLst>
          </p:cNvPr>
          <p:cNvSpPr>
            <a:spLocks noGrp="1"/>
          </p:cNvSpPr>
          <p:nvPr>
            <p:ph type="sldNum" sz="quarter" idx="12"/>
          </p:nvPr>
        </p:nvSpPr>
        <p:spPr/>
        <p:txBody>
          <a:bodyPr/>
          <a:lstStyle/>
          <a:p>
            <a:fld id="{E1552ADF-166F-AF40-B1A4-D35B819B761E}" type="slidenum">
              <a:rPr lang="en-US" smtClean="0"/>
              <a:t>33</a:t>
            </a:fld>
            <a:endParaRPr lang="en-US"/>
          </a:p>
        </p:txBody>
      </p:sp>
      <p:pic>
        <p:nvPicPr>
          <p:cNvPr id="4" name="Picture 3">
            <a:extLst>
              <a:ext uri="{FF2B5EF4-FFF2-40B4-BE49-F238E27FC236}">
                <a16:creationId xmlns:a16="http://schemas.microsoft.com/office/drawing/2014/main" id="{1CF80630-04C5-CD4B-8D88-B6BCDE2244C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0406" y="2474242"/>
            <a:ext cx="3014239" cy="2869253"/>
          </a:xfrm>
          <a:prstGeom prst="rect">
            <a:avLst/>
          </a:prstGeom>
        </p:spPr>
      </p:pic>
      <p:sp>
        <p:nvSpPr>
          <p:cNvPr id="5" name="TextBox 4">
            <a:extLst>
              <a:ext uri="{FF2B5EF4-FFF2-40B4-BE49-F238E27FC236}">
                <a16:creationId xmlns:a16="http://schemas.microsoft.com/office/drawing/2014/main" id="{CBDA4237-E6E6-6340-A7E7-252751D6FD86}"/>
              </a:ext>
            </a:extLst>
          </p:cNvPr>
          <p:cNvSpPr txBox="1"/>
          <p:nvPr/>
        </p:nvSpPr>
        <p:spPr>
          <a:xfrm>
            <a:off x="6860654" y="5126538"/>
            <a:ext cx="1885837" cy="369332"/>
          </a:xfrm>
          <a:prstGeom prst="rect">
            <a:avLst/>
          </a:prstGeom>
          <a:noFill/>
        </p:spPr>
        <p:txBody>
          <a:bodyPr wrap="none" rtlCol="0">
            <a:spAutoFit/>
          </a:bodyPr>
          <a:lstStyle/>
          <a:p>
            <a:r>
              <a:rPr lang="en-US" dirty="0" err="1"/>
              <a:t>Brunec</a:t>
            </a:r>
            <a:r>
              <a:rPr lang="en-US" dirty="0"/>
              <a:t> et al. 2018</a:t>
            </a:r>
          </a:p>
        </p:txBody>
      </p:sp>
      <p:sp>
        <p:nvSpPr>
          <p:cNvPr id="7" name="Rectangle 6">
            <a:extLst>
              <a:ext uri="{FF2B5EF4-FFF2-40B4-BE49-F238E27FC236}">
                <a16:creationId xmlns:a16="http://schemas.microsoft.com/office/drawing/2014/main" id="{1D01ED1C-BCAC-A44B-AFDA-E31B0C5AD475}"/>
              </a:ext>
            </a:extLst>
          </p:cNvPr>
          <p:cNvSpPr/>
          <p:nvPr/>
        </p:nvSpPr>
        <p:spPr>
          <a:xfrm>
            <a:off x="2686051" y="3624943"/>
            <a:ext cx="2950029" cy="1958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93D3529-27AF-FD4E-818C-0D3ECE155F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41945" y="2639227"/>
            <a:ext cx="2639386" cy="2127506"/>
          </a:xfrm>
          <a:prstGeom prst="rect">
            <a:avLst/>
          </a:prstGeom>
        </p:spPr>
      </p:pic>
      <p:pic>
        <p:nvPicPr>
          <p:cNvPr id="10" name="Picture 9">
            <a:extLst>
              <a:ext uri="{FF2B5EF4-FFF2-40B4-BE49-F238E27FC236}">
                <a16:creationId xmlns:a16="http://schemas.microsoft.com/office/drawing/2014/main" id="{6E4BF8C7-D77B-8948-886A-3065E6AD554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783457" y="2639227"/>
            <a:ext cx="3120137" cy="2200034"/>
          </a:xfrm>
          <a:prstGeom prst="rect">
            <a:avLst/>
          </a:prstGeom>
        </p:spPr>
      </p:pic>
      <p:sp>
        <p:nvSpPr>
          <p:cNvPr id="6" name="TextBox 5">
            <a:extLst>
              <a:ext uri="{FF2B5EF4-FFF2-40B4-BE49-F238E27FC236}">
                <a16:creationId xmlns:a16="http://schemas.microsoft.com/office/drawing/2014/main" id="{D355BDB7-D757-D645-BD0F-128BE09D2AFC}"/>
              </a:ext>
            </a:extLst>
          </p:cNvPr>
          <p:cNvSpPr txBox="1"/>
          <p:nvPr/>
        </p:nvSpPr>
        <p:spPr>
          <a:xfrm>
            <a:off x="477342" y="5846543"/>
            <a:ext cx="5241563" cy="830997"/>
          </a:xfrm>
          <a:prstGeom prst="rect">
            <a:avLst/>
          </a:prstGeom>
          <a:noFill/>
        </p:spPr>
        <p:txBody>
          <a:bodyPr wrap="none" rtlCol="0">
            <a:spAutoFit/>
          </a:bodyPr>
          <a:lstStyle/>
          <a:p>
            <a:r>
              <a:rPr lang="en-US" sz="2400" dirty="0"/>
              <a:t>Anterior Regions: Coarse Representation</a:t>
            </a:r>
          </a:p>
          <a:p>
            <a:r>
              <a:rPr lang="en-US" sz="2400" dirty="0"/>
              <a:t>Posterior Regions: Fine Representation</a:t>
            </a:r>
          </a:p>
        </p:txBody>
      </p:sp>
    </p:spTree>
    <p:extLst>
      <p:ext uri="{BB962C8B-B14F-4D97-AF65-F5344CB8AC3E}">
        <p14:creationId xmlns:p14="http://schemas.microsoft.com/office/powerpoint/2010/main" val="257614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223D8-42A6-F74E-8E1D-F6E2CF4FD032}"/>
              </a:ext>
            </a:extLst>
          </p:cNvPr>
          <p:cNvSpPr>
            <a:spLocks noGrp="1"/>
          </p:cNvSpPr>
          <p:nvPr>
            <p:ph type="title"/>
          </p:nvPr>
        </p:nvSpPr>
        <p:spPr/>
        <p:txBody>
          <a:bodyPr/>
          <a:lstStyle/>
          <a:p>
            <a:r>
              <a:rPr lang="en-US" dirty="0"/>
              <a:t>Rostro-caudal Hierarchical Organization of Prefrontal Cortex</a:t>
            </a:r>
          </a:p>
        </p:txBody>
      </p:sp>
      <p:pic>
        <p:nvPicPr>
          <p:cNvPr id="9" name="Content Placeholder 8">
            <a:extLst>
              <a:ext uri="{FF2B5EF4-FFF2-40B4-BE49-F238E27FC236}">
                <a16:creationId xmlns:a16="http://schemas.microsoft.com/office/drawing/2014/main" id="{6DC9EC1F-920F-4849-9A89-B49061463E9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91096" y="1956127"/>
            <a:ext cx="5708495" cy="4036147"/>
          </a:xfrm>
        </p:spPr>
      </p:pic>
      <p:sp>
        <p:nvSpPr>
          <p:cNvPr id="4" name="Slide Number Placeholder 3">
            <a:extLst>
              <a:ext uri="{FF2B5EF4-FFF2-40B4-BE49-F238E27FC236}">
                <a16:creationId xmlns:a16="http://schemas.microsoft.com/office/drawing/2014/main" id="{8AD68A6E-0AAE-934C-8448-4772316E5CC6}"/>
              </a:ext>
            </a:extLst>
          </p:cNvPr>
          <p:cNvSpPr>
            <a:spLocks noGrp="1"/>
          </p:cNvSpPr>
          <p:nvPr>
            <p:ph type="sldNum" sz="quarter" idx="12"/>
          </p:nvPr>
        </p:nvSpPr>
        <p:spPr/>
        <p:txBody>
          <a:bodyPr/>
          <a:lstStyle/>
          <a:p>
            <a:fld id="{E1552ADF-166F-AF40-B1A4-D35B819B761E}" type="slidenum">
              <a:rPr lang="en-US" smtClean="0"/>
              <a:t>34</a:t>
            </a:fld>
            <a:endParaRPr lang="en-US"/>
          </a:p>
        </p:txBody>
      </p:sp>
      <p:cxnSp>
        <p:nvCxnSpPr>
          <p:cNvPr id="11" name="Straight Arrow Connector 10">
            <a:extLst>
              <a:ext uri="{FF2B5EF4-FFF2-40B4-BE49-F238E27FC236}">
                <a16:creationId xmlns:a16="http://schemas.microsoft.com/office/drawing/2014/main" id="{814C4567-63DD-E941-8D5D-B9B299A4D3CB}"/>
              </a:ext>
            </a:extLst>
          </p:cNvPr>
          <p:cNvCxnSpPr/>
          <p:nvPr/>
        </p:nvCxnSpPr>
        <p:spPr>
          <a:xfrm flipV="1">
            <a:off x="5183755" y="3378694"/>
            <a:ext cx="2015836" cy="1465119"/>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74630DF-DA5A-6146-BC49-44DA2F703205}"/>
              </a:ext>
            </a:extLst>
          </p:cNvPr>
          <p:cNvSpPr txBox="1"/>
          <p:nvPr/>
        </p:nvSpPr>
        <p:spPr>
          <a:xfrm>
            <a:off x="5069455" y="5108326"/>
            <a:ext cx="1527726" cy="369332"/>
          </a:xfrm>
          <a:prstGeom prst="rect">
            <a:avLst/>
          </a:prstGeom>
          <a:noFill/>
        </p:spPr>
        <p:txBody>
          <a:bodyPr wrap="none" rtlCol="0">
            <a:spAutoFit/>
          </a:bodyPr>
          <a:lstStyle/>
          <a:p>
            <a:r>
              <a:rPr lang="en-US" dirty="0">
                <a:solidFill>
                  <a:srgbClr val="0070C0"/>
                </a:solidFill>
              </a:rPr>
              <a:t>More Abstract</a:t>
            </a:r>
          </a:p>
        </p:txBody>
      </p:sp>
      <p:sp>
        <p:nvSpPr>
          <p:cNvPr id="13" name="TextBox 12">
            <a:extLst>
              <a:ext uri="{FF2B5EF4-FFF2-40B4-BE49-F238E27FC236}">
                <a16:creationId xmlns:a16="http://schemas.microsoft.com/office/drawing/2014/main" id="{CAD628F0-8DCD-C24D-8798-024076D6F493}"/>
              </a:ext>
            </a:extLst>
          </p:cNvPr>
          <p:cNvSpPr txBox="1"/>
          <p:nvPr/>
        </p:nvSpPr>
        <p:spPr>
          <a:xfrm>
            <a:off x="7199591" y="3349892"/>
            <a:ext cx="1595180" cy="369332"/>
          </a:xfrm>
          <a:prstGeom prst="rect">
            <a:avLst/>
          </a:prstGeom>
          <a:noFill/>
        </p:spPr>
        <p:txBody>
          <a:bodyPr wrap="none" rtlCol="0">
            <a:spAutoFit/>
          </a:bodyPr>
          <a:lstStyle/>
          <a:p>
            <a:r>
              <a:rPr lang="en-US" dirty="0">
                <a:solidFill>
                  <a:srgbClr val="0070C0"/>
                </a:solidFill>
              </a:rPr>
              <a:t>More Concrete</a:t>
            </a:r>
          </a:p>
        </p:txBody>
      </p:sp>
      <p:sp>
        <p:nvSpPr>
          <p:cNvPr id="14" name="TextBox 13">
            <a:extLst>
              <a:ext uri="{FF2B5EF4-FFF2-40B4-BE49-F238E27FC236}">
                <a16:creationId xmlns:a16="http://schemas.microsoft.com/office/drawing/2014/main" id="{2A1530F2-1D18-1444-9412-DB8038A01917}"/>
              </a:ext>
            </a:extLst>
          </p:cNvPr>
          <p:cNvSpPr txBox="1"/>
          <p:nvPr/>
        </p:nvSpPr>
        <p:spPr>
          <a:xfrm>
            <a:off x="4559482" y="5992274"/>
            <a:ext cx="1898468" cy="369332"/>
          </a:xfrm>
          <a:prstGeom prst="rect">
            <a:avLst/>
          </a:prstGeom>
          <a:noFill/>
        </p:spPr>
        <p:txBody>
          <a:bodyPr wrap="none" rtlCol="0">
            <a:spAutoFit/>
          </a:bodyPr>
          <a:lstStyle/>
          <a:p>
            <a:r>
              <a:rPr lang="en-US" dirty="0"/>
              <a:t>Badre &amp; Nee 2018</a:t>
            </a:r>
          </a:p>
        </p:txBody>
      </p:sp>
    </p:spTree>
    <p:extLst>
      <p:ext uri="{BB962C8B-B14F-4D97-AF65-F5344CB8AC3E}">
        <p14:creationId xmlns:p14="http://schemas.microsoft.com/office/powerpoint/2010/main" val="13806361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9AE9B0D7-84BD-8D48-9A39-0C32A0E3E6B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79788" y="4059519"/>
            <a:ext cx="2545424" cy="2175669"/>
          </a:xfrm>
          <a:prstGeom prst="rect">
            <a:avLst/>
          </a:prstGeom>
        </p:spPr>
      </p:pic>
      <p:sp>
        <p:nvSpPr>
          <p:cNvPr id="2" name="Title 1">
            <a:extLst>
              <a:ext uri="{FF2B5EF4-FFF2-40B4-BE49-F238E27FC236}">
                <a16:creationId xmlns:a16="http://schemas.microsoft.com/office/drawing/2014/main" id="{5D237168-D477-3848-83FB-EB242FA36697}"/>
              </a:ext>
            </a:extLst>
          </p:cNvPr>
          <p:cNvSpPr>
            <a:spLocks noGrp="1"/>
          </p:cNvSpPr>
          <p:nvPr>
            <p:ph type="title"/>
          </p:nvPr>
        </p:nvSpPr>
        <p:spPr/>
        <p:txBody>
          <a:bodyPr/>
          <a:lstStyle/>
          <a:p>
            <a:r>
              <a:rPr lang="en-US" dirty="0"/>
              <a:t>Hypotheses</a:t>
            </a:r>
          </a:p>
        </p:txBody>
      </p:sp>
      <p:sp>
        <p:nvSpPr>
          <p:cNvPr id="3" name="Content Placeholder 2">
            <a:extLst>
              <a:ext uri="{FF2B5EF4-FFF2-40B4-BE49-F238E27FC236}">
                <a16:creationId xmlns:a16="http://schemas.microsoft.com/office/drawing/2014/main" id="{70D71ADE-5F3E-0846-84D3-208AF839665D}"/>
              </a:ext>
            </a:extLst>
          </p:cNvPr>
          <p:cNvSpPr>
            <a:spLocks noGrp="1"/>
          </p:cNvSpPr>
          <p:nvPr>
            <p:ph idx="1"/>
          </p:nvPr>
        </p:nvSpPr>
        <p:spPr/>
        <p:txBody>
          <a:bodyPr/>
          <a:lstStyle/>
          <a:p>
            <a:r>
              <a:rPr lang="en-US" dirty="0"/>
              <a:t>Functional connectivity between anterior hippocampus and anterior prefrontal cortex supports the integration of higher order contexts.</a:t>
            </a:r>
          </a:p>
          <a:p>
            <a:r>
              <a:rPr lang="en-US" dirty="0"/>
              <a:t>In successful learners, this connectivity pattern will develop as context-dependent rules are learned.</a:t>
            </a:r>
          </a:p>
        </p:txBody>
      </p:sp>
      <p:sp>
        <p:nvSpPr>
          <p:cNvPr id="4" name="Slide Number Placeholder 3">
            <a:extLst>
              <a:ext uri="{FF2B5EF4-FFF2-40B4-BE49-F238E27FC236}">
                <a16:creationId xmlns:a16="http://schemas.microsoft.com/office/drawing/2014/main" id="{A12AE23E-91BB-3D40-9DD1-C72DAD0B6A59}"/>
              </a:ext>
            </a:extLst>
          </p:cNvPr>
          <p:cNvSpPr>
            <a:spLocks noGrp="1"/>
          </p:cNvSpPr>
          <p:nvPr>
            <p:ph type="sldNum" sz="quarter" idx="12"/>
          </p:nvPr>
        </p:nvSpPr>
        <p:spPr/>
        <p:txBody>
          <a:bodyPr/>
          <a:lstStyle/>
          <a:p>
            <a:fld id="{E1552ADF-166F-AF40-B1A4-D35B819B761E}" type="slidenum">
              <a:rPr lang="en-US" smtClean="0"/>
              <a:t>35</a:t>
            </a:fld>
            <a:endParaRPr lang="en-US"/>
          </a:p>
        </p:txBody>
      </p:sp>
      <p:pic>
        <p:nvPicPr>
          <p:cNvPr id="5" name="Picture 4">
            <a:extLst>
              <a:ext uri="{FF2B5EF4-FFF2-40B4-BE49-F238E27FC236}">
                <a16:creationId xmlns:a16="http://schemas.microsoft.com/office/drawing/2014/main" id="{16FAC88D-7C4D-F346-A093-B1A2FF240B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650" y="4356894"/>
            <a:ext cx="4891007" cy="1630336"/>
          </a:xfrm>
          <a:prstGeom prst="rect">
            <a:avLst/>
          </a:prstGeom>
        </p:spPr>
      </p:pic>
      <p:sp>
        <p:nvSpPr>
          <p:cNvPr id="7" name="Oval 6">
            <a:extLst>
              <a:ext uri="{FF2B5EF4-FFF2-40B4-BE49-F238E27FC236}">
                <a16:creationId xmlns:a16="http://schemas.microsoft.com/office/drawing/2014/main" id="{73897ADC-F110-C34D-86AE-CA49B6FAF42F}"/>
              </a:ext>
            </a:extLst>
          </p:cNvPr>
          <p:cNvSpPr/>
          <p:nvPr/>
        </p:nvSpPr>
        <p:spPr>
          <a:xfrm>
            <a:off x="7906870" y="4932783"/>
            <a:ext cx="167149" cy="16714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7DF125A1-E4E2-8445-A86C-FE0CA8E08E19}"/>
              </a:ext>
            </a:extLst>
          </p:cNvPr>
          <p:cNvCxnSpPr>
            <a:cxnSpLocks/>
          </p:cNvCxnSpPr>
          <p:nvPr/>
        </p:nvCxnSpPr>
        <p:spPr>
          <a:xfrm flipV="1">
            <a:off x="7245250" y="5046922"/>
            <a:ext cx="661620" cy="352905"/>
          </a:xfrm>
          <a:prstGeom prst="straightConnector1">
            <a:avLst/>
          </a:prstGeom>
          <a:ln w="38100">
            <a:solidFill>
              <a:srgbClr val="FFFF00"/>
            </a:solidFill>
            <a:headEnd type="triangle"/>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04428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0B16B-3816-A14A-92FD-6A1602A3E109}"/>
              </a:ext>
            </a:extLst>
          </p:cNvPr>
          <p:cNvSpPr>
            <a:spLocks noGrp="1"/>
          </p:cNvSpPr>
          <p:nvPr>
            <p:ph type="title"/>
          </p:nvPr>
        </p:nvSpPr>
        <p:spPr/>
        <p:txBody>
          <a:bodyPr/>
          <a:lstStyle/>
          <a:p>
            <a:r>
              <a:rPr lang="en-US" dirty="0"/>
              <a:t>Hippocampal ROIs</a:t>
            </a:r>
          </a:p>
        </p:txBody>
      </p:sp>
      <p:pic>
        <p:nvPicPr>
          <p:cNvPr id="6" name="Content Placeholder 5">
            <a:extLst>
              <a:ext uri="{FF2B5EF4-FFF2-40B4-BE49-F238E27FC236}">
                <a16:creationId xmlns:a16="http://schemas.microsoft.com/office/drawing/2014/main" id="{3B5B7C32-8DF5-D047-B4F3-A2213CBF8B7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52673" y="1690689"/>
            <a:ext cx="6238653" cy="4533421"/>
          </a:xfrm>
        </p:spPr>
      </p:pic>
      <p:sp>
        <p:nvSpPr>
          <p:cNvPr id="4" name="Slide Number Placeholder 3">
            <a:extLst>
              <a:ext uri="{FF2B5EF4-FFF2-40B4-BE49-F238E27FC236}">
                <a16:creationId xmlns:a16="http://schemas.microsoft.com/office/drawing/2014/main" id="{D17AD0CD-0A48-3540-9486-3C0B5C7C1738}"/>
              </a:ext>
            </a:extLst>
          </p:cNvPr>
          <p:cNvSpPr>
            <a:spLocks noGrp="1"/>
          </p:cNvSpPr>
          <p:nvPr>
            <p:ph type="sldNum" sz="quarter" idx="12"/>
          </p:nvPr>
        </p:nvSpPr>
        <p:spPr/>
        <p:txBody>
          <a:bodyPr/>
          <a:lstStyle/>
          <a:p>
            <a:fld id="{E1552ADF-166F-AF40-B1A4-D35B819B761E}" type="slidenum">
              <a:rPr lang="en-US" smtClean="0"/>
              <a:t>36</a:t>
            </a:fld>
            <a:endParaRPr lang="en-US"/>
          </a:p>
        </p:txBody>
      </p:sp>
      <p:sp>
        <p:nvSpPr>
          <p:cNvPr id="5" name="TextBox 4">
            <a:extLst>
              <a:ext uri="{FF2B5EF4-FFF2-40B4-BE49-F238E27FC236}">
                <a16:creationId xmlns:a16="http://schemas.microsoft.com/office/drawing/2014/main" id="{8D87BD07-F230-A045-A6B0-CEB5EA3F6CCA}"/>
              </a:ext>
            </a:extLst>
          </p:cNvPr>
          <p:cNvSpPr txBox="1"/>
          <p:nvPr/>
        </p:nvSpPr>
        <p:spPr>
          <a:xfrm>
            <a:off x="0" y="6356351"/>
            <a:ext cx="1317412" cy="369332"/>
          </a:xfrm>
          <a:prstGeom prst="rect">
            <a:avLst/>
          </a:prstGeom>
          <a:noFill/>
        </p:spPr>
        <p:txBody>
          <a:bodyPr wrap="none" rtlCol="0">
            <a:spAutoFit/>
          </a:bodyPr>
          <a:lstStyle/>
          <a:p>
            <a:r>
              <a:rPr lang="en-US" dirty="0"/>
              <a:t>Matt Dunne</a:t>
            </a:r>
          </a:p>
        </p:txBody>
      </p:sp>
      <p:pic>
        <p:nvPicPr>
          <p:cNvPr id="1026" name="Picture 2">
            <a:extLst>
              <a:ext uri="{FF2B5EF4-FFF2-40B4-BE49-F238E27FC236}">
                <a16:creationId xmlns:a16="http://schemas.microsoft.com/office/drawing/2014/main" id="{3A1ED54E-AAB9-8448-B799-EB83F2EC2D6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238" y="5238102"/>
            <a:ext cx="1155092" cy="106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383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A155-4553-E740-93E9-45C4EB8351CB}"/>
              </a:ext>
            </a:extLst>
          </p:cNvPr>
          <p:cNvSpPr>
            <a:spLocks noGrp="1"/>
          </p:cNvSpPr>
          <p:nvPr>
            <p:ph type="title"/>
          </p:nvPr>
        </p:nvSpPr>
        <p:spPr/>
        <p:txBody>
          <a:bodyPr>
            <a:normAutofit fontScale="90000"/>
          </a:bodyPr>
          <a:lstStyle/>
          <a:p>
            <a:r>
              <a:rPr lang="en-US" dirty="0"/>
              <a:t>Hippocampal Head Functional Connectivity with </a:t>
            </a:r>
            <a:r>
              <a:rPr lang="en-US" b="1" u="sng" dirty="0"/>
              <a:t>Lateral Frontal Pole</a:t>
            </a:r>
          </a:p>
        </p:txBody>
      </p:sp>
      <p:sp>
        <p:nvSpPr>
          <p:cNvPr id="4" name="Slide Number Placeholder 3">
            <a:extLst>
              <a:ext uri="{FF2B5EF4-FFF2-40B4-BE49-F238E27FC236}">
                <a16:creationId xmlns:a16="http://schemas.microsoft.com/office/drawing/2014/main" id="{AF0A9C5A-52AF-A844-A5BD-1AA55B9462DA}"/>
              </a:ext>
            </a:extLst>
          </p:cNvPr>
          <p:cNvSpPr>
            <a:spLocks noGrp="1"/>
          </p:cNvSpPr>
          <p:nvPr>
            <p:ph type="sldNum" sz="quarter" idx="12"/>
          </p:nvPr>
        </p:nvSpPr>
        <p:spPr/>
        <p:txBody>
          <a:bodyPr/>
          <a:lstStyle/>
          <a:p>
            <a:fld id="{E1552ADF-166F-AF40-B1A4-D35B819B761E}" type="slidenum">
              <a:rPr lang="en-US" smtClean="0"/>
              <a:t>37</a:t>
            </a:fld>
            <a:endParaRPr lang="en-US"/>
          </a:p>
        </p:txBody>
      </p:sp>
      <p:pic>
        <p:nvPicPr>
          <p:cNvPr id="5" name="Content Placeholder 5">
            <a:extLst>
              <a:ext uri="{FF2B5EF4-FFF2-40B4-BE49-F238E27FC236}">
                <a16:creationId xmlns:a16="http://schemas.microsoft.com/office/drawing/2014/main" id="{1642E707-6936-E745-B37C-54D9721C6E94}"/>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628650" y="1841758"/>
            <a:ext cx="2171700" cy="4638131"/>
          </a:xfrm>
        </p:spPr>
      </p:pic>
      <p:sp>
        <p:nvSpPr>
          <p:cNvPr id="6" name="TextBox 5">
            <a:extLst>
              <a:ext uri="{FF2B5EF4-FFF2-40B4-BE49-F238E27FC236}">
                <a16:creationId xmlns:a16="http://schemas.microsoft.com/office/drawing/2014/main" id="{BF4671ED-A023-3543-AA49-28F312C128D3}"/>
              </a:ext>
            </a:extLst>
          </p:cNvPr>
          <p:cNvSpPr txBox="1"/>
          <p:nvPr/>
        </p:nvSpPr>
        <p:spPr>
          <a:xfrm rot="16200000">
            <a:off x="-870062" y="4213801"/>
            <a:ext cx="2628092" cy="369332"/>
          </a:xfrm>
          <a:prstGeom prst="rect">
            <a:avLst/>
          </a:prstGeom>
          <a:noFill/>
        </p:spPr>
        <p:txBody>
          <a:bodyPr wrap="none" rtlCol="0">
            <a:spAutoFit/>
          </a:bodyPr>
          <a:lstStyle/>
          <a:p>
            <a:r>
              <a:rPr lang="en-US" dirty="0"/>
              <a:t>Beta Series Correlation (Z)</a:t>
            </a:r>
          </a:p>
        </p:txBody>
      </p:sp>
      <p:sp>
        <p:nvSpPr>
          <p:cNvPr id="7" name="Rectangle 6">
            <a:extLst>
              <a:ext uri="{FF2B5EF4-FFF2-40B4-BE49-F238E27FC236}">
                <a16:creationId xmlns:a16="http://schemas.microsoft.com/office/drawing/2014/main" id="{24B4C7BF-4256-3A43-8694-F2E87D085B39}"/>
              </a:ext>
            </a:extLst>
          </p:cNvPr>
          <p:cNvSpPr/>
          <p:nvPr/>
        </p:nvSpPr>
        <p:spPr>
          <a:xfrm>
            <a:off x="937756" y="3196531"/>
            <a:ext cx="228103" cy="277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3C19793-D245-404F-9861-5CCFD0FA903A}"/>
              </a:ext>
            </a:extLst>
          </p:cNvPr>
          <p:cNvSpPr/>
          <p:nvPr/>
        </p:nvSpPr>
        <p:spPr>
          <a:xfrm>
            <a:off x="1165859" y="3196531"/>
            <a:ext cx="228104" cy="277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F7F7DA-9D12-6C46-A296-4AE422B7B308}"/>
              </a:ext>
            </a:extLst>
          </p:cNvPr>
          <p:cNvSpPr/>
          <p:nvPr/>
        </p:nvSpPr>
        <p:spPr>
          <a:xfrm>
            <a:off x="1393963" y="3196531"/>
            <a:ext cx="197291" cy="277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947A4D-9035-0B4F-B289-6EDDBC2C9992}"/>
              </a:ext>
            </a:extLst>
          </p:cNvPr>
          <p:cNvSpPr/>
          <p:nvPr/>
        </p:nvSpPr>
        <p:spPr>
          <a:xfrm>
            <a:off x="1591254" y="3196531"/>
            <a:ext cx="197291" cy="277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E33CA9-0908-9E4D-860A-25FB10742B2C}"/>
              </a:ext>
            </a:extLst>
          </p:cNvPr>
          <p:cNvSpPr/>
          <p:nvPr/>
        </p:nvSpPr>
        <p:spPr>
          <a:xfrm>
            <a:off x="1788545" y="3196531"/>
            <a:ext cx="225620" cy="277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EBDA4E-EE9E-0246-B2BF-725523CC4F0B}"/>
              </a:ext>
            </a:extLst>
          </p:cNvPr>
          <p:cNvSpPr/>
          <p:nvPr/>
        </p:nvSpPr>
        <p:spPr>
          <a:xfrm>
            <a:off x="2014165" y="3196531"/>
            <a:ext cx="197291" cy="277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DF5A71-685B-9D42-9724-D449D73F6C99}"/>
              </a:ext>
            </a:extLst>
          </p:cNvPr>
          <p:cNvSpPr/>
          <p:nvPr/>
        </p:nvSpPr>
        <p:spPr>
          <a:xfrm>
            <a:off x="2214939" y="3196531"/>
            <a:ext cx="222137" cy="277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3E5AC2-7891-DC4B-A6E9-E90909B1F7FB}"/>
              </a:ext>
            </a:extLst>
          </p:cNvPr>
          <p:cNvSpPr/>
          <p:nvPr/>
        </p:nvSpPr>
        <p:spPr>
          <a:xfrm>
            <a:off x="2437076" y="3196531"/>
            <a:ext cx="222137" cy="277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B6B5DE-73D6-8F4F-9167-2D8BB718AFD7}"/>
              </a:ext>
            </a:extLst>
          </p:cNvPr>
          <p:cNvSpPr/>
          <p:nvPr/>
        </p:nvSpPr>
        <p:spPr>
          <a:xfrm>
            <a:off x="1102760" y="2870385"/>
            <a:ext cx="413359" cy="275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DFA3ABB-9777-AE44-9ADE-D28D77D270C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93033" y="4548700"/>
            <a:ext cx="1921732" cy="1061901"/>
          </a:xfrm>
          <a:prstGeom prst="rect">
            <a:avLst/>
          </a:prstGeom>
          <a:ln w="76200">
            <a:solidFill>
              <a:srgbClr val="02BFC4"/>
            </a:solidFill>
          </a:ln>
        </p:spPr>
      </p:pic>
      <p:pic>
        <p:nvPicPr>
          <p:cNvPr id="18" name="Picture 17">
            <a:extLst>
              <a:ext uri="{FF2B5EF4-FFF2-40B4-BE49-F238E27FC236}">
                <a16:creationId xmlns:a16="http://schemas.microsoft.com/office/drawing/2014/main" id="{7D22A7DC-8073-EB4B-9C58-7A7588669C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93033" y="4548700"/>
            <a:ext cx="1921732" cy="1061901"/>
          </a:xfrm>
          <a:prstGeom prst="rect">
            <a:avLst/>
          </a:prstGeom>
          <a:ln w="76200">
            <a:solidFill>
              <a:srgbClr val="02BFC4"/>
            </a:solidFill>
          </a:ln>
        </p:spPr>
      </p:pic>
      <p:pic>
        <p:nvPicPr>
          <p:cNvPr id="19" name="Picture 18">
            <a:extLst>
              <a:ext uri="{FF2B5EF4-FFF2-40B4-BE49-F238E27FC236}">
                <a16:creationId xmlns:a16="http://schemas.microsoft.com/office/drawing/2014/main" id="{3F4ECB70-9F36-BF4D-ABC5-906CA88BFFE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593033" y="4548700"/>
            <a:ext cx="1921732" cy="1061901"/>
          </a:xfrm>
          <a:prstGeom prst="rect">
            <a:avLst/>
          </a:prstGeom>
          <a:ln w="76200">
            <a:solidFill>
              <a:srgbClr val="02BFC4"/>
            </a:solidFill>
          </a:ln>
        </p:spPr>
      </p:pic>
      <p:pic>
        <p:nvPicPr>
          <p:cNvPr id="20" name="Picture 19">
            <a:extLst>
              <a:ext uri="{FF2B5EF4-FFF2-40B4-BE49-F238E27FC236}">
                <a16:creationId xmlns:a16="http://schemas.microsoft.com/office/drawing/2014/main" id="{7E33CA60-6C56-D040-BE7E-3A2986FC4A8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593033" y="4548700"/>
            <a:ext cx="1921732" cy="1061901"/>
          </a:xfrm>
          <a:prstGeom prst="rect">
            <a:avLst/>
          </a:prstGeom>
          <a:ln w="76200">
            <a:solidFill>
              <a:srgbClr val="02BFC4"/>
            </a:solidFill>
          </a:ln>
        </p:spPr>
      </p:pic>
      <p:pic>
        <p:nvPicPr>
          <p:cNvPr id="21" name="Picture 20">
            <a:extLst>
              <a:ext uri="{FF2B5EF4-FFF2-40B4-BE49-F238E27FC236}">
                <a16:creationId xmlns:a16="http://schemas.microsoft.com/office/drawing/2014/main" id="{A7307183-23EB-174C-A12E-C831CECAE08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593033" y="4548700"/>
            <a:ext cx="1921732" cy="1061901"/>
          </a:xfrm>
          <a:prstGeom prst="rect">
            <a:avLst/>
          </a:prstGeom>
          <a:ln w="76200">
            <a:solidFill>
              <a:srgbClr val="02BFC4"/>
            </a:solidFill>
          </a:ln>
        </p:spPr>
      </p:pic>
      <p:pic>
        <p:nvPicPr>
          <p:cNvPr id="22" name="Picture 21">
            <a:extLst>
              <a:ext uri="{FF2B5EF4-FFF2-40B4-BE49-F238E27FC236}">
                <a16:creationId xmlns:a16="http://schemas.microsoft.com/office/drawing/2014/main" id="{2EFFBB0C-ED93-EC49-9F01-EA4EF65A832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593033" y="4548700"/>
            <a:ext cx="1921732" cy="1061901"/>
          </a:xfrm>
          <a:prstGeom prst="rect">
            <a:avLst/>
          </a:prstGeom>
          <a:ln w="76200">
            <a:solidFill>
              <a:srgbClr val="02BFC4"/>
            </a:solidFill>
          </a:ln>
        </p:spPr>
      </p:pic>
      <p:pic>
        <p:nvPicPr>
          <p:cNvPr id="23" name="Picture 22">
            <a:extLst>
              <a:ext uri="{FF2B5EF4-FFF2-40B4-BE49-F238E27FC236}">
                <a16:creationId xmlns:a16="http://schemas.microsoft.com/office/drawing/2014/main" id="{267ACE63-0C60-5644-AA7A-EF427BAB50B8}"/>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593033" y="4548700"/>
            <a:ext cx="1921732" cy="1061901"/>
          </a:xfrm>
          <a:prstGeom prst="rect">
            <a:avLst/>
          </a:prstGeom>
          <a:ln w="76200">
            <a:solidFill>
              <a:srgbClr val="02BFC4"/>
            </a:solidFill>
          </a:ln>
        </p:spPr>
      </p:pic>
      <p:pic>
        <p:nvPicPr>
          <p:cNvPr id="24" name="Picture 23">
            <a:extLst>
              <a:ext uri="{FF2B5EF4-FFF2-40B4-BE49-F238E27FC236}">
                <a16:creationId xmlns:a16="http://schemas.microsoft.com/office/drawing/2014/main" id="{B22F60A3-57AD-0744-9844-9752BA57C12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593033" y="4548700"/>
            <a:ext cx="1921732" cy="1061901"/>
          </a:xfrm>
          <a:prstGeom prst="rect">
            <a:avLst/>
          </a:prstGeom>
          <a:ln w="76200">
            <a:solidFill>
              <a:srgbClr val="02BFC4"/>
            </a:solidFill>
          </a:ln>
        </p:spPr>
      </p:pic>
      <p:pic>
        <p:nvPicPr>
          <p:cNvPr id="26" name="Picture 25">
            <a:extLst>
              <a:ext uri="{FF2B5EF4-FFF2-40B4-BE49-F238E27FC236}">
                <a16:creationId xmlns:a16="http://schemas.microsoft.com/office/drawing/2014/main" id="{274DDBBF-700D-D640-9580-163F3FA0ADE8}"/>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168969" y="4548700"/>
            <a:ext cx="1921732" cy="1061901"/>
          </a:xfrm>
          <a:prstGeom prst="rect">
            <a:avLst/>
          </a:prstGeom>
          <a:ln w="76200">
            <a:solidFill>
              <a:srgbClr val="F9766D"/>
            </a:solidFill>
          </a:ln>
        </p:spPr>
      </p:pic>
      <p:pic>
        <p:nvPicPr>
          <p:cNvPr id="27" name="Picture 26">
            <a:extLst>
              <a:ext uri="{FF2B5EF4-FFF2-40B4-BE49-F238E27FC236}">
                <a16:creationId xmlns:a16="http://schemas.microsoft.com/office/drawing/2014/main" id="{C90ECD76-8060-8A49-A71F-E635D1F031EE}"/>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168969" y="4543986"/>
            <a:ext cx="1921732" cy="1073348"/>
          </a:xfrm>
          <a:prstGeom prst="rect">
            <a:avLst/>
          </a:prstGeom>
          <a:ln w="76200">
            <a:solidFill>
              <a:srgbClr val="F9766D"/>
            </a:solidFill>
          </a:ln>
        </p:spPr>
      </p:pic>
      <p:pic>
        <p:nvPicPr>
          <p:cNvPr id="28" name="Picture 27">
            <a:extLst>
              <a:ext uri="{FF2B5EF4-FFF2-40B4-BE49-F238E27FC236}">
                <a16:creationId xmlns:a16="http://schemas.microsoft.com/office/drawing/2014/main" id="{756E3C9A-152D-AE45-BEF3-928391C9BD41}"/>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6168969" y="4543986"/>
            <a:ext cx="1921732" cy="1073348"/>
          </a:xfrm>
          <a:prstGeom prst="rect">
            <a:avLst/>
          </a:prstGeom>
          <a:ln w="76200">
            <a:solidFill>
              <a:srgbClr val="F9766D"/>
            </a:solidFill>
          </a:ln>
        </p:spPr>
      </p:pic>
      <p:pic>
        <p:nvPicPr>
          <p:cNvPr id="29" name="Picture 28">
            <a:extLst>
              <a:ext uri="{FF2B5EF4-FFF2-40B4-BE49-F238E27FC236}">
                <a16:creationId xmlns:a16="http://schemas.microsoft.com/office/drawing/2014/main" id="{1E424246-1E9B-4F44-AE46-80116E1F1B66}"/>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6168969" y="4543986"/>
            <a:ext cx="1921732" cy="1073348"/>
          </a:xfrm>
          <a:prstGeom prst="rect">
            <a:avLst/>
          </a:prstGeom>
          <a:ln w="76200">
            <a:solidFill>
              <a:srgbClr val="F9766D"/>
            </a:solidFill>
          </a:ln>
        </p:spPr>
      </p:pic>
      <p:pic>
        <p:nvPicPr>
          <p:cNvPr id="30" name="Picture 29">
            <a:extLst>
              <a:ext uri="{FF2B5EF4-FFF2-40B4-BE49-F238E27FC236}">
                <a16:creationId xmlns:a16="http://schemas.microsoft.com/office/drawing/2014/main" id="{B2F5AC36-1EC7-4247-9E96-BD8409555B7B}"/>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168969" y="4543986"/>
            <a:ext cx="1921732" cy="1073348"/>
          </a:xfrm>
          <a:prstGeom prst="rect">
            <a:avLst/>
          </a:prstGeom>
          <a:ln w="76200">
            <a:solidFill>
              <a:srgbClr val="F9766D"/>
            </a:solidFill>
          </a:ln>
        </p:spPr>
      </p:pic>
      <p:pic>
        <p:nvPicPr>
          <p:cNvPr id="31" name="Picture 30">
            <a:extLst>
              <a:ext uri="{FF2B5EF4-FFF2-40B4-BE49-F238E27FC236}">
                <a16:creationId xmlns:a16="http://schemas.microsoft.com/office/drawing/2014/main" id="{5B9AF5C4-C5D3-DD42-9F8C-27F05415F0E7}"/>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6168969" y="4543986"/>
            <a:ext cx="1921732" cy="1073348"/>
          </a:xfrm>
          <a:prstGeom prst="rect">
            <a:avLst/>
          </a:prstGeom>
          <a:ln w="76200">
            <a:solidFill>
              <a:srgbClr val="F9766D"/>
            </a:solidFill>
          </a:ln>
        </p:spPr>
      </p:pic>
      <p:pic>
        <p:nvPicPr>
          <p:cNvPr id="32" name="Picture 31">
            <a:extLst>
              <a:ext uri="{FF2B5EF4-FFF2-40B4-BE49-F238E27FC236}">
                <a16:creationId xmlns:a16="http://schemas.microsoft.com/office/drawing/2014/main" id="{B93774D5-CEDF-BD4C-9982-6027E454050A}"/>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6168969" y="4543986"/>
            <a:ext cx="1921732" cy="1073348"/>
          </a:xfrm>
          <a:prstGeom prst="rect">
            <a:avLst/>
          </a:prstGeom>
          <a:ln w="76200">
            <a:solidFill>
              <a:srgbClr val="F9766D"/>
            </a:solidFill>
          </a:ln>
        </p:spPr>
      </p:pic>
      <p:pic>
        <p:nvPicPr>
          <p:cNvPr id="33" name="Picture 32">
            <a:extLst>
              <a:ext uri="{FF2B5EF4-FFF2-40B4-BE49-F238E27FC236}">
                <a16:creationId xmlns:a16="http://schemas.microsoft.com/office/drawing/2014/main" id="{61402F5C-D6FE-CB49-B70D-416829B08565}"/>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6168969" y="4548700"/>
            <a:ext cx="1921732" cy="1061901"/>
          </a:xfrm>
          <a:prstGeom prst="rect">
            <a:avLst/>
          </a:prstGeom>
          <a:ln w="76200">
            <a:solidFill>
              <a:srgbClr val="F9766D"/>
            </a:solidFill>
          </a:ln>
        </p:spPr>
      </p:pic>
      <p:sp>
        <p:nvSpPr>
          <p:cNvPr id="34" name="TextBox 33">
            <a:extLst>
              <a:ext uri="{FF2B5EF4-FFF2-40B4-BE49-F238E27FC236}">
                <a16:creationId xmlns:a16="http://schemas.microsoft.com/office/drawing/2014/main" id="{484E1817-4B9E-D740-8B08-DF0E4E4B6E93}"/>
              </a:ext>
            </a:extLst>
          </p:cNvPr>
          <p:cNvSpPr txBox="1"/>
          <p:nvPr/>
        </p:nvSpPr>
        <p:spPr>
          <a:xfrm>
            <a:off x="3593033" y="2167764"/>
            <a:ext cx="1921732" cy="830997"/>
          </a:xfrm>
          <a:prstGeom prst="rect">
            <a:avLst/>
          </a:prstGeom>
          <a:noFill/>
        </p:spPr>
        <p:txBody>
          <a:bodyPr wrap="square" rtlCol="0">
            <a:spAutoFit/>
          </a:bodyPr>
          <a:lstStyle/>
          <a:p>
            <a:pPr algn="ctr"/>
            <a:r>
              <a:rPr lang="en-US" sz="2400" dirty="0">
                <a:solidFill>
                  <a:srgbClr val="02BFC4"/>
                </a:solidFill>
              </a:rPr>
              <a:t>Successful</a:t>
            </a:r>
          </a:p>
          <a:p>
            <a:pPr algn="ctr"/>
            <a:r>
              <a:rPr lang="en-US" sz="2400" dirty="0">
                <a:solidFill>
                  <a:srgbClr val="02BFC4"/>
                </a:solidFill>
              </a:rPr>
              <a:t>Learners</a:t>
            </a:r>
          </a:p>
        </p:txBody>
      </p:sp>
      <p:sp>
        <p:nvSpPr>
          <p:cNvPr id="35" name="TextBox 34">
            <a:extLst>
              <a:ext uri="{FF2B5EF4-FFF2-40B4-BE49-F238E27FC236}">
                <a16:creationId xmlns:a16="http://schemas.microsoft.com/office/drawing/2014/main" id="{8871DDC7-ECE8-EA45-827B-28714B972672}"/>
              </a:ext>
            </a:extLst>
          </p:cNvPr>
          <p:cNvSpPr txBox="1"/>
          <p:nvPr/>
        </p:nvSpPr>
        <p:spPr>
          <a:xfrm>
            <a:off x="6168969" y="2177195"/>
            <a:ext cx="1921732" cy="830997"/>
          </a:xfrm>
          <a:prstGeom prst="rect">
            <a:avLst/>
          </a:prstGeom>
          <a:noFill/>
        </p:spPr>
        <p:txBody>
          <a:bodyPr wrap="square" rtlCol="0">
            <a:spAutoFit/>
          </a:bodyPr>
          <a:lstStyle/>
          <a:p>
            <a:pPr algn="ctr"/>
            <a:r>
              <a:rPr lang="en-US" sz="2400" dirty="0">
                <a:solidFill>
                  <a:srgbClr val="F9766D"/>
                </a:solidFill>
              </a:rPr>
              <a:t>Unsuccessful Learners</a:t>
            </a:r>
          </a:p>
        </p:txBody>
      </p:sp>
      <p:sp>
        <p:nvSpPr>
          <p:cNvPr id="36" name="TextBox 35">
            <a:extLst>
              <a:ext uri="{FF2B5EF4-FFF2-40B4-BE49-F238E27FC236}">
                <a16:creationId xmlns:a16="http://schemas.microsoft.com/office/drawing/2014/main" id="{9CEC2424-6BEC-DF46-ACA6-BAC4B2C6066F}"/>
              </a:ext>
            </a:extLst>
          </p:cNvPr>
          <p:cNvSpPr txBox="1"/>
          <p:nvPr/>
        </p:nvSpPr>
        <p:spPr>
          <a:xfrm>
            <a:off x="1393963" y="6446292"/>
            <a:ext cx="649537" cy="369332"/>
          </a:xfrm>
          <a:prstGeom prst="rect">
            <a:avLst/>
          </a:prstGeom>
          <a:noFill/>
        </p:spPr>
        <p:txBody>
          <a:bodyPr wrap="none" rtlCol="0">
            <a:spAutoFit/>
          </a:bodyPr>
          <a:lstStyle/>
          <a:p>
            <a:pPr algn="ctr"/>
            <a:r>
              <a:rPr lang="en-US" dirty="0"/>
              <a:t>Time</a:t>
            </a:r>
          </a:p>
        </p:txBody>
      </p:sp>
      <p:sp>
        <p:nvSpPr>
          <p:cNvPr id="38" name="Rectangle 37">
            <a:extLst>
              <a:ext uri="{FF2B5EF4-FFF2-40B4-BE49-F238E27FC236}">
                <a16:creationId xmlns:a16="http://schemas.microsoft.com/office/drawing/2014/main" id="{89204333-DEA1-7847-BC56-4AE9B7CA8E2E}"/>
              </a:ext>
            </a:extLst>
          </p:cNvPr>
          <p:cNvSpPr/>
          <p:nvPr/>
        </p:nvSpPr>
        <p:spPr>
          <a:xfrm>
            <a:off x="1330961" y="1841758"/>
            <a:ext cx="645160" cy="3260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159213F8-A10F-B74B-9B14-48950C969D35}"/>
              </a:ext>
            </a:extLst>
          </p:cNvPr>
          <p:cNvCxnSpPr>
            <a:cxnSpLocks/>
          </p:cNvCxnSpPr>
          <p:nvPr/>
        </p:nvCxnSpPr>
        <p:spPr>
          <a:xfrm>
            <a:off x="1976121" y="1841758"/>
            <a:ext cx="6114580" cy="169617"/>
          </a:xfrm>
          <a:prstGeom prst="line">
            <a:avLst/>
          </a:prstGeom>
          <a:ln w="12700">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8001A73B-4930-854F-A6D6-CB245141F1AD}"/>
              </a:ext>
            </a:extLst>
          </p:cNvPr>
          <p:cNvCxnSpPr>
            <a:cxnSpLocks/>
          </p:cNvCxnSpPr>
          <p:nvPr/>
        </p:nvCxnSpPr>
        <p:spPr>
          <a:xfrm>
            <a:off x="1971089" y="2166321"/>
            <a:ext cx="1369011" cy="704064"/>
          </a:xfrm>
          <a:prstGeom prst="line">
            <a:avLst/>
          </a:prstGeom>
          <a:ln w="12700">
            <a:solidFill>
              <a:schemeClr val="tx1"/>
            </a:solidFill>
            <a:prstDash val="sysDash"/>
          </a:ln>
        </p:spPr>
        <p:style>
          <a:lnRef idx="1">
            <a:schemeClr val="dk1"/>
          </a:lnRef>
          <a:fillRef idx="0">
            <a:schemeClr val="dk1"/>
          </a:fillRef>
          <a:effectRef idx="0">
            <a:schemeClr val="dk1"/>
          </a:effectRef>
          <a:fontRef idx="minor">
            <a:schemeClr val="tx1"/>
          </a:fontRef>
        </p:style>
      </p:cxnSp>
      <p:grpSp>
        <p:nvGrpSpPr>
          <p:cNvPr id="52" name="Group 51">
            <a:extLst>
              <a:ext uri="{FF2B5EF4-FFF2-40B4-BE49-F238E27FC236}">
                <a16:creationId xmlns:a16="http://schemas.microsoft.com/office/drawing/2014/main" id="{26A22B0D-A061-A848-8AEF-11AE9820EB55}"/>
              </a:ext>
            </a:extLst>
          </p:cNvPr>
          <p:cNvGrpSpPr/>
          <p:nvPr/>
        </p:nvGrpSpPr>
        <p:grpSpPr>
          <a:xfrm>
            <a:off x="3593033" y="3059668"/>
            <a:ext cx="1921732" cy="1110831"/>
            <a:chOff x="3593033" y="3059668"/>
            <a:chExt cx="1921732" cy="1110831"/>
          </a:xfrm>
        </p:grpSpPr>
        <p:pic>
          <p:nvPicPr>
            <p:cNvPr id="16" name="Content Placeholder 5">
              <a:extLst>
                <a:ext uri="{FF2B5EF4-FFF2-40B4-BE49-F238E27FC236}">
                  <a16:creationId xmlns:a16="http://schemas.microsoft.com/office/drawing/2014/main" id="{B37C4F8A-13E3-DD48-87F8-9E712BCAB792}"/>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3593033" y="3108598"/>
              <a:ext cx="1921732" cy="1061901"/>
            </a:xfrm>
            <a:prstGeom prst="rect">
              <a:avLst/>
            </a:prstGeom>
            <a:ln w="76200">
              <a:solidFill>
                <a:srgbClr val="02BFC4"/>
              </a:solidFill>
            </a:ln>
          </p:spPr>
        </p:pic>
        <p:sp>
          <p:nvSpPr>
            <p:cNvPr id="44" name="TextBox 43">
              <a:extLst>
                <a:ext uri="{FF2B5EF4-FFF2-40B4-BE49-F238E27FC236}">
                  <a16:creationId xmlns:a16="http://schemas.microsoft.com/office/drawing/2014/main" id="{E4EE6A75-63B2-7648-8FFF-D72A055C23ED}"/>
                </a:ext>
              </a:extLst>
            </p:cNvPr>
            <p:cNvSpPr txBox="1"/>
            <p:nvPr/>
          </p:nvSpPr>
          <p:spPr>
            <a:xfrm>
              <a:off x="3593033" y="3059668"/>
              <a:ext cx="494046" cy="369332"/>
            </a:xfrm>
            <a:prstGeom prst="rect">
              <a:avLst/>
            </a:prstGeom>
            <a:noFill/>
          </p:spPr>
          <p:txBody>
            <a:bodyPr wrap="none" rtlCol="0">
              <a:spAutoFit/>
            </a:bodyPr>
            <a:lstStyle/>
            <a:p>
              <a:r>
                <a:rPr lang="en-US" dirty="0"/>
                <a:t>t=1</a:t>
              </a:r>
            </a:p>
          </p:txBody>
        </p:sp>
      </p:grpSp>
      <p:grpSp>
        <p:nvGrpSpPr>
          <p:cNvPr id="53" name="Group 52">
            <a:extLst>
              <a:ext uri="{FF2B5EF4-FFF2-40B4-BE49-F238E27FC236}">
                <a16:creationId xmlns:a16="http://schemas.microsoft.com/office/drawing/2014/main" id="{875A7536-C12D-8D48-8FDC-BC55C77A5DC8}"/>
              </a:ext>
            </a:extLst>
          </p:cNvPr>
          <p:cNvGrpSpPr/>
          <p:nvPr/>
        </p:nvGrpSpPr>
        <p:grpSpPr>
          <a:xfrm>
            <a:off x="6168969" y="3059668"/>
            <a:ext cx="1921732" cy="1122279"/>
            <a:chOff x="6168969" y="3059668"/>
            <a:chExt cx="1921732" cy="1122279"/>
          </a:xfrm>
        </p:grpSpPr>
        <p:pic>
          <p:nvPicPr>
            <p:cNvPr id="25" name="Picture 24">
              <a:extLst>
                <a:ext uri="{FF2B5EF4-FFF2-40B4-BE49-F238E27FC236}">
                  <a16:creationId xmlns:a16="http://schemas.microsoft.com/office/drawing/2014/main" id="{116167C2-9473-9443-888F-A2B4E1546144}"/>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6168969" y="3108599"/>
              <a:ext cx="1921732" cy="1073348"/>
            </a:xfrm>
            <a:prstGeom prst="rect">
              <a:avLst/>
            </a:prstGeom>
            <a:ln w="76200">
              <a:solidFill>
                <a:srgbClr val="F9766D"/>
              </a:solidFill>
            </a:ln>
          </p:spPr>
        </p:pic>
        <p:sp>
          <p:nvSpPr>
            <p:cNvPr id="45" name="TextBox 44">
              <a:extLst>
                <a:ext uri="{FF2B5EF4-FFF2-40B4-BE49-F238E27FC236}">
                  <a16:creationId xmlns:a16="http://schemas.microsoft.com/office/drawing/2014/main" id="{C47E0C27-E8E5-2A48-9A7D-7C9C4E3C66F3}"/>
                </a:ext>
              </a:extLst>
            </p:cNvPr>
            <p:cNvSpPr txBox="1"/>
            <p:nvPr/>
          </p:nvSpPr>
          <p:spPr>
            <a:xfrm>
              <a:off x="6168969" y="3059668"/>
              <a:ext cx="494046" cy="369332"/>
            </a:xfrm>
            <a:prstGeom prst="rect">
              <a:avLst/>
            </a:prstGeom>
            <a:noFill/>
          </p:spPr>
          <p:txBody>
            <a:bodyPr wrap="none" rtlCol="0">
              <a:spAutoFit/>
            </a:bodyPr>
            <a:lstStyle/>
            <a:p>
              <a:r>
                <a:rPr lang="en-US" dirty="0"/>
                <a:t>t=1</a:t>
              </a:r>
            </a:p>
          </p:txBody>
        </p:sp>
      </p:grpSp>
      <p:pic>
        <p:nvPicPr>
          <p:cNvPr id="55" name="Content Placeholder 5">
            <a:extLst>
              <a:ext uri="{FF2B5EF4-FFF2-40B4-BE49-F238E27FC236}">
                <a16:creationId xmlns:a16="http://schemas.microsoft.com/office/drawing/2014/main" id="{0CF988F6-59AA-C241-A05F-8343DD25526B}"/>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r="-3881"/>
          <a:stretch/>
        </p:blipFill>
        <p:spPr>
          <a:xfrm>
            <a:off x="8358431" y="3370652"/>
            <a:ext cx="712340" cy="2157914"/>
          </a:xfrm>
          <a:prstGeom prst="rect">
            <a:avLst/>
          </a:prstGeom>
        </p:spPr>
      </p:pic>
      <p:sp>
        <p:nvSpPr>
          <p:cNvPr id="46" name="TextBox 45">
            <a:extLst>
              <a:ext uri="{FF2B5EF4-FFF2-40B4-BE49-F238E27FC236}">
                <a16:creationId xmlns:a16="http://schemas.microsoft.com/office/drawing/2014/main" id="{1E23C4A9-644C-0F49-972A-B79B73B3B7AC}"/>
              </a:ext>
            </a:extLst>
          </p:cNvPr>
          <p:cNvSpPr txBox="1"/>
          <p:nvPr/>
        </p:nvSpPr>
        <p:spPr>
          <a:xfrm>
            <a:off x="3593033" y="4543986"/>
            <a:ext cx="494046" cy="369332"/>
          </a:xfrm>
          <a:prstGeom prst="rect">
            <a:avLst/>
          </a:prstGeom>
          <a:noFill/>
        </p:spPr>
        <p:txBody>
          <a:bodyPr wrap="none" rtlCol="0">
            <a:spAutoFit/>
          </a:bodyPr>
          <a:lstStyle/>
          <a:p>
            <a:r>
              <a:rPr lang="en-US" dirty="0"/>
              <a:t>t=2</a:t>
            </a:r>
          </a:p>
        </p:txBody>
      </p:sp>
      <p:sp>
        <p:nvSpPr>
          <p:cNvPr id="47" name="TextBox 46">
            <a:extLst>
              <a:ext uri="{FF2B5EF4-FFF2-40B4-BE49-F238E27FC236}">
                <a16:creationId xmlns:a16="http://schemas.microsoft.com/office/drawing/2014/main" id="{C31FCAD9-53D4-904F-8CC5-786D3B277B38}"/>
              </a:ext>
            </a:extLst>
          </p:cNvPr>
          <p:cNvSpPr txBox="1"/>
          <p:nvPr/>
        </p:nvSpPr>
        <p:spPr>
          <a:xfrm>
            <a:off x="3593033" y="4543986"/>
            <a:ext cx="494046" cy="369332"/>
          </a:xfrm>
          <a:prstGeom prst="rect">
            <a:avLst/>
          </a:prstGeom>
          <a:noFill/>
        </p:spPr>
        <p:txBody>
          <a:bodyPr wrap="none" rtlCol="0">
            <a:spAutoFit/>
          </a:bodyPr>
          <a:lstStyle/>
          <a:p>
            <a:r>
              <a:rPr lang="en-US" dirty="0"/>
              <a:t>t=3</a:t>
            </a:r>
          </a:p>
        </p:txBody>
      </p:sp>
      <p:sp>
        <p:nvSpPr>
          <p:cNvPr id="48" name="TextBox 47">
            <a:extLst>
              <a:ext uri="{FF2B5EF4-FFF2-40B4-BE49-F238E27FC236}">
                <a16:creationId xmlns:a16="http://schemas.microsoft.com/office/drawing/2014/main" id="{08ADCAF7-5A05-A940-9F48-81155178543D}"/>
              </a:ext>
            </a:extLst>
          </p:cNvPr>
          <p:cNvSpPr txBox="1"/>
          <p:nvPr/>
        </p:nvSpPr>
        <p:spPr>
          <a:xfrm>
            <a:off x="3593033" y="4543986"/>
            <a:ext cx="494046" cy="369332"/>
          </a:xfrm>
          <a:prstGeom prst="rect">
            <a:avLst/>
          </a:prstGeom>
          <a:noFill/>
        </p:spPr>
        <p:txBody>
          <a:bodyPr wrap="square" rtlCol="0">
            <a:spAutoFit/>
          </a:bodyPr>
          <a:lstStyle/>
          <a:p>
            <a:r>
              <a:rPr lang="en-US" dirty="0"/>
              <a:t>t=4</a:t>
            </a:r>
          </a:p>
        </p:txBody>
      </p:sp>
      <p:sp>
        <p:nvSpPr>
          <p:cNvPr id="49" name="TextBox 48">
            <a:extLst>
              <a:ext uri="{FF2B5EF4-FFF2-40B4-BE49-F238E27FC236}">
                <a16:creationId xmlns:a16="http://schemas.microsoft.com/office/drawing/2014/main" id="{F5FE4D4B-E9F4-C140-91CC-2365D7DDFDC7}"/>
              </a:ext>
            </a:extLst>
          </p:cNvPr>
          <p:cNvSpPr txBox="1"/>
          <p:nvPr/>
        </p:nvSpPr>
        <p:spPr>
          <a:xfrm>
            <a:off x="3593033" y="4543986"/>
            <a:ext cx="494046" cy="369332"/>
          </a:xfrm>
          <a:prstGeom prst="rect">
            <a:avLst/>
          </a:prstGeom>
          <a:noFill/>
        </p:spPr>
        <p:txBody>
          <a:bodyPr wrap="square" rtlCol="0">
            <a:spAutoFit/>
          </a:bodyPr>
          <a:lstStyle/>
          <a:p>
            <a:r>
              <a:rPr lang="en-US" dirty="0"/>
              <a:t>t=5</a:t>
            </a:r>
          </a:p>
        </p:txBody>
      </p:sp>
      <p:sp>
        <p:nvSpPr>
          <p:cNvPr id="50" name="TextBox 49">
            <a:extLst>
              <a:ext uri="{FF2B5EF4-FFF2-40B4-BE49-F238E27FC236}">
                <a16:creationId xmlns:a16="http://schemas.microsoft.com/office/drawing/2014/main" id="{B1FADE89-7554-CF46-9825-0903A7E5B10E}"/>
              </a:ext>
            </a:extLst>
          </p:cNvPr>
          <p:cNvSpPr txBox="1"/>
          <p:nvPr/>
        </p:nvSpPr>
        <p:spPr>
          <a:xfrm>
            <a:off x="3593033" y="4543986"/>
            <a:ext cx="494046" cy="369332"/>
          </a:xfrm>
          <a:prstGeom prst="rect">
            <a:avLst/>
          </a:prstGeom>
          <a:noFill/>
        </p:spPr>
        <p:txBody>
          <a:bodyPr wrap="square" rtlCol="0">
            <a:spAutoFit/>
          </a:bodyPr>
          <a:lstStyle/>
          <a:p>
            <a:r>
              <a:rPr lang="en-US" dirty="0"/>
              <a:t>t=6</a:t>
            </a:r>
          </a:p>
        </p:txBody>
      </p:sp>
      <p:sp>
        <p:nvSpPr>
          <p:cNvPr id="54" name="TextBox 53">
            <a:extLst>
              <a:ext uri="{FF2B5EF4-FFF2-40B4-BE49-F238E27FC236}">
                <a16:creationId xmlns:a16="http://schemas.microsoft.com/office/drawing/2014/main" id="{14181DB0-E0FA-BF45-8A9F-C39E3EC05B54}"/>
              </a:ext>
            </a:extLst>
          </p:cNvPr>
          <p:cNvSpPr txBox="1"/>
          <p:nvPr/>
        </p:nvSpPr>
        <p:spPr>
          <a:xfrm>
            <a:off x="3593033" y="4543986"/>
            <a:ext cx="494046" cy="369332"/>
          </a:xfrm>
          <a:prstGeom prst="rect">
            <a:avLst/>
          </a:prstGeom>
          <a:noFill/>
        </p:spPr>
        <p:txBody>
          <a:bodyPr wrap="square" rtlCol="0">
            <a:spAutoFit/>
          </a:bodyPr>
          <a:lstStyle/>
          <a:p>
            <a:r>
              <a:rPr lang="en-US" dirty="0"/>
              <a:t>t=7</a:t>
            </a:r>
          </a:p>
        </p:txBody>
      </p:sp>
      <p:sp>
        <p:nvSpPr>
          <p:cNvPr id="56" name="TextBox 55">
            <a:extLst>
              <a:ext uri="{FF2B5EF4-FFF2-40B4-BE49-F238E27FC236}">
                <a16:creationId xmlns:a16="http://schemas.microsoft.com/office/drawing/2014/main" id="{E4B02254-9EFF-7A40-B89C-0855AF42F917}"/>
              </a:ext>
            </a:extLst>
          </p:cNvPr>
          <p:cNvSpPr txBox="1"/>
          <p:nvPr/>
        </p:nvSpPr>
        <p:spPr>
          <a:xfrm>
            <a:off x="3593033" y="4543986"/>
            <a:ext cx="494046" cy="369332"/>
          </a:xfrm>
          <a:prstGeom prst="rect">
            <a:avLst/>
          </a:prstGeom>
          <a:noFill/>
        </p:spPr>
        <p:txBody>
          <a:bodyPr wrap="square" rtlCol="0">
            <a:spAutoFit/>
          </a:bodyPr>
          <a:lstStyle/>
          <a:p>
            <a:r>
              <a:rPr lang="en-US" dirty="0"/>
              <a:t>t=8</a:t>
            </a:r>
          </a:p>
        </p:txBody>
      </p:sp>
      <p:sp>
        <p:nvSpPr>
          <p:cNvPr id="57" name="TextBox 56">
            <a:extLst>
              <a:ext uri="{FF2B5EF4-FFF2-40B4-BE49-F238E27FC236}">
                <a16:creationId xmlns:a16="http://schemas.microsoft.com/office/drawing/2014/main" id="{4DCA0CAC-4369-9345-8A03-9BD629DAF930}"/>
              </a:ext>
            </a:extLst>
          </p:cNvPr>
          <p:cNvSpPr txBox="1"/>
          <p:nvPr/>
        </p:nvSpPr>
        <p:spPr>
          <a:xfrm>
            <a:off x="3593033" y="4543986"/>
            <a:ext cx="494046" cy="369332"/>
          </a:xfrm>
          <a:prstGeom prst="rect">
            <a:avLst/>
          </a:prstGeom>
          <a:noFill/>
        </p:spPr>
        <p:txBody>
          <a:bodyPr wrap="square" rtlCol="0">
            <a:spAutoFit/>
          </a:bodyPr>
          <a:lstStyle/>
          <a:p>
            <a:r>
              <a:rPr lang="en-US" dirty="0"/>
              <a:t>t=9</a:t>
            </a:r>
          </a:p>
        </p:txBody>
      </p:sp>
      <p:sp>
        <p:nvSpPr>
          <p:cNvPr id="58" name="TextBox 57">
            <a:extLst>
              <a:ext uri="{FF2B5EF4-FFF2-40B4-BE49-F238E27FC236}">
                <a16:creationId xmlns:a16="http://schemas.microsoft.com/office/drawing/2014/main" id="{ED8D0C75-7F53-B945-B122-B5A0087EFB54}"/>
              </a:ext>
            </a:extLst>
          </p:cNvPr>
          <p:cNvSpPr txBox="1"/>
          <p:nvPr/>
        </p:nvSpPr>
        <p:spPr>
          <a:xfrm>
            <a:off x="6168969" y="4543986"/>
            <a:ext cx="494046" cy="369332"/>
          </a:xfrm>
          <a:prstGeom prst="rect">
            <a:avLst/>
          </a:prstGeom>
          <a:noFill/>
        </p:spPr>
        <p:txBody>
          <a:bodyPr wrap="none" rtlCol="0">
            <a:spAutoFit/>
          </a:bodyPr>
          <a:lstStyle/>
          <a:p>
            <a:r>
              <a:rPr lang="en-US" dirty="0"/>
              <a:t>t=2</a:t>
            </a:r>
          </a:p>
        </p:txBody>
      </p:sp>
      <p:sp>
        <p:nvSpPr>
          <p:cNvPr id="59" name="TextBox 58">
            <a:extLst>
              <a:ext uri="{FF2B5EF4-FFF2-40B4-BE49-F238E27FC236}">
                <a16:creationId xmlns:a16="http://schemas.microsoft.com/office/drawing/2014/main" id="{EB0F51BD-7859-D94A-BC73-D4302C1A8392}"/>
              </a:ext>
            </a:extLst>
          </p:cNvPr>
          <p:cNvSpPr txBox="1"/>
          <p:nvPr/>
        </p:nvSpPr>
        <p:spPr>
          <a:xfrm>
            <a:off x="6168969" y="4543986"/>
            <a:ext cx="494046" cy="369332"/>
          </a:xfrm>
          <a:prstGeom prst="rect">
            <a:avLst/>
          </a:prstGeom>
          <a:noFill/>
        </p:spPr>
        <p:txBody>
          <a:bodyPr wrap="none" rtlCol="0">
            <a:spAutoFit/>
          </a:bodyPr>
          <a:lstStyle/>
          <a:p>
            <a:r>
              <a:rPr lang="en-US" dirty="0"/>
              <a:t>t=3</a:t>
            </a:r>
          </a:p>
        </p:txBody>
      </p:sp>
      <p:sp>
        <p:nvSpPr>
          <p:cNvPr id="60" name="TextBox 59">
            <a:extLst>
              <a:ext uri="{FF2B5EF4-FFF2-40B4-BE49-F238E27FC236}">
                <a16:creationId xmlns:a16="http://schemas.microsoft.com/office/drawing/2014/main" id="{7B37B5AE-2C0B-0F41-866F-BD59CCB320F6}"/>
              </a:ext>
            </a:extLst>
          </p:cNvPr>
          <p:cNvSpPr txBox="1"/>
          <p:nvPr/>
        </p:nvSpPr>
        <p:spPr>
          <a:xfrm>
            <a:off x="6168969" y="4543986"/>
            <a:ext cx="494046" cy="369332"/>
          </a:xfrm>
          <a:prstGeom prst="rect">
            <a:avLst/>
          </a:prstGeom>
          <a:noFill/>
        </p:spPr>
        <p:txBody>
          <a:bodyPr wrap="square" rtlCol="0">
            <a:spAutoFit/>
          </a:bodyPr>
          <a:lstStyle/>
          <a:p>
            <a:r>
              <a:rPr lang="en-US" dirty="0"/>
              <a:t>t=4</a:t>
            </a:r>
          </a:p>
        </p:txBody>
      </p:sp>
      <p:sp>
        <p:nvSpPr>
          <p:cNvPr id="61" name="TextBox 60">
            <a:extLst>
              <a:ext uri="{FF2B5EF4-FFF2-40B4-BE49-F238E27FC236}">
                <a16:creationId xmlns:a16="http://schemas.microsoft.com/office/drawing/2014/main" id="{BFE71FDF-67CB-0244-8182-D2AA88E3607B}"/>
              </a:ext>
            </a:extLst>
          </p:cNvPr>
          <p:cNvSpPr txBox="1"/>
          <p:nvPr/>
        </p:nvSpPr>
        <p:spPr>
          <a:xfrm>
            <a:off x="6168969" y="4543986"/>
            <a:ext cx="494046" cy="369332"/>
          </a:xfrm>
          <a:prstGeom prst="rect">
            <a:avLst/>
          </a:prstGeom>
          <a:noFill/>
        </p:spPr>
        <p:txBody>
          <a:bodyPr wrap="square" rtlCol="0">
            <a:spAutoFit/>
          </a:bodyPr>
          <a:lstStyle/>
          <a:p>
            <a:r>
              <a:rPr lang="en-US" dirty="0"/>
              <a:t>t=5</a:t>
            </a:r>
          </a:p>
        </p:txBody>
      </p:sp>
      <p:sp>
        <p:nvSpPr>
          <p:cNvPr id="62" name="TextBox 61">
            <a:extLst>
              <a:ext uri="{FF2B5EF4-FFF2-40B4-BE49-F238E27FC236}">
                <a16:creationId xmlns:a16="http://schemas.microsoft.com/office/drawing/2014/main" id="{34701ED4-2AF1-1B4E-A260-F5E54FFD8544}"/>
              </a:ext>
            </a:extLst>
          </p:cNvPr>
          <p:cNvSpPr txBox="1"/>
          <p:nvPr/>
        </p:nvSpPr>
        <p:spPr>
          <a:xfrm>
            <a:off x="6168969" y="4543986"/>
            <a:ext cx="494046" cy="369332"/>
          </a:xfrm>
          <a:prstGeom prst="rect">
            <a:avLst/>
          </a:prstGeom>
          <a:noFill/>
        </p:spPr>
        <p:txBody>
          <a:bodyPr wrap="square" rtlCol="0">
            <a:spAutoFit/>
          </a:bodyPr>
          <a:lstStyle/>
          <a:p>
            <a:r>
              <a:rPr lang="en-US" dirty="0"/>
              <a:t>t=6</a:t>
            </a:r>
          </a:p>
        </p:txBody>
      </p:sp>
      <p:sp>
        <p:nvSpPr>
          <p:cNvPr id="63" name="TextBox 62">
            <a:extLst>
              <a:ext uri="{FF2B5EF4-FFF2-40B4-BE49-F238E27FC236}">
                <a16:creationId xmlns:a16="http://schemas.microsoft.com/office/drawing/2014/main" id="{20041FCD-B222-B84A-8734-10F8FF89A5A0}"/>
              </a:ext>
            </a:extLst>
          </p:cNvPr>
          <p:cNvSpPr txBox="1"/>
          <p:nvPr/>
        </p:nvSpPr>
        <p:spPr>
          <a:xfrm>
            <a:off x="6168969" y="4543986"/>
            <a:ext cx="494046" cy="369332"/>
          </a:xfrm>
          <a:prstGeom prst="rect">
            <a:avLst/>
          </a:prstGeom>
          <a:noFill/>
        </p:spPr>
        <p:txBody>
          <a:bodyPr wrap="square" rtlCol="0">
            <a:spAutoFit/>
          </a:bodyPr>
          <a:lstStyle/>
          <a:p>
            <a:r>
              <a:rPr lang="en-US" dirty="0"/>
              <a:t>t=7</a:t>
            </a:r>
          </a:p>
        </p:txBody>
      </p:sp>
      <p:sp>
        <p:nvSpPr>
          <p:cNvPr id="64" name="TextBox 63">
            <a:extLst>
              <a:ext uri="{FF2B5EF4-FFF2-40B4-BE49-F238E27FC236}">
                <a16:creationId xmlns:a16="http://schemas.microsoft.com/office/drawing/2014/main" id="{6D670E06-3AD4-DD4A-9D72-F09CEB732509}"/>
              </a:ext>
            </a:extLst>
          </p:cNvPr>
          <p:cNvSpPr txBox="1"/>
          <p:nvPr/>
        </p:nvSpPr>
        <p:spPr>
          <a:xfrm>
            <a:off x="6168969" y="4543986"/>
            <a:ext cx="494046" cy="369332"/>
          </a:xfrm>
          <a:prstGeom prst="rect">
            <a:avLst/>
          </a:prstGeom>
          <a:noFill/>
        </p:spPr>
        <p:txBody>
          <a:bodyPr wrap="square" rtlCol="0">
            <a:spAutoFit/>
          </a:bodyPr>
          <a:lstStyle/>
          <a:p>
            <a:r>
              <a:rPr lang="en-US" dirty="0"/>
              <a:t>t=8</a:t>
            </a:r>
          </a:p>
        </p:txBody>
      </p:sp>
      <p:sp>
        <p:nvSpPr>
          <p:cNvPr id="65" name="TextBox 64">
            <a:extLst>
              <a:ext uri="{FF2B5EF4-FFF2-40B4-BE49-F238E27FC236}">
                <a16:creationId xmlns:a16="http://schemas.microsoft.com/office/drawing/2014/main" id="{8FD4C944-A9D7-3443-8D73-AE123768202D}"/>
              </a:ext>
            </a:extLst>
          </p:cNvPr>
          <p:cNvSpPr txBox="1"/>
          <p:nvPr/>
        </p:nvSpPr>
        <p:spPr>
          <a:xfrm>
            <a:off x="6168969" y="4543986"/>
            <a:ext cx="494046" cy="369332"/>
          </a:xfrm>
          <a:prstGeom prst="rect">
            <a:avLst/>
          </a:prstGeom>
          <a:noFill/>
        </p:spPr>
        <p:txBody>
          <a:bodyPr wrap="square" rtlCol="0">
            <a:spAutoFit/>
          </a:bodyPr>
          <a:lstStyle/>
          <a:p>
            <a:r>
              <a:rPr lang="en-US" dirty="0"/>
              <a:t>t=9</a:t>
            </a:r>
          </a:p>
        </p:txBody>
      </p:sp>
    </p:spTree>
    <p:extLst>
      <p:ext uri="{BB962C8B-B14F-4D97-AF65-F5344CB8AC3E}">
        <p14:creationId xmlns:p14="http://schemas.microsoft.com/office/powerpoint/2010/main" val="105640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xit" presetSubtype="8" fill="hold" grpId="0" nodeType="clickEffect">
                                  <p:stCondLst>
                                    <p:cond delay="0"/>
                                  </p:stCondLst>
                                  <p:childTnLst>
                                    <p:animEffect transition="out" filter="wipe(left)">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grpId="0" nodeType="clickEffect">
                                  <p:stCondLst>
                                    <p:cond delay="0"/>
                                  </p:stCondLst>
                                  <p:childTnLst>
                                    <p:animEffect transition="out" filter="wipe(left)">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xit" presetSubtype="0" fill="hold" grpId="1" nodeType="withEffect">
                                  <p:stCondLst>
                                    <p:cond delay="0"/>
                                  </p:stCondLst>
                                  <p:childTnLst>
                                    <p:set>
                                      <p:cBhvr>
                                        <p:cTn id="43" dur="1" fill="hold">
                                          <p:stCondLst>
                                            <p:cond delay="0"/>
                                          </p:stCondLst>
                                        </p:cTn>
                                        <p:tgtEl>
                                          <p:spTgt spid="47"/>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59"/>
                                        </p:tgtEl>
                                        <p:attrNameLst>
                                          <p:attrName>style.visibility</p:attrName>
                                        </p:attrNameLst>
                                      </p:cBhvr>
                                      <p:to>
                                        <p:strVal val="hidden"/>
                                      </p:to>
                                    </p:set>
                                  </p:childTnLst>
                                </p:cTn>
                              </p:par>
                              <p:par>
                                <p:cTn id="46" presetID="1"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6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xit" presetSubtype="8" fill="hold" grpId="0" nodeType="clickEffect">
                                  <p:stCondLst>
                                    <p:cond delay="0"/>
                                  </p:stCondLst>
                                  <p:childTnLst>
                                    <p:animEffect transition="out" filter="wipe(left)">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48"/>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60"/>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xit" presetSubtype="8" fill="hold" grpId="0" nodeType="clickEffect">
                                  <p:stCondLst>
                                    <p:cond delay="0"/>
                                  </p:stCondLst>
                                  <p:childTnLst>
                                    <p:animEffect transition="out" filter="wipe(left)">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 presetClass="entr" presetSubtype="0" fill="hold" nodeType="with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30"/>
                                        </p:tgtEl>
                                        <p:attrNameLst>
                                          <p:attrName>style.visibility</p:attrName>
                                        </p:attrNameLst>
                                      </p:cBhvr>
                                      <p:to>
                                        <p:strVal val="visible"/>
                                      </p:to>
                                    </p:set>
                                  </p:childTnLst>
                                </p:cTn>
                              </p:par>
                              <p:par>
                                <p:cTn id="76" presetID="1" presetClass="exit" presetSubtype="0" fill="hold" grpId="1" nodeType="withEffect">
                                  <p:stCondLst>
                                    <p:cond delay="0"/>
                                  </p:stCondLst>
                                  <p:childTnLst>
                                    <p:set>
                                      <p:cBhvr>
                                        <p:cTn id="77" dur="1" fill="hold">
                                          <p:stCondLst>
                                            <p:cond delay="0"/>
                                          </p:stCondLst>
                                        </p:cTn>
                                        <p:tgtEl>
                                          <p:spTgt spid="49"/>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61"/>
                                        </p:tgtEl>
                                        <p:attrNameLst>
                                          <p:attrName>style.visibility</p:attrName>
                                        </p:attrNameLst>
                                      </p:cBhvr>
                                      <p:to>
                                        <p:strVal val="hidden"/>
                                      </p:to>
                                    </p:set>
                                  </p:childTnLst>
                                </p:cTn>
                              </p:par>
                              <p:par>
                                <p:cTn id="80" presetID="1" presetClass="entr" presetSubtype="0" fill="hold" grpId="0" nodeType="withEffect">
                                  <p:stCondLst>
                                    <p:cond delay="0"/>
                                  </p:stCondLst>
                                  <p:childTnLst>
                                    <p:set>
                                      <p:cBhvr>
                                        <p:cTn id="81" dur="1" fill="hold">
                                          <p:stCondLst>
                                            <p:cond delay="0"/>
                                          </p:stCondLst>
                                        </p:cTn>
                                        <p:tgtEl>
                                          <p:spTgt spid="50"/>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62"/>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22" presetClass="exit" presetSubtype="8" fill="hold" grpId="0" nodeType="clickEffect">
                                  <p:stCondLst>
                                    <p:cond delay="0"/>
                                  </p:stCondLst>
                                  <p:childTnLst>
                                    <p:animEffect transition="out" filter="wipe(left)">
                                      <p:cBhvr>
                                        <p:cTn id="87" dur="500"/>
                                        <p:tgtEl>
                                          <p:spTgt spid="12"/>
                                        </p:tgtEl>
                                      </p:cBhvr>
                                    </p:animEffect>
                                    <p:set>
                                      <p:cBhvr>
                                        <p:cTn id="88" dur="1" fill="hold">
                                          <p:stCondLst>
                                            <p:cond delay="499"/>
                                          </p:stCondLst>
                                        </p:cTn>
                                        <p:tgtEl>
                                          <p:spTgt spid="12"/>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50"/>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62"/>
                                        </p:tgtEl>
                                        <p:attrNameLst>
                                          <p:attrName>style.visibility</p:attrName>
                                        </p:attrNameLst>
                                      </p:cBhvr>
                                      <p:to>
                                        <p:strVal val="hidden"/>
                                      </p:to>
                                    </p:set>
                                  </p:childTnLst>
                                </p:cTn>
                              </p:par>
                              <p:par>
                                <p:cTn id="93" presetID="1" presetClass="entr" presetSubtype="0" fill="hold" grpId="0" nodeType="withEffect">
                                  <p:stCondLst>
                                    <p:cond delay="0"/>
                                  </p:stCondLst>
                                  <p:childTnLst>
                                    <p:set>
                                      <p:cBhvr>
                                        <p:cTn id="94" dur="1" fill="hold">
                                          <p:stCondLst>
                                            <p:cond delay="0"/>
                                          </p:stCondLst>
                                        </p:cTn>
                                        <p:tgtEl>
                                          <p:spTgt spid="5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3"/>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22" presetClass="exit" presetSubtype="8" fill="hold" grpId="0" nodeType="clickEffect">
                                  <p:stCondLst>
                                    <p:cond delay="0"/>
                                  </p:stCondLst>
                                  <p:childTnLst>
                                    <p:animEffect transition="out" filter="wipe(left)">
                                      <p:cBhvr>
                                        <p:cTn id="104" dur="500"/>
                                        <p:tgtEl>
                                          <p:spTgt spid="13"/>
                                        </p:tgtEl>
                                      </p:cBhvr>
                                    </p:animEffect>
                                    <p:set>
                                      <p:cBhvr>
                                        <p:cTn id="105" dur="1" fill="hold">
                                          <p:stCondLst>
                                            <p:cond delay="499"/>
                                          </p:stCondLst>
                                        </p:cTn>
                                        <p:tgtEl>
                                          <p:spTgt spid="13"/>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54"/>
                                        </p:tgtEl>
                                        <p:attrNameLst>
                                          <p:attrName>style.visibility</p:attrName>
                                        </p:attrNameLst>
                                      </p:cBhvr>
                                      <p:to>
                                        <p:strVal val="hidden"/>
                                      </p:to>
                                    </p:set>
                                  </p:childTnLst>
                                </p:cTn>
                              </p:par>
                              <p:par>
                                <p:cTn id="108" presetID="1" presetClass="exit" presetSubtype="0" fill="hold" grpId="1" nodeType="withEffect">
                                  <p:stCondLst>
                                    <p:cond delay="0"/>
                                  </p:stCondLst>
                                  <p:childTnLst>
                                    <p:set>
                                      <p:cBhvr>
                                        <p:cTn id="109" dur="1" fill="hold">
                                          <p:stCondLst>
                                            <p:cond delay="0"/>
                                          </p:stCondLst>
                                        </p:cTn>
                                        <p:tgtEl>
                                          <p:spTgt spid="63"/>
                                        </p:tgtEl>
                                        <p:attrNameLst>
                                          <p:attrName>style.visibility</p:attrName>
                                        </p:attrNameLst>
                                      </p:cBhvr>
                                      <p:to>
                                        <p:strVal val="hidden"/>
                                      </p:to>
                                    </p:set>
                                  </p:childTnLst>
                                </p:cTn>
                              </p:par>
                              <p:par>
                                <p:cTn id="110" presetID="1" presetClass="entr" presetSubtype="0" fill="hold" grpId="0" nodeType="withEffect">
                                  <p:stCondLst>
                                    <p:cond delay="0"/>
                                  </p:stCondLst>
                                  <p:childTnLst>
                                    <p:set>
                                      <p:cBhvr>
                                        <p:cTn id="111" dur="1" fill="hold">
                                          <p:stCondLst>
                                            <p:cond delay="0"/>
                                          </p:stCondLst>
                                        </p:cTn>
                                        <p:tgtEl>
                                          <p:spTgt spid="56"/>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64"/>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23"/>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32"/>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22" presetClass="exit" presetSubtype="8" fill="hold" grpId="0" nodeType="clickEffect">
                                  <p:stCondLst>
                                    <p:cond delay="0"/>
                                  </p:stCondLst>
                                  <p:childTnLst>
                                    <p:animEffect transition="out" filter="wipe(left)">
                                      <p:cBhvr>
                                        <p:cTn id="121" dur="500"/>
                                        <p:tgtEl>
                                          <p:spTgt spid="14"/>
                                        </p:tgtEl>
                                      </p:cBhvr>
                                    </p:animEffect>
                                    <p:set>
                                      <p:cBhvr>
                                        <p:cTn id="122" dur="1" fill="hold">
                                          <p:stCondLst>
                                            <p:cond delay="499"/>
                                          </p:stCondLst>
                                        </p:cTn>
                                        <p:tgtEl>
                                          <p:spTgt spid="14"/>
                                        </p:tgtEl>
                                        <p:attrNameLst>
                                          <p:attrName>style.visibility</p:attrName>
                                        </p:attrNameLst>
                                      </p:cBhvr>
                                      <p:to>
                                        <p:strVal val="hidden"/>
                                      </p:to>
                                    </p:set>
                                  </p:childTnLst>
                                </p:cTn>
                              </p:par>
                              <p:par>
                                <p:cTn id="123" presetID="1" presetClass="entr" presetSubtype="0" fill="hold" nodeType="withEffect">
                                  <p:stCondLst>
                                    <p:cond delay="0"/>
                                  </p:stCondLst>
                                  <p:childTnLst>
                                    <p:set>
                                      <p:cBhvr>
                                        <p:cTn id="124" dur="1" fill="hold">
                                          <p:stCondLst>
                                            <p:cond delay="0"/>
                                          </p:stCondLst>
                                        </p:cTn>
                                        <p:tgtEl>
                                          <p:spTgt spid="24"/>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33"/>
                                        </p:tgtEl>
                                        <p:attrNameLst>
                                          <p:attrName>style.visibility</p:attrName>
                                        </p:attrNameLst>
                                      </p:cBhvr>
                                      <p:to>
                                        <p:strVal val="visible"/>
                                      </p:to>
                                    </p:set>
                                  </p:childTnLst>
                                </p:cTn>
                              </p:par>
                              <p:par>
                                <p:cTn id="127" presetID="1" presetClass="exit" presetSubtype="0" fill="hold" grpId="1" nodeType="withEffect">
                                  <p:stCondLst>
                                    <p:cond delay="0"/>
                                  </p:stCondLst>
                                  <p:childTnLst>
                                    <p:set>
                                      <p:cBhvr>
                                        <p:cTn id="128" dur="1" fill="hold">
                                          <p:stCondLst>
                                            <p:cond delay="0"/>
                                          </p:stCondLst>
                                        </p:cTn>
                                        <p:tgtEl>
                                          <p:spTgt spid="56"/>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64"/>
                                        </p:tgtEl>
                                        <p:attrNameLst>
                                          <p:attrName>style.visibility</p:attrName>
                                        </p:attrNameLst>
                                      </p:cBhvr>
                                      <p:to>
                                        <p:strVal val="hidden"/>
                                      </p:to>
                                    </p:set>
                                  </p:childTnLst>
                                </p:cTn>
                              </p:par>
                              <p:par>
                                <p:cTn id="131" presetID="1" presetClass="entr" presetSubtype="0" fill="hold" grpId="0" nodeType="withEffect">
                                  <p:stCondLst>
                                    <p:cond delay="0"/>
                                  </p:stCondLst>
                                  <p:childTnLst>
                                    <p:set>
                                      <p:cBhvr>
                                        <p:cTn id="132" dur="1" fill="hold">
                                          <p:stCondLst>
                                            <p:cond delay="0"/>
                                          </p:stCondLst>
                                        </p:cTn>
                                        <p:tgtEl>
                                          <p:spTgt spid="57"/>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46" grpId="0"/>
      <p:bldP spid="46" grpId="1"/>
      <p:bldP spid="47" grpId="0"/>
      <p:bldP spid="47" grpId="1"/>
      <p:bldP spid="48" grpId="0"/>
      <p:bldP spid="48" grpId="1"/>
      <p:bldP spid="49" grpId="0"/>
      <p:bldP spid="49" grpId="1"/>
      <p:bldP spid="50" grpId="0"/>
      <p:bldP spid="50" grpId="1"/>
      <p:bldP spid="54" grpId="0"/>
      <p:bldP spid="54" grpId="1"/>
      <p:bldP spid="56" grpId="0"/>
      <p:bldP spid="56" grpId="1"/>
      <p:bldP spid="57" grpId="0"/>
      <p:bldP spid="58" grpId="0"/>
      <p:bldP spid="58" grpId="1"/>
      <p:bldP spid="59" grpId="0"/>
      <p:bldP spid="59" grpId="1"/>
      <p:bldP spid="60" grpId="0"/>
      <p:bldP spid="60" grpId="1"/>
      <p:bldP spid="61" grpId="0"/>
      <p:bldP spid="61" grpId="1"/>
      <p:bldP spid="62" grpId="0"/>
      <p:bldP spid="62" grpId="1"/>
      <p:bldP spid="63" grpId="0"/>
      <p:bldP spid="63" grpId="1"/>
      <p:bldP spid="64" grpId="0"/>
      <p:bldP spid="64" grpId="1"/>
      <p:bldP spid="6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Content Placeholder 5">
            <a:extLst>
              <a:ext uri="{FF2B5EF4-FFF2-40B4-BE49-F238E27FC236}">
                <a16:creationId xmlns:a16="http://schemas.microsoft.com/office/drawing/2014/main" id="{A95124D2-C870-A249-ABCA-F9B153F2650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8652" y="1943100"/>
            <a:ext cx="2057399" cy="4812606"/>
          </a:xfrm>
          <a:prstGeom prst="rect">
            <a:avLst/>
          </a:prstGeom>
        </p:spPr>
      </p:pic>
      <p:sp>
        <p:nvSpPr>
          <p:cNvPr id="2" name="Title 1">
            <a:extLst>
              <a:ext uri="{FF2B5EF4-FFF2-40B4-BE49-F238E27FC236}">
                <a16:creationId xmlns:a16="http://schemas.microsoft.com/office/drawing/2014/main" id="{94ADA155-4553-E740-93E9-45C4EB8351CB}"/>
              </a:ext>
            </a:extLst>
          </p:cNvPr>
          <p:cNvSpPr>
            <a:spLocks noGrp="1"/>
          </p:cNvSpPr>
          <p:nvPr>
            <p:ph type="title"/>
          </p:nvPr>
        </p:nvSpPr>
        <p:spPr/>
        <p:txBody>
          <a:bodyPr>
            <a:normAutofit/>
          </a:bodyPr>
          <a:lstStyle/>
          <a:p>
            <a:r>
              <a:rPr lang="en-US" dirty="0"/>
              <a:t>Hippocampal Head Functional Connectivity with the </a:t>
            </a:r>
            <a:r>
              <a:rPr lang="en-US" b="1" u="sng" dirty="0"/>
              <a:t>Caudate</a:t>
            </a:r>
          </a:p>
        </p:txBody>
      </p:sp>
      <p:sp>
        <p:nvSpPr>
          <p:cNvPr id="4" name="Slide Number Placeholder 3">
            <a:extLst>
              <a:ext uri="{FF2B5EF4-FFF2-40B4-BE49-F238E27FC236}">
                <a16:creationId xmlns:a16="http://schemas.microsoft.com/office/drawing/2014/main" id="{AF0A9C5A-52AF-A844-A5BD-1AA55B9462DA}"/>
              </a:ext>
            </a:extLst>
          </p:cNvPr>
          <p:cNvSpPr>
            <a:spLocks noGrp="1"/>
          </p:cNvSpPr>
          <p:nvPr>
            <p:ph type="sldNum" sz="quarter" idx="12"/>
          </p:nvPr>
        </p:nvSpPr>
        <p:spPr/>
        <p:txBody>
          <a:bodyPr/>
          <a:lstStyle/>
          <a:p>
            <a:fld id="{E1552ADF-166F-AF40-B1A4-D35B819B761E}" type="slidenum">
              <a:rPr lang="en-US" smtClean="0"/>
              <a:t>38</a:t>
            </a:fld>
            <a:endParaRPr lang="en-US"/>
          </a:p>
        </p:txBody>
      </p:sp>
      <p:sp>
        <p:nvSpPr>
          <p:cNvPr id="6" name="TextBox 5">
            <a:extLst>
              <a:ext uri="{FF2B5EF4-FFF2-40B4-BE49-F238E27FC236}">
                <a16:creationId xmlns:a16="http://schemas.microsoft.com/office/drawing/2014/main" id="{BF4671ED-A023-3543-AA49-28F312C128D3}"/>
              </a:ext>
            </a:extLst>
          </p:cNvPr>
          <p:cNvSpPr txBox="1"/>
          <p:nvPr/>
        </p:nvSpPr>
        <p:spPr>
          <a:xfrm rot="16200000">
            <a:off x="-870062" y="4213801"/>
            <a:ext cx="2628092" cy="369332"/>
          </a:xfrm>
          <a:prstGeom prst="rect">
            <a:avLst/>
          </a:prstGeom>
          <a:noFill/>
        </p:spPr>
        <p:txBody>
          <a:bodyPr wrap="none" rtlCol="0">
            <a:spAutoFit/>
          </a:bodyPr>
          <a:lstStyle/>
          <a:p>
            <a:r>
              <a:rPr lang="en-US" dirty="0"/>
              <a:t>Beta Series Correlation (Z)</a:t>
            </a:r>
          </a:p>
        </p:txBody>
      </p:sp>
      <p:sp>
        <p:nvSpPr>
          <p:cNvPr id="7" name="Rectangle 6">
            <a:extLst>
              <a:ext uri="{FF2B5EF4-FFF2-40B4-BE49-F238E27FC236}">
                <a16:creationId xmlns:a16="http://schemas.microsoft.com/office/drawing/2014/main" id="{24B4C7BF-4256-3A43-8694-F2E87D085B39}"/>
              </a:ext>
            </a:extLst>
          </p:cNvPr>
          <p:cNvSpPr/>
          <p:nvPr/>
        </p:nvSpPr>
        <p:spPr>
          <a:xfrm>
            <a:off x="937756" y="3196531"/>
            <a:ext cx="228103" cy="2770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3C19793-D245-404F-9861-5CCFD0FA903A}"/>
              </a:ext>
            </a:extLst>
          </p:cNvPr>
          <p:cNvSpPr/>
          <p:nvPr/>
        </p:nvSpPr>
        <p:spPr>
          <a:xfrm>
            <a:off x="1165859" y="3196531"/>
            <a:ext cx="228104" cy="2770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F7F7DA-9D12-6C46-A296-4AE422B7B308}"/>
              </a:ext>
            </a:extLst>
          </p:cNvPr>
          <p:cNvSpPr/>
          <p:nvPr/>
        </p:nvSpPr>
        <p:spPr>
          <a:xfrm>
            <a:off x="1393963" y="3196531"/>
            <a:ext cx="197291" cy="2770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947A4D-9035-0B4F-B289-6EDDBC2C9992}"/>
              </a:ext>
            </a:extLst>
          </p:cNvPr>
          <p:cNvSpPr/>
          <p:nvPr/>
        </p:nvSpPr>
        <p:spPr>
          <a:xfrm>
            <a:off x="1591254" y="3196531"/>
            <a:ext cx="197291" cy="2770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E33CA9-0908-9E4D-860A-25FB10742B2C}"/>
              </a:ext>
            </a:extLst>
          </p:cNvPr>
          <p:cNvSpPr/>
          <p:nvPr/>
        </p:nvSpPr>
        <p:spPr>
          <a:xfrm>
            <a:off x="1788545" y="3196531"/>
            <a:ext cx="225620" cy="2770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EBDA4E-EE9E-0246-B2BF-725523CC4F0B}"/>
              </a:ext>
            </a:extLst>
          </p:cNvPr>
          <p:cNvSpPr/>
          <p:nvPr/>
        </p:nvSpPr>
        <p:spPr>
          <a:xfrm>
            <a:off x="2014165" y="3196531"/>
            <a:ext cx="197291" cy="2770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DF5A71-685B-9D42-9724-D449D73F6C99}"/>
              </a:ext>
            </a:extLst>
          </p:cNvPr>
          <p:cNvSpPr/>
          <p:nvPr/>
        </p:nvSpPr>
        <p:spPr>
          <a:xfrm>
            <a:off x="2214939" y="3196531"/>
            <a:ext cx="222137" cy="2770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3E5AC2-7891-DC4B-A6E9-E90909B1F7FB}"/>
              </a:ext>
            </a:extLst>
          </p:cNvPr>
          <p:cNvSpPr/>
          <p:nvPr/>
        </p:nvSpPr>
        <p:spPr>
          <a:xfrm>
            <a:off x="2437076" y="3196531"/>
            <a:ext cx="222137" cy="2770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B6B5DE-73D6-8F4F-9167-2D8BB718AFD7}"/>
              </a:ext>
            </a:extLst>
          </p:cNvPr>
          <p:cNvSpPr/>
          <p:nvPr/>
        </p:nvSpPr>
        <p:spPr>
          <a:xfrm>
            <a:off x="1102760" y="2870385"/>
            <a:ext cx="413359" cy="275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484E1817-4B9E-D740-8B08-DF0E4E4B6E93}"/>
              </a:ext>
            </a:extLst>
          </p:cNvPr>
          <p:cNvSpPr txBox="1"/>
          <p:nvPr/>
        </p:nvSpPr>
        <p:spPr>
          <a:xfrm>
            <a:off x="3246976" y="2307067"/>
            <a:ext cx="1921732" cy="830997"/>
          </a:xfrm>
          <a:prstGeom prst="rect">
            <a:avLst/>
          </a:prstGeom>
          <a:noFill/>
        </p:spPr>
        <p:txBody>
          <a:bodyPr wrap="square" rtlCol="0">
            <a:spAutoFit/>
          </a:bodyPr>
          <a:lstStyle/>
          <a:p>
            <a:pPr algn="ctr"/>
            <a:r>
              <a:rPr lang="en-US" sz="2400" dirty="0">
                <a:solidFill>
                  <a:srgbClr val="02BFC4"/>
                </a:solidFill>
              </a:rPr>
              <a:t>Successful</a:t>
            </a:r>
          </a:p>
          <a:p>
            <a:pPr algn="ctr"/>
            <a:r>
              <a:rPr lang="en-US" sz="2400" dirty="0">
                <a:solidFill>
                  <a:srgbClr val="02BFC4"/>
                </a:solidFill>
              </a:rPr>
              <a:t>Learners</a:t>
            </a:r>
          </a:p>
        </p:txBody>
      </p:sp>
      <p:sp>
        <p:nvSpPr>
          <p:cNvPr id="35" name="TextBox 34">
            <a:extLst>
              <a:ext uri="{FF2B5EF4-FFF2-40B4-BE49-F238E27FC236}">
                <a16:creationId xmlns:a16="http://schemas.microsoft.com/office/drawing/2014/main" id="{8871DDC7-ECE8-EA45-827B-28714B972672}"/>
              </a:ext>
            </a:extLst>
          </p:cNvPr>
          <p:cNvSpPr txBox="1"/>
          <p:nvPr/>
        </p:nvSpPr>
        <p:spPr>
          <a:xfrm>
            <a:off x="5965843" y="2305236"/>
            <a:ext cx="1921732" cy="830997"/>
          </a:xfrm>
          <a:prstGeom prst="rect">
            <a:avLst/>
          </a:prstGeom>
          <a:noFill/>
        </p:spPr>
        <p:txBody>
          <a:bodyPr wrap="square" rtlCol="0">
            <a:spAutoFit/>
          </a:bodyPr>
          <a:lstStyle/>
          <a:p>
            <a:pPr algn="ctr"/>
            <a:r>
              <a:rPr lang="en-US" sz="2400" dirty="0">
                <a:solidFill>
                  <a:srgbClr val="F9766D"/>
                </a:solidFill>
              </a:rPr>
              <a:t>Unsuccessful Learners</a:t>
            </a:r>
          </a:p>
        </p:txBody>
      </p:sp>
      <p:sp>
        <p:nvSpPr>
          <p:cNvPr id="36" name="TextBox 35">
            <a:extLst>
              <a:ext uri="{FF2B5EF4-FFF2-40B4-BE49-F238E27FC236}">
                <a16:creationId xmlns:a16="http://schemas.microsoft.com/office/drawing/2014/main" id="{9CEC2424-6BEC-DF46-ACA6-BAC4B2C6066F}"/>
              </a:ext>
            </a:extLst>
          </p:cNvPr>
          <p:cNvSpPr txBox="1"/>
          <p:nvPr/>
        </p:nvSpPr>
        <p:spPr>
          <a:xfrm>
            <a:off x="1393963" y="6446292"/>
            <a:ext cx="649537" cy="369332"/>
          </a:xfrm>
          <a:prstGeom prst="rect">
            <a:avLst/>
          </a:prstGeom>
          <a:noFill/>
        </p:spPr>
        <p:txBody>
          <a:bodyPr wrap="none" rtlCol="0">
            <a:spAutoFit/>
          </a:bodyPr>
          <a:lstStyle/>
          <a:p>
            <a:pPr algn="ctr"/>
            <a:r>
              <a:rPr lang="en-US" dirty="0"/>
              <a:t>Time</a:t>
            </a:r>
          </a:p>
        </p:txBody>
      </p:sp>
      <p:sp>
        <p:nvSpPr>
          <p:cNvPr id="38" name="Rectangle 37">
            <a:extLst>
              <a:ext uri="{FF2B5EF4-FFF2-40B4-BE49-F238E27FC236}">
                <a16:creationId xmlns:a16="http://schemas.microsoft.com/office/drawing/2014/main" id="{89204333-DEA1-7847-BC56-4AE9B7CA8E2E}"/>
              </a:ext>
            </a:extLst>
          </p:cNvPr>
          <p:cNvSpPr/>
          <p:nvPr/>
        </p:nvSpPr>
        <p:spPr>
          <a:xfrm>
            <a:off x="1395624" y="2083618"/>
            <a:ext cx="645160" cy="3260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159213F8-A10F-B74B-9B14-48950C969D35}"/>
              </a:ext>
            </a:extLst>
          </p:cNvPr>
          <p:cNvCxnSpPr>
            <a:cxnSpLocks/>
          </p:cNvCxnSpPr>
          <p:nvPr/>
        </p:nvCxnSpPr>
        <p:spPr>
          <a:xfrm>
            <a:off x="2077044" y="2066649"/>
            <a:ext cx="6088081" cy="247465"/>
          </a:xfrm>
          <a:prstGeom prst="line">
            <a:avLst/>
          </a:prstGeom>
          <a:ln w="12700">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8001A73B-4930-854F-A6D6-CB245141F1AD}"/>
              </a:ext>
            </a:extLst>
          </p:cNvPr>
          <p:cNvCxnSpPr>
            <a:cxnSpLocks/>
          </p:cNvCxnSpPr>
          <p:nvPr/>
        </p:nvCxnSpPr>
        <p:spPr>
          <a:xfrm>
            <a:off x="2077044" y="2393002"/>
            <a:ext cx="760875" cy="615169"/>
          </a:xfrm>
          <a:prstGeom prst="line">
            <a:avLst/>
          </a:prstGeom>
          <a:ln w="12700">
            <a:solidFill>
              <a:schemeClr val="tx1"/>
            </a:solidFill>
            <a:prstDash val="sysDash"/>
          </a:ln>
        </p:spPr>
        <p:style>
          <a:lnRef idx="1">
            <a:schemeClr val="dk1"/>
          </a:lnRef>
          <a:fillRef idx="0">
            <a:schemeClr val="dk1"/>
          </a:fillRef>
          <a:effectRef idx="0">
            <a:schemeClr val="dk1"/>
          </a:effectRef>
          <a:fontRef idx="minor">
            <a:schemeClr val="tx1"/>
          </a:fontRef>
        </p:style>
      </p:cxnSp>
      <p:pic>
        <p:nvPicPr>
          <p:cNvPr id="48" name="Picture 47">
            <a:extLst>
              <a:ext uri="{FF2B5EF4-FFF2-40B4-BE49-F238E27FC236}">
                <a16:creationId xmlns:a16="http://schemas.microsoft.com/office/drawing/2014/main" id="{B9CB6EB0-AF8E-4344-B992-F13050EF6B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88294" y="3213564"/>
            <a:ext cx="2476831" cy="1112880"/>
          </a:xfrm>
          <a:prstGeom prst="rect">
            <a:avLst/>
          </a:prstGeom>
          <a:ln w="76200">
            <a:solidFill>
              <a:srgbClr val="F9766D"/>
            </a:solidFill>
          </a:ln>
        </p:spPr>
      </p:pic>
      <p:pic>
        <p:nvPicPr>
          <p:cNvPr id="49" name="Picture 48">
            <a:extLst>
              <a:ext uri="{FF2B5EF4-FFF2-40B4-BE49-F238E27FC236}">
                <a16:creationId xmlns:a16="http://schemas.microsoft.com/office/drawing/2014/main" id="{0E011EB2-6C1A-3747-B8FC-104BBF2CDB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88294" y="4654408"/>
            <a:ext cx="2476831" cy="1112880"/>
          </a:xfrm>
          <a:prstGeom prst="rect">
            <a:avLst/>
          </a:prstGeom>
          <a:ln w="76200">
            <a:solidFill>
              <a:srgbClr val="F9766D"/>
            </a:solidFill>
          </a:ln>
        </p:spPr>
      </p:pic>
      <p:pic>
        <p:nvPicPr>
          <p:cNvPr id="50" name="Picture 49">
            <a:extLst>
              <a:ext uri="{FF2B5EF4-FFF2-40B4-BE49-F238E27FC236}">
                <a16:creationId xmlns:a16="http://schemas.microsoft.com/office/drawing/2014/main" id="{9ED41743-794E-784E-AF4C-9DA412A12EA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88294" y="4654408"/>
            <a:ext cx="2476831" cy="1112880"/>
          </a:xfrm>
          <a:prstGeom prst="rect">
            <a:avLst/>
          </a:prstGeom>
          <a:ln w="76200">
            <a:solidFill>
              <a:srgbClr val="F9766D"/>
            </a:solidFill>
          </a:ln>
        </p:spPr>
      </p:pic>
      <p:pic>
        <p:nvPicPr>
          <p:cNvPr id="51" name="Picture 50">
            <a:extLst>
              <a:ext uri="{FF2B5EF4-FFF2-40B4-BE49-F238E27FC236}">
                <a16:creationId xmlns:a16="http://schemas.microsoft.com/office/drawing/2014/main" id="{BFDDEFF0-0A14-BF4D-9447-DBFA411208A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688294" y="4654408"/>
            <a:ext cx="2476831" cy="1112880"/>
          </a:xfrm>
          <a:prstGeom prst="rect">
            <a:avLst/>
          </a:prstGeom>
          <a:ln w="76200">
            <a:solidFill>
              <a:srgbClr val="F9766D"/>
            </a:solidFill>
          </a:ln>
        </p:spPr>
      </p:pic>
      <p:pic>
        <p:nvPicPr>
          <p:cNvPr id="52" name="Picture 51">
            <a:extLst>
              <a:ext uri="{FF2B5EF4-FFF2-40B4-BE49-F238E27FC236}">
                <a16:creationId xmlns:a16="http://schemas.microsoft.com/office/drawing/2014/main" id="{CEF16AB6-BD12-BB4E-91F5-58FF8BB02EC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688294" y="4654408"/>
            <a:ext cx="2476831" cy="1112880"/>
          </a:xfrm>
          <a:prstGeom prst="rect">
            <a:avLst/>
          </a:prstGeom>
          <a:ln w="76200">
            <a:solidFill>
              <a:srgbClr val="F9766D"/>
            </a:solidFill>
          </a:ln>
        </p:spPr>
      </p:pic>
      <p:pic>
        <p:nvPicPr>
          <p:cNvPr id="53" name="Picture 52">
            <a:extLst>
              <a:ext uri="{FF2B5EF4-FFF2-40B4-BE49-F238E27FC236}">
                <a16:creationId xmlns:a16="http://schemas.microsoft.com/office/drawing/2014/main" id="{87DAC00A-43B5-794B-B414-AF8472653DD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688294" y="4654408"/>
            <a:ext cx="2476831" cy="1112880"/>
          </a:xfrm>
          <a:prstGeom prst="rect">
            <a:avLst/>
          </a:prstGeom>
          <a:ln w="76200">
            <a:solidFill>
              <a:srgbClr val="F9766D"/>
            </a:solidFill>
          </a:ln>
        </p:spPr>
      </p:pic>
      <p:pic>
        <p:nvPicPr>
          <p:cNvPr id="54" name="Picture 53">
            <a:extLst>
              <a:ext uri="{FF2B5EF4-FFF2-40B4-BE49-F238E27FC236}">
                <a16:creationId xmlns:a16="http://schemas.microsoft.com/office/drawing/2014/main" id="{E1BF915F-50A5-1645-9382-C8D53F1D8E8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688294" y="4654408"/>
            <a:ext cx="2476831" cy="1112880"/>
          </a:xfrm>
          <a:prstGeom prst="rect">
            <a:avLst/>
          </a:prstGeom>
          <a:ln w="76200">
            <a:solidFill>
              <a:srgbClr val="F9766D"/>
            </a:solidFill>
          </a:ln>
        </p:spPr>
      </p:pic>
      <p:pic>
        <p:nvPicPr>
          <p:cNvPr id="55" name="Picture 54">
            <a:extLst>
              <a:ext uri="{FF2B5EF4-FFF2-40B4-BE49-F238E27FC236}">
                <a16:creationId xmlns:a16="http://schemas.microsoft.com/office/drawing/2014/main" id="{460CF9C0-3BBA-8942-9D67-3F06A7AEBAA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688294" y="4654408"/>
            <a:ext cx="2476831" cy="1112880"/>
          </a:xfrm>
          <a:prstGeom prst="rect">
            <a:avLst/>
          </a:prstGeom>
          <a:ln w="76200">
            <a:solidFill>
              <a:srgbClr val="F9766D"/>
            </a:solidFill>
          </a:ln>
        </p:spPr>
      </p:pic>
      <p:pic>
        <p:nvPicPr>
          <p:cNvPr id="56" name="Picture 55">
            <a:extLst>
              <a:ext uri="{FF2B5EF4-FFF2-40B4-BE49-F238E27FC236}">
                <a16:creationId xmlns:a16="http://schemas.microsoft.com/office/drawing/2014/main" id="{53C9E4A7-E142-514D-9085-62565A9EABA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688294" y="4654408"/>
            <a:ext cx="2476831" cy="1112880"/>
          </a:xfrm>
          <a:prstGeom prst="rect">
            <a:avLst/>
          </a:prstGeom>
          <a:ln w="76200">
            <a:solidFill>
              <a:srgbClr val="F9766D"/>
            </a:solidFill>
          </a:ln>
        </p:spPr>
      </p:pic>
      <p:pic>
        <p:nvPicPr>
          <p:cNvPr id="57" name="Picture 56">
            <a:extLst>
              <a:ext uri="{FF2B5EF4-FFF2-40B4-BE49-F238E27FC236}">
                <a16:creationId xmlns:a16="http://schemas.microsoft.com/office/drawing/2014/main" id="{F123E511-2211-C84C-9208-83130F641FC8}"/>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969427" y="3213564"/>
            <a:ext cx="2476831" cy="1112880"/>
          </a:xfrm>
          <a:prstGeom prst="rect">
            <a:avLst/>
          </a:prstGeom>
          <a:ln w="76200">
            <a:solidFill>
              <a:srgbClr val="02BFC4"/>
            </a:solidFill>
          </a:ln>
        </p:spPr>
      </p:pic>
      <p:pic>
        <p:nvPicPr>
          <p:cNvPr id="58" name="Picture 57">
            <a:extLst>
              <a:ext uri="{FF2B5EF4-FFF2-40B4-BE49-F238E27FC236}">
                <a16:creationId xmlns:a16="http://schemas.microsoft.com/office/drawing/2014/main" id="{B1F88278-F0F3-8A4E-8203-2A446EA00121}"/>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969427" y="4651211"/>
            <a:ext cx="2476831" cy="1112880"/>
          </a:xfrm>
          <a:prstGeom prst="rect">
            <a:avLst/>
          </a:prstGeom>
          <a:ln w="76200">
            <a:solidFill>
              <a:srgbClr val="02BFC4"/>
            </a:solidFill>
          </a:ln>
        </p:spPr>
      </p:pic>
      <p:pic>
        <p:nvPicPr>
          <p:cNvPr id="59" name="Picture 58">
            <a:extLst>
              <a:ext uri="{FF2B5EF4-FFF2-40B4-BE49-F238E27FC236}">
                <a16:creationId xmlns:a16="http://schemas.microsoft.com/office/drawing/2014/main" id="{0E4F0EA9-92BB-334C-93EF-C48832F2D189}"/>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969427" y="4651211"/>
            <a:ext cx="2476831" cy="1112880"/>
          </a:xfrm>
          <a:prstGeom prst="rect">
            <a:avLst/>
          </a:prstGeom>
          <a:ln w="76200">
            <a:solidFill>
              <a:srgbClr val="02BFC4"/>
            </a:solidFill>
          </a:ln>
        </p:spPr>
      </p:pic>
      <p:pic>
        <p:nvPicPr>
          <p:cNvPr id="60" name="Picture 59">
            <a:extLst>
              <a:ext uri="{FF2B5EF4-FFF2-40B4-BE49-F238E27FC236}">
                <a16:creationId xmlns:a16="http://schemas.microsoft.com/office/drawing/2014/main" id="{DFA59934-8A2D-C241-B1D0-174510FBD06E}"/>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969427" y="4651211"/>
            <a:ext cx="2476831" cy="1112880"/>
          </a:xfrm>
          <a:prstGeom prst="rect">
            <a:avLst/>
          </a:prstGeom>
          <a:ln w="76200">
            <a:solidFill>
              <a:srgbClr val="02BFC4"/>
            </a:solidFill>
          </a:ln>
        </p:spPr>
      </p:pic>
      <p:pic>
        <p:nvPicPr>
          <p:cNvPr id="61" name="Picture 60">
            <a:extLst>
              <a:ext uri="{FF2B5EF4-FFF2-40B4-BE49-F238E27FC236}">
                <a16:creationId xmlns:a16="http://schemas.microsoft.com/office/drawing/2014/main" id="{95BBB06D-E9F5-2E43-97B3-84764B707479}"/>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969427" y="4651211"/>
            <a:ext cx="2476831" cy="1112880"/>
          </a:xfrm>
          <a:prstGeom prst="rect">
            <a:avLst/>
          </a:prstGeom>
          <a:ln w="76200">
            <a:solidFill>
              <a:srgbClr val="02BFC4"/>
            </a:solidFill>
          </a:ln>
        </p:spPr>
      </p:pic>
      <p:pic>
        <p:nvPicPr>
          <p:cNvPr id="62" name="Picture 61">
            <a:extLst>
              <a:ext uri="{FF2B5EF4-FFF2-40B4-BE49-F238E27FC236}">
                <a16:creationId xmlns:a16="http://schemas.microsoft.com/office/drawing/2014/main" id="{099113F2-7EEB-A849-BED0-B1A22CB393EC}"/>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2969427" y="4651211"/>
            <a:ext cx="2476831" cy="1112880"/>
          </a:xfrm>
          <a:prstGeom prst="rect">
            <a:avLst/>
          </a:prstGeom>
          <a:ln w="76200">
            <a:solidFill>
              <a:srgbClr val="02BFC4"/>
            </a:solidFill>
          </a:ln>
        </p:spPr>
      </p:pic>
      <p:pic>
        <p:nvPicPr>
          <p:cNvPr id="63" name="Picture 62">
            <a:extLst>
              <a:ext uri="{FF2B5EF4-FFF2-40B4-BE49-F238E27FC236}">
                <a16:creationId xmlns:a16="http://schemas.microsoft.com/office/drawing/2014/main" id="{C2E51A90-D647-5243-8669-C358046D8FFE}"/>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2969427" y="4651211"/>
            <a:ext cx="2476831" cy="1112880"/>
          </a:xfrm>
          <a:prstGeom prst="rect">
            <a:avLst/>
          </a:prstGeom>
          <a:ln w="76200">
            <a:solidFill>
              <a:srgbClr val="02BFC4"/>
            </a:solidFill>
          </a:ln>
        </p:spPr>
      </p:pic>
      <p:pic>
        <p:nvPicPr>
          <p:cNvPr id="64" name="Picture 63">
            <a:extLst>
              <a:ext uri="{FF2B5EF4-FFF2-40B4-BE49-F238E27FC236}">
                <a16:creationId xmlns:a16="http://schemas.microsoft.com/office/drawing/2014/main" id="{FE48D1A3-D1B0-E444-A505-82DC2521D3E7}"/>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2969427" y="4651211"/>
            <a:ext cx="2476831" cy="1112880"/>
          </a:xfrm>
          <a:prstGeom prst="rect">
            <a:avLst/>
          </a:prstGeom>
          <a:ln w="76200">
            <a:solidFill>
              <a:srgbClr val="02BFC4"/>
            </a:solidFill>
          </a:ln>
        </p:spPr>
      </p:pic>
      <p:pic>
        <p:nvPicPr>
          <p:cNvPr id="65" name="Picture 64">
            <a:extLst>
              <a:ext uri="{FF2B5EF4-FFF2-40B4-BE49-F238E27FC236}">
                <a16:creationId xmlns:a16="http://schemas.microsoft.com/office/drawing/2014/main" id="{54686C9B-5D8B-EB48-9B9B-8B2A6071696E}"/>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2969427" y="4651211"/>
            <a:ext cx="2476831" cy="1112880"/>
          </a:xfrm>
          <a:prstGeom prst="rect">
            <a:avLst/>
          </a:prstGeom>
          <a:ln w="76200">
            <a:solidFill>
              <a:srgbClr val="02BFC4"/>
            </a:solidFill>
          </a:ln>
        </p:spPr>
      </p:pic>
      <p:sp>
        <p:nvSpPr>
          <p:cNvPr id="68" name="TextBox 67">
            <a:extLst>
              <a:ext uri="{FF2B5EF4-FFF2-40B4-BE49-F238E27FC236}">
                <a16:creationId xmlns:a16="http://schemas.microsoft.com/office/drawing/2014/main" id="{9518444C-E2B1-6848-90C1-2C8220CAC78B}"/>
              </a:ext>
            </a:extLst>
          </p:cNvPr>
          <p:cNvSpPr txBox="1"/>
          <p:nvPr/>
        </p:nvSpPr>
        <p:spPr>
          <a:xfrm>
            <a:off x="2941957" y="3177140"/>
            <a:ext cx="494046" cy="369332"/>
          </a:xfrm>
          <a:prstGeom prst="rect">
            <a:avLst/>
          </a:prstGeom>
          <a:noFill/>
        </p:spPr>
        <p:txBody>
          <a:bodyPr wrap="none" rtlCol="0">
            <a:spAutoFit/>
          </a:bodyPr>
          <a:lstStyle/>
          <a:p>
            <a:r>
              <a:rPr lang="en-US" dirty="0"/>
              <a:t>t=1</a:t>
            </a:r>
          </a:p>
        </p:txBody>
      </p:sp>
      <p:sp>
        <p:nvSpPr>
          <p:cNvPr id="69" name="TextBox 68">
            <a:extLst>
              <a:ext uri="{FF2B5EF4-FFF2-40B4-BE49-F238E27FC236}">
                <a16:creationId xmlns:a16="http://schemas.microsoft.com/office/drawing/2014/main" id="{DC05B977-DDAC-6E49-BD75-F9C96EB2D270}"/>
              </a:ext>
            </a:extLst>
          </p:cNvPr>
          <p:cNvSpPr txBox="1"/>
          <p:nvPr/>
        </p:nvSpPr>
        <p:spPr>
          <a:xfrm>
            <a:off x="5650194" y="3177140"/>
            <a:ext cx="494046" cy="369332"/>
          </a:xfrm>
          <a:prstGeom prst="rect">
            <a:avLst/>
          </a:prstGeom>
          <a:noFill/>
        </p:spPr>
        <p:txBody>
          <a:bodyPr wrap="none" rtlCol="0">
            <a:spAutoFit/>
          </a:bodyPr>
          <a:lstStyle/>
          <a:p>
            <a:r>
              <a:rPr lang="en-US" dirty="0"/>
              <a:t>t=1</a:t>
            </a:r>
          </a:p>
        </p:txBody>
      </p:sp>
      <p:pic>
        <p:nvPicPr>
          <p:cNvPr id="42" name="Content Placeholder 5">
            <a:extLst>
              <a:ext uri="{FF2B5EF4-FFF2-40B4-BE49-F238E27FC236}">
                <a16:creationId xmlns:a16="http://schemas.microsoft.com/office/drawing/2014/main" id="{2A34821D-4916-CA49-9F33-1654E172753C}"/>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r="-3881"/>
          <a:stretch/>
        </p:blipFill>
        <p:spPr>
          <a:xfrm>
            <a:off x="8358431" y="3370652"/>
            <a:ext cx="712340" cy="2157914"/>
          </a:xfrm>
          <a:prstGeom prst="rect">
            <a:avLst/>
          </a:prstGeom>
        </p:spPr>
      </p:pic>
      <p:sp>
        <p:nvSpPr>
          <p:cNvPr id="43" name="TextBox 42">
            <a:extLst>
              <a:ext uri="{FF2B5EF4-FFF2-40B4-BE49-F238E27FC236}">
                <a16:creationId xmlns:a16="http://schemas.microsoft.com/office/drawing/2014/main" id="{82F54B79-7C7A-AD40-AF42-1B341D96F474}"/>
              </a:ext>
            </a:extLst>
          </p:cNvPr>
          <p:cNvSpPr txBox="1"/>
          <p:nvPr/>
        </p:nvSpPr>
        <p:spPr>
          <a:xfrm>
            <a:off x="2941957" y="4651211"/>
            <a:ext cx="494046" cy="369332"/>
          </a:xfrm>
          <a:prstGeom prst="rect">
            <a:avLst/>
          </a:prstGeom>
          <a:noFill/>
        </p:spPr>
        <p:txBody>
          <a:bodyPr wrap="none" rtlCol="0">
            <a:spAutoFit/>
          </a:bodyPr>
          <a:lstStyle/>
          <a:p>
            <a:r>
              <a:rPr lang="en-US" dirty="0"/>
              <a:t>t=2</a:t>
            </a:r>
          </a:p>
        </p:txBody>
      </p:sp>
      <p:sp>
        <p:nvSpPr>
          <p:cNvPr id="44" name="TextBox 43">
            <a:extLst>
              <a:ext uri="{FF2B5EF4-FFF2-40B4-BE49-F238E27FC236}">
                <a16:creationId xmlns:a16="http://schemas.microsoft.com/office/drawing/2014/main" id="{C487FE03-3B4E-3349-BDCD-186CC2161489}"/>
              </a:ext>
            </a:extLst>
          </p:cNvPr>
          <p:cNvSpPr txBox="1"/>
          <p:nvPr/>
        </p:nvSpPr>
        <p:spPr>
          <a:xfrm>
            <a:off x="2941957" y="4651211"/>
            <a:ext cx="494046" cy="369332"/>
          </a:xfrm>
          <a:prstGeom prst="rect">
            <a:avLst/>
          </a:prstGeom>
          <a:noFill/>
        </p:spPr>
        <p:txBody>
          <a:bodyPr wrap="none" rtlCol="0">
            <a:spAutoFit/>
          </a:bodyPr>
          <a:lstStyle/>
          <a:p>
            <a:r>
              <a:rPr lang="en-US" dirty="0"/>
              <a:t>t=3</a:t>
            </a:r>
          </a:p>
        </p:txBody>
      </p:sp>
      <p:sp>
        <p:nvSpPr>
          <p:cNvPr id="45" name="TextBox 44">
            <a:extLst>
              <a:ext uri="{FF2B5EF4-FFF2-40B4-BE49-F238E27FC236}">
                <a16:creationId xmlns:a16="http://schemas.microsoft.com/office/drawing/2014/main" id="{44FEF124-295C-DD4C-987D-7D73DEB6C940}"/>
              </a:ext>
            </a:extLst>
          </p:cNvPr>
          <p:cNvSpPr txBox="1"/>
          <p:nvPr/>
        </p:nvSpPr>
        <p:spPr>
          <a:xfrm>
            <a:off x="2941957" y="4651211"/>
            <a:ext cx="494046" cy="369332"/>
          </a:xfrm>
          <a:prstGeom prst="rect">
            <a:avLst/>
          </a:prstGeom>
          <a:noFill/>
        </p:spPr>
        <p:txBody>
          <a:bodyPr wrap="square" rtlCol="0">
            <a:spAutoFit/>
          </a:bodyPr>
          <a:lstStyle/>
          <a:p>
            <a:r>
              <a:rPr lang="en-US" dirty="0"/>
              <a:t>t=4</a:t>
            </a:r>
          </a:p>
        </p:txBody>
      </p:sp>
      <p:sp>
        <p:nvSpPr>
          <p:cNvPr id="47" name="TextBox 46">
            <a:extLst>
              <a:ext uri="{FF2B5EF4-FFF2-40B4-BE49-F238E27FC236}">
                <a16:creationId xmlns:a16="http://schemas.microsoft.com/office/drawing/2014/main" id="{798744D2-7176-FE4B-89E8-82DFF8A23269}"/>
              </a:ext>
            </a:extLst>
          </p:cNvPr>
          <p:cNvSpPr txBox="1"/>
          <p:nvPr/>
        </p:nvSpPr>
        <p:spPr>
          <a:xfrm>
            <a:off x="2941957" y="4651211"/>
            <a:ext cx="494046" cy="369332"/>
          </a:xfrm>
          <a:prstGeom prst="rect">
            <a:avLst/>
          </a:prstGeom>
          <a:noFill/>
        </p:spPr>
        <p:txBody>
          <a:bodyPr wrap="square" rtlCol="0">
            <a:spAutoFit/>
          </a:bodyPr>
          <a:lstStyle/>
          <a:p>
            <a:r>
              <a:rPr lang="en-US" dirty="0"/>
              <a:t>t=5</a:t>
            </a:r>
          </a:p>
        </p:txBody>
      </p:sp>
      <p:sp>
        <p:nvSpPr>
          <p:cNvPr id="66" name="TextBox 65">
            <a:extLst>
              <a:ext uri="{FF2B5EF4-FFF2-40B4-BE49-F238E27FC236}">
                <a16:creationId xmlns:a16="http://schemas.microsoft.com/office/drawing/2014/main" id="{EED9CA24-3F96-394F-8C83-153C26173472}"/>
              </a:ext>
            </a:extLst>
          </p:cNvPr>
          <p:cNvSpPr txBox="1"/>
          <p:nvPr/>
        </p:nvSpPr>
        <p:spPr>
          <a:xfrm>
            <a:off x="2941957" y="4651211"/>
            <a:ext cx="494046" cy="369332"/>
          </a:xfrm>
          <a:prstGeom prst="rect">
            <a:avLst/>
          </a:prstGeom>
          <a:noFill/>
        </p:spPr>
        <p:txBody>
          <a:bodyPr wrap="square" rtlCol="0">
            <a:spAutoFit/>
          </a:bodyPr>
          <a:lstStyle/>
          <a:p>
            <a:r>
              <a:rPr lang="en-US" dirty="0"/>
              <a:t>t=6</a:t>
            </a:r>
          </a:p>
        </p:txBody>
      </p:sp>
      <p:sp>
        <p:nvSpPr>
          <p:cNvPr id="67" name="TextBox 66">
            <a:extLst>
              <a:ext uri="{FF2B5EF4-FFF2-40B4-BE49-F238E27FC236}">
                <a16:creationId xmlns:a16="http://schemas.microsoft.com/office/drawing/2014/main" id="{0A3B76BD-D5E5-FC4E-BFAB-CF258ACCAADB}"/>
              </a:ext>
            </a:extLst>
          </p:cNvPr>
          <p:cNvSpPr txBox="1"/>
          <p:nvPr/>
        </p:nvSpPr>
        <p:spPr>
          <a:xfrm>
            <a:off x="2941957" y="4651211"/>
            <a:ext cx="494046" cy="369332"/>
          </a:xfrm>
          <a:prstGeom prst="rect">
            <a:avLst/>
          </a:prstGeom>
          <a:noFill/>
        </p:spPr>
        <p:txBody>
          <a:bodyPr wrap="square" rtlCol="0">
            <a:spAutoFit/>
          </a:bodyPr>
          <a:lstStyle/>
          <a:p>
            <a:r>
              <a:rPr lang="en-US" dirty="0"/>
              <a:t>t=7</a:t>
            </a:r>
          </a:p>
        </p:txBody>
      </p:sp>
      <p:sp>
        <p:nvSpPr>
          <p:cNvPr id="70" name="TextBox 69">
            <a:extLst>
              <a:ext uri="{FF2B5EF4-FFF2-40B4-BE49-F238E27FC236}">
                <a16:creationId xmlns:a16="http://schemas.microsoft.com/office/drawing/2014/main" id="{B7B6AD41-3C6E-D947-921F-0D624259E4E0}"/>
              </a:ext>
            </a:extLst>
          </p:cNvPr>
          <p:cNvSpPr txBox="1"/>
          <p:nvPr/>
        </p:nvSpPr>
        <p:spPr>
          <a:xfrm>
            <a:off x="2941957" y="4651211"/>
            <a:ext cx="494046" cy="369332"/>
          </a:xfrm>
          <a:prstGeom prst="rect">
            <a:avLst/>
          </a:prstGeom>
          <a:noFill/>
        </p:spPr>
        <p:txBody>
          <a:bodyPr wrap="square" rtlCol="0">
            <a:spAutoFit/>
          </a:bodyPr>
          <a:lstStyle/>
          <a:p>
            <a:r>
              <a:rPr lang="en-US" dirty="0"/>
              <a:t>t=8</a:t>
            </a:r>
          </a:p>
        </p:txBody>
      </p:sp>
      <p:sp>
        <p:nvSpPr>
          <p:cNvPr id="71" name="TextBox 70">
            <a:extLst>
              <a:ext uri="{FF2B5EF4-FFF2-40B4-BE49-F238E27FC236}">
                <a16:creationId xmlns:a16="http://schemas.microsoft.com/office/drawing/2014/main" id="{19DDDC66-1661-8042-B942-558918E568D1}"/>
              </a:ext>
            </a:extLst>
          </p:cNvPr>
          <p:cNvSpPr txBox="1"/>
          <p:nvPr/>
        </p:nvSpPr>
        <p:spPr>
          <a:xfrm>
            <a:off x="2941957" y="4651211"/>
            <a:ext cx="494046" cy="369332"/>
          </a:xfrm>
          <a:prstGeom prst="rect">
            <a:avLst/>
          </a:prstGeom>
          <a:noFill/>
        </p:spPr>
        <p:txBody>
          <a:bodyPr wrap="square" rtlCol="0">
            <a:spAutoFit/>
          </a:bodyPr>
          <a:lstStyle/>
          <a:p>
            <a:r>
              <a:rPr lang="en-US" dirty="0"/>
              <a:t>t=9</a:t>
            </a:r>
          </a:p>
        </p:txBody>
      </p:sp>
      <p:sp>
        <p:nvSpPr>
          <p:cNvPr id="72" name="TextBox 71">
            <a:extLst>
              <a:ext uri="{FF2B5EF4-FFF2-40B4-BE49-F238E27FC236}">
                <a16:creationId xmlns:a16="http://schemas.microsoft.com/office/drawing/2014/main" id="{E36FDE6E-4360-F14E-BCBE-81A3D18C764A}"/>
              </a:ext>
            </a:extLst>
          </p:cNvPr>
          <p:cNvSpPr txBox="1"/>
          <p:nvPr/>
        </p:nvSpPr>
        <p:spPr>
          <a:xfrm>
            <a:off x="5650194" y="4623518"/>
            <a:ext cx="494046" cy="369332"/>
          </a:xfrm>
          <a:prstGeom prst="rect">
            <a:avLst/>
          </a:prstGeom>
          <a:noFill/>
        </p:spPr>
        <p:txBody>
          <a:bodyPr wrap="none" rtlCol="0">
            <a:spAutoFit/>
          </a:bodyPr>
          <a:lstStyle/>
          <a:p>
            <a:r>
              <a:rPr lang="en-US" dirty="0"/>
              <a:t>t=2</a:t>
            </a:r>
          </a:p>
        </p:txBody>
      </p:sp>
      <p:sp>
        <p:nvSpPr>
          <p:cNvPr id="73" name="TextBox 72">
            <a:extLst>
              <a:ext uri="{FF2B5EF4-FFF2-40B4-BE49-F238E27FC236}">
                <a16:creationId xmlns:a16="http://schemas.microsoft.com/office/drawing/2014/main" id="{2F5594C7-B529-D042-B2F0-2416A2C516CE}"/>
              </a:ext>
            </a:extLst>
          </p:cNvPr>
          <p:cNvSpPr txBox="1"/>
          <p:nvPr/>
        </p:nvSpPr>
        <p:spPr>
          <a:xfrm>
            <a:off x="5650194" y="4623518"/>
            <a:ext cx="494046" cy="369332"/>
          </a:xfrm>
          <a:prstGeom prst="rect">
            <a:avLst/>
          </a:prstGeom>
          <a:noFill/>
        </p:spPr>
        <p:txBody>
          <a:bodyPr wrap="none" rtlCol="0">
            <a:spAutoFit/>
          </a:bodyPr>
          <a:lstStyle/>
          <a:p>
            <a:r>
              <a:rPr lang="en-US" dirty="0"/>
              <a:t>t=3</a:t>
            </a:r>
          </a:p>
        </p:txBody>
      </p:sp>
      <p:sp>
        <p:nvSpPr>
          <p:cNvPr id="74" name="TextBox 73">
            <a:extLst>
              <a:ext uri="{FF2B5EF4-FFF2-40B4-BE49-F238E27FC236}">
                <a16:creationId xmlns:a16="http://schemas.microsoft.com/office/drawing/2014/main" id="{13C7EC92-46B6-7941-89DA-A3927E6C40D5}"/>
              </a:ext>
            </a:extLst>
          </p:cNvPr>
          <p:cNvSpPr txBox="1"/>
          <p:nvPr/>
        </p:nvSpPr>
        <p:spPr>
          <a:xfrm>
            <a:off x="5650194" y="4623518"/>
            <a:ext cx="494046" cy="369332"/>
          </a:xfrm>
          <a:prstGeom prst="rect">
            <a:avLst/>
          </a:prstGeom>
          <a:noFill/>
        </p:spPr>
        <p:txBody>
          <a:bodyPr wrap="square" rtlCol="0">
            <a:spAutoFit/>
          </a:bodyPr>
          <a:lstStyle/>
          <a:p>
            <a:r>
              <a:rPr lang="en-US" dirty="0"/>
              <a:t>t=4</a:t>
            </a:r>
          </a:p>
        </p:txBody>
      </p:sp>
      <p:sp>
        <p:nvSpPr>
          <p:cNvPr id="75" name="TextBox 74">
            <a:extLst>
              <a:ext uri="{FF2B5EF4-FFF2-40B4-BE49-F238E27FC236}">
                <a16:creationId xmlns:a16="http://schemas.microsoft.com/office/drawing/2014/main" id="{E330ED39-A5A7-104C-A559-4ACEE2CFD357}"/>
              </a:ext>
            </a:extLst>
          </p:cNvPr>
          <p:cNvSpPr txBox="1"/>
          <p:nvPr/>
        </p:nvSpPr>
        <p:spPr>
          <a:xfrm>
            <a:off x="5650194" y="4623518"/>
            <a:ext cx="494046" cy="369332"/>
          </a:xfrm>
          <a:prstGeom prst="rect">
            <a:avLst/>
          </a:prstGeom>
          <a:noFill/>
        </p:spPr>
        <p:txBody>
          <a:bodyPr wrap="square" rtlCol="0">
            <a:spAutoFit/>
          </a:bodyPr>
          <a:lstStyle/>
          <a:p>
            <a:r>
              <a:rPr lang="en-US" dirty="0"/>
              <a:t>t=5</a:t>
            </a:r>
          </a:p>
        </p:txBody>
      </p:sp>
      <p:sp>
        <p:nvSpPr>
          <p:cNvPr id="76" name="TextBox 75">
            <a:extLst>
              <a:ext uri="{FF2B5EF4-FFF2-40B4-BE49-F238E27FC236}">
                <a16:creationId xmlns:a16="http://schemas.microsoft.com/office/drawing/2014/main" id="{3DC16845-721E-F043-8F7B-37DE02B2DB61}"/>
              </a:ext>
            </a:extLst>
          </p:cNvPr>
          <p:cNvSpPr txBox="1"/>
          <p:nvPr/>
        </p:nvSpPr>
        <p:spPr>
          <a:xfrm>
            <a:off x="5650194" y="4623518"/>
            <a:ext cx="494046" cy="369332"/>
          </a:xfrm>
          <a:prstGeom prst="rect">
            <a:avLst/>
          </a:prstGeom>
          <a:noFill/>
        </p:spPr>
        <p:txBody>
          <a:bodyPr wrap="square" rtlCol="0">
            <a:spAutoFit/>
          </a:bodyPr>
          <a:lstStyle/>
          <a:p>
            <a:r>
              <a:rPr lang="en-US" dirty="0"/>
              <a:t>t=6</a:t>
            </a:r>
          </a:p>
        </p:txBody>
      </p:sp>
      <p:sp>
        <p:nvSpPr>
          <p:cNvPr id="77" name="TextBox 76">
            <a:extLst>
              <a:ext uri="{FF2B5EF4-FFF2-40B4-BE49-F238E27FC236}">
                <a16:creationId xmlns:a16="http://schemas.microsoft.com/office/drawing/2014/main" id="{0E3BE81F-8A4B-2C42-9DF5-A9273DAC6963}"/>
              </a:ext>
            </a:extLst>
          </p:cNvPr>
          <p:cNvSpPr txBox="1"/>
          <p:nvPr/>
        </p:nvSpPr>
        <p:spPr>
          <a:xfrm>
            <a:off x="5650194" y="4623518"/>
            <a:ext cx="494046" cy="369332"/>
          </a:xfrm>
          <a:prstGeom prst="rect">
            <a:avLst/>
          </a:prstGeom>
          <a:noFill/>
        </p:spPr>
        <p:txBody>
          <a:bodyPr wrap="square" rtlCol="0">
            <a:spAutoFit/>
          </a:bodyPr>
          <a:lstStyle/>
          <a:p>
            <a:r>
              <a:rPr lang="en-US" dirty="0"/>
              <a:t>t=7</a:t>
            </a:r>
          </a:p>
        </p:txBody>
      </p:sp>
      <p:sp>
        <p:nvSpPr>
          <p:cNvPr id="78" name="TextBox 77">
            <a:extLst>
              <a:ext uri="{FF2B5EF4-FFF2-40B4-BE49-F238E27FC236}">
                <a16:creationId xmlns:a16="http://schemas.microsoft.com/office/drawing/2014/main" id="{9D7D9681-FBE4-2140-BD2A-B6CC433DFE5D}"/>
              </a:ext>
            </a:extLst>
          </p:cNvPr>
          <p:cNvSpPr txBox="1"/>
          <p:nvPr/>
        </p:nvSpPr>
        <p:spPr>
          <a:xfrm>
            <a:off x="5650194" y="4623518"/>
            <a:ext cx="494046" cy="369332"/>
          </a:xfrm>
          <a:prstGeom prst="rect">
            <a:avLst/>
          </a:prstGeom>
          <a:noFill/>
        </p:spPr>
        <p:txBody>
          <a:bodyPr wrap="square" rtlCol="0">
            <a:spAutoFit/>
          </a:bodyPr>
          <a:lstStyle/>
          <a:p>
            <a:r>
              <a:rPr lang="en-US" dirty="0"/>
              <a:t>t=8</a:t>
            </a:r>
          </a:p>
        </p:txBody>
      </p:sp>
      <p:sp>
        <p:nvSpPr>
          <p:cNvPr id="79" name="TextBox 78">
            <a:extLst>
              <a:ext uri="{FF2B5EF4-FFF2-40B4-BE49-F238E27FC236}">
                <a16:creationId xmlns:a16="http://schemas.microsoft.com/office/drawing/2014/main" id="{4F0E3025-0232-E046-9FD0-435DD8AF3FFA}"/>
              </a:ext>
            </a:extLst>
          </p:cNvPr>
          <p:cNvSpPr txBox="1"/>
          <p:nvPr/>
        </p:nvSpPr>
        <p:spPr>
          <a:xfrm>
            <a:off x="5650194" y="4623518"/>
            <a:ext cx="494046" cy="369332"/>
          </a:xfrm>
          <a:prstGeom prst="rect">
            <a:avLst/>
          </a:prstGeom>
          <a:noFill/>
        </p:spPr>
        <p:txBody>
          <a:bodyPr wrap="square" rtlCol="0">
            <a:spAutoFit/>
          </a:bodyPr>
          <a:lstStyle/>
          <a:p>
            <a:r>
              <a:rPr lang="en-US" dirty="0"/>
              <a:t>t=9</a:t>
            </a:r>
          </a:p>
        </p:txBody>
      </p:sp>
    </p:spTree>
    <p:extLst>
      <p:ext uri="{BB962C8B-B14F-4D97-AF65-F5344CB8AC3E}">
        <p14:creationId xmlns:p14="http://schemas.microsoft.com/office/powerpoint/2010/main" val="25010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xit" presetSubtype="8" fill="hold" grpId="0" nodeType="clickEffect">
                                  <p:stCondLst>
                                    <p:cond delay="0"/>
                                  </p:stCondLst>
                                  <p:childTnLst>
                                    <p:animEffect transition="out" filter="wipe(left)">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4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72"/>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xit" presetSubtype="8" fill="hold" grpId="0" nodeType="clickEffect">
                                  <p:stCondLst>
                                    <p:cond delay="0"/>
                                  </p:stCondLst>
                                  <p:childTnLst>
                                    <p:animEffect transition="out" filter="wipe(left)">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60"/>
                                        </p:tgtEl>
                                        <p:attrNameLst>
                                          <p:attrName>style.visibility</p:attrName>
                                        </p:attrNameLst>
                                      </p:cBhvr>
                                      <p:to>
                                        <p:strVal val="visible"/>
                                      </p:to>
                                    </p:set>
                                  </p:childTnLst>
                                </p:cTn>
                              </p:par>
                              <p:par>
                                <p:cTn id="48" presetID="1" presetClass="exit" presetSubtype="0" fill="hold" grpId="1" nodeType="withEffect">
                                  <p:stCondLst>
                                    <p:cond delay="0"/>
                                  </p:stCondLst>
                                  <p:childTnLst>
                                    <p:set>
                                      <p:cBhvr>
                                        <p:cTn id="49" dur="1" fill="hold">
                                          <p:stCondLst>
                                            <p:cond delay="0"/>
                                          </p:stCondLst>
                                        </p:cTn>
                                        <p:tgtEl>
                                          <p:spTgt spid="44"/>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73"/>
                                        </p:tgtEl>
                                        <p:attrNameLst>
                                          <p:attrName>style.visibility</p:attrName>
                                        </p:attrNameLst>
                                      </p:cBhvr>
                                      <p:to>
                                        <p:strVal val="hidden"/>
                                      </p:to>
                                    </p:set>
                                  </p:childTnLst>
                                </p:cTn>
                              </p:par>
                              <p:par>
                                <p:cTn id="52" presetID="1"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7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xit" presetSubtype="8" fill="hold" grpId="0" nodeType="clickEffect">
                                  <p:stCondLst>
                                    <p:cond delay="0"/>
                                  </p:stCondLst>
                                  <p:childTnLst>
                                    <p:animEffect transition="out" filter="wipe(left)">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1"/>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45"/>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74"/>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2" presetClass="exit" presetSubtype="8" fill="hold" grpId="0" nodeType="clickEffect">
                                  <p:stCondLst>
                                    <p:cond delay="0"/>
                                  </p:stCondLst>
                                  <p:childTnLst>
                                    <p:animEffect transition="out" filter="wipe(left)">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47"/>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75"/>
                                        </p:tgtEl>
                                        <p:attrNameLst>
                                          <p:attrName>style.visibility</p:attrName>
                                        </p:attrNameLst>
                                      </p:cBhvr>
                                      <p:to>
                                        <p:strVal val="hidden"/>
                                      </p:to>
                                    </p:set>
                                  </p:childTnLst>
                                </p:cTn>
                              </p:par>
                              <p:par>
                                <p:cTn id="82" presetID="1" presetClass="entr" presetSubtype="0" fill="hold" grpId="0" nodeType="with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76"/>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53"/>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62"/>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22" presetClass="exit" presetSubtype="8" fill="hold" grpId="0" nodeType="clickEffect">
                                  <p:stCondLst>
                                    <p:cond delay="0"/>
                                  </p:stCondLst>
                                  <p:childTnLst>
                                    <p:animEffect transition="out" filter="wipe(left)">
                                      <p:cBhvr>
                                        <p:cTn id="93" dur="500"/>
                                        <p:tgtEl>
                                          <p:spTgt spid="12"/>
                                        </p:tgtEl>
                                      </p:cBhvr>
                                    </p:animEffect>
                                    <p:set>
                                      <p:cBhvr>
                                        <p:cTn id="94" dur="1" fill="hold">
                                          <p:stCondLst>
                                            <p:cond delay="499"/>
                                          </p:stCondLst>
                                        </p:cTn>
                                        <p:tgtEl>
                                          <p:spTgt spid="12"/>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66"/>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76"/>
                                        </p:tgtEl>
                                        <p:attrNameLst>
                                          <p:attrName>style.visibility</p:attrName>
                                        </p:attrNameLst>
                                      </p:cBhvr>
                                      <p:to>
                                        <p:strVal val="hidden"/>
                                      </p:to>
                                    </p:set>
                                  </p:childTnLst>
                                </p:cTn>
                              </p:par>
                              <p:par>
                                <p:cTn id="99" presetID="1" presetClass="entr" presetSubtype="0" fill="hold" grpId="0" nodeType="with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54"/>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6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22" presetClass="exit" presetSubtype="8" fill="hold" grpId="0" nodeType="clickEffect">
                                  <p:stCondLst>
                                    <p:cond delay="0"/>
                                  </p:stCondLst>
                                  <p:childTnLst>
                                    <p:animEffect transition="out" filter="wipe(left)">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67"/>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77"/>
                                        </p:tgtEl>
                                        <p:attrNameLst>
                                          <p:attrName>style.visibility</p:attrName>
                                        </p:attrNameLst>
                                      </p:cBhvr>
                                      <p:to>
                                        <p:strVal val="hidden"/>
                                      </p:to>
                                    </p:set>
                                  </p:childTnLst>
                                </p:cTn>
                              </p:par>
                              <p:par>
                                <p:cTn id="116" presetID="1" presetClass="entr" presetSubtype="0" fill="hold" grpId="0" nodeType="withEffect">
                                  <p:stCondLst>
                                    <p:cond delay="0"/>
                                  </p:stCondLst>
                                  <p:childTnLst>
                                    <p:set>
                                      <p:cBhvr>
                                        <p:cTn id="117" dur="1" fill="hold">
                                          <p:stCondLst>
                                            <p:cond delay="0"/>
                                          </p:stCondLst>
                                        </p:cTn>
                                        <p:tgtEl>
                                          <p:spTgt spid="70"/>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78"/>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55"/>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64"/>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22" presetClass="exit" presetSubtype="8" fill="hold" grpId="0" nodeType="clickEffect">
                                  <p:stCondLst>
                                    <p:cond delay="0"/>
                                  </p:stCondLst>
                                  <p:childTnLst>
                                    <p:animEffect transition="out" filter="wipe(left)">
                                      <p:cBhvr>
                                        <p:cTn id="127" dur="500"/>
                                        <p:tgtEl>
                                          <p:spTgt spid="14"/>
                                        </p:tgtEl>
                                      </p:cBhvr>
                                    </p:animEffect>
                                    <p:set>
                                      <p:cBhvr>
                                        <p:cTn id="128" dur="1" fill="hold">
                                          <p:stCondLst>
                                            <p:cond delay="499"/>
                                          </p:stCondLst>
                                        </p:cTn>
                                        <p:tgtEl>
                                          <p:spTgt spid="14"/>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70"/>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78"/>
                                        </p:tgtEl>
                                        <p:attrNameLst>
                                          <p:attrName>style.visibility</p:attrName>
                                        </p:attrNameLst>
                                      </p:cBhvr>
                                      <p:to>
                                        <p:strVal val="hidden"/>
                                      </p:to>
                                    </p:set>
                                  </p:childTnLst>
                                </p:cTn>
                              </p:par>
                              <p:par>
                                <p:cTn id="133" presetID="1" presetClass="entr" presetSubtype="0" fill="hold" grpId="0" nodeType="withEffect">
                                  <p:stCondLst>
                                    <p:cond delay="0"/>
                                  </p:stCondLst>
                                  <p:childTnLst>
                                    <p:set>
                                      <p:cBhvr>
                                        <p:cTn id="134" dur="1" fill="hold">
                                          <p:stCondLst>
                                            <p:cond delay="0"/>
                                          </p:stCondLst>
                                        </p:cTn>
                                        <p:tgtEl>
                                          <p:spTgt spid="71"/>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79"/>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56"/>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43" grpId="0"/>
      <p:bldP spid="43" grpId="1"/>
      <p:bldP spid="44" grpId="0"/>
      <p:bldP spid="44" grpId="1"/>
      <p:bldP spid="45" grpId="0"/>
      <p:bldP spid="45" grpId="1"/>
      <p:bldP spid="47" grpId="0"/>
      <p:bldP spid="47" grpId="1"/>
      <p:bldP spid="66" grpId="0"/>
      <p:bldP spid="66" grpId="1"/>
      <p:bldP spid="67" grpId="0"/>
      <p:bldP spid="67" grpId="1"/>
      <p:bldP spid="70" grpId="0"/>
      <p:bldP spid="70" grpId="1"/>
      <p:bldP spid="71" grpId="0"/>
      <p:bldP spid="72" grpId="0"/>
      <p:bldP spid="72" grpId="1"/>
      <p:bldP spid="73" grpId="0"/>
      <p:bldP spid="73" grpId="1"/>
      <p:bldP spid="74" grpId="0"/>
      <p:bldP spid="74" grpId="1"/>
      <p:bldP spid="75" grpId="0"/>
      <p:bldP spid="75" grpId="1"/>
      <p:bldP spid="76" grpId="0"/>
      <p:bldP spid="76" grpId="1"/>
      <p:bldP spid="77" grpId="0"/>
      <p:bldP spid="77" grpId="1"/>
      <p:bldP spid="78" grpId="0"/>
      <p:bldP spid="78" grpId="1"/>
      <p:bldP spid="7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754FF-6108-854A-B3E8-7C59F68BF2B2}"/>
              </a:ext>
            </a:extLst>
          </p:cNvPr>
          <p:cNvSpPr>
            <a:spLocks noGrp="1"/>
          </p:cNvSpPr>
          <p:nvPr>
            <p:ph type="title"/>
          </p:nvPr>
        </p:nvSpPr>
        <p:spPr/>
        <p:txBody>
          <a:bodyPr/>
          <a:lstStyle/>
          <a:p>
            <a:pPr algn="ctr"/>
            <a:r>
              <a:rPr lang="en-US" dirty="0"/>
              <a:t>Hippocampal Gradient </a:t>
            </a:r>
            <a:br>
              <a:rPr lang="en-US" dirty="0"/>
            </a:br>
            <a:r>
              <a:rPr lang="en-US" dirty="0"/>
              <a:t>Functional Connectivity</a:t>
            </a:r>
          </a:p>
        </p:txBody>
      </p:sp>
      <p:pic>
        <p:nvPicPr>
          <p:cNvPr id="6" name="Content Placeholder 5">
            <a:extLst>
              <a:ext uri="{FF2B5EF4-FFF2-40B4-BE49-F238E27FC236}">
                <a16:creationId xmlns:a16="http://schemas.microsoft.com/office/drawing/2014/main" id="{707FC42F-BDE2-D34C-AB61-88F3776912D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5313683" y="4112981"/>
            <a:ext cx="1027515" cy="992925"/>
          </a:xfrm>
        </p:spPr>
      </p:pic>
      <p:sp>
        <p:nvSpPr>
          <p:cNvPr id="4" name="Slide Number Placeholder 3">
            <a:extLst>
              <a:ext uri="{FF2B5EF4-FFF2-40B4-BE49-F238E27FC236}">
                <a16:creationId xmlns:a16="http://schemas.microsoft.com/office/drawing/2014/main" id="{336C57CB-58A9-4B4D-8807-FF0D650BFE37}"/>
              </a:ext>
            </a:extLst>
          </p:cNvPr>
          <p:cNvSpPr>
            <a:spLocks noGrp="1"/>
          </p:cNvSpPr>
          <p:nvPr>
            <p:ph type="sldNum" sz="quarter" idx="12"/>
          </p:nvPr>
        </p:nvSpPr>
        <p:spPr>
          <a:xfrm>
            <a:off x="6457950" y="6412345"/>
            <a:ext cx="2057400" cy="365125"/>
          </a:xfrm>
        </p:spPr>
        <p:txBody>
          <a:bodyPr/>
          <a:lstStyle/>
          <a:p>
            <a:fld id="{E1552ADF-166F-AF40-B1A4-D35B819B761E}" type="slidenum">
              <a:rPr lang="en-US" smtClean="0"/>
              <a:t>39</a:t>
            </a:fld>
            <a:endParaRPr lang="en-US"/>
          </a:p>
        </p:txBody>
      </p:sp>
      <p:pic>
        <p:nvPicPr>
          <p:cNvPr id="17" name="Picture 16">
            <a:extLst>
              <a:ext uri="{FF2B5EF4-FFF2-40B4-BE49-F238E27FC236}">
                <a16:creationId xmlns:a16="http://schemas.microsoft.com/office/drawing/2014/main" id="{BA5B7967-09B8-6944-B028-8C3E21EACD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9399" y="1690689"/>
            <a:ext cx="2764628" cy="1722348"/>
          </a:xfrm>
          <a:prstGeom prst="rect">
            <a:avLst/>
          </a:prstGeom>
        </p:spPr>
      </p:pic>
      <p:pic>
        <p:nvPicPr>
          <p:cNvPr id="21" name="Content Placeholder 5">
            <a:extLst>
              <a:ext uri="{FF2B5EF4-FFF2-40B4-BE49-F238E27FC236}">
                <a16:creationId xmlns:a16="http://schemas.microsoft.com/office/drawing/2014/main" id="{A880C916-4B81-D64B-B320-48AA0711CE1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881"/>
          <a:stretch/>
        </p:blipFill>
        <p:spPr>
          <a:xfrm>
            <a:off x="7361725" y="4106741"/>
            <a:ext cx="712340" cy="2157914"/>
          </a:xfrm>
          <a:prstGeom prst="rect">
            <a:avLst/>
          </a:prstGeom>
        </p:spPr>
      </p:pic>
      <p:grpSp>
        <p:nvGrpSpPr>
          <p:cNvPr id="37" name="Group 36">
            <a:extLst>
              <a:ext uri="{FF2B5EF4-FFF2-40B4-BE49-F238E27FC236}">
                <a16:creationId xmlns:a16="http://schemas.microsoft.com/office/drawing/2014/main" id="{6C72EEBE-5AAB-8B4C-92C7-10B4667FC370}"/>
              </a:ext>
            </a:extLst>
          </p:cNvPr>
          <p:cNvGrpSpPr/>
          <p:nvPr/>
        </p:nvGrpSpPr>
        <p:grpSpPr>
          <a:xfrm>
            <a:off x="5196933" y="3458644"/>
            <a:ext cx="1261017" cy="3273813"/>
            <a:chOff x="7254333" y="3255229"/>
            <a:chExt cx="1261017" cy="3273813"/>
          </a:xfrm>
        </p:grpSpPr>
        <p:grpSp>
          <p:nvGrpSpPr>
            <p:cNvPr id="36" name="Group 35">
              <a:extLst>
                <a:ext uri="{FF2B5EF4-FFF2-40B4-BE49-F238E27FC236}">
                  <a16:creationId xmlns:a16="http://schemas.microsoft.com/office/drawing/2014/main" id="{CF5E5B85-AC7B-5848-B50B-6D59429BBAD7}"/>
                </a:ext>
              </a:extLst>
            </p:cNvPr>
            <p:cNvGrpSpPr/>
            <p:nvPr/>
          </p:nvGrpSpPr>
          <p:grpSpPr>
            <a:xfrm>
              <a:off x="7254333" y="3828490"/>
              <a:ext cx="1261017" cy="2700552"/>
              <a:chOff x="7254333" y="3828490"/>
              <a:chExt cx="1261017" cy="2700552"/>
            </a:xfrm>
          </p:grpSpPr>
          <p:pic>
            <p:nvPicPr>
              <p:cNvPr id="11" name="Content Placeholder 5">
                <a:extLst>
                  <a:ext uri="{FF2B5EF4-FFF2-40B4-BE49-F238E27FC236}">
                    <a16:creationId xmlns:a16="http://schemas.microsoft.com/office/drawing/2014/main" id="{1F28502A-FAAD-354E-B348-2C2298E5F90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354099" y="4829752"/>
                <a:ext cx="1027515" cy="1699290"/>
              </a:xfrm>
              <a:prstGeom prst="rect">
                <a:avLst/>
              </a:prstGeom>
            </p:spPr>
          </p:pic>
          <p:sp>
            <p:nvSpPr>
              <p:cNvPr id="18" name="Rectangle 17">
                <a:extLst>
                  <a:ext uri="{FF2B5EF4-FFF2-40B4-BE49-F238E27FC236}">
                    <a16:creationId xmlns:a16="http://schemas.microsoft.com/office/drawing/2014/main" id="{A2F53AE6-12C9-DC4E-9AE6-F36B02DC7504}"/>
                  </a:ext>
                </a:extLst>
              </p:cNvPr>
              <p:cNvSpPr/>
              <p:nvPr/>
            </p:nvSpPr>
            <p:spPr>
              <a:xfrm>
                <a:off x="7254333" y="3828490"/>
                <a:ext cx="1261017" cy="2700552"/>
              </a:xfrm>
              <a:prstGeom prst="rect">
                <a:avLst/>
              </a:prstGeom>
              <a:noFill/>
              <a:ln w="76200">
                <a:solidFill>
                  <a:srgbClr val="CB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994D7FEC-078A-9340-912E-FCC1A802C96A}"/>
                </a:ext>
              </a:extLst>
            </p:cNvPr>
            <p:cNvSpPr txBox="1"/>
            <p:nvPr/>
          </p:nvSpPr>
          <p:spPr>
            <a:xfrm>
              <a:off x="7388670" y="3255229"/>
              <a:ext cx="947695" cy="523220"/>
            </a:xfrm>
            <a:prstGeom prst="rect">
              <a:avLst/>
            </a:prstGeom>
            <a:noFill/>
          </p:spPr>
          <p:txBody>
            <a:bodyPr wrap="none" rtlCol="0">
              <a:spAutoFit/>
            </a:bodyPr>
            <a:lstStyle/>
            <a:p>
              <a:r>
                <a:rPr lang="en-US" sz="2800" dirty="0">
                  <a:solidFill>
                    <a:srgbClr val="CB5D5D"/>
                  </a:solidFill>
                </a:rPr>
                <a:t>Head</a:t>
              </a:r>
            </a:p>
          </p:txBody>
        </p:sp>
      </p:grpSp>
      <p:grpSp>
        <p:nvGrpSpPr>
          <p:cNvPr id="38" name="Group 37">
            <a:extLst>
              <a:ext uri="{FF2B5EF4-FFF2-40B4-BE49-F238E27FC236}">
                <a16:creationId xmlns:a16="http://schemas.microsoft.com/office/drawing/2014/main" id="{2485CCF6-4DF3-E243-BB2B-EEAF554ABAD4}"/>
              </a:ext>
            </a:extLst>
          </p:cNvPr>
          <p:cNvGrpSpPr/>
          <p:nvPr/>
        </p:nvGrpSpPr>
        <p:grpSpPr>
          <a:xfrm>
            <a:off x="3772912" y="3443122"/>
            <a:ext cx="1261017" cy="3283943"/>
            <a:chOff x="5576256" y="3255229"/>
            <a:chExt cx="1261017" cy="3283943"/>
          </a:xfrm>
        </p:grpSpPr>
        <p:grpSp>
          <p:nvGrpSpPr>
            <p:cNvPr id="8" name="Group 7">
              <a:extLst>
                <a:ext uri="{FF2B5EF4-FFF2-40B4-BE49-F238E27FC236}">
                  <a16:creationId xmlns:a16="http://schemas.microsoft.com/office/drawing/2014/main" id="{0924144C-1984-BE49-817D-952E47FDEF7D}"/>
                </a:ext>
              </a:extLst>
            </p:cNvPr>
            <p:cNvGrpSpPr/>
            <p:nvPr/>
          </p:nvGrpSpPr>
          <p:grpSpPr>
            <a:xfrm>
              <a:off x="5576256" y="3838620"/>
              <a:ext cx="1261017" cy="2700552"/>
              <a:chOff x="4264497" y="3866406"/>
              <a:chExt cx="1261017" cy="2700552"/>
            </a:xfrm>
          </p:grpSpPr>
          <p:pic>
            <p:nvPicPr>
              <p:cNvPr id="5" name="Content Placeholder 5">
                <a:extLst>
                  <a:ext uri="{FF2B5EF4-FFF2-40B4-BE49-F238E27FC236}">
                    <a16:creationId xmlns:a16="http://schemas.microsoft.com/office/drawing/2014/main" id="{EE4A5E4E-C3D5-FE4A-8C4C-C91E41185A3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68718" y="3946634"/>
                <a:ext cx="1022073" cy="2610194"/>
              </a:xfrm>
              <a:prstGeom prst="rect">
                <a:avLst/>
              </a:prstGeom>
            </p:spPr>
          </p:pic>
          <p:sp>
            <p:nvSpPr>
              <p:cNvPr id="19" name="Rectangle 18">
                <a:extLst>
                  <a:ext uri="{FF2B5EF4-FFF2-40B4-BE49-F238E27FC236}">
                    <a16:creationId xmlns:a16="http://schemas.microsoft.com/office/drawing/2014/main" id="{C89AD331-680A-B642-AD2D-A48FC6D4735B}"/>
                  </a:ext>
                </a:extLst>
              </p:cNvPr>
              <p:cNvSpPr/>
              <p:nvPr/>
            </p:nvSpPr>
            <p:spPr>
              <a:xfrm>
                <a:off x="4264497" y="3866406"/>
                <a:ext cx="1261017" cy="2700552"/>
              </a:xfrm>
              <a:prstGeom prst="rect">
                <a:avLst/>
              </a:prstGeom>
              <a:noFill/>
              <a:ln w="76200">
                <a:solidFill>
                  <a:srgbClr val="F89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2915E6A3-5FA1-4B4B-9BFD-AFFC2A3C7C74}"/>
                </a:ext>
              </a:extLst>
            </p:cNvPr>
            <p:cNvSpPr txBox="1"/>
            <p:nvPr/>
          </p:nvSpPr>
          <p:spPr>
            <a:xfrm>
              <a:off x="5732767" y="3255229"/>
              <a:ext cx="920445" cy="523220"/>
            </a:xfrm>
            <a:prstGeom prst="rect">
              <a:avLst/>
            </a:prstGeom>
            <a:noFill/>
          </p:spPr>
          <p:txBody>
            <a:bodyPr wrap="none" rtlCol="0">
              <a:spAutoFit/>
            </a:bodyPr>
            <a:lstStyle/>
            <a:p>
              <a:r>
                <a:rPr lang="en-US" sz="2800" dirty="0">
                  <a:solidFill>
                    <a:srgbClr val="F9995E"/>
                  </a:solidFill>
                </a:rPr>
                <a:t>Body</a:t>
              </a:r>
            </a:p>
          </p:txBody>
        </p:sp>
      </p:grpSp>
      <p:grpSp>
        <p:nvGrpSpPr>
          <p:cNvPr id="39" name="Group 38">
            <a:extLst>
              <a:ext uri="{FF2B5EF4-FFF2-40B4-BE49-F238E27FC236}">
                <a16:creationId xmlns:a16="http://schemas.microsoft.com/office/drawing/2014/main" id="{6240DDF3-0ACE-6F4E-B5D0-6496B6F79DC9}"/>
              </a:ext>
            </a:extLst>
          </p:cNvPr>
          <p:cNvGrpSpPr/>
          <p:nvPr/>
        </p:nvGrpSpPr>
        <p:grpSpPr>
          <a:xfrm>
            <a:off x="2348891" y="3458644"/>
            <a:ext cx="1261017" cy="3283943"/>
            <a:chOff x="3898179" y="3255229"/>
            <a:chExt cx="1261017" cy="3283943"/>
          </a:xfrm>
        </p:grpSpPr>
        <p:grpSp>
          <p:nvGrpSpPr>
            <p:cNvPr id="9" name="Group 8">
              <a:extLst>
                <a:ext uri="{FF2B5EF4-FFF2-40B4-BE49-F238E27FC236}">
                  <a16:creationId xmlns:a16="http://schemas.microsoft.com/office/drawing/2014/main" id="{1A218901-E1E5-8D47-8AB4-CFDC99BAA096}"/>
                </a:ext>
              </a:extLst>
            </p:cNvPr>
            <p:cNvGrpSpPr/>
            <p:nvPr/>
          </p:nvGrpSpPr>
          <p:grpSpPr>
            <a:xfrm>
              <a:off x="3898179" y="3828728"/>
              <a:ext cx="1261017" cy="2710444"/>
              <a:chOff x="6364011" y="3936742"/>
              <a:chExt cx="1261017" cy="2710444"/>
            </a:xfrm>
          </p:grpSpPr>
          <p:pic>
            <p:nvPicPr>
              <p:cNvPr id="29" name="Content Placeholder 5">
                <a:extLst>
                  <a:ext uri="{FF2B5EF4-FFF2-40B4-BE49-F238E27FC236}">
                    <a16:creationId xmlns:a16="http://schemas.microsoft.com/office/drawing/2014/main" id="{39A4D3A3-5547-6A40-8F63-A9AAFCCE0CA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486843" y="3936742"/>
                <a:ext cx="1071855" cy="2610194"/>
              </a:xfrm>
              <a:prstGeom prst="rect">
                <a:avLst/>
              </a:prstGeom>
            </p:spPr>
          </p:pic>
          <p:sp>
            <p:nvSpPr>
              <p:cNvPr id="30" name="Rectangle 29">
                <a:extLst>
                  <a:ext uri="{FF2B5EF4-FFF2-40B4-BE49-F238E27FC236}">
                    <a16:creationId xmlns:a16="http://schemas.microsoft.com/office/drawing/2014/main" id="{512C5BD0-D0EF-6D42-886C-5C9EFF1F1366}"/>
                  </a:ext>
                </a:extLst>
              </p:cNvPr>
              <p:cNvSpPr/>
              <p:nvPr/>
            </p:nvSpPr>
            <p:spPr>
              <a:xfrm>
                <a:off x="6364011" y="3946634"/>
                <a:ext cx="1261017" cy="2700552"/>
              </a:xfrm>
              <a:prstGeom prst="rect">
                <a:avLst/>
              </a:prstGeom>
              <a:noFill/>
              <a:ln w="76200">
                <a:solidFill>
                  <a:srgbClr val="B4D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034546DF-D768-FA4D-BAA6-DCDC15E9D720}"/>
                </a:ext>
              </a:extLst>
            </p:cNvPr>
            <p:cNvSpPr txBox="1"/>
            <p:nvPr/>
          </p:nvSpPr>
          <p:spPr>
            <a:xfrm>
              <a:off x="4195519" y="3255229"/>
              <a:ext cx="666336" cy="523220"/>
            </a:xfrm>
            <a:prstGeom prst="rect">
              <a:avLst/>
            </a:prstGeom>
            <a:noFill/>
          </p:spPr>
          <p:txBody>
            <a:bodyPr wrap="none" rtlCol="0">
              <a:spAutoFit/>
            </a:bodyPr>
            <a:lstStyle/>
            <a:p>
              <a:r>
                <a:rPr lang="en-US" sz="2800" dirty="0">
                  <a:solidFill>
                    <a:srgbClr val="B4D771"/>
                  </a:solidFill>
                </a:rPr>
                <a:t>Tail</a:t>
              </a:r>
            </a:p>
          </p:txBody>
        </p:sp>
      </p:grpSp>
      <p:sp>
        <p:nvSpPr>
          <p:cNvPr id="40" name="Oval 39">
            <a:extLst>
              <a:ext uri="{FF2B5EF4-FFF2-40B4-BE49-F238E27FC236}">
                <a16:creationId xmlns:a16="http://schemas.microsoft.com/office/drawing/2014/main" id="{5F356086-69E8-F440-BD7D-4339BEF8CDBA}"/>
              </a:ext>
            </a:extLst>
          </p:cNvPr>
          <p:cNvSpPr/>
          <p:nvPr/>
        </p:nvSpPr>
        <p:spPr>
          <a:xfrm rot="20606215">
            <a:off x="5307199" y="4397414"/>
            <a:ext cx="508418" cy="3822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674E48F6-4CAF-EA4A-9220-B7156B373C91}"/>
              </a:ext>
            </a:extLst>
          </p:cNvPr>
          <p:cNvSpPr/>
          <p:nvPr/>
        </p:nvSpPr>
        <p:spPr>
          <a:xfrm rot="20606215">
            <a:off x="5307197" y="5643639"/>
            <a:ext cx="508418" cy="3822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DE192CE-12D4-8E47-BAAC-14FD7BB3FECD}"/>
              </a:ext>
            </a:extLst>
          </p:cNvPr>
          <p:cNvSpPr/>
          <p:nvPr/>
        </p:nvSpPr>
        <p:spPr>
          <a:xfrm rot="20606215">
            <a:off x="3911917" y="4389502"/>
            <a:ext cx="508418" cy="3822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1C917307-AC21-2546-9449-F90C452693BC}"/>
              </a:ext>
            </a:extLst>
          </p:cNvPr>
          <p:cNvSpPr/>
          <p:nvPr/>
        </p:nvSpPr>
        <p:spPr>
          <a:xfrm rot="20606215">
            <a:off x="3933943" y="5689718"/>
            <a:ext cx="508418" cy="3822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8A339F9-69FB-2F4A-A2BF-BD520C727E3D}"/>
              </a:ext>
            </a:extLst>
          </p:cNvPr>
          <p:cNvSpPr/>
          <p:nvPr/>
        </p:nvSpPr>
        <p:spPr>
          <a:xfrm rot="20606215">
            <a:off x="2436092" y="4412928"/>
            <a:ext cx="508418" cy="3822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52B3F106-439B-5C41-9236-778228A1BA78}"/>
              </a:ext>
            </a:extLst>
          </p:cNvPr>
          <p:cNvSpPr/>
          <p:nvPr/>
        </p:nvSpPr>
        <p:spPr>
          <a:xfrm rot="20606215">
            <a:off x="2458118" y="5713144"/>
            <a:ext cx="508418" cy="3822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06443C4-C047-8345-92C6-6BEE469345FA}"/>
              </a:ext>
            </a:extLst>
          </p:cNvPr>
          <p:cNvSpPr txBox="1"/>
          <p:nvPr/>
        </p:nvSpPr>
        <p:spPr>
          <a:xfrm>
            <a:off x="6508986" y="4440946"/>
            <a:ext cx="494046" cy="369332"/>
          </a:xfrm>
          <a:prstGeom prst="rect">
            <a:avLst/>
          </a:prstGeom>
          <a:noFill/>
        </p:spPr>
        <p:txBody>
          <a:bodyPr wrap="none" rtlCol="0">
            <a:spAutoFit/>
          </a:bodyPr>
          <a:lstStyle/>
          <a:p>
            <a:r>
              <a:rPr lang="en-US" dirty="0"/>
              <a:t>t=1</a:t>
            </a:r>
          </a:p>
        </p:txBody>
      </p:sp>
      <p:sp>
        <p:nvSpPr>
          <p:cNvPr id="47" name="TextBox 46">
            <a:extLst>
              <a:ext uri="{FF2B5EF4-FFF2-40B4-BE49-F238E27FC236}">
                <a16:creationId xmlns:a16="http://schemas.microsoft.com/office/drawing/2014/main" id="{E397A4E3-BC8D-3F47-BF2A-85C5C977BFF7}"/>
              </a:ext>
            </a:extLst>
          </p:cNvPr>
          <p:cNvSpPr txBox="1"/>
          <p:nvPr/>
        </p:nvSpPr>
        <p:spPr>
          <a:xfrm>
            <a:off x="6554658" y="5755176"/>
            <a:ext cx="494046" cy="369332"/>
          </a:xfrm>
          <a:prstGeom prst="rect">
            <a:avLst/>
          </a:prstGeom>
          <a:noFill/>
        </p:spPr>
        <p:txBody>
          <a:bodyPr wrap="none" rtlCol="0">
            <a:spAutoFit/>
          </a:bodyPr>
          <a:lstStyle/>
          <a:p>
            <a:r>
              <a:rPr lang="en-US" dirty="0"/>
              <a:t>t=9</a:t>
            </a:r>
          </a:p>
        </p:txBody>
      </p:sp>
      <p:sp>
        <p:nvSpPr>
          <p:cNvPr id="3" name="TextBox 2">
            <a:extLst>
              <a:ext uri="{FF2B5EF4-FFF2-40B4-BE49-F238E27FC236}">
                <a16:creationId xmlns:a16="http://schemas.microsoft.com/office/drawing/2014/main" id="{DD7C9FEA-865B-A142-A78A-EAE84553086E}"/>
              </a:ext>
            </a:extLst>
          </p:cNvPr>
          <p:cNvSpPr txBox="1"/>
          <p:nvPr/>
        </p:nvSpPr>
        <p:spPr>
          <a:xfrm>
            <a:off x="8013627" y="4826887"/>
            <a:ext cx="1130373" cy="738664"/>
          </a:xfrm>
          <a:prstGeom prst="rect">
            <a:avLst/>
          </a:prstGeom>
          <a:noFill/>
        </p:spPr>
        <p:txBody>
          <a:bodyPr wrap="none" rtlCol="0">
            <a:spAutoFit/>
          </a:bodyPr>
          <a:lstStyle/>
          <a:p>
            <a:pPr algn="ctr"/>
            <a:r>
              <a:rPr lang="en-US" sz="1400" dirty="0"/>
              <a:t>Successful</a:t>
            </a:r>
          </a:p>
          <a:p>
            <a:pPr algn="ctr"/>
            <a:r>
              <a:rPr lang="en-US" sz="1400" dirty="0"/>
              <a:t>&gt;</a:t>
            </a:r>
          </a:p>
          <a:p>
            <a:pPr algn="ctr"/>
            <a:r>
              <a:rPr lang="en-US" sz="1400" dirty="0"/>
              <a:t>Unsuccessful</a:t>
            </a:r>
          </a:p>
        </p:txBody>
      </p:sp>
      <p:pic>
        <p:nvPicPr>
          <p:cNvPr id="31" name="Content Placeholder 5">
            <a:extLst>
              <a:ext uri="{FF2B5EF4-FFF2-40B4-BE49-F238E27FC236}">
                <a16:creationId xmlns:a16="http://schemas.microsoft.com/office/drawing/2014/main" id="{501E3629-05AF-C449-B9C6-82084E548DA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26427" y="2456225"/>
            <a:ext cx="1635569" cy="4082998"/>
          </a:xfrm>
          <a:prstGeom prst="rect">
            <a:avLst/>
          </a:prstGeom>
        </p:spPr>
      </p:pic>
    </p:spTree>
    <p:extLst>
      <p:ext uri="{BB962C8B-B14F-4D97-AF65-F5344CB8AC3E}">
        <p14:creationId xmlns:p14="http://schemas.microsoft.com/office/powerpoint/2010/main" val="5435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D9BB-5BC0-C149-AC1D-88F35E36F0BC}"/>
              </a:ext>
            </a:extLst>
          </p:cNvPr>
          <p:cNvSpPr>
            <a:spLocks noGrp="1"/>
          </p:cNvSpPr>
          <p:nvPr>
            <p:ph type="title"/>
          </p:nvPr>
        </p:nvSpPr>
        <p:spPr/>
        <p:txBody>
          <a:bodyPr/>
          <a:lstStyle/>
          <a:p>
            <a:r>
              <a:rPr lang="en-US" dirty="0">
                <a:solidFill>
                  <a:schemeClr val="bg1"/>
                </a:solidFill>
              </a:rPr>
              <a:t>Agenda</a:t>
            </a:r>
          </a:p>
        </p:txBody>
      </p:sp>
      <p:sp>
        <p:nvSpPr>
          <p:cNvPr id="3" name="Content Placeholder 2">
            <a:extLst>
              <a:ext uri="{FF2B5EF4-FFF2-40B4-BE49-F238E27FC236}">
                <a16:creationId xmlns:a16="http://schemas.microsoft.com/office/drawing/2014/main" id="{D888BC81-0718-3740-A121-BD715C5DC08C}"/>
              </a:ext>
            </a:extLst>
          </p:cNvPr>
          <p:cNvSpPr>
            <a:spLocks noGrp="1"/>
          </p:cNvSpPr>
          <p:nvPr>
            <p:ph idx="1"/>
          </p:nvPr>
        </p:nvSpPr>
        <p:spPr/>
        <p:txBody>
          <a:bodyPr/>
          <a:lstStyle/>
          <a:p>
            <a:r>
              <a:rPr lang="en-US" dirty="0">
                <a:solidFill>
                  <a:schemeClr val="bg1"/>
                </a:solidFill>
              </a:rPr>
              <a:t>Introduction</a:t>
            </a:r>
          </a:p>
          <a:p>
            <a:r>
              <a:rPr lang="en-US" dirty="0">
                <a:solidFill>
                  <a:schemeClr val="bg1"/>
                </a:solidFill>
              </a:rPr>
              <a:t>Context-Dependent Rule Learning</a:t>
            </a:r>
          </a:p>
          <a:p>
            <a:pPr lvl="1"/>
            <a:r>
              <a:rPr lang="en-US" dirty="0">
                <a:solidFill>
                  <a:schemeClr val="bg1"/>
                </a:solidFill>
              </a:rPr>
              <a:t>Stable Network Connectivity</a:t>
            </a:r>
          </a:p>
          <a:p>
            <a:pPr lvl="1"/>
            <a:r>
              <a:rPr lang="en-US" dirty="0">
                <a:solidFill>
                  <a:schemeClr val="bg1"/>
                </a:solidFill>
              </a:rPr>
              <a:t>Hippocampal &amp; Prefrontal Gradients</a:t>
            </a:r>
          </a:p>
          <a:p>
            <a:r>
              <a:rPr lang="en-US" dirty="0">
                <a:solidFill>
                  <a:schemeClr val="bg1"/>
                </a:solidFill>
              </a:rPr>
              <a:t>Abstract Reasoning</a:t>
            </a:r>
          </a:p>
          <a:p>
            <a:pPr lvl="1"/>
            <a:r>
              <a:rPr lang="en-US" dirty="0">
                <a:solidFill>
                  <a:schemeClr val="bg1"/>
                </a:solidFill>
              </a:rPr>
              <a:t>Network Reconfiguration &amp; Stability</a:t>
            </a:r>
          </a:p>
          <a:p>
            <a:r>
              <a:rPr lang="en-US" dirty="0">
                <a:solidFill>
                  <a:schemeClr val="bg1"/>
                </a:solidFill>
              </a:rPr>
              <a:t>Conclusion</a:t>
            </a:r>
          </a:p>
          <a:p>
            <a:endParaRPr lang="en-US" dirty="0">
              <a:solidFill>
                <a:schemeClr val="bg1">
                  <a:lumMod val="65000"/>
                </a:schemeClr>
              </a:solidFill>
            </a:endParaRPr>
          </a:p>
        </p:txBody>
      </p:sp>
      <p:sp>
        <p:nvSpPr>
          <p:cNvPr id="4" name="Slide Number Placeholder 3">
            <a:extLst>
              <a:ext uri="{FF2B5EF4-FFF2-40B4-BE49-F238E27FC236}">
                <a16:creationId xmlns:a16="http://schemas.microsoft.com/office/drawing/2014/main" id="{06879669-3864-A648-BD8B-062A9280329F}"/>
              </a:ext>
            </a:extLst>
          </p:cNvPr>
          <p:cNvSpPr>
            <a:spLocks noGrp="1"/>
          </p:cNvSpPr>
          <p:nvPr>
            <p:ph type="sldNum" sz="quarter" idx="12"/>
          </p:nvPr>
        </p:nvSpPr>
        <p:spPr/>
        <p:txBody>
          <a:bodyPr/>
          <a:lstStyle/>
          <a:p>
            <a:fld id="{E1552ADF-166F-AF40-B1A4-D35B819B761E}" type="slidenum">
              <a:rPr lang="en-US" smtClean="0"/>
              <a:t>4</a:t>
            </a:fld>
            <a:endParaRPr lang="en-US"/>
          </a:p>
        </p:txBody>
      </p:sp>
    </p:spTree>
    <p:extLst>
      <p:ext uri="{BB962C8B-B14F-4D97-AF65-F5344CB8AC3E}">
        <p14:creationId xmlns:p14="http://schemas.microsoft.com/office/powerpoint/2010/main" val="149074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8EE6B-D293-8D4B-B39F-BC39CDA911B7}"/>
              </a:ext>
            </a:extLst>
          </p:cNvPr>
          <p:cNvSpPr>
            <a:spLocks noGrp="1"/>
          </p:cNvSpPr>
          <p:nvPr>
            <p:ph type="title"/>
          </p:nvPr>
        </p:nvSpPr>
        <p:spPr/>
        <p:txBody>
          <a:bodyPr>
            <a:normAutofit fontScale="90000"/>
          </a:bodyPr>
          <a:lstStyle/>
          <a:p>
            <a:r>
              <a:rPr lang="en-US" dirty="0"/>
              <a:t>Interactions Between Medial Temporal and Frontoparietal Systems</a:t>
            </a:r>
          </a:p>
        </p:txBody>
      </p:sp>
      <p:sp>
        <p:nvSpPr>
          <p:cNvPr id="4" name="Slide Number Placeholder 3">
            <a:extLst>
              <a:ext uri="{FF2B5EF4-FFF2-40B4-BE49-F238E27FC236}">
                <a16:creationId xmlns:a16="http://schemas.microsoft.com/office/drawing/2014/main" id="{16727D44-73B1-AC4C-A474-A15B295DC3D4}"/>
              </a:ext>
            </a:extLst>
          </p:cNvPr>
          <p:cNvSpPr>
            <a:spLocks noGrp="1"/>
          </p:cNvSpPr>
          <p:nvPr>
            <p:ph type="sldNum" sz="quarter" idx="12"/>
          </p:nvPr>
        </p:nvSpPr>
        <p:spPr/>
        <p:txBody>
          <a:bodyPr/>
          <a:lstStyle/>
          <a:p>
            <a:fld id="{E1552ADF-166F-AF40-B1A4-D35B819B761E}" type="slidenum">
              <a:rPr lang="en-US" smtClean="0"/>
              <a:t>40</a:t>
            </a:fld>
            <a:endParaRPr lang="en-US"/>
          </a:p>
        </p:txBody>
      </p:sp>
      <p:pic>
        <p:nvPicPr>
          <p:cNvPr id="6" name="Picture 5">
            <a:extLst>
              <a:ext uri="{FF2B5EF4-FFF2-40B4-BE49-F238E27FC236}">
                <a16:creationId xmlns:a16="http://schemas.microsoft.com/office/drawing/2014/main" id="{C1791B83-4B96-AD4D-8398-DE628F28E2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19652" y="1690689"/>
            <a:ext cx="4636333" cy="1949716"/>
          </a:xfrm>
          <a:prstGeom prst="rect">
            <a:avLst/>
          </a:prstGeom>
        </p:spPr>
      </p:pic>
      <p:grpSp>
        <p:nvGrpSpPr>
          <p:cNvPr id="32" name="Group 31">
            <a:extLst>
              <a:ext uri="{FF2B5EF4-FFF2-40B4-BE49-F238E27FC236}">
                <a16:creationId xmlns:a16="http://schemas.microsoft.com/office/drawing/2014/main" id="{4E852388-67E8-0B44-9322-E02FFFA45659}"/>
              </a:ext>
            </a:extLst>
          </p:cNvPr>
          <p:cNvGrpSpPr/>
          <p:nvPr/>
        </p:nvGrpSpPr>
        <p:grpSpPr>
          <a:xfrm>
            <a:off x="3605214" y="3534702"/>
            <a:ext cx="2378767" cy="2488466"/>
            <a:chOff x="3605214" y="3534702"/>
            <a:chExt cx="2378767" cy="2488466"/>
          </a:xfrm>
        </p:grpSpPr>
        <p:pic>
          <p:nvPicPr>
            <p:cNvPr id="8" name="Picture 7">
              <a:extLst>
                <a:ext uri="{FF2B5EF4-FFF2-40B4-BE49-F238E27FC236}">
                  <a16:creationId xmlns:a16="http://schemas.microsoft.com/office/drawing/2014/main" id="{253CDFF4-D20D-E545-BE8D-5A11A6A34D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05214" y="4103246"/>
              <a:ext cx="2289445" cy="1381172"/>
            </a:xfrm>
            <a:prstGeom prst="rect">
              <a:avLst/>
            </a:prstGeom>
          </p:spPr>
        </p:pic>
        <p:cxnSp>
          <p:nvCxnSpPr>
            <p:cNvPr id="23" name="Straight Arrow Connector 22">
              <a:extLst>
                <a:ext uri="{FF2B5EF4-FFF2-40B4-BE49-F238E27FC236}">
                  <a16:creationId xmlns:a16="http://schemas.microsoft.com/office/drawing/2014/main" id="{7B07D253-A2D0-0742-A784-553CEC33DE21}"/>
                </a:ext>
              </a:extLst>
            </p:cNvPr>
            <p:cNvCxnSpPr>
              <a:cxnSpLocks/>
            </p:cNvCxnSpPr>
            <p:nvPr/>
          </p:nvCxnSpPr>
          <p:spPr>
            <a:xfrm>
              <a:off x="3722336" y="3534702"/>
              <a:ext cx="881394" cy="936937"/>
            </a:xfrm>
            <a:prstGeom prst="straightConnector1">
              <a:avLst/>
            </a:prstGeom>
            <a:ln w="76200">
              <a:solidFill>
                <a:srgbClr val="6FF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906D2E5-0B91-5B43-9351-8E7DD281CC44}"/>
                </a:ext>
              </a:extLst>
            </p:cNvPr>
            <p:cNvCxnSpPr>
              <a:cxnSpLocks/>
            </p:cNvCxnSpPr>
            <p:nvPr/>
          </p:nvCxnSpPr>
          <p:spPr>
            <a:xfrm flipH="1">
              <a:off x="5117892" y="3534702"/>
              <a:ext cx="383540" cy="936937"/>
            </a:xfrm>
            <a:prstGeom prst="straightConnector1">
              <a:avLst/>
            </a:prstGeom>
            <a:ln w="76200">
              <a:solidFill>
                <a:srgbClr val="F7858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4AD8FD1-C124-8B4D-B63F-EA6C978105D7}"/>
                </a:ext>
              </a:extLst>
            </p:cNvPr>
            <p:cNvSpPr txBox="1"/>
            <p:nvPr/>
          </p:nvSpPr>
          <p:spPr>
            <a:xfrm>
              <a:off x="3722336" y="5653836"/>
              <a:ext cx="2261645" cy="369332"/>
            </a:xfrm>
            <a:prstGeom prst="rect">
              <a:avLst/>
            </a:prstGeom>
            <a:noFill/>
          </p:spPr>
          <p:txBody>
            <a:bodyPr wrap="none" rtlCol="0">
              <a:spAutoFit/>
            </a:bodyPr>
            <a:lstStyle/>
            <a:p>
              <a:r>
                <a:rPr lang="en-US" dirty="0">
                  <a:solidFill>
                    <a:schemeClr val="bg1"/>
                  </a:solidFill>
                  <a:highlight>
                    <a:srgbClr val="BF6AC3"/>
                  </a:highlight>
                </a:rPr>
                <a:t>Medial Parietal Cortex</a:t>
              </a:r>
            </a:p>
          </p:txBody>
        </p:sp>
      </p:grpSp>
      <p:grpSp>
        <p:nvGrpSpPr>
          <p:cNvPr id="29" name="Group 28">
            <a:extLst>
              <a:ext uri="{FF2B5EF4-FFF2-40B4-BE49-F238E27FC236}">
                <a16:creationId xmlns:a16="http://schemas.microsoft.com/office/drawing/2014/main" id="{114C1595-E389-FD48-B9D9-39BEA23BD3E4}"/>
              </a:ext>
            </a:extLst>
          </p:cNvPr>
          <p:cNvGrpSpPr/>
          <p:nvPr/>
        </p:nvGrpSpPr>
        <p:grpSpPr>
          <a:xfrm>
            <a:off x="157044" y="3631821"/>
            <a:ext cx="2667590" cy="1852597"/>
            <a:chOff x="157044" y="3631821"/>
            <a:chExt cx="2667590" cy="1852597"/>
          </a:xfrm>
        </p:grpSpPr>
        <p:sp>
          <p:nvSpPr>
            <p:cNvPr id="9" name="TextBox 8">
              <a:extLst>
                <a:ext uri="{FF2B5EF4-FFF2-40B4-BE49-F238E27FC236}">
                  <a16:creationId xmlns:a16="http://schemas.microsoft.com/office/drawing/2014/main" id="{E35B61D5-FC12-FE4B-958B-DEEC532520DE}"/>
                </a:ext>
              </a:extLst>
            </p:cNvPr>
            <p:cNvSpPr txBox="1"/>
            <p:nvPr/>
          </p:nvSpPr>
          <p:spPr>
            <a:xfrm>
              <a:off x="157044" y="3631821"/>
              <a:ext cx="2667590" cy="707886"/>
            </a:xfrm>
            <a:prstGeom prst="rect">
              <a:avLst/>
            </a:prstGeom>
            <a:solidFill>
              <a:srgbClr val="6FF0FF"/>
            </a:solidFill>
          </p:spPr>
          <p:txBody>
            <a:bodyPr wrap="none" rtlCol="0">
              <a:spAutoFit/>
            </a:bodyPr>
            <a:lstStyle/>
            <a:p>
              <a:pPr algn="ctr"/>
              <a:r>
                <a:rPr lang="en-US" sz="2000" dirty="0"/>
                <a:t>Medial Temporal/</a:t>
              </a:r>
            </a:p>
            <a:p>
              <a:pPr algn="ctr"/>
              <a:r>
                <a:rPr lang="en-US" sz="2000" dirty="0" err="1"/>
                <a:t>Orbitomedial</a:t>
              </a:r>
              <a:r>
                <a:rPr lang="en-US" sz="2000" dirty="0"/>
                <a:t> Prefrontal</a:t>
              </a:r>
            </a:p>
          </p:txBody>
        </p:sp>
        <p:sp>
          <p:nvSpPr>
            <p:cNvPr id="10" name="TextBox 9">
              <a:extLst>
                <a:ext uri="{FF2B5EF4-FFF2-40B4-BE49-F238E27FC236}">
                  <a16:creationId xmlns:a16="http://schemas.microsoft.com/office/drawing/2014/main" id="{AB67B3A7-1910-A84C-A8B0-4BE9E33F01AB}"/>
                </a:ext>
              </a:extLst>
            </p:cNvPr>
            <p:cNvSpPr txBox="1"/>
            <p:nvPr/>
          </p:nvSpPr>
          <p:spPr>
            <a:xfrm>
              <a:off x="454649" y="4348699"/>
              <a:ext cx="2035896" cy="1015663"/>
            </a:xfrm>
            <a:prstGeom prst="rect">
              <a:avLst/>
            </a:prstGeom>
            <a:noFill/>
          </p:spPr>
          <p:txBody>
            <a:bodyPr wrap="square" rtlCol="0">
              <a:spAutoFit/>
            </a:bodyPr>
            <a:lstStyle/>
            <a:p>
              <a:pPr algn="ctr"/>
              <a:r>
                <a:rPr lang="en-US" sz="2000" dirty="0"/>
                <a:t>Abstract Knowledge in State Space</a:t>
              </a:r>
            </a:p>
          </p:txBody>
        </p:sp>
        <p:sp>
          <p:nvSpPr>
            <p:cNvPr id="28" name="Rectangle 27">
              <a:extLst>
                <a:ext uri="{FF2B5EF4-FFF2-40B4-BE49-F238E27FC236}">
                  <a16:creationId xmlns:a16="http://schemas.microsoft.com/office/drawing/2014/main" id="{A68B8082-3598-9748-BD14-9F6E7C3252D2}"/>
                </a:ext>
              </a:extLst>
            </p:cNvPr>
            <p:cNvSpPr/>
            <p:nvPr/>
          </p:nvSpPr>
          <p:spPr>
            <a:xfrm>
              <a:off x="157044" y="4293763"/>
              <a:ext cx="2667590" cy="1190655"/>
            </a:xfrm>
            <a:prstGeom prst="rect">
              <a:avLst/>
            </a:prstGeom>
            <a:noFill/>
            <a:ln w="57150">
              <a:solidFill>
                <a:srgbClr val="6FF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C473917C-5622-3148-90AE-C1212F160B11}"/>
              </a:ext>
            </a:extLst>
          </p:cNvPr>
          <p:cNvGrpSpPr/>
          <p:nvPr/>
        </p:nvGrpSpPr>
        <p:grpSpPr>
          <a:xfrm>
            <a:off x="6675239" y="3845285"/>
            <a:ext cx="2077106" cy="1519077"/>
            <a:chOff x="6675239" y="3845285"/>
            <a:chExt cx="2077106" cy="1519077"/>
          </a:xfrm>
        </p:grpSpPr>
        <p:sp>
          <p:nvSpPr>
            <p:cNvPr id="11" name="TextBox 10">
              <a:extLst>
                <a:ext uri="{FF2B5EF4-FFF2-40B4-BE49-F238E27FC236}">
                  <a16:creationId xmlns:a16="http://schemas.microsoft.com/office/drawing/2014/main" id="{34154900-5124-F24C-AB1F-849D2E423354}"/>
                </a:ext>
              </a:extLst>
            </p:cNvPr>
            <p:cNvSpPr txBox="1"/>
            <p:nvPr/>
          </p:nvSpPr>
          <p:spPr>
            <a:xfrm>
              <a:off x="6896988" y="3845285"/>
              <a:ext cx="1674817" cy="400110"/>
            </a:xfrm>
            <a:prstGeom prst="rect">
              <a:avLst/>
            </a:prstGeom>
            <a:solidFill>
              <a:srgbClr val="F78585"/>
            </a:solidFill>
          </p:spPr>
          <p:txBody>
            <a:bodyPr wrap="none" rtlCol="0">
              <a:spAutoFit/>
            </a:bodyPr>
            <a:lstStyle/>
            <a:p>
              <a:pPr algn="ctr"/>
              <a:r>
                <a:rPr lang="en-US" sz="2000" dirty="0"/>
                <a:t>Frontoparietal</a:t>
              </a:r>
            </a:p>
          </p:txBody>
        </p:sp>
        <p:sp>
          <p:nvSpPr>
            <p:cNvPr id="13" name="TextBox 12">
              <a:extLst>
                <a:ext uri="{FF2B5EF4-FFF2-40B4-BE49-F238E27FC236}">
                  <a16:creationId xmlns:a16="http://schemas.microsoft.com/office/drawing/2014/main" id="{ED7953FA-7C18-D149-A251-ADADC7BF08BC}"/>
                </a:ext>
              </a:extLst>
            </p:cNvPr>
            <p:cNvSpPr txBox="1"/>
            <p:nvPr/>
          </p:nvSpPr>
          <p:spPr>
            <a:xfrm>
              <a:off x="6716448" y="4293763"/>
              <a:ext cx="2035896" cy="1015663"/>
            </a:xfrm>
            <a:prstGeom prst="rect">
              <a:avLst/>
            </a:prstGeom>
            <a:noFill/>
          </p:spPr>
          <p:txBody>
            <a:bodyPr wrap="square" rtlCol="0">
              <a:spAutoFit/>
            </a:bodyPr>
            <a:lstStyle/>
            <a:p>
              <a:pPr algn="ctr"/>
              <a:r>
                <a:rPr lang="en-US" sz="2000" dirty="0"/>
                <a:t>Abstract Knowledge as Control Policies</a:t>
              </a:r>
            </a:p>
          </p:txBody>
        </p:sp>
        <p:sp>
          <p:nvSpPr>
            <p:cNvPr id="30" name="Rectangle 29">
              <a:extLst>
                <a:ext uri="{FF2B5EF4-FFF2-40B4-BE49-F238E27FC236}">
                  <a16:creationId xmlns:a16="http://schemas.microsoft.com/office/drawing/2014/main" id="{07176714-5B0A-354C-B4C1-2C8BA9A73B2C}"/>
                </a:ext>
              </a:extLst>
            </p:cNvPr>
            <p:cNvSpPr/>
            <p:nvPr/>
          </p:nvSpPr>
          <p:spPr>
            <a:xfrm>
              <a:off x="6675239" y="4245395"/>
              <a:ext cx="2077106" cy="1118967"/>
            </a:xfrm>
            <a:prstGeom prst="rect">
              <a:avLst/>
            </a:prstGeom>
            <a:noFill/>
            <a:ln w="57150">
              <a:solidFill>
                <a:srgbClr val="F7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835A3883-E7A2-A647-BD6D-36A7F0111B58}"/>
              </a:ext>
            </a:extLst>
          </p:cNvPr>
          <p:cNvSpPr txBox="1"/>
          <p:nvPr/>
        </p:nvSpPr>
        <p:spPr>
          <a:xfrm>
            <a:off x="5663701" y="6356351"/>
            <a:ext cx="2466573" cy="307777"/>
          </a:xfrm>
          <a:prstGeom prst="rect">
            <a:avLst/>
          </a:prstGeom>
          <a:noFill/>
        </p:spPr>
        <p:txBody>
          <a:bodyPr wrap="none" rtlCol="0">
            <a:spAutoFit/>
          </a:bodyPr>
          <a:lstStyle/>
          <a:p>
            <a:r>
              <a:rPr lang="en-US" sz="1400" dirty="0"/>
              <a:t>Vaidya &amp; Badre (</a:t>
            </a:r>
            <a:r>
              <a:rPr lang="en-US" sz="1400" i="1" dirty="0"/>
              <a:t>Under Review</a:t>
            </a:r>
            <a:r>
              <a:rPr lang="en-US" sz="1400" dirty="0"/>
              <a:t>)</a:t>
            </a:r>
          </a:p>
        </p:txBody>
      </p:sp>
    </p:spTree>
    <p:extLst>
      <p:ext uri="{BB962C8B-B14F-4D97-AF65-F5344CB8AC3E}">
        <p14:creationId xmlns:p14="http://schemas.microsoft.com/office/powerpoint/2010/main" val="160742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Content Placeholder 5">
            <a:extLst>
              <a:ext uri="{FF2B5EF4-FFF2-40B4-BE49-F238E27FC236}">
                <a16:creationId xmlns:a16="http://schemas.microsoft.com/office/drawing/2014/main" id="{3519C5A2-69C7-3F4A-9F2F-699E1E85EB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2665" y="2170134"/>
            <a:ext cx="3157870" cy="3636335"/>
          </a:xfrm>
          <a:prstGeom prst="rect">
            <a:avLst/>
          </a:prstGeom>
        </p:spPr>
      </p:pic>
      <p:sp>
        <p:nvSpPr>
          <p:cNvPr id="2" name="Title 1">
            <a:extLst>
              <a:ext uri="{FF2B5EF4-FFF2-40B4-BE49-F238E27FC236}">
                <a16:creationId xmlns:a16="http://schemas.microsoft.com/office/drawing/2014/main" id="{94ADA155-4553-E740-93E9-45C4EB8351CB}"/>
              </a:ext>
            </a:extLst>
          </p:cNvPr>
          <p:cNvSpPr>
            <a:spLocks noGrp="1"/>
          </p:cNvSpPr>
          <p:nvPr>
            <p:ph type="title"/>
          </p:nvPr>
        </p:nvSpPr>
        <p:spPr>
          <a:xfrm>
            <a:off x="628649" y="365126"/>
            <a:ext cx="8067481" cy="1325563"/>
          </a:xfrm>
        </p:spPr>
        <p:txBody>
          <a:bodyPr>
            <a:normAutofit fontScale="90000"/>
          </a:bodyPr>
          <a:lstStyle/>
          <a:p>
            <a:r>
              <a:rPr lang="en-US" dirty="0"/>
              <a:t>Hippocampal Head Functional Connectivity w/ </a:t>
            </a:r>
            <a:r>
              <a:rPr lang="en-US" b="1" u="sng" dirty="0"/>
              <a:t>Medial Parietal Cortex</a:t>
            </a:r>
          </a:p>
        </p:txBody>
      </p:sp>
      <p:sp>
        <p:nvSpPr>
          <p:cNvPr id="4" name="Slide Number Placeholder 3">
            <a:extLst>
              <a:ext uri="{FF2B5EF4-FFF2-40B4-BE49-F238E27FC236}">
                <a16:creationId xmlns:a16="http://schemas.microsoft.com/office/drawing/2014/main" id="{AF0A9C5A-52AF-A844-A5BD-1AA55B9462DA}"/>
              </a:ext>
            </a:extLst>
          </p:cNvPr>
          <p:cNvSpPr>
            <a:spLocks noGrp="1"/>
          </p:cNvSpPr>
          <p:nvPr>
            <p:ph type="sldNum" sz="quarter" idx="12"/>
          </p:nvPr>
        </p:nvSpPr>
        <p:spPr/>
        <p:txBody>
          <a:bodyPr/>
          <a:lstStyle/>
          <a:p>
            <a:fld id="{E1552ADF-166F-AF40-B1A4-D35B819B761E}" type="slidenum">
              <a:rPr lang="en-US" smtClean="0"/>
              <a:t>41</a:t>
            </a:fld>
            <a:endParaRPr lang="en-US"/>
          </a:p>
        </p:txBody>
      </p:sp>
      <p:sp>
        <p:nvSpPr>
          <p:cNvPr id="6" name="TextBox 5">
            <a:extLst>
              <a:ext uri="{FF2B5EF4-FFF2-40B4-BE49-F238E27FC236}">
                <a16:creationId xmlns:a16="http://schemas.microsoft.com/office/drawing/2014/main" id="{BF4671ED-A023-3543-AA49-28F312C128D3}"/>
              </a:ext>
            </a:extLst>
          </p:cNvPr>
          <p:cNvSpPr txBox="1"/>
          <p:nvPr/>
        </p:nvSpPr>
        <p:spPr>
          <a:xfrm rot="16200000">
            <a:off x="-1015669" y="4099298"/>
            <a:ext cx="2628092" cy="369332"/>
          </a:xfrm>
          <a:prstGeom prst="rect">
            <a:avLst/>
          </a:prstGeom>
          <a:noFill/>
        </p:spPr>
        <p:txBody>
          <a:bodyPr wrap="none" rtlCol="0">
            <a:spAutoFit/>
          </a:bodyPr>
          <a:lstStyle/>
          <a:p>
            <a:r>
              <a:rPr lang="en-US" dirty="0"/>
              <a:t>Beta Series Correlation (Z)</a:t>
            </a:r>
          </a:p>
        </p:txBody>
      </p:sp>
      <p:sp>
        <p:nvSpPr>
          <p:cNvPr id="7" name="Rectangle 6">
            <a:extLst>
              <a:ext uri="{FF2B5EF4-FFF2-40B4-BE49-F238E27FC236}">
                <a16:creationId xmlns:a16="http://schemas.microsoft.com/office/drawing/2014/main" id="{24B4C7BF-4256-3A43-8694-F2E87D085B39}"/>
              </a:ext>
            </a:extLst>
          </p:cNvPr>
          <p:cNvSpPr/>
          <p:nvPr/>
        </p:nvSpPr>
        <p:spPr>
          <a:xfrm>
            <a:off x="770405" y="3361785"/>
            <a:ext cx="165115" cy="216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3C19793-D245-404F-9861-5CCFD0FA903A}"/>
              </a:ext>
            </a:extLst>
          </p:cNvPr>
          <p:cNvSpPr/>
          <p:nvPr/>
        </p:nvSpPr>
        <p:spPr>
          <a:xfrm>
            <a:off x="938177" y="3361784"/>
            <a:ext cx="134532" cy="216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F7F7DA-9D12-6C46-A296-4AE422B7B308}"/>
              </a:ext>
            </a:extLst>
          </p:cNvPr>
          <p:cNvSpPr/>
          <p:nvPr/>
        </p:nvSpPr>
        <p:spPr>
          <a:xfrm>
            <a:off x="1064854" y="3370652"/>
            <a:ext cx="175096" cy="2152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947A4D-9035-0B4F-B289-6EDDBC2C9992}"/>
              </a:ext>
            </a:extLst>
          </p:cNvPr>
          <p:cNvSpPr/>
          <p:nvPr/>
        </p:nvSpPr>
        <p:spPr>
          <a:xfrm>
            <a:off x="1242359" y="3429000"/>
            <a:ext cx="151454" cy="2094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E33CA9-0908-9E4D-860A-25FB10742B2C}"/>
              </a:ext>
            </a:extLst>
          </p:cNvPr>
          <p:cNvSpPr/>
          <p:nvPr/>
        </p:nvSpPr>
        <p:spPr>
          <a:xfrm>
            <a:off x="1390536" y="3370650"/>
            <a:ext cx="165336" cy="2152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EBDA4E-EE9E-0246-B2BF-725523CC4F0B}"/>
              </a:ext>
            </a:extLst>
          </p:cNvPr>
          <p:cNvSpPr/>
          <p:nvPr/>
        </p:nvSpPr>
        <p:spPr>
          <a:xfrm>
            <a:off x="1553171" y="3121626"/>
            <a:ext cx="149501" cy="2401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DF5A71-685B-9D42-9724-D449D73F6C99}"/>
              </a:ext>
            </a:extLst>
          </p:cNvPr>
          <p:cNvSpPr/>
          <p:nvPr/>
        </p:nvSpPr>
        <p:spPr>
          <a:xfrm>
            <a:off x="1701601" y="3121625"/>
            <a:ext cx="156004" cy="2401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3E5AC2-7891-DC4B-A6E9-E90909B1F7FB}"/>
              </a:ext>
            </a:extLst>
          </p:cNvPr>
          <p:cNvSpPr/>
          <p:nvPr/>
        </p:nvSpPr>
        <p:spPr>
          <a:xfrm>
            <a:off x="1853002" y="3115371"/>
            <a:ext cx="222137" cy="2401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B6B5DE-73D6-8F4F-9167-2D8BB718AFD7}"/>
              </a:ext>
            </a:extLst>
          </p:cNvPr>
          <p:cNvSpPr/>
          <p:nvPr/>
        </p:nvSpPr>
        <p:spPr>
          <a:xfrm>
            <a:off x="766667" y="3095078"/>
            <a:ext cx="413359" cy="275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484E1817-4B9E-D740-8B08-DF0E4E4B6E93}"/>
              </a:ext>
            </a:extLst>
          </p:cNvPr>
          <p:cNvSpPr txBox="1"/>
          <p:nvPr/>
        </p:nvSpPr>
        <p:spPr>
          <a:xfrm>
            <a:off x="4095626" y="2360077"/>
            <a:ext cx="1921732" cy="830997"/>
          </a:xfrm>
          <a:prstGeom prst="rect">
            <a:avLst/>
          </a:prstGeom>
          <a:noFill/>
        </p:spPr>
        <p:txBody>
          <a:bodyPr wrap="square" rtlCol="0">
            <a:spAutoFit/>
          </a:bodyPr>
          <a:lstStyle/>
          <a:p>
            <a:pPr algn="ctr"/>
            <a:r>
              <a:rPr lang="en-US" sz="2400" dirty="0">
                <a:solidFill>
                  <a:srgbClr val="02BFC4"/>
                </a:solidFill>
              </a:rPr>
              <a:t>Successful</a:t>
            </a:r>
          </a:p>
          <a:p>
            <a:pPr algn="ctr"/>
            <a:r>
              <a:rPr lang="en-US" sz="2400" dirty="0">
                <a:solidFill>
                  <a:srgbClr val="02BFC4"/>
                </a:solidFill>
              </a:rPr>
              <a:t>Learners</a:t>
            </a:r>
          </a:p>
        </p:txBody>
      </p:sp>
      <p:sp>
        <p:nvSpPr>
          <p:cNvPr id="35" name="TextBox 34">
            <a:extLst>
              <a:ext uri="{FF2B5EF4-FFF2-40B4-BE49-F238E27FC236}">
                <a16:creationId xmlns:a16="http://schemas.microsoft.com/office/drawing/2014/main" id="{8871DDC7-ECE8-EA45-827B-28714B972672}"/>
              </a:ext>
            </a:extLst>
          </p:cNvPr>
          <p:cNvSpPr txBox="1"/>
          <p:nvPr/>
        </p:nvSpPr>
        <p:spPr>
          <a:xfrm>
            <a:off x="6119508" y="2393002"/>
            <a:ext cx="1921732" cy="830997"/>
          </a:xfrm>
          <a:prstGeom prst="rect">
            <a:avLst/>
          </a:prstGeom>
          <a:noFill/>
        </p:spPr>
        <p:txBody>
          <a:bodyPr wrap="square" rtlCol="0">
            <a:spAutoFit/>
          </a:bodyPr>
          <a:lstStyle/>
          <a:p>
            <a:pPr algn="ctr"/>
            <a:r>
              <a:rPr lang="en-US" sz="2400" dirty="0">
                <a:solidFill>
                  <a:srgbClr val="F9766D"/>
                </a:solidFill>
              </a:rPr>
              <a:t>Unsuccessful Learners</a:t>
            </a:r>
          </a:p>
        </p:txBody>
      </p:sp>
      <p:pic>
        <p:nvPicPr>
          <p:cNvPr id="42" name="Content Placeholder 5">
            <a:extLst>
              <a:ext uri="{FF2B5EF4-FFF2-40B4-BE49-F238E27FC236}">
                <a16:creationId xmlns:a16="http://schemas.microsoft.com/office/drawing/2014/main" id="{2A34821D-4916-CA49-9F33-1654E17275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881"/>
          <a:stretch/>
        </p:blipFill>
        <p:spPr>
          <a:xfrm>
            <a:off x="8358431" y="3370652"/>
            <a:ext cx="712340" cy="2157914"/>
          </a:xfrm>
          <a:prstGeom prst="rect">
            <a:avLst/>
          </a:prstGeom>
        </p:spPr>
      </p:pic>
      <p:sp>
        <p:nvSpPr>
          <p:cNvPr id="47" name="Rectangle 46">
            <a:extLst>
              <a:ext uri="{FF2B5EF4-FFF2-40B4-BE49-F238E27FC236}">
                <a16:creationId xmlns:a16="http://schemas.microsoft.com/office/drawing/2014/main" id="{D8FEA828-CEA7-D845-AF24-7B422697CD5D}"/>
              </a:ext>
            </a:extLst>
          </p:cNvPr>
          <p:cNvSpPr/>
          <p:nvPr/>
        </p:nvSpPr>
        <p:spPr>
          <a:xfrm>
            <a:off x="2332523" y="3361784"/>
            <a:ext cx="175026" cy="2155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32BD3F1-208E-2F4D-A54E-E54777BCC47E}"/>
              </a:ext>
            </a:extLst>
          </p:cNvPr>
          <p:cNvSpPr/>
          <p:nvPr/>
        </p:nvSpPr>
        <p:spPr>
          <a:xfrm>
            <a:off x="2507667" y="3332648"/>
            <a:ext cx="148244" cy="2184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1FC0BD1-8A59-7E41-BFA2-43CC19F1F104}"/>
              </a:ext>
            </a:extLst>
          </p:cNvPr>
          <p:cNvSpPr/>
          <p:nvPr/>
        </p:nvSpPr>
        <p:spPr>
          <a:xfrm>
            <a:off x="2656344" y="3370650"/>
            <a:ext cx="148244" cy="2146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FA926FE-FC71-2942-98D8-E1941A7ACE31}"/>
              </a:ext>
            </a:extLst>
          </p:cNvPr>
          <p:cNvSpPr/>
          <p:nvPr/>
        </p:nvSpPr>
        <p:spPr>
          <a:xfrm>
            <a:off x="2804588" y="3095078"/>
            <a:ext cx="155753" cy="2421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FBA5A4D8-E2FC-5045-AE70-5B1C7F6F96FA}"/>
              </a:ext>
            </a:extLst>
          </p:cNvPr>
          <p:cNvSpPr/>
          <p:nvPr/>
        </p:nvSpPr>
        <p:spPr>
          <a:xfrm>
            <a:off x="2959065" y="3191074"/>
            <a:ext cx="149520" cy="2325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091415A3-AE3A-FD42-B474-D39467484B88}"/>
              </a:ext>
            </a:extLst>
          </p:cNvPr>
          <p:cNvSpPr/>
          <p:nvPr/>
        </p:nvSpPr>
        <p:spPr>
          <a:xfrm>
            <a:off x="3105838" y="3191074"/>
            <a:ext cx="170426" cy="2325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01058D3-64B6-5642-8772-30AAFDBFB2AA}"/>
              </a:ext>
            </a:extLst>
          </p:cNvPr>
          <p:cNvSpPr/>
          <p:nvPr/>
        </p:nvSpPr>
        <p:spPr>
          <a:xfrm>
            <a:off x="3274291" y="3191073"/>
            <a:ext cx="155753" cy="2325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2EABE152-4175-2445-8D33-8F602B99B691}"/>
              </a:ext>
            </a:extLst>
          </p:cNvPr>
          <p:cNvSpPr/>
          <p:nvPr/>
        </p:nvSpPr>
        <p:spPr>
          <a:xfrm>
            <a:off x="3423402" y="3191073"/>
            <a:ext cx="175096" cy="2325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DC27B3-A588-5440-9EF0-0D40B1BAAA2E}"/>
              </a:ext>
            </a:extLst>
          </p:cNvPr>
          <p:cNvSpPr/>
          <p:nvPr/>
        </p:nvSpPr>
        <p:spPr>
          <a:xfrm>
            <a:off x="2484397" y="3178377"/>
            <a:ext cx="266360" cy="192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5906594-2C57-3B49-A542-764FB156704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92924" y="3261769"/>
            <a:ext cx="1527136" cy="1277995"/>
          </a:xfrm>
          <a:prstGeom prst="rect">
            <a:avLst/>
          </a:prstGeom>
          <a:ln w="76200">
            <a:solidFill>
              <a:srgbClr val="02BFC4"/>
            </a:solidFill>
          </a:ln>
        </p:spPr>
      </p:pic>
      <p:pic>
        <p:nvPicPr>
          <p:cNvPr id="21" name="Picture 20">
            <a:extLst>
              <a:ext uri="{FF2B5EF4-FFF2-40B4-BE49-F238E27FC236}">
                <a16:creationId xmlns:a16="http://schemas.microsoft.com/office/drawing/2014/main" id="{6EAC557E-4849-5B42-B4A8-8DDAAC68D14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87672" y="4831403"/>
            <a:ext cx="1527136" cy="1277995"/>
          </a:xfrm>
          <a:prstGeom prst="rect">
            <a:avLst/>
          </a:prstGeom>
          <a:ln w="76200">
            <a:solidFill>
              <a:srgbClr val="02BFC4"/>
            </a:solidFill>
          </a:ln>
        </p:spPr>
      </p:pic>
      <p:pic>
        <p:nvPicPr>
          <p:cNvPr id="23" name="Picture 22">
            <a:extLst>
              <a:ext uri="{FF2B5EF4-FFF2-40B4-BE49-F238E27FC236}">
                <a16:creationId xmlns:a16="http://schemas.microsoft.com/office/drawing/2014/main" id="{87862753-084B-5C4E-87BE-02AB0B52BD5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287672" y="4831403"/>
            <a:ext cx="1527136" cy="1277995"/>
          </a:xfrm>
          <a:prstGeom prst="rect">
            <a:avLst/>
          </a:prstGeom>
          <a:ln w="76200">
            <a:solidFill>
              <a:srgbClr val="02BFC4"/>
            </a:solidFill>
          </a:ln>
        </p:spPr>
      </p:pic>
      <p:pic>
        <p:nvPicPr>
          <p:cNvPr id="25" name="Picture 24">
            <a:extLst>
              <a:ext uri="{FF2B5EF4-FFF2-40B4-BE49-F238E27FC236}">
                <a16:creationId xmlns:a16="http://schemas.microsoft.com/office/drawing/2014/main" id="{70F26E56-56D0-5047-948C-D32C5FC9BDE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287672" y="4831403"/>
            <a:ext cx="1527136" cy="1277995"/>
          </a:xfrm>
          <a:prstGeom prst="rect">
            <a:avLst/>
          </a:prstGeom>
          <a:ln w="76200">
            <a:solidFill>
              <a:srgbClr val="02BFC4"/>
            </a:solidFill>
          </a:ln>
        </p:spPr>
      </p:pic>
      <p:pic>
        <p:nvPicPr>
          <p:cNvPr id="27" name="Picture 26">
            <a:extLst>
              <a:ext uri="{FF2B5EF4-FFF2-40B4-BE49-F238E27FC236}">
                <a16:creationId xmlns:a16="http://schemas.microsoft.com/office/drawing/2014/main" id="{489A61B3-C93B-6742-A14D-D5FE6A86130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287672" y="4831403"/>
            <a:ext cx="1527136" cy="1277995"/>
          </a:xfrm>
          <a:prstGeom prst="rect">
            <a:avLst/>
          </a:prstGeom>
          <a:ln w="76200">
            <a:solidFill>
              <a:srgbClr val="02BFC4"/>
            </a:solidFill>
          </a:ln>
        </p:spPr>
      </p:pic>
      <p:pic>
        <p:nvPicPr>
          <p:cNvPr id="29" name="Picture 28">
            <a:extLst>
              <a:ext uri="{FF2B5EF4-FFF2-40B4-BE49-F238E27FC236}">
                <a16:creationId xmlns:a16="http://schemas.microsoft.com/office/drawing/2014/main" id="{DE6A7593-A8C7-C548-8F23-D47E10200CB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287672" y="4831403"/>
            <a:ext cx="1527136" cy="1277995"/>
          </a:xfrm>
          <a:prstGeom prst="rect">
            <a:avLst/>
          </a:prstGeom>
          <a:ln w="76200">
            <a:solidFill>
              <a:srgbClr val="02BFC4"/>
            </a:solidFill>
          </a:ln>
        </p:spPr>
      </p:pic>
      <p:pic>
        <p:nvPicPr>
          <p:cNvPr id="31" name="Picture 30">
            <a:extLst>
              <a:ext uri="{FF2B5EF4-FFF2-40B4-BE49-F238E27FC236}">
                <a16:creationId xmlns:a16="http://schemas.microsoft.com/office/drawing/2014/main" id="{5F9C4055-DFE7-FF47-BF86-AE53AF1D2AE2}"/>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287672" y="4831403"/>
            <a:ext cx="1527136" cy="1277995"/>
          </a:xfrm>
          <a:prstGeom prst="rect">
            <a:avLst/>
          </a:prstGeom>
          <a:ln w="76200">
            <a:solidFill>
              <a:srgbClr val="02BFC4"/>
            </a:solidFill>
          </a:ln>
        </p:spPr>
      </p:pic>
      <p:pic>
        <p:nvPicPr>
          <p:cNvPr id="33" name="Picture 32">
            <a:extLst>
              <a:ext uri="{FF2B5EF4-FFF2-40B4-BE49-F238E27FC236}">
                <a16:creationId xmlns:a16="http://schemas.microsoft.com/office/drawing/2014/main" id="{C870AA05-B856-8E48-B528-BBEF20471EE6}"/>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287672" y="4831403"/>
            <a:ext cx="1527136" cy="1277995"/>
          </a:xfrm>
          <a:prstGeom prst="rect">
            <a:avLst/>
          </a:prstGeom>
          <a:ln w="76200">
            <a:solidFill>
              <a:srgbClr val="02BFC4"/>
            </a:solidFill>
          </a:ln>
        </p:spPr>
      </p:pic>
      <p:pic>
        <p:nvPicPr>
          <p:cNvPr id="39" name="Picture 38">
            <a:extLst>
              <a:ext uri="{FF2B5EF4-FFF2-40B4-BE49-F238E27FC236}">
                <a16:creationId xmlns:a16="http://schemas.microsoft.com/office/drawing/2014/main" id="{F6653006-B1ED-944E-8EB6-CDA0675E00C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287672" y="4831403"/>
            <a:ext cx="1527136" cy="1277995"/>
          </a:xfrm>
          <a:prstGeom prst="rect">
            <a:avLst/>
          </a:prstGeom>
          <a:ln w="76200">
            <a:solidFill>
              <a:srgbClr val="02BFC4"/>
            </a:solidFill>
          </a:ln>
        </p:spPr>
      </p:pic>
      <p:pic>
        <p:nvPicPr>
          <p:cNvPr id="45" name="Picture 44">
            <a:extLst>
              <a:ext uri="{FF2B5EF4-FFF2-40B4-BE49-F238E27FC236}">
                <a16:creationId xmlns:a16="http://schemas.microsoft.com/office/drawing/2014/main" id="{48AC54F8-7DB8-8240-A088-CBEBE8E68CA6}"/>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320425" y="3258765"/>
            <a:ext cx="1519898" cy="1277995"/>
          </a:xfrm>
          <a:prstGeom prst="rect">
            <a:avLst/>
          </a:prstGeom>
          <a:ln w="76200">
            <a:solidFill>
              <a:srgbClr val="F9766D"/>
            </a:solidFill>
          </a:ln>
        </p:spPr>
      </p:pic>
      <p:pic>
        <p:nvPicPr>
          <p:cNvPr id="76" name="Picture 75">
            <a:extLst>
              <a:ext uri="{FF2B5EF4-FFF2-40B4-BE49-F238E27FC236}">
                <a16:creationId xmlns:a16="http://schemas.microsoft.com/office/drawing/2014/main" id="{8A438B0F-1F0B-3549-BB76-ECDFA35957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6320425" y="4831403"/>
            <a:ext cx="1519898" cy="1277995"/>
          </a:xfrm>
          <a:prstGeom prst="rect">
            <a:avLst/>
          </a:prstGeom>
          <a:ln w="76200">
            <a:solidFill>
              <a:srgbClr val="F9766D"/>
            </a:solidFill>
          </a:ln>
        </p:spPr>
      </p:pic>
      <p:pic>
        <p:nvPicPr>
          <p:cNvPr id="78" name="Picture 77">
            <a:extLst>
              <a:ext uri="{FF2B5EF4-FFF2-40B4-BE49-F238E27FC236}">
                <a16:creationId xmlns:a16="http://schemas.microsoft.com/office/drawing/2014/main" id="{39B7F968-DB0F-6943-97CE-C74F8E1DFF0A}"/>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6320425" y="4831403"/>
            <a:ext cx="1519898" cy="1277995"/>
          </a:xfrm>
          <a:prstGeom prst="rect">
            <a:avLst/>
          </a:prstGeom>
          <a:ln w="76200">
            <a:solidFill>
              <a:srgbClr val="F9766D"/>
            </a:solidFill>
          </a:ln>
        </p:spPr>
      </p:pic>
      <p:pic>
        <p:nvPicPr>
          <p:cNvPr id="80" name="Picture 79">
            <a:extLst>
              <a:ext uri="{FF2B5EF4-FFF2-40B4-BE49-F238E27FC236}">
                <a16:creationId xmlns:a16="http://schemas.microsoft.com/office/drawing/2014/main" id="{F7AC8526-0399-C24B-A9F9-C193D1E32E9B}"/>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320425" y="4831403"/>
            <a:ext cx="1519898" cy="1277995"/>
          </a:xfrm>
          <a:prstGeom prst="rect">
            <a:avLst/>
          </a:prstGeom>
          <a:ln w="76200">
            <a:solidFill>
              <a:srgbClr val="F9766D"/>
            </a:solidFill>
          </a:ln>
        </p:spPr>
      </p:pic>
      <p:pic>
        <p:nvPicPr>
          <p:cNvPr id="82" name="Picture 81">
            <a:extLst>
              <a:ext uri="{FF2B5EF4-FFF2-40B4-BE49-F238E27FC236}">
                <a16:creationId xmlns:a16="http://schemas.microsoft.com/office/drawing/2014/main" id="{534C91BE-EC87-1340-942B-148381181157}"/>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6320425" y="4831403"/>
            <a:ext cx="1519898" cy="1277995"/>
          </a:xfrm>
          <a:prstGeom prst="rect">
            <a:avLst/>
          </a:prstGeom>
          <a:ln w="76200">
            <a:solidFill>
              <a:srgbClr val="F9766D"/>
            </a:solidFill>
          </a:ln>
        </p:spPr>
      </p:pic>
      <p:pic>
        <p:nvPicPr>
          <p:cNvPr id="84" name="Picture 83">
            <a:extLst>
              <a:ext uri="{FF2B5EF4-FFF2-40B4-BE49-F238E27FC236}">
                <a16:creationId xmlns:a16="http://schemas.microsoft.com/office/drawing/2014/main" id="{E704035E-B685-8B44-A7A9-86F9A577474F}"/>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6320425" y="4831403"/>
            <a:ext cx="1519898" cy="1277995"/>
          </a:xfrm>
          <a:prstGeom prst="rect">
            <a:avLst/>
          </a:prstGeom>
          <a:ln w="76200">
            <a:solidFill>
              <a:srgbClr val="F9766D"/>
            </a:solidFill>
          </a:ln>
        </p:spPr>
      </p:pic>
      <p:pic>
        <p:nvPicPr>
          <p:cNvPr id="86" name="Picture 85">
            <a:extLst>
              <a:ext uri="{FF2B5EF4-FFF2-40B4-BE49-F238E27FC236}">
                <a16:creationId xmlns:a16="http://schemas.microsoft.com/office/drawing/2014/main" id="{87F497E2-1291-0B4E-947D-D24011E6151B}"/>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6320425" y="4831403"/>
            <a:ext cx="1519898" cy="1277995"/>
          </a:xfrm>
          <a:prstGeom prst="rect">
            <a:avLst/>
          </a:prstGeom>
          <a:ln w="76200">
            <a:solidFill>
              <a:srgbClr val="F9766D"/>
            </a:solidFill>
          </a:ln>
        </p:spPr>
      </p:pic>
      <p:pic>
        <p:nvPicPr>
          <p:cNvPr id="88" name="Picture 87">
            <a:extLst>
              <a:ext uri="{FF2B5EF4-FFF2-40B4-BE49-F238E27FC236}">
                <a16:creationId xmlns:a16="http://schemas.microsoft.com/office/drawing/2014/main" id="{A67B70C0-D9B5-1248-B0FC-60AE02BC68C7}"/>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6320425" y="4831403"/>
            <a:ext cx="1519898" cy="1277995"/>
          </a:xfrm>
          <a:prstGeom prst="rect">
            <a:avLst/>
          </a:prstGeom>
          <a:ln w="76200">
            <a:solidFill>
              <a:srgbClr val="F9766D"/>
            </a:solidFill>
          </a:ln>
        </p:spPr>
      </p:pic>
      <p:pic>
        <p:nvPicPr>
          <p:cNvPr id="90" name="Picture 89">
            <a:extLst>
              <a:ext uri="{FF2B5EF4-FFF2-40B4-BE49-F238E27FC236}">
                <a16:creationId xmlns:a16="http://schemas.microsoft.com/office/drawing/2014/main" id="{500E0DDF-F733-6345-8231-3F8467B01A22}"/>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6320425" y="4831403"/>
            <a:ext cx="1519898" cy="1277995"/>
          </a:xfrm>
          <a:prstGeom prst="rect">
            <a:avLst/>
          </a:prstGeom>
          <a:ln w="76200">
            <a:solidFill>
              <a:srgbClr val="F9766D"/>
            </a:solidFill>
          </a:ln>
        </p:spPr>
      </p:pic>
      <p:sp>
        <p:nvSpPr>
          <p:cNvPr id="91" name="Rectangle 90">
            <a:extLst>
              <a:ext uri="{FF2B5EF4-FFF2-40B4-BE49-F238E27FC236}">
                <a16:creationId xmlns:a16="http://schemas.microsoft.com/office/drawing/2014/main" id="{03456AE6-AE96-424B-9080-8E4111B2F3FA}"/>
              </a:ext>
            </a:extLst>
          </p:cNvPr>
          <p:cNvSpPr/>
          <p:nvPr/>
        </p:nvSpPr>
        <p:spPr>
          <a:xfrm>
            <a:off x="1180026" y="2526890"/>
            <a:ext cx="413359" cy="32446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7939D5C7-9223-3D4F-B4C4-E9F4331492F2}"/>
              </a:ext>
            </a:extLst>
          </p:cNvPr>
          <p:cNvSpPr/>
          <p:nvPr/>
        </p:nvSpPr>
        <p:spPr>
          <a:xfrm>
            <a:off x="2804588" y="2526890"/>
            <a:ext cx="413359" cy="32446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a:extLst>
              <a:ext uri="{FF2B5EF4-FFF2-40B4-BE49-F238E27FC236}">
                <a16:creationId xmlns:a16="http://schemas.microsoft.com/office/drawing/2014/main" id="{FFE10053-F643-754A-86EE-B3F47353AF39}"/>
              </a:ext>
            </a:extLst>
          </p:cNvPr>
          <p:cNvCxnSpPr>
            <a:cxnSpLocks/>
          </p:cNvCxnSpPr>
          <p:nvPr/>
        </p:nvCxnSpPr>
        <p:spPr>
          <a:xfrm flipV="1">
            <a:off x="3217947" y="2170134"/>
            <a:ext cx="4746027" cy="356756"/>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48D5955E-FA92-3E46-BC32-8A2F3C6C5D38}"/>
              </a:ext>
            </a:extLst>
          </p:cNvPr>
          <p:cNvCxnSpPr>
            <a:cxnSpLocks/>
          </p:cNvCxnSpPr>
          <p:nvPr/>
        </p:nvCxnSpPr>
        <p:spPr>
          <a:xfrm>
            <a:off x="3217947" y="2851355"/>
            <a:ext cx="877679" cy="327022"/>
          </a:xfrm>
          <a:prstGeom prst="line">
            <a:avLst/>
          </a:prstGeom>
          <a:ln w="12700">
            <a:prstDash val="sysDash"/>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8EDE8C39-8748-2842-982D-0A6DEC7B86EA}"/>
              </a:ext>
            </a:extLst>
          </p:cNvPr>
          <p:cNvSpPr txBox="1"/>
          <p:nvPr/>
        </p:nvSpPr>
        <p:spPr>
          <a:xfrm>
            <a:off x="5382108" y="4761066"/>
            <a:ext cx="494046" cy="369332"/>
          </a:xfrm>
          <a:prstGeom prst="rect">
            <a:avLst/>
          </a:prstGeom>
          <a:noFill/>
        </p:spPr>
        <p:txBody>
          <a:bodyPr wrap="none" rtlCol="0">
            <a:spAutoFit/>
          </a:bodyPr>
          <a:lstStyle/>
          <a:p>
            <a:r>
              <a:rPr lang="en-US" dirty="0"/>
              <a:t>t=2</a:t>
            </a:r>
          </a:p>
        </p:txBody>
      </p:sp>
      <p:sp>
        <p:nvSpPr>
          <p:cNvPr id="50" name="TextBox 49">
            <a:extLst>
              <a:ext uri="{FF2B5EF4-FFF2-40B4-BE49-F238E27FC236}">
                <a16:creationId xmlns:a16="http://schemas.microsoft.com/office/drawing/2014/main" id="{217EC1AA-78DA-3843-89A0-A2FF7C18911E}"/>
              </a:ext>
            </a:extLst>
          </p:cNvPr>
          <p:cNvSpPr txBox="1"/>
          <p:nvPr/>
        </p:nvSpPr>
        <p:spPr>
          <a:xfrm>
            <a:off x="5382108" y="4761066"/>
            <a:ext cx="494046" cy="369332"/>
          </a:xfrm>
          <a:prstGeom prst="rect">
            <a:avLst/>
          </a:prstGeom>
          <a:noFill/>
        </p:spPr>
        <p:txBody>
          <a:bodyPr wrap="none" rtlCol="0">
            <a:spAutoFit/>
          </a:bodyPr>
          <a:lstStyle/>
          <a:p>
            <a:r>
              <a:rPr lang="en-US" dirty="0"/>
              <a:t>t=3</a:t>
            </a:r>
          </a:p>
        </p:txBody>
      </p:sp>
      <p:sp>
        <p:nvSpPr>
          <p:cNvPr id="51" name="TextBox 50">
            <a:extLst>
              <a:ext uri="{FF2B5EF4-FFF2-40B4-BE49-F238E27FC236}">
                <a16:creationId xmlns:a16="http://schemas.microsoft.com/office/drawing/2014/main" id="{F3DAB4E2-995C-CF48-AD26-82F8233891CD}"/>
              </a:ext>
            </a:extLst>
          </p:cNvPr>
          <p:cNvSpPr txBox="1"/>
          <p:nvPr/>
        </p:nvSpPr>
        <p:spPr>
          <a:xfrm>
            <a:off x="5382108" y="4761066"/>
            <a:ext cx="494046" cy="369332"/>
          </a:xfrm>
          <a:prstGeom prst="rect">
            <a:avLst/>
          </a:prstGeom>
          <a:noFill/>
        </p:spPr>
        <p:txBody>
          <a:bodyPr wrap="square" rtlCol="0">
            <a:spAutoFit/>
          </a:bodyPr>
          <a:lstStyle/>
          <a:p>
            <a:r>
              <a:rPr lang="en-US" dirty="0"/>
              <a:t>t=4</a:t>
            </a:r>
          </a:p>
        </p:txBody>
      </p:sp>
      <p:sp>
        <p:nvSpPr>
          <p:cNvPr id="52" name="TextBox 51">
            <a:extLst>
              <a:ext uri="{FF2B5EF4-FFF2-40B4-BE49-F238E27FC236}">
                <a16:creationId xmlns:a16="http://schemas.microsoft.com/office/drawing/2014/main" id="{0E79CF4C-E4EB-184C-811F-B0745ED2F0F1}"/>
              </a:ext>
            </a:extLst>
          </p:cNvPr>
          <p:cNvSpPr txBox="1"/>
          <p:nvPr/>
        </p:nvSpPr>
        <p:spPr>
          <a:xfrm>
            <a:off x="5382108" y="4761066"/>
            <a:ext cx="494046" cy="369332"/>
          </a:xfrm>
          <a:prstGeom prst="rect">
            <a:avLst/>
          </a:prstGeom>
          <a:noFill/>
        </p:spPr>
        <p:txBody>
          <a:bodyPr wrap="square" rtlCol="0">
            <a:spAutoFit/>
          </a:bodyPr>
          <a:lstStyle/>
          <a:p>
            <a:r>
              <a:rPr lang="en-US" dirty="0"/>
              <a:t>t=5</a:t>
            </a:r>
          </a:p>
        </p:txBody>
      </p:sp>
      <p:sp>
        <p:nvSpPr>
          <p:cNvPr id="53" name="TextBox 52">
            <a:extLst>
              <a:ext uri="{FF2B5EF4-FFF2-40B4-BE49-F238E27FC236}">
                <a16:creationId xmlns:a16="http://schemas.microsoft.com/office/drawing/2014/main" id="{58E96648-48C6-F548-AA8E-B6F1437BDE23}"/>
              </a:ext>
            </a:extLst>
          </p:cNvPr>
          <p:cNvSpPr txBox="1"/>
          <p:nvPr/>
        </p:nvSpPr>
        <p:spPr>
          <a:xfrm>
            <a:off x="5382108" y="4761066"/>
            <a:ext cx="494046" cy="369332"/>
          </a:xfrm>
          <a:prstGeom prst="rect">
            <a:avLst/>
          </a:prstGeom>
          <a:noFill/>
        </p:spPr>
        <p:txBody>
          <a:bodyPr wrap="square" rtlCol="0">
            <a:spAutoFit/>
          </a:bodyPr>
          <a:lstStyle/>
          <a:p>
            <a:r>
              <a:rPr lang="en-US" dirty="0"/>
              <a:t>t=6</a:t>
            </a:r>
          </a:p>
        </p:txBody>
      </p:sp>
      <p:sp>
        <p:nvSpPr>
          <p:cNvPr id="54" name="TextBox 53">
            <a:extLst>
              <a:ext uri="{FF2B5EF4-FFF2-40B4-BE49-F238E27FC236}">
                <a16:creationId xmlns:a16="http://schemas.microsoft.com/office/drawing/2014/main" id="{3D1284E0-8D6E-DD4A-A19B-406D7E28EE51}"/>
              </a:ext>
            </a:extLst>
          </p:cNvPr>
          <p:cNvSpPr txBox="1"/>
          <p:nvPr/>
        </p:nvSpPr>
        <p:spPr>
          <a:xfrm>
            <a:off x="5382108" y="4761066"/>
            <a:ext cx="494046" cy="369332"/>
          </a:xfrm>
          <a:prstGeom prst="rect">
            <a:avLst/>
          </a:prstGeom>
          <a:noFill/>
        </p:spPr>
        <p:txBody>
          <a:bodyPr wrap="square" rtlCol="0">
            <a:spAutoFit/>
          </a:bodyPr>
          <a:lstStyle/>
          <a:p>
            <a:r>
              <a:rPr lang="en-US" dirty="0"/>
              <a:t>t=7</a:t>
            </a:r>
          </a:p>
        </p:txBody>
      </p:sp>
      <p:sp>
        <p:nvSpPr>
          <p:cNvPr id="55" name="TextBox 54">
            <a:extLst>
              <a:ext uri="{FF2B5EF4-FFF2-40B4-BE49-F238E27FC236}">
                <a16:creationId xmlns:a16="http://schemas.microsoft.com/office/drawing/2014/main" id="{85CEA3BD-C9AF-B04D-AD25-3069A6BD4A60}"/>
              </a:ext>
            </a:extLst>
          </p:cNvPr>
          <p:cNvSpPr txBox="1"/>
          <p:nvPr/>
        </p:nvSpPr>
        <p:spPr>
          <a:xfrm>
            <a:off x="5382108" y="4761066"/>
            <a:ext cx="494046" cy="369332"/>
          </a:xfrm>
          <a:prstGeom prst="rect">
            <a:avLst/>
          </a:prstGeom>
          <a:noFill/>
        </p:spPr>
        <p:txBody>
          <a:bodyPr wrap="square" rtlCol="0">
            <a:spAutoFit/>
          </a:bodyPr>
          <a:lstStyle/>
          <a:p>
            <a:r>
              <a:rPr lang="en-US" dirty="0"/>
              <a:t>t=8</a:t>
            </a:r>
          </a:p>
        </p:txBody>
      </p:sp>
      <p:sp>
        <p:nvSpPr>
          <p:cNvPr id="56" name="TextBox 55">
            <a:extLst>
              <a:ext uri="{FF2B5EF4-FFF2-40B4-BE49-F238E27FC236}">
                <a16:creationId xmlns:a16="http://schemas.microsoft.com/office/drawing/2014/main" id="{615748D2-77E7-3046-A41A-97742A914785}"/>
              </a:ext>
            </a:extLst>
          </p:cNvPr>
          <p:cNvSpPr txBox="1"/>
          <p:nvPr/>
        </p:nvSpPr>
        <p:spPr>
          <a:xfrm>
            <a:off x="5382108" y="4761066"/>
            <a:ext cx="494046" cy="369332"/>
          </a:xfrm>
          <a:prstGeom prst="rect">
            <a:avLst/>
          </a:prstGeom>
          <a:noFill/>
        </p:spPr>
        <p:txBody>
          <a:bodyPr wrap="square" rtlCol="0">
            <a:spAutoFit/>
          </a:bodyPr>
          <a:lstStyle/>
          <a:p>
            <a:r>
              <a:rPr lang="en-US" dirty="0"/>
              <a:t>t=9</a:t>
            </a:r>
          </a:p>
        </p:txBody>
      </p:sp>
      <p:sp>
        <p:nvSpPr>
          <p:cNvPr id="57" name="TextBox 56">
            <a:extLst>
              <a:ext uri="{FF2B5EF4-FFF2-40B4-BE49-F238E27FC236}">
                <a16:creationId xmlns:a16="http://schemas.microsoft.com/office/drawing/2014/main" id="{EB537A29-FEEB-EE45-9730-4AB2C5C3E98E}"/>
              </a:ext>
            </a:extLst>
          </p:cNvPr>
          <p:cNvSpPr txBox="1"/>
          <p:nvPr/>
        </p:nvSpPr>
        <p:spPr>
          <a:xfrm>
            <a:off x="7420114" y="4761066"/>
            <a:ext cx="494046" cy="369332"/>
          </a:xfrm>
          <a:prstGeom prst="rect">
            <a:avLst/>
          </a:prstGeom>
          <a:noFill/>
        </p:spPr>
        <p:txBody>
          <a:bodyPr wrap="none" rtlCol="0">
            <a:spAutoFit/>
          </a:bodyPr>
          <a:lstStyle/>
          <a:p>
            <a:r>
              <a:rPr lang="en-US" dirty="0"/>
              <a:t>t=2</a:t>
            </a:r>
          </a:p>
        </p:txBody>
      </p:sp>
      <p:sp>
        <p:nvSpPr>
          <p:cNvPr id="58" name="TextBox 57">
            <a:extLst>
              <a:ext uri="{FF2B5EF4-FFF2-40B4-BE49-F238E27FC236}">
                <a16:creationId xmlns:a16="http://schemas.microsoft.com/office/drawing/2014/main" id="{BA6CF59D-5D73-DD40-8634-91934F1AB7D9}"/>
              </a:ext>
            </a:extLst>
          </p:cNvPr>
          <p:cNvSpPr txBox="1"/>
          <p:nvPr/>
        </p:nvSpPr>
        <p:spPr>
          <a:xfrm>
            <a:off x="7420114" y="4761066"/>
            <a:ext cx="494046" cy="369332"/>
          </a:xfrm>
          <a:prstGeom prst="rect">
            <a:avLst/>
          </a:prstGeom>
          <a:noFill/>
        </p:spPr>
        <p:txBody>
          <a:bodyPr wrap="none" rtlCol="0">
            <a:spAutoFit/>
          </a:bodyPr>
          <a:lstStyle/>
          <a:p>
            <a:r>
              <a:rPr lang="en-US" dirty="0"/>
              <a:t>t=3</a:t>
            </a:r>
          </a:p>
        </p:txBody>
      </p:sp>
      <p:sp>
        <p:nvSpPr>
          <p:cNvPr id="59" name="TextBox 58">
            <a:extLst>
              <a:ext uri="{FF2B5EF4-FFF2-40B4-BE49-F238E27FC236}">
                <a16:creationId xmlns:a16="http://schemas.microsoft.com/office/drawing/2014/main" id="{6A5928AD-8373-5A4C-9C38-D1B4DD08FE3B}"/>
              </a:ext>
            </a:extLst>
          </p:cNvPr>
          <p:cNvSpPr txBox="1"/>
          <p:nvPr/>
        </p:nvSpPr>
        <p:spPr>
          <a:xfrm>
            <a:off x="7420114" y="4761066"/>
            <a:ext cx="494046" cy="369332"/>
          </a:xfrm>
          <a:prstGeom prst="rect">
            <a:avLst/>
          </a:prstGeom>
          <a:noFill/>
        </p:spPr>
        <p:txBody>
          <a:bodyPr wrap="square" rtlCol="0">
            <a:spAutoFit/>
          </a:bodyPr>
          <a:lstStyle/>
          <a:p>
            <a:r>
              <a:rPr lang="en-US" dirty="0"/>
              <a:t>t=4</a:t>
            </a:r>
          </a:p>
        </p:txBody>
      </p:sp>
      <p:sp>
        <p:nvSpPr>
          <p:cNvPr id="60" name="TextBox 59">
            <a:extLst>
              <a:ext uri="{FF2B5EF4-FFF2-40B4-BE49-F238E27FC236}">
                <a16:creationId xmlns:a16="http://schemas.microsoft.com/office/drawing/2014/main" id="{E8EF84BB-6A49-5644-A3E7-17B50B4F73F3}"/>
              </a:ext>
            </a:extLst>
          </p:cNvPr>
          <p:cNvSpPr txBox="1"/>
          <p:nvPr/>
        </p:nvSpPr>
        <p:spPr>
          <a:xfrm>
            <a:off x="7420114" y="4761066"/>
            <a:ext cx="494046" cy="369332"/>
          </a:xfrm>
          <a:prstGeom prst="rect">
            <a:avLst/>
          </a:prstGeom>
          <a:noFill/>
        </p:spPr>
        <p:txBody>
          <a:bodyPr wrap="square" rtlCol="0">
            <a:spAutoFit/>
          </a:bodyPr>
          <a:lstStyle/>
          <a:p>
            <a:r>
              <a:rPr lang="en-US" dirty="0"/>
              <a:t>t=5</a:t>
            </a:r>
          </a:p>
        </p:txBody>
      </p:sp>
      <p:sp>
        <p:nvSpPr>
          <p:cNvPr id="61" name="TextBox 60">
            <a:extLst>
              <a:ext uri="{FF2B5EF4-FFF2-40B4-BE49-F238E27FC236}">
                <a16:creationId xmlns:a16="http://schemas.microsoft.com/office/drawing/2014/main" id="{7A2F984D-1B29-424A-8EE0-35038E8F8C20}"/>
              </a:ext>
            </a:extLst>
          </p:cNvPr>
          <p:cNvSpPr txBox="1"/>
          <p:nvPr/>
        </p:nvSpPr>
        <p:spPr>
          <a:xfrm>
            <a:off x="7420114" y="4761066"/>
            <a:ext cx="494046" cy="369332"/>
          </a:xfrm>
          <a:prstGeom prst="rect">
            <a:avLst/>
          </a:prstGeom>
          <a:noFill/>
        </p:spPr>
        <p:txBody>
          <a:bodyPr wrap="square" rtlCol="0">
            <a:spAutoFit/>
          </a:bodyPr>
          <a:lstStyle/>
          <a:p>
            <a:r>
              <a:rPr lang="en-US" dirty="0"/>
              <a:t>t=6</a:t>
            </a:r>
          </a:p>
        </p:txBody>
      </p:sp>
      <p:sp>
        <p:nvSpPr>
          <p:cNvPr id="62" name="TextBox 61">
            <a:extLst>
              <a:ext uri="{FF2B5EF4-FFF2-40B4-BE49-F238E27FC236}">
                <a16:creationId xmlns:a16="http://schemas.microsoft.com/office/drawing/2014/main" id="{065B03A5-6ABA-2F4E-9A6F-9B4D92EAE631}"/>
              </a:ext>
            </a:extLst>
          </p:cNvPr>
          <p:cNvSpPr txBox="1"/>
          <p:nvPr/>
        </p:nvSpPr>
        <p:spPr>
          <a:xfrm>
            <a:off x="7420114" y="4761066"/>
            <a:ext cx="494046" cy="369332"/>
          </a:xfrm>
          <a:prstGeom prst="rect">
            <a:avLst/>
          </a:prstGeom>
          <a:noFill/>
        </p:spPr>
        <p:txBody>
          <a:bodyPr wrap="square" rtlCol="0">
            <a:spAutoFit/>
          </a:bodyPr>
          <a:lstStyle/>
          <a:p>
            <a:r>
              <a:rPr lang="en-US" dirty="0"/>
              <a:t>t=7</a:t>
            </a:r>
          </a:p>
        </p:txBody>
      </p:sp>
      <p:sp>
        <p:nvSpPr>
          <p:cNvPr id="63" name="TextBox 62">
            <a:extLst>
              <a:ext uri="{FF2B5EF4-FFF2-40B4-BE49-F238E27FC236}">
                <a16:creationId xmlns:a16="http://schemas.microsoft.com/office/drawing/2014/main" id="{A0F8DC88-8E97-E944-97B6-5C500340A579}"/>
              </a:ext>
            </a:extLst>
          </p:cNvPr>
          <p:cNvSpPr txBox="1"/>
          <p:nvPr/>
        </p:nvSpPr>
        <p:spPr>
          <a:xfrm>
            <a:off x="7420114" y="4761066"/>
            <a:ext cx="494046" cy="369332"/>
          </a:xfrm>
          <a:prstGeom prst="rect">
            <a:avLst/>
          </a:prstGeom>
          <a:noFill/>
        </p:spPr>
        <p:txBody>
          <a:bodyPr wrap="square" rtlCol="0">
            <a:spAutoFit/>
          </a:bodyPr>
          <a:lstStyle/>
          <a:p>
            <a:r>
              <a:rPr lang="en-US" dirty="0"/>
              <a:t>t=8</a:t>
            </a:r>
          </a:p>
        </p:txBody>
      </p:sp>
      <p:sp>
        <p:nvSpPr>
          <p:cNvPr id="64" name="TextBox 63">
            <a:extLst>
              <a:ext uri="{FF2B5EF4-FFF2-40B4-BE49-F238E27FC236}">
                <a16:creationId xmlns:a16="http://schemas.microsoft.com/office/drawing/2014/main" id="{DF500C33-6723-0642-95A4-020FB020A968}"/>
              </a:ext>
            </a:extLst>
          </p:cNvPr>
          <p:cNvSpPr txBox="1"/>
          <p:nvPr/>
        </p:nvSpPr>
        <p:spPr>
          <a:xfrm>
            <a:off x="7420114" y="4761066"/>
            <a:ext cx="494046" cy="369332"/>
          </a:xfrm>
          <a:prstGeom prst="rect">
            <a:avLst/>
          </a:prstGeom>
          <a:noFill/>
        </p:spPr>
        <p:txBody>
          <a:bodyPr wrap="square" rtlCol="0">
            <a:spAutoFit/>
          </a:bodyPr>
          <a:lstStyle/>
          <a:p>
            <a:r>
              <a:rPr lang="en-US" dirty="0"/>
              <a:t>t=9</a:t>
            </a:r>
          </a:p>
        </p:txBody>
      </p:sp>
      <p:sp>
        <p:nvSpPr>
          <p:cNvPr id="3" name="TextBox 2">
            <a:extLst>
              <a:ext uri="{FF2B5EF4-FFF2-40B4-BE49-F238E27FC236}">
                <a16:creationId xmlns:a16="http://schemas.microsoft.com/office/drawing/2014/main" id="{F60DC01E-7B1B-D340-A8B8-420A6D007AA2}"/>
              </a:ext>
            </a:extLst>
          </p:cNvPr>
          <p:cNvSpPr txBox="1"/>
          <p:nvPr/>
        </p:nvSpPr>
        <p:spPr>
          <a:xfrm>
            <a:off x="5382108" y="3191073"/>
            <a:ext cx="494046" cy="369332"/>
          </a:xfrm>
          <a:prstGeom prst="rect">
            <a:avLst/>
          </a:prstGeom>
          <a:noFill/>
        </p:spPr>
        <p:txBody>
          <a:bodyPr wrap="none" rtlCol="0">
            <a:spAutoFit/>
          </a:bodyPr>
          <a:lstStyle/>
          <a:p>
            <a:r>
              <a:rPr lang="en-US" dirty="0"/>
              <a:t>t=1</a:t>
            </a:r>
          </a:p>
        </p:txBody>
      </p:sp>
      <p:sp>
        <p:nvSpPr>
          <p:cNvPr id="68" name="TextBox 67">
            <a:extLst>
              <a:ext uri="{FF2B5EF4-FFF2-40B4-BE49-F238E27FC236}">
                <a16:creationId xmlns:a16="http://schemas.microsoft.com/office/drawing/2014/main" id="{9A8CE181-8576-6848-9B58-147A4634F484}"/>
              </a:ext>
            </a:extLst>
          </p:cNvPr>
          <p:cNvSpPr txBox="1"/>
          <p:nvPr/>
        </p:nvSpPr>
        <p:spPr>
          <a:xfrm>
            <a:off x="7420114" y="3191073"/>
            <a:ext cx="494046" cy="369332"/>
          </a:xfrm>
          <a:prstGeom prst="rect">
            <a:avLst/>
          </a:prstGeom>
          <a:noFill/>
        </p:spPr>
        <p:txBody>
          <a:bodyPr wrap="none" rtlCol="0">
            <a:spAutoFit/>
          </a:bodyPr>
          <a:lstStyle/>
          <a:p>
            <a:r>
              <a:rPr lang="en-US" dirty="0"/>
              <a:t>t=1</a:t>
            </a:r>
          </a:p>
        </p:txBody>
      </p:sp>
    </p:spTree>
    <p:extLst>
      <p:ext uri="{BB962C8B-B14F-4D97-AF65-F5344CB8AC3E}">
        <p14:creationId xmlns:p14="http://schemas.microsoft.com/office/powerpoint/2010/main" val="73488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2" presetClass="exit" presetSubtype="8" fill="hold" grpId="0" nodeType="withEffect">
                                  <p:stCondLst>
                                    <p:cond delay="0"/>
                                  </p:stCondLst>
                                  <p:childTnLst>
                                    <p:animEffect transition="out" filter="wipe(left)">
                                      <p:cBhvr>
                                        <p:cTn id="9" dur="500"/>
                                        <p:tgtEl>
                                          <p:spTgt spid="47"/>
                                        </p:tgtEl>
                                      </p:cBhvr>
                                    </p:animEffect>
                                    <p:set>
                                      <p:cBhvr>
                                        <p:cTn id="10" dur="1" fill="hold">
                                          <p:stCondLst>
                                            <p:cond delay="499"/>
                                          </p:stCondLst>
                                        </p:cTn>
                                        <p:tgtEl>
                                          <p:spTgt spid="4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xit" presetSubtype="8" fill="hold" grpId="0" nodeType="clickEffect">
                                  <p:stCondLst>
                                    <p:cond delay="0"/>
                                  </p:stCondLst>
                                  <p:childTnLst>
                                    <p:animEffect transition="out" filter="wipe(left)">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2" presetClass="exit" presetSubtype="8" fill="hold" grpId="0" nodeType="withEffect">
                                  <p:stCondLst>
                                    <p:cond delay="0"/>
                                  </p:stCondLst>
                                  <p:childTnLst>
                                    <p:animEffect transition="out" filter="wipe(left)">
                                      <p:cBhvr>
                                        <p:cTn id="25" dur="500"/>
                                        <p:tgtEl>
                                          <p:spTgt spid="66"/>
                                        </p:tgtEl>
                                      </p:cBhvr>
                                    </p:animEffect>
                                    <p:set>
                                      <p:cBhvr>
                                        <p:cTn id="26" dur="1" fill="hold">
                                          <p:stCondLst>
                                            <p:cond delay="499"/>
                                          </p:stCondLst>
                                        </p:cTn>
                                        <p:tgtEl>
                                          <p:spTgt spid="6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4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57"/>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xit" presetSubtype="8" fill="hold" grpId="0" nodeType="clickEffect">
                                  <p:stCondLst>
                                    <p:cond delay="0"/>
                                  </p:stCondLst>
                                  <p:childTnLst>
                                    <p:animEffect transition="out" filter="wipe(left)">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22" presetClass="exit" presetSubtype="8" fill="hold" grpId="0" nodeType="withEffect">
                                  <p:stCondLst>
                                    <p:cond delay="0"/>
                                  </p:stCondLst>
                                  <p:childTnLst>
                                    <p:animEffect transition="out" filter="wipe(left)">
                                      <p:cBhvr>
                                        <p:cTn id="45" dur="500"/>
                                        <p:tgtEl>
                                          <p:spTgt spid="67"/>
                                        </p:tgtEl>
                                      </p:cBhvr>
                                    </p:animEffect>
                                    <p:set>
                                      <p:cBhvr>
                                        <p:cTn id="46" dur="1" fill="hold">
                                          <p:stCondLst>
                                            <p:cond delay="499"/>
                                          </p:stCondLst>
                                        </p:cTn>
                                        <p:tgtEl>
                                          <p:spTgt spid="6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8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5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58"/>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xit" presetSubtype="8" fill="hold" grpId="0" nodeType="clickEffect">
                                  <p:stCondLst>
                                    <p:cond delay="0"/>
                                  </p:stCondLst>
                                  <p:childTnLst>
                                    <p:animEffect transition="out" filter="wipe(left)">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par>
                                <p:cTn id="64" presetID="22" presetClass="exit" presetSubtype="8" fill="hold" grpId="0" nodeType="withEffect">
                                  <p:stCondLst>
                                    <p:cond delay="0"/>
                                  </p:stCondLst>
                                  <p:childTnLst>
                                    <p:animEffect transition="out" filter="wipe(left)">
                                      <p:cBhvr>
                                        <p:cTn id="65" dur="500"/>
                                        <p:tgtEl>
                                          <p:spTgt spid="70"/>
                                        </p:tgtEl>
                                      </p:cBhvr>
                                    </p:animEffect>
                                    <p:set>
                                      <p:cBhvr>
                                        <p:cTn id="66" dur="1" fill="hold">
                                          <p:stCondLst>
                                            <p:cond delay="499"/>
                                          </p:stCondLst>
                                        </p:cTn>
                                        <p:tgtEl>
                                          <p:spTgt spid="70"/>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8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51"/>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59"/>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2" presetClass="exit" presetSubtype="8" fill="hold" grpId="0" nodeType="clickEffect">
                                  <p:stCondLst>
                                    <p:cond delay="0"/>
                                  </p:stCondLst>
                                  <p:childTnLst>
                                    <p:animEffect transition="out" filter="wipe(left)">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par>
                                <p:cTn id="84" presetID="22" presetClass="exit" presetSubtype="8" fill="hold" grpId="0" nodeType="withEffect">
                                  <p:stCondLst>
                                    <p:cond delay="0"/>
                                  </p:stCondLst>
                                  <p:childTnLst>
                                    <p:animEffect transition="out" filter="wipe(left)">
                                      <p:cBhvr>
                                        <p:cTn id="85" dur="500"/>
                                        <p:tgtEl>
                                          <p:spTgt spid="71"/>
                                        </p:tgtEl>
                                      </p:cBhvr>
                                    </p:animEffect>
                                    <p:set>
                                      <p:cBhvr>
                                        <p:cTn id="86" dur="1" fill="hold">
                                          <p:stCondLst>
                                            <p:cond delay="499"/>
                                          </p:stCondLst>
                                        </p:cTn>
                                        <p:tgtEl>
                                          <p:spTgt spid="71"/>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4"/>
                                        </p:tgtEl>
                                        <p:attrNameLst>
                                          <p:attrName>style.visibility</p:attrName>
                                        </p:attrNameLst>
                                      </p:cBhvr>
                                      <p:to>
                                        <p:strVal val="visible"/>
                                      </p:to>
                                    </p:set>
                                  </p:childTnLst>
                                </p:cTn>
                              </p:par>
                              <p:par>
                                <p:cTn id="91" presetID="1" presetClass="exit" presetSubtype="0" fill="hold" grpId="1" nodeType="withEffect">
                                  <p:stCondLst>
                                    <p:cond delay="0"/>
                                  </p:stCondLst>
                                  <p:childTnLst>
                                    <p:set>
                                      <p:cBhvr>
                                        <p:cTn id="92" dur="1" fill="hold">
                                          <p:stCondLst>
                                            <p:cond delay="0"/>
                                          </p:stCondLst>
                                        </p:cTn>
                                        <p:tgtEl>
                                          <p:spTgt spid="52"/>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60"/>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5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22" presetClass="exit" presetSubtype="8" fill="hold" grpId="0" nodeType="clickEffect">
                                  <p:stCondLst>
                                    <p:cond delay="0"/>
                                  </p:stCondLst>
                                  <p:childTnLst>
                                    <p:animEffect transition="out" filter="wipe(left)">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22" presetClass="exit" presetSubtype="8" fill="hold" grpId="0" nodeType="withEffect">
                                  <p:stCondLst>
                                    <p:cond delay="0"/>
                                  </p:stCondLst>
                                  <p:childTnLst>
                                    <p:animEffect transition="out" filter="wipe(left)">
                                      <p:cBhvr>
                                        <p:cTn id="105" dur="500"/>
                                        <p:tgtEl>
                                          <p:spTgt spid="72"/>
                                        </p:tgtEl>
                                      </p:cBhvr>
                                    </p:animEffect>
                                    <p:set>
                                      <p:cBhvr>
                                        <p:cTn id="106" dur="1" fill="hold">
                                          <p:stCondLst>
                                            <p:cond delay="499"/>
                                          </p:stCondLst>
                                        </p:cTn>
                                        <p:tgtEl>
                                          <p:spTgt spid="72"/>
                                        </p:tgtEl>
                                        <p:attrNameLst>
                                          <p:attrName>style.visibility</p:attrName>
                                        </p:attrNameLst>
                                      </p:cBhvr>
                                      <p:to>
                                        <p:strVal val="hidden"/>
                                      </p:to>
                                    </p:set>
                                  </p:childTnLst>
                                </p:cTn>
                              </p:par>
                              <p:par>
                                <p:cTn id="107" presetID="1" presetClass="entr" presetSubtype="0" fill="hold" nodeType="withEffect">
                                  <p:stCondLst>
                                    <p:cond delay="0"/>
                                  </p:stCondLst>
                                  <p:childTnLst>
                                    <p:set>
                                      <p:cBhvr>
                                        <p:cTn id="108" dur="1" fill="hold">
                                          <p:stCondLst>
                                            <p:cond delay="0"/>
                                          </p:stCondLst>
                                        </p:cTn>
                                        <p:tgtEl>
                                          <p:spTgt spid="3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86"/>
                                        </p:tgtEl>
                                        <p:attrNameLst>
                                          <p:attrName>style.visibility</p:attrName>
                                        </p:attrNameLst>
                                      </p:cBhvr>
                                      <p:to>
                                        <p:strVal val="visible"/>
                                      </p:to>
                                    </p:set>
                                  </p:childTnLst>
                                </p:cTn>
                              </p:par>
                              <p:par>
                                <p:cTn id="111" presetID="1" presetClass="exit" presetSubtype="0" fill="hold" grpId="1" nodeType="withEffect">
                                  <p:stCondLst>
                                    <p:cond delay="0"/>
                                  </p:stCondLst>
                                  <p:childTnLst>
                                    <p:set>
                                      <p:cBhvr>
                                        <p:cTn id="112" dur="1" fill="hold">
                                          <p:stCondLst>
                                            <p:cond delay="0"/>
                                          </p:stCondLst>
                                        </p:cTn>
                                        <p:tgtEl>
                                          <p:spTgt spid="53"/>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61"/>
                                        </p:tgtEl>
                                        <p:attrNameLst>
                                          <p:attrName>style.visibility</p:attrName>
                                        </p:attrNameLst>
                                      </p:cBhvr>
                                      <p:to>
                                        <p:strVal val="hidden"/>
                                      </p:to>
                                    </p:set>
                                  </p:childTnLst>
                                </p:cTn>
                              </p:par>
                              <p:par>
                                <p:cTn id="115" presetID="1" presetClass="entr" presetSubtype="0" fill="hold" grpId="0" nodeType="withEffect">
                                  <p:stCondLst>
                                    <p:cond delay="0"/>
                                  </p:stCondLst>
                                  <p:childTnLst>
                                    <p:set>
                                      <p:cBhvr>
                                        <p:cTn id="116" dur="1" fill="hold">
                                          <p:stCondLst>
                                            <p:cond delay="0"/>
                                          </p:stCondLst>
                                        </p:cTn>
                                        <p:tgtEl>
                                          <p:spTgt spid="54"/>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6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22" presetClass="exit" presetSubtype="8" fill="hold" grpId="0" nodeType="clickEffect">
                                  <p:stCondLst>
                                    <p:cond delay="0"/>
                                  </p:stCondLst>
                                  <p:childTnLst>
                                    <p:animEffect transition="out" filter="wipe(left)">
                                      <p:cBhvr>
                                        <p:cTn id="122" dur="500"/>
                                        <p:tgtEl>
                                          <p:spTgt spid="13"/>
                                        </p:tgtEl>
                                      </p:cBhvr>
                                    </p:animEffect>
                                    <p:set>
                                      <p:cBhvr>
                                        <p:cTn id="123" dur="1" fill="hold">
                                          <p:stCondLst>
                                            <p:cond delay="499"/>
                                          </p:stCondLst>
                                        </p:cTn>
                                        <p:tgtEl>
                                          <p:spTgt spid="13"/>
                                        </p:tgtEl>
                                        <p:attrNameLst>
                                          <p:attrName>style.visibility</p:attrName>
                                        </p:attrNameLst>
                                      </p:cBhvr>
                                      <p:to>
                                        <p:strVal val="hidden"/>
                                      </p:to>
                                    </p:set>
                                  </p:childTnLst>
                                </p:cTn>
                              </p:par>
                              <p:par>
                                <p:cTn id="124" presetID="22" presetClass="exit" presetSubtype="8" fill="hold" grpId="0" nodeType="withEffect">
                                  <p:stCondLst>
                                    <p:cond delay="0"/>
                                  </p:stCondLst>
                                  <p:childTnLst>
                                    <p:animEffect transition="out" filter="wipe(left)">
                                      <p:cBhvr>
                                        <p:cTn id="125" dur="500"/>
                                        <p:tgtEl>
                                          <p:spTgt spid="73"/>
                                        </p:tgtEl>
                                      </p:cBhvr>
                                    </p:animEffect>
                                    <p:set>
                                      <p:cBhvr>
                                        <p:cTn id="126" dur="1" fill="hold">
                                          <p:stCondLst>
                                            <p:cond delay="499"/>
                                          </p:stCondLst>
                                        </p:cTn>
                                        <p:tgtEl>
                                          <p:spTgt spid="73"/>
                                        </p:tgtEl>
                                        <p:attrNameLst>
                                          <p:attrName>style.visibility</p:attrName>
                                        </p:attrNameLst>
                                      </p:cBhvr>
                                      <p:to>
                                        <p:strVal val="hidden"/>
                                      </p:to>
                                    </p:set>
                                  </p:childTnLst>
                                </p:cTn>
                              </p:par>
                              <p:par>
                                <p:cTn id="127" presetID="1" presetClass="entr" presetSubtype="0" fill="hold" nodeType="withEffect">
                                  <p:stCondLst>
                                    <p:cond delay="0"/>
                                  </p:stCondLst>
                                  <p:childTnLst>
                                    <p:set>
                                      <p:cBhvr>
                                        <p:cTn id="128" dur="1" fill="hold">
                                          <p:stCondLst>
                                            <p:cond delay="0"/>
                                          </p:stCondLst>
                                        </p:cTn>
                                        <p:tgtEl>
                                          <p:spTgt spid="33"/>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88"/>
                                        </p:tgtEl>
                                        <p:attrNameLst>
                                          <p:attrName>style.visibility</p:attrName>
                                        </p:attrNameLst>
                                      </p:cBhvr>
                                      <p:to>
                                        <p:strVal val="visible"/>
                                      </p:to>
                                    </p:set>
                                  </p:childTnLst>
                                </p:cTn>
                              </p:par>
                              <p:par>
                                <p:cTn id="131" presetID="1" presetClass="exit" presetSubtype="0" fill="hold" grpId="1" nodeType="withEffect">
                                  <p:stCondLst>
                                    <p:cond delay="0"/>
                                  </p:stCondLst>
                                  <p:childTnLst>
                                    <p:set>
                                      <p:cBhvr>
                                        <p:cTn id="132" dur="1" fill="hold">
                                          <p:stCondLst>
                                            <p:cond delay="0"/>
                                          </p:stCondLst>
                                        </p:cTn>
                                        <p:tgtEl>
                                          <p:spTgt spid="54"/>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62"/>
                                        </p:tgtEl>
                                        <p:attrNameLst>
                                          <p:attrName>style.visibility</p:attrName>
                                        </p:attrNameLst>
                                      </p:cBhvr>
                                      <p:to>
                                        <p:strVal val="hidden"/>
                                      </p:to>
                                    </p:set>
                                  </p:childTnLst>
                                </p:cTn>
                              </p:par>
                              <p:par>
                                <p:cTn id="135" presetID="1" presetClass="entr" presetSubtype="0" fill="hold" grpId="0" nodeType="withEffect">
                                  <p:stCondLst>
                                    <p:cond delay="0"/>
                                  </p:stCondLst>
                                  <p:childTnLst>
                                    <p:set>
                                      <p:cBhvr>
                                        <p:cTn id="136" dur="1" fill="hold">
                                          <p:stCondLst>
                                            <p:cond delay="0"/>
                                          </p:stCondLst>
                                        </p:cTn>
                                        <p:tgtEl>
                                          <p:spTgt spid="55"/>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6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22" presetClass="exit" presetSubtype="8" fill="hold" grpId="0" nodeType="clickEffect">
                                  <p:stCondLst>
                                    <p:cond delay="0"/>
                                  </p:stCondLst>
                                  <p:childTnLst>
                                    <p:animEffect transition="out" filter="wipe(left)">
                                      <p:cBhvr>
                                        <p:cTn id="142" dur="500"/>
                                        <p:tgtEl>
                                          <p:spTgt spid="14"/>
                                        </p:tgtEl>
                                      </p:cBhvr>
                                    </p:animEffect>
                                    <p:set>
                                      <p:cBhvr>
                                        <p:cTn id="143" dur="1" fill="hold">
                                          <p:stCondLst>
                                            <p:cond delay="499"/>
                                          </p:stCondLst>
                                        </p:cTn>
                                        <p:tgtEl>
                                          <p:spTgt spid="14"/>
                                        </p:tgtEl>
                                        <p:attrNameLst>
                                          <p:attrName>style.visibility</p:attrName>
                                        </p:attrNameLst>
                                      </p:cBhvr>
                                      <p:to>
                                        <p:strVal val="hidden"/>
                                      </p:to>
                                    </p:set>
                                  </p:childTnLst>
                                </p:cTn>
                              </p:par>
                              <p:par>
                                <p:cTn id="144" presetID="22" presetClass="exit" presetSubtype="8" fill="hold" grpId="0" nodeType="withEffect">
                                  <p:stCondLst>
                                    <p:cond delay="0"/>
                                  </p:stCondLst>
                                  <p:childTnLst>
                                    <p:animEffect transition="out" filter="wipe(left)">
                                      <p:cBhvr>
                                        <p:cTn id="145" dur="500"/>
                                        <p:tgtEl>
                                          <p:spTgt spid="74"/>
                                        </p:tgtEl>
                                      </p:cBhvr>
                                    </p:animEffect>
                                    <p:set>
                                      <p:cBhvr>
                                        <p:cTn id="146" dur="1" fill="hold">
                                          <p:stCondLst>
                                            <p:cond delay="499"/>
                                          </p:stCondLst>
                                        </p:cTn>
                                        <p:tgtEl>
                                          <p:spTgt spid="74"/>
                                        </p:tgtEl>
                                        <p:attrNameLst>
                                          <p:attrName>style.visibility</p:attrName>
                                        </p:attrNameLst>
                                      </p:cBhvr>
                                      <p:to>
                                        <p:strVal val="hidden"/>
                                      </p:to>
                                    </p:set>
                                  </p:childTnLst>
                                </p:cTn>
                              </p:par>
                              <p:par>
                                <p:cTn id="147" presetID="1" presetClass="entr" presetSubtype="0" fill="hold" nodeType="withEffect">
                                  <p:stCondLst>
                                    <p:cond delay="0"/>
                                  </p:stCondLst>
                                  <p:childTnLst>
                                    <p:set>
                                      <p:cBhvr>
                                        <p:cTn id="148" dur="1" fill="hold">
                                          <p:stCondLst>
                                            <p:cond delay="0"/>
                                          </p:stCondLst>
                                        </p:cTn>
                                        <p:tgtEl>
                                          <p:spTgt spid="39"/>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90"/>
                                        </p:tgtEl>
                                        <p:attrNameLst>
                                          <p:attrName>style.visibility</p:attrName>
                                        </p:attrNameLst>
                                      </p:cBhvr>
                                      <p:to>
                                        <p:strVal val="visible"/>
                                      </p:to>
                                    </p:set>
                                  </p:childTnLst>
                                </p:cTn>
                              </p:par>
                              <p:par>
                                <p:cTn id="151" presetID="1" presetClass="exit" presetSubtype="0" fill="hold" grpId="1" nodeType="withEffect">
                                  <p:stCondLst>
                                    <p:cond delay="0"/>
                                  </p:stCondLst>
                                  <p:childTnLst>
                                    <p:set>
                                      <p:cBhvr>
                                        <p:cTn id="152" dur="1" fill="hold">
                                          <p:stCondLst>
                                            <p:cond delay="0"/>
                                          </p:stCondLst>
                                        </p:cTn>
                                        <p:tgtEl>
                                          <p:spTgt spid="55"/>
                                        </p:tgtEl>
                                        <p:attrNameLst>
                                          <p:attrName>style.visibility</p:attrName>
                                        </p:attrNameLst>
                                      </p:cBhvr>
                                      <p:to>
                                        <p:strVal val="hidden"/>
                                      </p:to>
                                    </p:set>
                                  </p:childTnLst>
                                </p:cTn>
                              </p:par>
                              <p:par>
                                <p:cTn id="153" presetID="1" presetClass="exit" presetSubtype="0" fill="hold" grpId="1" nodeType="withEffect">
                                  <p:stCondLst>
                                    <p:cond delay="0"/>
                                  </p:stCondLst>
                                  <p:childTnLst>
                                    <p:set>
                                      <p:cBhvr>
                                        <p:cTn id="154" dur="1" fill="hold">
                                          <p:stCondLst>
                                            <p:cond delay="0"/>
                                          </p:stCondLst>
                                        </p:cTn>
                                        <p:tgtEl>
                                          <p:spTgt spid="63"/>
                                        </p:tgtEl>
                                        <p:attrNameLst>
                                          <p:attrName>style.visibility</p:attrName>
                                        </p:attrNameLst>
                                      </p:cBhvr>
                                      <p:to>
                                        <p:strVal val="hidden"/>
                                      </p:to>
                                    </p:set>
                                  </p:childTnLst>
                                </p:cTn>
                              </p:par>
                              <p:par>
                                <p:cTn id="155" presetID="1" presetClass="entr" presetSubtype="0" fill="hold" grpId="0" nodeType="withEffect">
                                  <p:stCondLst>
                                    <p:cond delay="0"/>
                                  </p:stCondLst>
                                  <p:childTnLst>
                                    <p:set>
                                      <p:cBhvr>
                                        <p:cTn id="156" dur="1" fill="hold">
                                          <p:stCondLst>
                                            <p:cond delay="0"/>
                                          </p:stCondLst>
                                        </p:cTn>
                                        <p:tgtEl>
                                          <p:spTgt spid="56"/>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47" grpId="0" animBg="1"/>
      <p:bldP spid="66" grpId="0" animBg="1"/>
      <p:bldP spid="67" grpId="0" animBg="1"/>
      <p:bldP spid="70" grpId="0" animBg="1"/>
      <p:bldP spid="71" grpId="0" animBg="1"/>
      <p:bldP spid="72" grpId="0" animBg="1"/>
      <p:bldP spid="73" grpId="0" animBg="1"/>
      <p:bldP spid="74" grpId="0" animBg="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FEF50-8E8D-8447-B6CA-D37FAC15B8C1}"/>
              </a:ext>
            </a:extLst>
          </p:cNvPr>
          <p:cNvSpPr>
            <a:spLocks noGrp="1"/>
          </p:cNvSpPr>
          <p:nvPr>
            <p:ph type="title"/>
          </p:nvPr>
        </p:nvSpPr>
        <p:spPr>
          <a:xfrm>
            <a:off x="628650" y="427656"/>
            <a:ext cx="7886700" cy="1325563"/>
          </a:xfrm>
        </p:spPr>
        <p:txBody>
          <a:bodyPr>
            <a:normAutofit fontScale="90000"/>
          </a:bodyPr>
          <a:lstStyle/>
          <a:p>
            <a:r>
              <a:rPr lang="en-US" dirty="0"/>
              <a:t>Interactions Between Medial Temporal and Frontoparietal Systems</a:t>
            </a:r>
          </a:p>
        </p:txBody>
      </p:sp>
      <p:sp>
        <p:nvSpPr>
          <p:cNvPr id="4" name="Slide Number Placeholder 3">
            <a:extLst>
              <a:ext uri="{FF2B5EF4-FFF2-40B4-BE49-F238E27FC236}">
                <a16:creationId xmlns:a16="http://schemas.microsoft.com/office/drawing/2014/main" id="{CF46187B-AF2C-014E-AA79-751DCF85A66F}"/>
              </a:ext>
            </a:extLst>
          </p:cNvPr>
          <p:cNvSpPr>
            <a:spLocks noGrp="1"/>
          </p:cNvSpPr>
          <p:nvPr>
            <p:ph type="sldNum" sz="quarter" idx="12"/>
          </p:nvPr>
        </p:nvSpPr>
        <p:spPr/>
        <p:txBody>
          <a:bodyPr/>
          <a:lstStyle/>
          <a:p>
            <a:fld id="{E1552ADF-166F-AF40-B1A4-D35B819B761E}" type="slidenum">
              <a:rPr lang="en-US" smtClean="0"/>
              <a:t>42</a:t>
            </a:fld>
            <a:endParaRPr lang="en-US"/>
          </a:p>
        </p:txBody>
      </p:sp>
      <p:pic>
        <p:nvPicPr>
          <p:cNvPr id="6" name="Picture 5">
            <a:extLst>
              <a:ext uri="{FF2B5EF4-FFF2-40B4-BE49-F238E27FC236}">
                <a16:creationId xmlns:a16="http://schemas.microsoft.com/office/drawing/2014/main" id="{8E73D36D-2B9B-9F4D-9BA9-37E0A41B15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52107" y="2143431"/>
            <a:ext cx="5891893" cy="3257761"/>
          </a:xfrm>
          <a:prstGeom prst="rect">
            <a:avLst/>
          </a:prstGeom>
        </p:spPr>
      </p:pic>
      <p:sp>
        <p:nvSpPr>
          <p:cNvPr id="7" name="Oval 6">
            <a:extLst>
              <a:ext uri="{FF2B5EF4-FFF2-40B4-BE49-F238E27FC236}">
                <a16:creationId xmlns:a16="http://schemas.microsoft.com/office/drawing/2014/main" id="{D3A39848-301A-0747-8F68-43404882ECF4}"/>
              </a:ext>
            </a:extLst>
          </p:cNvPr>
          <p:cNvSpPr/>
          <p:nvPr/>
        </p:nvSpPr>
        <p:spPr>
          <a:xfrm>
            <a:off x="5070023" y="4745789"/>
            <a:ext cx="664029" cy="478972"/>
          </a:xfrm>
          <a:prstGeom prst="ellipse">
            <a:avLst/>
          </a:prstGeom>
          <a:solidFill>
            <a:srgbClr val="00B050">
              <a:alpha val="29804"/>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0C918EB-6548-2743-9320-88D987271725}"/>
              </a:ext>
            </a:extLst>
          </p:cNvPr>
          <p:cNvSpPr/>
          <p:nvPr/>
        </p:nvSpPr>
        <p:spPr>
          <a:xfrm>
            <a:off x="5734052" y="2169062"/>
            <a:ext cx="816428" cy="478972"/>
          </a:xfrm>
          <a:prstGeom prst="ellipse">
            <a:avLst/>
          </a:prstGeom>
          <a:solidFill>
            <a:srgbClr val="FFFF00">
              <a:alpha val="29804"/>
            </a:srgbClr>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C59FB7-F5EF-294C-B102-EDA528F1418F}"/>
              </a:ext>
            </a:extLst>
          </p:cNvPr>
          <p:cNvSpPr/>
          <p:nvPr/>
        </p:nvSpPr>
        <p:spPr>
          <a:xfrm>
            <a:off x="5701394" y="3439504"/>
            <a:ext cx="903514" cy="664028"/>
          </a:xfrm>
          <a:prstGeom prst="ellipse">
            <a:avLst/>
          </a:prstGeom>
          <a:solidFill>
            <a:srgbClr val="0070C0">
              <a:alpha val="29412"/>
            </a:srgb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854E558-F158-D246-B649-5BBC212423C7}"/>
              </a:ext>
            </a:extLst>
          </p:cNvPr>
          <p:cNvSpPr txBox="1"/>
          <p:nvPr/>
        </p:nvSpPr>
        <p:spPr>
          <a:xfrm>
            <a:off x="6412590" y="5459785"/>
            <a:ext cx="2466573" cy="307777"/>
          </a:xfrm>
          <a:prstGeom prst="rect">
            <a:avLst/>
          </a:prstGeom>
          <a:noFill/>
        </p:spPr>
        <p:txBody>
          <a:bodyPr wrap="none" rtlCol="0">
            <a:spAutoFit/>
          </a:bodyPr>
          <a:lstStyle/>
          <a:p>
            <a:r>
              <a:rPr lang="en-US" sz="1400" dirty="0"/>
              <a:t>Vaidya &amp; Badre (</a:t>
            </a:r>
            <a:r>
              <a:rPr lang="en-US" sz="1400" i="1" dirty="0"/>
              <a:t>Under Review</a:t>
            </a:r>
            <a:r>
              <a:rPr lang="en-US" sz="1400" dirty="0"/>
              <a:t>)</a:t>
            </a:r>
          </a:p>
        </p:txBody>
      </p:sp>
      <p:sp>
        <p:nvSpPr>
          <p:cNvPr id="5" name="Freeform 4">
            <a:extLst>
              <a:ext uri="{FF2B5EF4-FFF2-40B4-BE49-F238E27FC236}">
                <a16:creationId xmlns:a16="http://schemas.microsoft.com/office/drawing/2014/main" id="{C50EE2BE-7B32-A246-9D52-3C81A4F39960}"/>
              </a:ext>
            </a:extLst>
          </p:cNvPr>
          <p:cNvSpPr/>
          <p:nvPr/>
        </p:nvSpPr>
        <p:spPr>
          <a:xfrm>
            <a:off x="5719187" y="4160139"/>
            <a:ext cx="649171" cy="826935"/>
          </a:xfrm>
          <a:custGeom>
            <a:avLst/>
            <a:gdLst>
              <a:gd name="connsiteX0" fmla="*/ 124385 w 649171"/>
              <a:gd name="connsiteY0" fmla="*/ 826935 h 826935"/>
              <a:gd name="connsiteX1" fmla="*/ 5115 w 649171"/>
              <a:gd name="connsiteY1" fmla="*/ 580445 h 826935"/>
              <a:gd name="connsiteX2" fmla="*/ 275459 w 649171"/>
              <a:gd name="connsiteY2" fmla="*/ 787179 h 826935"/>
              <a:gd name="connsiteX3" fmla="*/ 124385 w 649171"/>
              <a:gd name="connsiteY3" fmla="*/ 516834 h 826935"/>
              <a:gd name="connsiteX4" fmla="*/ 378826 w 649171"/>
              <a:gd name="connsiteY4" fmla="*/ 588396 h 826935"/>
              <a:gd name="connsiteX5" fmla="*/ 164141 w 649171"/>
              <a:gd name="connsiteY5" fmla="*/ 437321 h 826935"/>
              <a:gd name="connsiteX6" fmla="*/ 434485 w 649171"/>
              <a:gd name="connsiteY6" fmla="*/ 461175 h 826935"/>
              <a:gd name="connsiteX7" fmla="*/ 243654 w 649171"/>
              <a:gd name="connsiteY7" fmla="*/ 294198 h 826935"/>
              <a:gd name="connsiteX8" fmla="*/ 506047 w 649171"/>
              <a:gd name="connsiteY8" fmla="*/ 294198 h 826935"/>
              <a:gd name="connsiteX9" fmla="*/ 323167 w 649171"/>
              <a:gd name="connsiteY9" fmla="*/ 198782 h 826935"/>
              <a:gd name="connsiteX10" fmla="*/ 617365 w 649171"/>
              <a:gd name="connsiteY10" fmla="*/ 127220 h 826935"/>
              <a:gd name="connsiteX11" fmla="*/ 283411 w 649171"/>
              <a:gd name="connsiteY11" fmla="*/ 63610 h 826935"/>
              <a:gd name="connsiteX12" fmla="*/ 649171 w 649171"/>
              <a:gd name="connsiteY12" fmla="*/ 0 h 82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9171" h="826935">
                <a:moveTo>
                  <a:pt x="124385" y="826935"/>
                </a:moveTo>
                <a:cubicBezTo>
                  <a:pt x="52160" y="707003"/>
                  <a:pt x="-20064" y="587071"/>
                  <a:pt x="5115" y="580445"/>
                </a:cubicBezTo>
                <a:cubicBezTo>
                  <a:pt x="30294" y="573819"/>
                  <a:pt x="255581" y="797781"/>
                  <a:pt x="275459" y="787179"/>
                </a:cubicBezTo>
                <a:cubicBezTo>
                  <a:pt x="295337" y="776577"/>
                  <a:pt x="107157" y="549964"/>
                  <a:pt x="124385" y="516834"/>
                </a:cubicBezTo>
                <a:cubicBezTo>
                  <a:pt x="141613" y="483704"/>
                  <a:pt x="372200" y="601648"/>
                  <a:pt x="378826" y="588396"/>
                </a:cubicBezTo>
                <a:cubicBezTo>
                  <a:pt x="385452" y="575144"/>
                  <a:pt x="154865" y="458524"/>
                  <a:pt x="164141" y="437321"/>
                </a:cubicBezTo>
                <a:cubicBezTo>
                  <a:pt x="173417" y="416118"/>
                  <a:pt x="421233" y="485029"/>
                  <a:pt x="434485" y="461175"/>
                </a:cubicBezTo>
                <a:cubicBezTo>
                  <a:pt x="447737" y="437321"/>
                  <a:pt x="231727" y="322027"/>
                  <a:pt x="243654" y="294198"/>
                </a:cubicBezTo>
                <a:cubicBezTo>
                  <a:pt x="255581" y="266369"/>
                  <a:pt x="492795" y="310101"/>
                  <a:pt x="506047" y="294198"/>
                </a:cubicBezTo>
                <a:cubicBezTo>
                  <a:pt x="519299" y="278295"/>
                  <a:pt x="304614" y="226612"/>
                  <a:pt x="323167" y="198782"/>
                </a:cubicBezTo>
                <a:cubicBezTo>
                  <a:pt x="341720" y="170952"/>
                  <a:pt x="623991" y="149749"/>
                  <a:pt x="617365" y="127220"/>
                </a:cubicBezTo>
                <a:cubicBezTo>
                  <a:pt x="610739" y="104691"/>
                  <a:pt x="278110" y="84813"/>
                  <a:pt x="283411" y="63610"/>
                </a:cubicBezTo>
                <a:cubicBezTo>
                  <a:pt x="288712" y="42407"/>
                  <a:pt x="468941" y="21203"/>
                  <a:pt x="649171" y="0"/>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C3F4181F-E416-8448-B948-9C2CBD8F15E1}"/>
              </a:ext>
            </a:extLst>
          </p:cNvPr>
          <p:cNvSpPr/>
          <p:nvPr/>
        </p:nvSpPr>
        <p:spPr>
          <a:xfrm>
            <a:off x="3942197" y="2402900"/>
            <a:ext cx="1996790" cy="2576223"/>
          </a:xfrm>
          <a:custGeom>
            <a:avLst/>
            <a:gdLst>
              <a:gd name="connsiteX0" fmla="*/ 1130098 w 1996790"/>
              <a:gd name="connsiteY0" fmla="*/ 2576223 h 2576223"/>
              <a:gd name="connsiteX1" fmla="*/ 827949 w 1996790"/>
              <a:gd name="connsiteY1" fmla="*/ 2274073 h 2576223"/>
              <a:gd name="connsiteX2" fmla="*/ 676874 w 1996790"/>
              <a:gd name="connsiteY2" fmla="*/ 1844703 h 2576223"/>
              <a:gd name="connsiteX3" fmla="*/ 613263 w 1996790"/>
              <a:gd name="connsiteY3" fmla="*/ 1470992 h 2576223"/>
              <a:gd name="connsiteX4" fmla="*/ 152088 w 1996790"/>
              <a:gd name="connsiteY4" fmla="*/ 1391479 h 2576223"/>
              <a:gd name="connsiteX5" fmla="*/ 80526 w 1996790"/>
              <a:gd name="connsiteY5" fmla="*/ 1296063 h 2576223"/>
              <a:gd name="connsiteX6" fmla="*/ 8964 w 1996790"/>
              <a:gd name="connsiteY6" fmla="*/ 1073426 h 2576223"/>
              <a:gd name="connsiteX7" fmla="*/ 16915 w 1996790"/>
              <a:gd name="connsiteY7" fmla="*/ 763325 h 2576223"/>
              <a:gd name="connsiteX8" fmla="*/ 152088 w 1996790"/>
              <a:gd name="connsiteY8" fmla="*/ 508884 h 2576223"/>
              <a:gd name="connsiteX9" fmla="*/ 565555 w 1996790"/>
              <a:gd name="connsiteY9" fmla="*/ 310101 h 2576223"/>
              <a:gd name="connsiteX10" fmla="*/ 843851 w 1996790"/>
              <a:gd name="connsiteY10" fmla="*/ 254442 h 2576223"/>
              <a:gd name="connsiteX11" fmla="*/ 843851 w 1996790"/>
              <a:gd name="connsiteY11" fmla="*/ 174929 h 2576223"/>
              <a:gd name="connsiteX12" fmla="*/ 1185757 w 1996790"/>
              <a:gd name="connsiteY12" fmla="*/ 71562 h 2576223"/>
              <a:gd name="connsiteX13" fmla="*/ 1694641 w 1996790"/>
              <a:gd name="connsiteY13" fmla="*/ 23854 h 2576223"/>
              <a:gd name="connsiteX14" fmla="*/ 1996790 w 1996790"/>
              <a:gd name="connsiteY14" fmla="*/ 0 h 257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6790" h="2576223">
                <a:moveTo>
                  <a:pt x="1130098" y="2576223"/>
                </a:moveTo>
                <a:cubicBezTo>
                  <a:pt x="1016792" y="2486108"/>
                  <a:pt x="903486" y="2395993"/>
                  <a:pt x="827949" y="2274073"/>
                </a:cubicBezTo>
                <a:cubicBezTo>
                  <a:pt x="752412" y="2152153"/>
                  <a:pt x="712655" y="1978550"/>
                  <a:pt x="676874" y="1844703"/>
                </a:cubicBezTo>
                <a:cubicBezTo>
                  <a:pt x="641093" y="1710856"/>
                  <a:pt x="700727" y="1546529"/>
                  <a:pt x="613263" y="1470992"/>
                </a:cubicBezTo>
                <a:cubicBezTo>
                  <a:pt x="525799" y="1395455"/>
                  <a:pt x="240877" y="1420634"/>
                  <a:pt x="152088" y="1391479"/>
                </a:cubicBezTo>
                <a:cubicBezTo>
                  <a:pt x="63299" y="1362324"/>
                  <a:pt x="104380" y="1349072"/>
                  <a:pt x="80526" y="1296063"/>
                </a:cubicBezTo>
                <a:cubicBezTo>
                  <a:pt x="56672" y="1243054"/>
                  <a:pt x="19566" y="1162216"/>
                  <a:pt x="8964" y="1073426"/>
                </a:cubicBezTo>
                <a:cubicBezTo>
                  <a:pt x="-1638" y="984636"/>
                  <a:pt x="-6939" y="857415"/>
                  <a:pt x="16915" y="763325"/>
                </a:cubicBezTo>
                <a:cubicBezTo>
                  <a:pt x="40769" y="669235"/>
                  <a:pt x="60648" y="584421"/>
                  <a:pt x="152088" y="508884"/>
                </a:cubicBezTo>
                <a:cubicBezTo>
                  <a:pt x="243528" y="433347"/>
                  <a:pt x="450261" y="352508"/>
                  <a:pt x="565555" y="310101"/>
                </a:cubicBezTo>
                <a:cubicBezTo>
                  <a:pt x="680849" y="267694"/>
                  <a:pt x="797468" y="276971"/>
                  <a:pt x="843851" y="254442"/>
                </a:cubicBezTo>
                <a:cubicBezTo>
                  <a:pt x="890234" y="231913"/>
                  <a:pt x="786867" y="205409"/>
                  <a:pt x="843851" y="174929"/>
                </a:cubicBezTo>
                <a:cubicBezTo>
                  <a:pt x="900835" y="144449"/>
                  <a:pt x="1043959" y="96741"/>
                  <a:pt x="1185757" y="71562"/>
                </a:cubicBezTo>
                <a:cubicBezTo>
                  <a:pt x="1327555" y="46383"/>
                  <a:pt x="1694641" y="23854"/>
                  <a:pt x="1694641" y="23854"/>
                </a:cubicBezTo>
                <a:lnTo>
                  <a:pt x="1996790" y="0"/>
                </a:lnTo>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9AA1EF33-61AD-EE48-BECC-3A74CD0501CA}"/>
              </a:ext>
            </a:extLst>
          </p:cNvPr>
          <p:cNvSpPr/>
          <p:nvPr/>
        </p:nvSpPr>
        <p:spPr>
          <a:xfrm>
            <a:off x="3386304" y="2402900"/>
            <a:ext cx="2560635" cy="2719346"/>
          </a:xfrm>
          <a:custGeom>
            <a:avLst/>
            <a:gdLst>
              <a:gd name="connsiteX0" fmla="*/ 1717796 w 2560635"/>
              <a:gd name="connsiteY0" fmla="*/ 2719346 h 2719346"/>
              <a:gd name="connsiteX1" fmla="*/ 859055 w 2560635"/>
              <a:gd name="connsiteY1" fmla="*/ 2433099 h 2719346"/>
              <a:gd name="connsiteX2" fmla="*/ 159341 w 2560635"/>
              <a:gd name="connsiteY2" fmla="*/ 1932167 h 2719346"/>
              <a:gd name="connsiteX3" fmla="*/ 315 w 2560635"/>
              <a:gd name="connsiteY3" fmla="*/ 1534602 h 2719346"/>
              <a:gd name="connsiteX4" fmla="*/ 127535 w 2560635"/>
              <a:gd name="connsiteY4" fmla="*/ 1049572 h 2719346"/>
              <a:gd name="connsiteX5" fmla="*/ 421734 w 2560635"/>
              <a:gd name="connsiteY5" fmla="*/ 644056 h 2719346"/>
              <a:gd name="connsiteX6" fmla="*/ 890861 w 2560635"/>
              <a:gd name="connsiteY6" fmla="*/ 365760 h 2719346"/>
              <a:gd name="connsiteX7" fmla="*/ 1375890 w 2560635"/>
              <a:gd name="connsiteY7" fmla="*/ 278296 h 2719346"/>
              <a:gd name="connsiteX8" fmla="*/ 1415647 w 2560635"/>
              <a:gd name="connsiteY8" fmla="*/ 190832 h 2719346"/>
              <a:gd name="connsiteX9" fmla="*/ 1733699 w 2560635"/>
              <a:gd name="connsiteY9" fmla="*/ 79513 h 2719346"/>
              <a:gd name="connsiteX10" fmla="*/ 2234631 w 2560635"/>
              <a:gd name="connsiteY10" fmla="*/ 31805 h 2719346"/>
              <a:gd name="connsiteX11" fmla="*/ 2560635 w 2560635"/>
              <a:gd name="connsiteY11" fmla="*/ 0 h 271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0635" h="2719346">
                <a:moveTo>
                  <a:pt x="1717796" y="2719346"/>
                </a:moveTo>
                <a:cubicBezTo>
                  <a:pt x="1418296" y="2641820"/>
                  <a:pt x="1118797" y="2564295"/>
                  <a:pt x="859055" y="2433099"/>
                </a:cubicBezTo>
                <a:cubicBezTo>
                  <a:pt x="599312" y="2301902"/>
                  <a:pt x="302464" y="2081916"/>
                  <a:pt x="159341" y="1932167"/>
                </a:cubicBezTo>
                <a:cubicBezTo>
                  <a:pt x="16218" y="1782418"/>
                  <a:pt x="5616" y="1681701"/>
                  <a:pt x="315" y="1534602"/>
                </a:cubicBezTo>
                <a:cubicBezTo>
                  <a:pt x="-4986" y="1387503"/>
                  <a:pt x="57298" y="1197996"/>
                  <a:pt x="127535" y="1049572"/>
                </a:cubicBezTo>
                <a:cubicBezTo>
                  <a:pt x="197771" y="901148"/>
                  <a:pt x="294513" y="758025"/>
                  <a:pt x="421734" y="644056"/>
                </a:cubicBezTo>
                <a:cubicBezTo>
                  <a:pt x="548955" y="530087"/>
                  <a:pt x="731835" y="426720"/>
                  <a:pt x="890861" y="365760"/>
                </a:cubicBezTo>
                <a:cubicBezTo>
                  <a:pt x="1049887" y="304800"/>
                  <a:pt x="1288426" y="307451"/>
                  <a:pt x="1375890" y="278296"/>
                </a:cubicBezTo>
                <a:cubicBezTo>
                  <a:pt x="1463354" y="249141"/>
                  <a:pt x="1356012" y="223962"/>
                  <a:pt x="1415647" y="190832"/>
                </a:cubicBezTo>
                <a:cubicBezTo>
                  <a:pt x="1475282" y="157702"/>
                  <a:pt x="1597202" y="106017"/>
                  <a:pt x="1733699" y="79513"/>
                </a:cubicBezTo>
                <a:cubicBezTo>
                  <a:pt x="1870196" y="53009"/>
                  <a:pt x="2234631" y="31805"/>
                  <a:pt x="2234631" y="31805"/>
                </a:cubicBezTo>
                <a:cubicBezTo>
                  <a:pt x="2372454" y="18553"/>
                  <a:pt x="2449317" y="37106"/>
                  <a:pt x="2560635" y="0"/>
                </a:cubicBezTo>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37197A53-9265-EE48-9449-334FCE3CBC42}"/>
              </a:ext>
            </a:extLst>
          </p:cNvPr>
          <p:cNvSpPr/>
          <p:nvPr/>
        </p:nvSpPr>
        <p:spPr>
          <a:xfrm>
            <a:off x="6042072" y="2744806"/>
            <a:ext cx="389899" cy="636105"/>
          </a:xfrm>
          <a:custGeom>
            <a:avLst/>
            <a:gdLst>
              <a:gd name="connsiteX0" fmla="*/ 55941 w 389899"/>
              <a:gd name="connsiteY0" fmla="*/ 636105 h 636105"/>
              <a:gd name="connsiteX1" fmla="*/ 310383 w 389899"/>
              <a:gd name="connsiteY1" fmla="*/ 580446 h 636105"/>
              <a:gd name="connsiteX2" fmla="*/ 32087 w 389899"/>
              <a:gd name="connsiteY2" fmla="*/ 548640 h 636105"/>
              <a:gd name="connsiteX3" fmla="*/ 286529 w 389899"/>
              <a:gd name="connsiteY3" fmla="*/ 461176 h 636105"/>
              <a:gd name="connsiteX4" fmla="*/ 282 w 389899"/>
              <a:gd name="connsiteY4" fmla="*/ 429371 h 636105"/>
              <a:gd name="connsiteX5" fmla="*/ 350140 w 389899"/>
              <a:gd name="connsiteY5" fmla="*/ 310101 h 636105"/>
              <a:gd name="connsiteX6" fmla="*/ 8234 w 389899"/>
              <a:gd name="connsiteY6" fmla="*/ 310101 h 636105"/>
              <a:gd name="connsiteX7" fmla="*/ 294480 w 389899"/>
              <a:gd name="connsiteY7" fmla="*/ 182880 h 636105"/>
              <a:gd name="connsiteX8" fmla="*/ 8234 w 389899"/>
              <a:gd name="connsiteY8" fmla="*/ 143124 h 636105"/>
              <a:gd name="connsiteX9" fmla="*/ 389896 w 389899"/>
              <a:gd name="connsiteY9" fmla="*/ 47708 h 636105"/>
              <a:gd name="connsiteX10" fmla="*/ 282 w 389899"/>
              <a:gd name="connsiteY10" fmla="*/ 0 h 63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899" h="636105">
                <a:moveTo>
                  <a:pt x="55941" y="636105"/>
                </a:moveTo>
                <a:cubicBezTo>
                  <a:pt x="185150" y="615564"/>
                  <a:pt x="314359" y="595023"/>
                  <a:pt x="310383" y="580446"/>
                </a:cubicBezTo>
                <a:cubicBezTo>
                  <a:pt x="306407" y="565868"/>
                  <a:pt x="36063" y="568518"/>
                  <a:pt x="32087" y="548640"/>
                </a:cubicBezTo>
                <a:cubicBezTo>
                  <a:pt x="28111" y="528762"/>
                  <a:pt x="291830" y="481054"/>
                  <a:pt x="286529" y="461176"/>
                </a:cubicBezTo>
                <a:cubicBezTo>
                  <a:pt x="281228" y="441298"/>
                  <a:pt x="-10320" y="454550"/>
                  <a:pt x="282" y="429371"/>
                </a:cubicBezTo>
                <a:cubicBezTo>
                  <a:pt x="10884" y="404192"/>
                  <a:pt x="348815" y="329979"/>
                  <a:pt x="350140" y="310101"/>
                </a:cubicBezTo>
                <a:cubicBezTo>
                  <a:pt x="351465" y="290223"/>
                  <a:pt x="17511" y="331304"/>
                  <a:pt x="8234" y="310101"/>
                </a:cubicBezTo>
                <a:cubicBezTo>
                  <a:pt x="-1043" y="288898"/>
                  <a:pt x="294480" y="210709"/>
                  <a:pt x="294480" y="182880"/>
                </a:cubicBezTo>
                <a:cubicBezTo>
                  <a:pt x="294480" y="155051"/>
                  <a:pt x="-7669" y="165653"/>
                  <a:pt x="8234" y="143124"/>
                </a:cubicBezTo>
                <a:cubicBezTo>
                  <a:pt x="24137" y="120595"/>
                  <a:pt x="391221" y="71562"/>
                  <a:pt x="389896" y="47708"/>
                </a:cubicBezTo>
                <a:cubicBezTo>
                  <a:pt x="388571" y="23854"/>
                  <a:pt x="49315" y="3976"/>
                  <a:pt x="282" y="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EAF1A05-140E-744D-B895-8D064A5DEB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1463" y="2036280"/>
            <a:ext cx="1352115" cy="1131527"/>
          </a:xfrm>
          <a:prstGeom prst="rect">
            <a:avLst/>
          </a:prstGeom>
          <a:ln w="76200">
            <a:solidFill>
              <a:srgbClr val="02BFC4"/>
            </a:solidFill>
          </a:ln>
        </p:spPr>
      </p:pic>
      <p:sp>
        <p:nvSpPr>
          <p:cNvPr id="14" name="TextBox 13">
            <a:extLst>
              <a:ext uri="{FF2B5EF4-FFF2-40B4-BE49-F238E27FC236}">
                <a16:creationId xmlns:a16="http://schemas.microsoft.com/office/drawing/2014/main" id="{018EBAE8-B78A-A34F-852E-5D2968ACDA29}"/>
              </a:ext>
            </a:extLst>
          </p:cNvPr>
          <p:cNvSpPr txBox="1"/>
          <p:nvPr/>
        </p:nvSpPr>
        <p:spPr>
          <a:xfrm>
            <a:off x="1788751" y="1961737"/>
            <a:ext cx="1597553" cy="369332"/>
          </a:xfrm>
          <a:prstGeom prst="rect">
            <a:avLst/>
          </a:prstGeom>
          <a:noFill/>
        </p:spPr>
        <p:txBody>
          <a:bodyPr wrap="none" rtlCol="0">
            <a:spAutoFit/>
          </a:bodyPr>
          <a:lstStyle/>
          <a:p>
            <a:r>
              <a:rPr lang="en-US" dirty="0"/>
              <a:t>Medial Parietal</a:t>
            </a:r>
          </a:p>
        </p:txBody>
      </p:sp>
      <p:sp>
        <p:nvSpPr>
          <p:cNvPr id="15" name="TextBox 14">
            <a:extLst>
              <a:ext uri="{FF2B5EF4-FFF2-40B4-BE49-F238E27FC236}">
                <a16:creationId xmlns:a16="http://schemas.microsoft.com/office/drawing/2014/main" id="{2BF89F82-86F5-5241-B9D8-8251A1B15431}"/>
              </a:ext>
            </a:extLst>
          </p:cNvPr>
          <p:cNvSpPr txBox="1"/>
          <p:nvPr/>
        </p:nvSpPr>
        <p:spPr>
          <a:xfrm>
            <a:off x="1777979" y="2233753"/>
            <a:ext cx="1608325" cy="369332"/>
          </a:xfrm>
          <a:prstGeom prst="rect">
            <a:avLst/>
          </a:prstGeom>
          <a:noFill/>
        </p:spPr>
        <p:txBody>
          <a:bodyPr wrap="none" rtlCol="0">
            <a:spAutoFit/>
          </a:bodyPr>
          <a:lstStyle/>
          <a:p>
            <a:r>
              <a:rPr lang="en-US" dirty="0"/>
              <a:t>(RSC/PCC/PHC)</a:t>
            </a:r>
          </a:p>
        </p:txBody>
      </p:sp>
      <p:sp>
        <p:nvSpPr>
          <p:cNvPr id="16" name="Down Arrow 15">
            <a:extLst>
              <a:ext uri="{FF2B5EF4-FFF2-40B4-BE49-F238E27FC236}">
                <a16:creationId xmlns:a16="http://schemas.microsoft.com/office/drawing/2014/main" id="{88DD276F-8982-8B47-B4B2-EAF085285F0F}"/>
              </a:ext>
            </a:extLst>
          </p:cNvPr>
          <p:cNvSpPr/>
          <p:nvPr/>
        </p:nvSpPr>
        <p:spPr>
          <a:xfrm>
            <a:off x="2398874" y="2636836"/>
            <a:ext cx="318052" cy="476530"/>
          </a:xfrm>
          <a:prstGeom prst="downArrow">
            <a:avLst/>
          </a:prstGeom>
          <a:ln>
            <a:solidFill>
              <a:srgbClr val="6FF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412679C-0944-EC4C-B3C4-083456890D6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1463" y="3575858"/>
            <a:ext cx="1399240" cy="773185"/>
          </a:xfrm>
          <a:prstGeom prst="rect">
            <a:avLst/>
          </a:prstGeom>
          <a:ln w="76200">
            <a:solidFill>
              <a:srgbClr val="02BFC4"/>
            </a:solidFill>
          </a:ln>
        </p:spPr>
      </p:pic>
      <p:sp>
        <p:nvSpPr>
          <p:cNvPr id="22" name="TextBox 21">
            <a:extLst>
              <a:ext uri="{FF2B5EF4-FFF2-40B4-BE49-F238E27FC236}">
                <a16:creationId xmlns:a16="http://schemas.microsoft.com/office/drawing/2014/main" id="{7FE308FD-162F-C142-8E37-C5A3E41F9E64}"/>
              </a:ext>
            </a:extLst>
          </p:cNvPr>
          <p:cNvSpPr txBox="1"/>
          <p:nvPr/>
        </p:nvSpPr>
        <p:spPr>
          <a:xfrm>
            <a:off x="1765223" y="3372835"/>
            <a:ext cx="1534010" cy="646331"/>
          </a:xfrm>
          <a:prstGeom prst="rect">
            <a:avLst/>
          </a:prstGeom>
          <a:noFill/>
        </p:spPr>
        <p:txBody>
          <a:bodyPr wrap="none" rtlCol="0">
            <a:spAutoFit/>
          </a:bodyPr>
          <a:lstStyle/>
          <a:p>
            <a:pPr algn="ctr"/>
            <a:r>
              <a:rPr lang="en-US" dirty="0"/>
              <a:t>Lateral Frontal</a:t>
            </a:r>
          </a:p>
          <a:p>
            <a:pPr algn="ctr"/>
            <a:r>
              <a:rPr lang="en-US" dirty="0"/>
              <a:t>Pole (RLPFC)</a:t>
            </a:r>
          </a:p>
        </p:txBody>
      </p:sp>
      <p:sp>
        <p:nvSpPr>
          <p:cNvPr id="24" name="Down Arrow 23">
            <a:extLst>
              <a:ext uri="{FF2B5EF4-FFF2-40B4-BE49-F238E27FC236}">
                <a16:creationId xmlns:a16="http://schemas.microsoft.com/office/drawing/2014/main" id="{3F923984-588C-844F-9329-6EC1AF2A38F4}"/>
              </a:ext>
            </a:extLst>
          </p:cNvPr>
          <p:cNvSpPr/>
          <p:nvPr/>
        </p:nvSpPr>
        <p:spPr>
          <a:xfrm rot="10800000">
            <a:off x="2394088" y="4010520"/>
            <a:ext cx="318052" cy="476530"/>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3E7DB13-F204-324C-A717-45FE173875D9}"/>
              </a:ext>
            </a:extLst>
          </p:cNvPr>
          <p:cNvSpPr txBox="1"/>
          <p:nvPr/>
        </p:nvSpPr>
        <p:spPr>
          <a:xfrm>
            <a:off x="230908" y="5024413"/>
            <a:ext cx="4110824" cy="1569660"/>
          </a:xfrm>
          <a:prstGeom prst="rect">
            <a:avLst/>
          </a:prstGeom>
          <a:noFill/>
        </p:spPr>
        <p:txBody>
          <a:bodyPr wrap="square" rtlCol="0">
            <a:spAutoFit/>
          </a:bodyPr>
          <a:lstStyle/>
          <a:p>
            <a:r>
              <a:rPr lang="en-US" sz="2400" dirty="0"/>
              <a:t>With learning, hippocampus may “bypass” intermediary connections (in RSC/PCC/PHC) to prefrontal circuitry</a:t>
            </a:r>
          </a:p>
        </p:txBody>
      </p:sp>
    </p:spTree>
    <p:extLst>
      <p:ext uri="{BB962C8B-B14F-4D97-AF65-F5344CB8AC3E}">
        <p14:creationId xmlns:p14="http://schemas.microsoft.com/office/powerpoint/2010/main" val="84634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8" grpId="0" animBg="1"/>
      <p:bldP spid="5" grpId="0" animBg="1"/>
      <p:bldP spid="9" grpId="0" animBg="1"/>
      <p:bldP spid="11" grpId="0" animBg="1"/>
      <p:bldP spid="13" grpId="0" animBg="1"/>
      <p:bldP spid="14" grpId="0"/>
      <p:bldP spid="15" grpId="0"/>
      <p:bldP spid="16" grpId="0" animBg="1"/>
      <p:bldP spid="22" grpId="0"/>
      <p:bldP spid="24" grpId="0" animBg="1"/>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D9BB-5BC0-C149-AC1D-88F35E36F0BC}"/>
              </a:ext>
            </a:extLst>
          </p:cNvPr>
          <p:cNvSpPr>
            <a:spLocks noGrp="1"/>
          </p:cNvSpPr>
          <p:nvPr>
            <p:ph type="title"/>
          </p:nvPr>
        </p:nvSpPr>
        <p:spPr/>
        <p:txBody>
          <a:bodyPr/>
          <a:lstStyle/>
          <a:p>
            <a:r>
              <a:rPr lang="en-US" dirty="0">
                <a:solidFill>
                  <a:schemeClr val="bg1"/>
                </a:solidFill>
              </a:rPr>
              <a:t>Agenda</a:t>
            </a:r>
          </a:p>
        </p:txBody>
      </p:sp>
      <p:sp>
        <p:nvSpPr>
          <p:cNvPr id="3" name="Content Placeholder 2">
            <a:extLst>
              <a:ext uri="{FF2B5EF4-FFF2-40B4-BE49-F238E27FC236}">
                <a16:creationId xmlns:a16="http://schemas.microsoft.com/office/drawing/2014/main" id="{D888BC81-0718-3740-A121-BD715C5DC08C}"/>
              </a:ext>
            </a:extLst>
          </p:cNvPr>
          <p:cNvSpPr>
            <a:spLocks noGrp="1"/>
          </p:cNvSpPr>
          <p:nvPr>
            <p:ph idx="1"/>
          </p:nvPr>
        </p:nvSpPr>
        <p:spPr/>
        <p:txBody>
          <a:bodyPr/>
          <a:lstStyle/>
          <a:p>
            <a:r>
              <a:rPr lang="en-US" dirty="0">
                <a:solidFill>
                  <a:schemeClr val="bg1">
                    <a:lumMod val="65000"/>
                  </a:schemeClr>
                </a:solidFill>
              </a:rPr>
              <a:t>Introduction</a:t>
            </a:r>
          </a:p>
          <a:p>
            <a:r>
              <a:rPr lang="en-US" dirty="0">
                <a:solidFill>
                  <a:schemeClr val="bg1">
                    <a:lumMod val="65000"/>
                  </a:schemeClr>
                </a:solidFill>
              </a:rPr>
              <a:t>Context-Dependent Rule Learning</a:t>
            </a:r>
          </a:p>
          <a:p>
            <a:pPr lvl="1"/>
            <a:r>
              <a:rPr lang="en-US" dirty="0">
                <a:solidFill>
                  <a:schemeClr val="bg1">
                    <a:lumMod val="65000"/>
                  </a:schemeClr>
                </a:solidFill>
              </a:rPr>
              <a:t>Stable Network Connectivity</a:t>
            </a:r>
          </a:p>
          <a:p>
            <a:pPr lvl="1"/>
            <a:r>
              <a:rPr lang="en-US" dirty="0">
                <a:solidFill>
                  <a:schemeClr val="bg1">
                    <a:lumMod val="65000"/>
                  </a:schemeClr>
                </a:solidFill>
              </a:rPr>
              <a:t>Hippocampal &amp; Prefrontal Gradients</a:t>
            </a:r>
          </a:p>
          <a:p>
            <a:r>
              <a:rPr lang="en-US" b="1" dirty="0">
                <a:solidFill>
                  <a:schemeClr val="bg1"/>
                </a:solidFill>
              </a:rPr>
              <a:t>Abstract Reasoning</a:t>
            </a:r>
          </a:p>
          <a:p>
            <a:pPr lvl="1"/>
            <a:r>
              <a:rPr lang="en-US" b="1" dirty="0">
                <a:solidFill>
                  <a:schemeClr val="bg1"/>
                </a:solidFill>
              </a:rPr>
              <a:t>Network Reconfiguration &amp; Stability</a:t>
            </a:r>
          </a:p>
          <a:p>
            <a:r>
              <a:rPr lang="en-US" dirty="0">
                <a:solidFill>
                  <a:schemeClr val="bg1">
                    <a:lumMod val="65000"/>
                  </a:schemeClr>
                </a:solidFill>
              </a:rPr>
              <a:t>Conclusion</a:t>
            </a:r>
          </a:p>
        </p:txBody>
      </p:sp>
      <p:sp>
        <p:nvSpPr>
          <p:cNvPr id="4" name="Slide Number Placeholder 3">
            <a:extLst>
              <a:ext uri="{FF2B5EF4-FFF2-40B4-BE49-F238E27FC236}">
                <a16:creationId xmlns:a16="http://schemas.microsoft.com/office/drawing/2014/main" id="{06879669-3864-A648-BD8B-062A9280329F}"/>
              </a:ext>
            </a:extLst>
          </p:cNvPr>
          <p:cNvSpPr>
            <a:spLocks noGrp="1"/>
          </p:cNvSpPr>
          <p:nvPr>
            <p:ph type="sldNum" sz="quarter" idx="12"/>
          </p:nvPr>
        </p:nvSpPr>
        <p:spPr/>
        <p:txBody>
          <a:bodyPr/>
          <a:lstStyle/>
          <a:p>
            <a:fld id="{E1552ADF-166F-AF40-B1A4-D35B819B761E}" type="slidenum">
              <a:rPr lang="en-US" smtClean="0"/>
              <a:t>43</a:t>
            </a:fld>
            <a:endParaRPr lang="en-US"/>
          </a:p>
        </p:txBody>
      </p:sp>
    </p:spTree>
    <p:extLst>
      <p:ext uri="{BB962C8B-B14F-4D97-AF65-F5344CB8AC3E}">
        <p14:creationId xmlns:p14="http://schemas.microsoft.com/office/powerpoint/2010/main" val="547516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BA525-0818-3F4F-8A7C-834588C8AA6B}"/>
              </a:ext>
            </a:extLst>
          </p:cNvPr>
          <p:cNvSpPr>
            <a:spLocks noGrp="1"/>
          </p:cNvSpPr>
          <p:nvPr>
            <p:ph type="title"/>
          </p:nvPr>
        </p:nvSpPr>
        <p:spPr/>
        <p:txBody>
          <a:bodyPr/>
          <a:lstStyle/>
          <a:p>
            <a:r>
              <a:rPr lang="en-US" dirty="0"/>
              <a:t>Raven’s Progressive Matrices Test</a:t>
            </a:r>
          </a:p>
        </p:txBody>
      </p:sp>
      <p:sp>
        <p:nvSpPr>
          <p:cNvPr id="3" name="Content Placeholder 2">
            <a:extLst>
              <a:ext uri="{FF2B5EF4-FFF2-40B4-BE49-F238E27FC236}">
                <a16:creationId xmlns:a16="http://schemas.microsoft.com/office/drawing/2014/main" id="{91CFFB4D-56BC-6949-9814-1E6A14518470}"/>
              </a:ext>
            </a:extLst>
          </p:cNvPr>
          <p:cNvSpPr>
            <a:spLocks noGrp="1"/>
          </p:cNvSpPr>
          <p:nvPr>
            <p:ph idx="1"/>
          </p:nvPr>
        </p:nvSpPr>
        <p:spPr/>
        <p:txBody>
          <a:bodyPr>
            <a:normAutofit/>
          </a:bodyPr>
          <a:lstStyle/>
          <a:p>
            <a:r>
              <a:rPr lang="en-US" sz="2400" dirty="0"/>
              <a:t>Through reasoning, the brain can apply previously learned information, strategies, and ideas to new situations.</a:t>
            </a:r>
          </a:p>
        </p:txBody>
      </p:sp>
      <p:sp>
        <p:nvSpPr>
          <p:cNvPr id="4" name="Slide Number Placeholder 3">
            <a:extLst>
              <a:ext uri="{FF2B5EF4-FFF2-40B4-BE49-F238E27FC236}">
                <a16:creationId xmlns:a16="http://schemas.microsoft.com/office/drawing/2014/main" id="{91CCD0F9-71B9-DF42-8B5F-BB41BB3CC781}"/>
              </a:ext>
            </a:extLst>
          </p:cNvPr>
          <p:cNvSpPr>
            <a:spLocks noGrp="1"/>
          </p:cNvSpPr>
          <p:nvPr>
            <p:ph type="sldNum" sz="quarter" idx="12"/>
          </p:nvPr>
        </p:nvSpPr>
        <p:spPr/>
        <p:txBody>
          <a:bodyPr/>
          <a:lstStyle/>
          <a:p>
            <a:fld id="{E1552ADF-166F-AF40-B1A4-D35B819B761E}" type="slidenum">
              <a:rPr lang="en-US" smtClean="0"/>
              <a:t>44</a:t>
            </a:fld>
            <a:endParaRPr lang="en-US"/>
          </a:p>
        </p:txBody>
      </p:sp>
      <p:pic>
        <p:nvPicPr>
          <p:cNvPr id="1026" name="Picture 2" descr="Getfeedback: Raven&amp;#39;s APM and SPM assessments">
            <a:extLst>
              <a:ext uri="{FF2B5EF4-FFF2-40B4-BE49-F238E27FC236}">
                <a16:creationId xmlns:a16="http://schemas.microsoft.com/office/drawing/2014/main" id="{62BF78FD-5C2F-4240-8E5F-2077C1B6B5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4735" y="2745230"/>
            <a:ext cx="4222095" cy="36290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9F73911-3FC3-574A-A98B-1876031C3746}"/>
              </a:ext>
            </a:extLst>
          </p:cNvPr>
          <p:cNvSpPr txBox="1"/>
          <p:nvPr/>
        </p:nvSpPr>
        <p:spPr>
          <a:xfrm>
            <a:off x="6946213" y="6413699"/>
            <a:ext cx="1080873" cy="307777"/>
          </a:xfrm>
          <a:prstGeom prst="rect">
            <a:avLst/>
          </a:prstGeom>
          <a:noFill/>
        </p:spPr>
        <p:txBody>
          <a:bodyPr wrap="none" rtlCol="0">
            <a:spAutoFit/>
          </a:bodyPr>
          <a:lstStyle/>
          <a:p>
            <a:pPr algn="r"/>
            <a:r>
              <a:rPr lang="en-US" sz="1400" dirty="0"/>
              <a:t>Raven, 1936</a:t>
            </a:r>
          </a:p>
        </p:txBody>
      </p:sp>
      <p:sp>
        <p:nvSpPr>
          <p:cNvPr id="7" name="Rectangle 6">
            <a:extLst>
              <a:ext uri="{FF2B5EF4-FFF2-40B4-BE49-F238E27FC236}">
                <a16:creationId xmlns:a16="http://schemas.microsoft.com/office/drawing/2014/main" id="{94929FCA-2D13-E247-AAED-60985B8781CB}"/>
              </a:ext>
            </a:extLst>
          </p:cNvPr>
          <p:cNvSpPr/>
          <p:nvPr/>
        </p:nvSpPr>
        <p:spPr>
          <a:xfrm>
            <a:off x="3317740" y="4796206"/>
            <a:ext cx="798653" cy="57873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Strategies How To Solve Ravens Matrices IQ Problems">
            <a:extLst>
              <a:ext uri="{FF2B5EF4-FFF2-40B4-BE49-F238E27FC236}">
                <a16:creationId xmlns:a16="http://schemas.microsoft.com/office/drawing/2014/main" id="{784CA572-0102-644C-9820-4897D335B7E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50745" y="2790976"/>
            <a:ext cx="3473318" cy="3544827"/>
          </a:xfrm>
          <a:prstGeom prst="rect">
            <a:avLst/>
          </a:prstGeom>
          <a:noFill/>
          <a:ln w="57150">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3C12AC9-FE46-F84F-A818-0683FD9F6779}"/>
              </a:ext>
            </a:extLst>
          </p:cNvPr>
          <p:cNvSpPr/>
          <p:nvPr/>
        </p:nvSpPr>
        <p:spPr>
          <a:xfrm>
            <a:off x="4937433" y="5696875"/>
            <a:ext cx="798653" cy="57873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0860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7DD0C-F595-984B-9390-3154F30F1CB9}"/>
              </a:ext>
            </a:extLst>
          </p:cNvPr>
          <p:cNvSpPr>
            <a:spLocks noGrp="1"/>
          </p:cNvSpPr>
          <p:nvPr>
            <p:ph type="title"/>
          </p:nvPr>
        </p:nvSpPr>
        <p:spPr/>
        <p:txBody>
          <a:bodyPr/>
          <a:lstStyle/>
          <a:p>
            <a:r>
              <a:rPr lang="en-US" dirty="0"/>
              <a:t>Simplified Raven’s Progressive Matrices Task</a:t>
            </a:r>
          </a:p>
        </p:txBody>
      </p:sp>
      <p:pic>
        <p:nvPicPr>
          <p:cNvPr id="6" name="Content Placeholder 5">
            <a:extLst>
              <a:ext uri="{FF2B5EF4-FFF2-40B4-BE49-F238E27FC236}">
                <a16:creationId xmlns:a16="http://schemas.microsoft.com/office/drawing/2014/main" id="{922EBF3C-86B0-5D4C-BC31-9E2F654466FA}"/>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453732" y="3625109"/>
            <a:ext cx="5947880" cy="2054300"/>
          </a:xfrm>
        </p:spPr>
      </p:pic>
      <p:sp>
        <p:nvSpPr>
          <p:cNvPr id="4" name="Slide Number Placeholder 3">
            <a:extLst>
              <a:ext uri="{FF2B5EF4-FFF2-40B4-BE49-F238E27FC236}">
                <a16:creationId xmlns:a16="http://schemas.microsoft.com/office/drawing/2014/main" id="{46449146-370D-C847-9E10-47685DFAFB6F}"/>
              </a:ext>
            </a:extLst>
          </p:cNvPr>
          <p:cNvSpPr>
            <a:spLocks noGrp="1"/>
          </p:cNvSpPr>
          <p:nvPr>
            <p:ph type="sldNum" sz="quarter" idx="12"/>
          </p:nvPr>
        </p:nvSpPr>
        <p:spPr/>
        <p:txBody>
          <a:bodyPr/>
          <a:lstStyle/>
          <a:p>
            <a:fld id="{E1552ADF-166F-AF40-B1A4-D35B819B761E}" type="slidenum">
              <a:rPr lang="en-US" smtClean="0"/>
              <a:t>45</a:t>
            </a:fld>
            <a:endParaRPr lang="en-US"/>
          </a:p>
        </p:txBody>
      </p:sp>
      <p:pic>
        <p:nvPicPr>
          <p:cNvPr id="8" name="Content Placeholder 5">
            <a:extLst>
              <a:ext uri="{FF2B5EF4-FFF2-40B4-BE49-F238E27FC236}">
                <a16:creationId xmlns:a16="http://schemas.microsoft.com/office/drawing/2014/main" id="{82641E9F-6DE7-ED4C-90BB-62C585F54C7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53731" y="1690689"/>
            <a:ext cx="5947881" cy="2207842"/>
          </a:xfrm>
          <a:prstGeom prst="rect">
            <a:avLst/>
          </a:prstGeom>
        </p:spPr>
      </p:pic>
      <p:sp>
        <p:nvSpPr>
          <p:cNvPr id="5" name="Rectangle 4">
            <a:extLst>
              <a:ext uri="{FF2B5EF4-FFF2-40B4-BE49-F238E27FC236}">
                <a16:creationId xmlns:a16="http://schemas.microsoft.com/office/drawing/2014/main" id="{F431CA84-F762-2149-BC2B-B05D8A9A1FD6}"/>
              </a:ext>
            </a:extLst>
          </p:cNvPr>
          <p:cNvSpPr/>
          <p:nvPr/>
        </p:nvSpPr>
        <p:spPr>
          <a:xfrm>
            <a:off x="2425718" y="2974072"/>
            <a:ext cx="491540" cy="4558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C29DA6E-1094-2F42-ABA5-F25E5DC6A8F0}"/>
              </a:ext>
            </a:extLst>
          </p:cNvPr>
          <p:cNvSpPr/>
          <p:nvPr/>
        </p:nvSpPr>
        <p:spPr>
          <a:xfrm>
            <a:off x="6012759" y="2974072"/>
            <a:ext cx="491540" cy="4558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4610BF-FD0B-434E-82B3-6002929A0733}"/>
              </a:ext>
            </a:extLst>
          </p:cNvPr>
          <p:cNvSpPr/>
          <p:nvPr/>
        </p:nvSpPr>
        <p:spPr>
          <a:xfrm>
            <a:off x="2447490" y="5017934"/>
            <a:ext cx="491540" cy="4558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FE2515-4204-5E4A-AE60-B3DF6FCA78AA}"/>
              </a:ext>
            </a:extLst>
          </p:cNvPr>
          <p:cNvSpPr/>
          <p:nvPr/>
        </p:nvSpPr>
        <p:spPr>
          <a:xfrm>
            <a:off x="6023645" y="5017934"/>
            <a:ext cx="491540" cy="4558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7353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A80B0-E186-534F-ACF1-38B58F5BBECD}"/>
              </a:ext>
            </a:extLst>
          </p:cNvPr>
          <p:cNvSpPr>
            <a:spLocks noGrp="1"/>
          </p:cNvSpPr>
          <p:nvPr>
            <p:ph type="title"/>
          </p:nvPr>
        </p:nvSpPr>
        <p:spPr/>
        <p:txBody>
          <a:bodyPr/>
          <a:lstStyle/>
          <a:p>
            <a:r>
              <a:rPr lang="en-US" dirty="0"/>
              <a:t>Simplified Raven’s Progressive Matrices Task</a:t>
            </a:r>
          </a:p>
        </p:txBody>
      </p:sp>
      <p:sp>
        <p:nvSpPr>
          <p:cNvPr id="4" name="Slide Number Placeholder 3">
            <a:extLst>
              <a:ext uri="{FF2B5EF4-FFF2-40B4-BE49-F238E27FC236}">
                <a16:creationId xmlns:a16="http://schemas.microsoft.com/office/drawing/2014/main" id="{FC79FAD1-B696-584B-9167-47BFCFF306F0}"/>
              </a:ext>
            </a:extLst>
          </p:cNvPr>
          <p:cNvSpPr>
            <a:spLocks noGrp="1"/>
          </p:cNvSpPr>
          <p:nvPr>
            <p:ph type="sldNum" sz="quarter" idx="12"/>
          </p:nvPr>
        </p:nvSpPr>
        <p:spPr/>
        <p:txBody>
          <a:bodyPr/>
          <a:lstStyle/>
          <a:p>
            <a:fld id="{E1552ADF-166F-AF40-B1A4-D35B819B761E}" type="slidenum">
              <a:rPr lang="en-US" smtClean="0"/>
              <a:t>46</a:t>
            </a:fld>
            <a:endParaRPr lang="en-US"/>
          </a:p>
        </p:txBody>
      </p:sp>
      <p:sp>
        <p:nvSpPr>
          <p:cNvPr id="5" name="TextBox 4">
            <a:extLst>
              <a:ext uri="{FF2B5EF4-FFF2-40B4-BE49-F238E27FC236}">
                <a16:creationId xmlns:a16="http://schemas.microsoft.com/office/drawing/2014/main" id="{4655D6E7-0720-C644-9B55-E3105A01D036}"/>
              </a:ext>
            </a:extLst>
          </p:cNvPr>
          <p:cNvSpPr txBox="1"/>
          <p:nvPr/>
        </p:nvSpPr>
        <p:spPr>
          <a:xfrm>
            <a:off x="1250711" y="2300949"/>
            <a:ext cx="2052037" cy="830997"/>
          </a:xfrm>
          <a:prstGeom prst="rect">
            <a:avLst/>
          </a:prstGeom>
          <a:noFill/>
        </p:spPr>
        <p:txBody>
          <a:bodyPr wrap="none" rtlCol="0">
            <a:spAutoFit/>
          </a:bodyPr>
          <a:lstStyle/>
          <a:p>
            <a:pPr algn="ctr"/>
            <a:r>
              <a:rPr lang="en-US" sz="2400" dirty="0"/>
              <a:t>Resting State</a:t>
            </a:r>
          </a:p>
          <a:p>
            <a:pPr algn="ctr"/>
            <a:r>
              <a:rPr lang="en-US" sz="2400" dirty="0"/>
              <a:t>(3 x 6 Minutes)</a:t>
            </a:r>
          </a:p>
        </p:txBody>
      </p:sp>
      <p:sp>
        <p:nvSpPr>
          <p:cNvPr id="6" name="TextBox 5">
            <a:extLst>
              <a:ext uri="{FF2B5EF4-FFF2-40B4-BE49-F238E27FC236}">
                <a16:creationId xmlns:a16="http://schemas.microsoft.com/office/drawing/2014/main" id="{34CC5A5A-3B90-184D-A54E-CDA2F11EBB11}"/>
              </a:ext>
            </a:extLst>
          </p:cNvPr>
          <p:cNvSpPr txBox="1"/>
          <p:nvPr/>
        </p:nvSpPr>
        <p:spPr>
          <a:xfrm>
            <a:off x="4812665" y="2286001"/>
            <a:ext cx="2284473" cy="830997"/>
          </a:xfrm>
          <a:prstGeom prst="rect">
            <a:avLst/>
          </a:prstGeom>
          <a:noFill/>
        </p:spPr>
        <p:txBody>
          <a:bodyPr wrap="none" rtlCol="0">
            <a:spAutoFit/>
          </a:bodyPr>
          <a:lstStyle/>
          <a:p>
            <a:pPr algn="ctr"/>
            <a:r>
              <a:rPr lang="en-US" sz="2400" dirty="0"/>
              <a:t>Task</a:t>
            </a:r>
          </a:p>
          <a:p>
            <a:pPr algn="ctr"/>
            <a:r>
              <a:rPr lang="en-US" sz="2400" dirty="0"/>
              <a:t>(6 x 6.5 Minutes)</a:t>
            </a:r>
          </a:p>
        </p:txBody>
      </p:sp>
      <p:sp>
        <p:nvSpPr>
          <p:cNvPr id="7" name="Right Arrow 6">
            <a:extLst>
              <a:ext uri="{FF2B5EF4-FFF2-40B4-BE49-F238E27FC236}">
                <a16:creationId xmlns:a16="http://schemas.microsoft.com/office/drawing/2014/main" id="{59696C6E-6BB9-9A46-9A87-C9FB361C447A}"/>
              </a:ext>
            </a:extLst>
          </p:cNvPr>
          <p:cNvSpPr/>
          <p:nvPr/>
        </p:nvSpPr>
        <p:spPr>
          <a:xfrm>
            <a:off x="3713356" y="3131946"/>
            <a:ext cx="4471639" cy="356839"/>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D0598A2-E115-AE49-A0F7-2419A9D74C96}"/>
              </a:ext>
            </a:extLst>
          </p:cNvPr>
          <p:cNvSpPr/>
          <p:nvPr/>
        </p:nvSpPr>
        <p:spPr>
          <a:xfrm>
            <a:off x="1383634" y="3712310"/>
            <a:ext cx="1699807" cy="1093606"/>
          </a:xfrm>
          <a:prstGeom prst="rect">
            <a:avLst/>
          </a:prstGeom>
          <a:solidFill>
            <a:schemeClr val="bg1">
              <a:lumMod val="8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a:t>
            </a:r>
          </a:p>
        </p:txBody>
      </p:sp>
      <p:sp>
        <p:nvSpPr>
          <p:cNvPr id="10" name="Right Arrow 9">
            <a:extLst>
              <a:ext uri="{FF2B5EF4-FFF2-40B4-BE49-F238E27FC236}">
                <a16:creationId xmlns:a16="http://schemas.microsoft.com/office/drawing/2014/main" id="{E275F453-6DA9-EB44-B95E-DA1CF8BF7C89}"/>
              </a:ext>
            </a:extLst>
          </p:cNvPr>
          <p:cNvSpPr/>
          <p:nvPr/>
        </p:nvSpPr>
        <p:spPr>
          <a:xfrm>
            <a:off x="840102" y="3146894"/>
            <a:ext cx="2987619" cy="356839"/>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5">
            <a:extLst>
              <a:ext uri="{FF2B5EF4-FFF2-40B4-BE49-F238E27FC236}">
                <a16:creationId xmlns:a16="http://schemas.microsoft.com/office/drawing/2014/main" id="{0C59068A-1294-4D44-A10E-78A0833E489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4067964" y="3582394"/>
            <a:ext cx="4105880" cy="2261198"/>
          </a:xfrm>
        </p:spPr>
      </p:pic>
    </p:spTree>
    <p:extLst>
      <p:ext uri="{BB962C8B-B14F-4D97-AF65-F5344CB8AC3E}">
        <p14:creationId xmlns:p14="http://schemas.microsoft.com/office/powerpoint/2010/main" val="2337265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D41B7-D4CC-C841-A7B1-B9A0B4614769}"/>
              </a:ext>
            </a:extLst>
          </p:cNvPr>
          <p:cNvSpPr>
            <a:spLocks noGrp="1"/>
          </p:cNvSpPr>
          <p:nvPr>
            <p:ph type="title"/>
          </p:nvPr>
        </p:nvSpPr>
        <p:spPr/>
        <p:txBody>
          <a:bodyPr/>
          <a:lstStyle/>
          <a:p>
            <a:r>
              <a:rPr lang="en-US" dirty="0"/>
              <a:t>Guiding Questions</a:t>
            </a:r>
          </a:p>
        </p:txBody>
      </p:sp>
      <p:sp>
        <p:nvSpPr>
          <p:cNvPr id="3" name="Content Placeholder 2">
            <a:extLst>
              <a:ext uri="{FF2B5EF4-FFF2-40B4-BE49-F238E27FC236}">
                <a16:creationId xmlns:a16="http://schemas.microsoft.com/office/drawing/2014/main" id="{64E1466E-DBAE-FB47-8A64-5EFF3BA5101D}"/>
              </a:ext>
            </a:extLst>
          </p:cNvPr>
          <p:cNvSpPr>
            <a:spLocks noGrp="1"/>
          </p:cNvSpPr>
          <p:nvPr>
            <p:ph idx="1"/>
          </p:nvPr>
        </p:nvSpPr>
        <p:spPr/>
        <p:txBody>
          <a:bodyPr/>
          <a:lstStyle/>
          <a:p>
            <a:r>
              <a:rPr lang="en-US" dirty="0"/>
              <a:t>How does task activation differ for symbolic and perceptual reasoning?</a:t>
            </a:r>
          </a:p>
          <a:p>
            <a:r>
              <a:rPr lang="en-US" dirty="0"/>
              <a:t>How does functional connectivity reconfigure between resting state and the various task conditions?</a:t>
            </a:r>
          </a:p>
        </p:txBody>
      </p:sp>
      <p:sp>
        <p:nvSpPr>
          <p:cNvPr id="4" name="Slide Number Placeholder 3">
            <a:extLst>
              <a:ext uri="{FF2B5EF4-FFF2-40B4-BE49-F238E27FC236}">
                <a16:creationId xmlns:a16="http://schemas.microsoft.com/office/drawing/2014/main" id="{CDBEBB8A-6672-1141-B625-A4593D8F19C7}"/>
              </a:ext>
            </a:extLst>
          </p:cNvPr>
          <p:cNvSpPr>
            <a:spLocks noGrp="1"/>
          </p:cNvSpPr>
          <p:nvPr>
            <p:ph type="sldNum" sz="quarter" idx="12"/>
          </p:nvPr>
        </p:nvSpPr>
        <p:spPr/>
        <p:txBody>
          <a:bodyPr/>
          <a:lstStyle/>
          <a:p>
            <a:fld id="{E1552ADF-166F-AF40-B1A4-D35B819B761E}" type="slidenum">
              <a:rPr lang="en-US" smtClean="0"/>
              <a:t>47</a:t>
            </a:fld>
            <a:endParaRPr lang="en-US"/>
          </a:p>
        </p:txBody>
      </p:sp>
    </p:spTree>
    <p:extLst>
      <p:ext uri="{BB962C8B-B14F-4D97-AF65-F5344CB8AC3E}">
        <p14:creationId xmlns:p14="http://schemas.microsoft.com/office/powerpoint/2010/main" val="36514814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D41B7-D4CC-C841-A7B1-B9A0B4614769}"/>
              </a:ext>
            </a:extLst>
          </p:cNvPr>
          <p:cNvSpPr>
            <a:spLocks noGrp="1"/>
          </p:cNvSpPr>
          <p:nvPr>
            <p:ph type="title"/>
          </p:nvPr>
        </p:nvSpPr>
        <p:spPr/>
        <p:txBody>
          <a:bodyPr/>
          <a:lstStyle/>
          <a:p>
            <a:r>
              <a:rPr lang="en-US" dirty="0"/>
              <a:t>Guiding Questions</a:t>
            </a:r>
          </a:p>
        </p:txBody>
      </p:sp>
      <p:sp>
        <p:nvSpPr>
          <p:cNvPr id="3" name="Content Placeholder 2">
            <a:extLst>
              <a:ext uri="{FF2B5EF4-FFF2-40B4-BE49-F238E27FC236}">
                <a16:creationId xmlns:a16="http://schemas.microsoft.com/office/drawing/2014/main" id="{64E1466E-DBAE-FB47-8A64-5EFF3BA5101D}"/>
              </a:ext>
            </a:extLst>
          </p:cNvPr>
          <p:cNvSpPr>
            <a:spLocks noGrp="1"/>
          </p:cNvSpPr>
          <p:nvPr>
            <p:ph idx="1"/>
          </p:nvPr>
        </p:nvSpPr>
        <p:spPr/>
        <p:txBody>
          <a:bodyPr/>
          <a:lstStyle/>
          <a:p>
            <a:r>
              <a:rPr lang="en-US" b="1" dirty="0"/>
              <a:t>How does task activation differ for symbolic and perceptual reasoning?</a:t>
            </a:r>
          </a:p>
          <a:p>
            <a:r>
              <a:rPr lang="en-US" dirty="0">
                <a:solidFill>
                  <a:schemeClr val="bg1">
                    <a:lumMod val="75000"/>
                  </a:schemeClr>
                </a:solidFill>
              </a:rPr>
              <a:t>How does functional connectivity reconfigure between resting state and the various task conditions?</a:t>
            </a:r>
          </a:p>
        </p:txBody>
      </p:sp>
      <p:sp>
        <p:nvSpPr>
          <p:cNvPr id="4" name="Slide Number Placeholder 3">
            <a:extLst>
              <a:ext uri="{FF2B5EF4-FFF2-40B4-BE49-F238E27FC236}">
                <a16:creationId xmlns:a16="http://schemas.microsoft.com/office/drawing/2014/main" id="{CDBEBB8A-6672-1141-B625-A4593D8F19C7}"/>
              </a:ext>
            </a:extLst>
          </p:cNvPr>
          <p:cNvSpPr>
            <a:spLocks noGrp="1"/>
          </p:cNvSpPr>
          <p:nvPr>
            <p:ph type="sldNum" sz="quarter" idx="12"/>
          </p:nvPr>
        </p:nvSpPr>
        <p:spPr/>
        <p:txBody>
          <a:bodyPr/>
          <a:lstStyle/>
          <a:p>
            <a:fld id="{E1552ADF-166F-AF40-B1A4-D35B819B761E}" type="slidenum">
              <a:rPr lang="en-US" smtClean="0"/>
              <a:t>48</a:t>
            </a:fld>
            <a:endParaRPr lang="en-US"/>
          </a:p>
        </p:txBody>
      </p:sp>
    </p:spTree>
    <p:extLst>
      <p:ext uri="{BB962C8B-B14F-4D97-AF65-F5344CB8AC3E}">
        <p14:creationId xmlns:p14="http://schemas.microsoft.com/office/powerpoint/2010/main" val="24222974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C2C7F79-73CC-C44F-84F9-E59352FB1E7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54842" y="3755988"/>
            <a:ext cx="3692686" cy="1590712"/>
          </a:xfrm>
          <a:prstGeom prst="rect">
            <a:avLst/>
          </a:prstGeom>
        </p:spPr>
      </p:pic>
      <p:sp>
        <p:nvSpPr>
          <p:cNvPr id="2" name="Title 1">
            <a:extLst>
              <a:ext uri="{FF2B5EF4-FFF2-40B4-BE49-F238E27FC236}">
                <a16:creationId xmlns:a16="http://schemas.microsoft.com/office/drawing/2014/main" id="{2A035160-1B91-1E49-BEE6-FE2DFB733F33}"/>
              </a:ext>
            </a:extLst>
          </p:cNvPr>
          <p:cNvSpPr>
            <a:spLocks noGrp="1"/>
          </p:cNvSpPr>
          <p:nvPr>
            <p:ph type="title"/>
          </p:nvPr>
        </p:nvSpPr>
        <p:spPr/>
        <p:txBody>
          <a:bodyPr>
            <a:normAutofit fontScale="90000"/>
          </a:bodyPr>
          <a:lstStyle/>
          <a:p>
            <a:r>
              <a:rPr lang="en-US" dirty="0"/>
              <a:t>Unique Activity Patterns Associated With Perceptual and Symbolic Reasoning</a:t>
            </a:r>
          </a:p>
        </p:txBody>
      </p:sp>
      <p:sp>
        <p:nvSpPr>
          <p:cNvPr id="4" name="Slide Number Placeholder 3">
            <a:extLst>
              <a:ext uri="{FF2B5EF4-FFF2-40B4-BE49-F238E27FC236}">
                <a16:creationId xmlns:a16="http://schemas.microsoft.com/office/drawing/2014/main" id="{56E483E9-CE1A-7D44-BDF6-583262709090}"/>
              </a:ext>
            </a:extLst>
          </p:cNvPr>
          <p:cNvSpPr>
            <a:spLocks noGrp="1"/>
          </p:cNvSpPr>
          <p:nvPr>
            <p:ph type="sldNum" sz="quarter" idx="12"/>
          </p:nvPr>
        </p:nvSpPr>
        <p:spPr/>
        <p:txBody>
          <a:bodyPr/>
          <a:lstStyle/>
          <a:p>
            <a:fld id="{E1552ADF-166F-AF40-B1A4-D35B819B761E}" type="slidenum">
              <a:rPr lang="en-US" smtClean="0"/>
              <a:t>49</a:t>
            </a:fld>
            <a:endParaRPr lang="en-US"/>
          </a:p>
        </p:txBody>
      </p:sp>
      <p:pic>
        <p:nvPicPr>
          <p:cNvPr id="6" name="Picture 5">
            <a:extLst>
              <a:ext uri="{FF2B5EF4-FFF2-40B4-BE49-F238E27FC236}">
                <a16:creationId xmlns:a16="http://schemas.microsoft.com/office/drawing/2014/main" id="{052F0324-0508-174B-9B97-A745285960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78014" y="3755988"/>
            <a:ext cx="1854200" cy="1677104"/>
          </a:xfrm>
          <a:prstGeom prst="rect">
            <a:avLst/>
          </a:prstGeom>
        </p:spPr>
      </p:pic>
      <p:pic>
        <p:nvPicPr>
          <p:cNvPr id="7" name="Picture 6">
            <a:extLst>
              <a:ext uri="{FF2B5EF4-FFF2-40B4-BE49-F238E27FC236}">
                <a16:creationId xmlns:a16="http://schemas.microsoft.com/office/drawing/2014/main" id="{56E08E34-46E7-A444-BF42-85F0CB7E667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32214" y="1777082"/>
            <a:ext cx="3692686" cy="1813948"/>
          </a:xfrm>
          <a:prstGeom prst="rect">
            <a:avLst/>
          </a:prstGeom>
        </p:spPr>
      </p:pic>
      <p:pic>
        <p:nvPicPr>
          <p:cNvPr id="8" name="Picture 7">
            <a:extLst>
              <a:ext uri="{FF2B5EF4-FFF2-40B4-BE49-F238E27FC236}">
                <a16:creationId xmlns:a16="http://schemas.microsoft.com/office/drawing/2014/main" id="{47DF2C24-E5FA-A641-9560-81A523A8259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8936"/>
          <a:stretch/>
        </p:blipFill>
        <p:spPr>
          <a:xfrm>
            <a:off x="5032214" y="5346700"/>
            <a:ext cx="3692686" cy="769964"/>
          </a:xfrm>
          <a:prstGeom prst="rect">
            <a:avLst/>
          </a:prstGeom>
        </p:spPr>
      </p:pic>
      <p:pic>
        <p:nvPicPr>
          <p:cNvPr id="9" name="Content Placeholder 5">
            <a:extLst>
              <a:ext uri="{FF2B5EF4-FFF2-40B4-BE49-F238E27FC236}">
                <a16:creationId xmlns:a16="http://schemas.microsoft.com/office/drawing/2014/main" id="{D46C8727-B646-A349-9E2A-2F205B5BDB1D}"/>
              </a:ext>
            </a:extLst>
          </p:cNvPr>
          <p:cNvPicPr>
            <a:picLocks noGrp="1" noChangeAspect="1"/>
          </p:cNvPicPr>
          <p:nvPr>
            <p:ph idx="1"/>
          </p:nvPr>
        </p:nvPicPr>
        <p:blipFill rotWithShape="1">
          <a:blip r:embed="rId6" cstate="email">
            <a:extLst>
              <a:ext uri="{28A0092B-C50C-407E-A947-70E740481C1C}">
                <a14:useLocalDpi xmlns:a14="http://schemas.microsoft.com/office/drawing/2010/main"/>
              </a:ext>
            </a:extLst>
          </a:blip>
          <a:srcRect/>
          <a:stretch/>
        </p:blipFill>
        <p:spPr>
          <a:xfrm>
            <a:off x="180814" y="3962541"/>
            <a:ext cx="2997200" cy="981003"/>
          </a:xfrm>
        </p:spPr>
      </p:pic>
      <p:pic>
        <p:nvPicPr>
          <p:cNvPr id="10" name="Content Placeholder 5">
            <a:extLst>
              <a:ext uri="{FF2B5EF4-FFF2-40B4-BE49-F238E27FC236}">
                <a16:creationId xmlns:a16="http://schemas.microsoft.com/office/drawing/2014/main" id="{CB1412ED-3B5E-F840-9A5F-69D3A8C5723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80814" y="2199280"/>
            <a:ext cx="2997200" cy="1067692"/>
          </a:xfrm>
          <a:prstGeom prst="rect">
            <a:avLst/>
          </a:prstGeom>
        </p:spPr>
      </p:pic>
      <p:sp>
        <p:nvSpPr>
          <p:cNvPr id="3" name="Oval 2">
            <a:extLst>
              <a:ext uri="{FF2B5EF4-FFF2-40B4-BE49-F238E27FC236}">
                <a16:creationId xmlns:a16="http://schemas.microsoft.com/office/drawing/2014/main" id="{F7FACA79-3747-B54B-92B4-173FF8F49522}"/>
              </a:ext>
            </a:extLst>
          </p:cNvPr>
          <p:cNvSpPr/>
          <p:nvPr/>
        </p:nvSpPr>
        <p:spPr>
          <a:xfrm rot="1485225">
            <a:off x="6375758" y="2399958"/>
            <a:ext cx="533159" cy="2807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26E950A-0FD7-D24A-A630-11FACCE245A8}"/>
              </a:ext>
            </a:extLst>
          </p:cNvPr>
          <p:cNvSpPr/>
          <p:nvPr/>
        </p:nvSpPr>
        <p:spPr>
          <a:xfrm rot="1485225">
            <a:off x="6333744" y="4177297"/>
            <a:ext cx="533159" cy="2807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142775A-9F0C-EE45-AFB1-E4382727C662}"/>
              </a:ext>
            </a:extLst>
          </p:cNvPr>
          <p:cNvSpPr/>
          <p:nvPr/>
        </p:nvSpPr>
        <p:spPr>
          <a:xfrm rot="847619">
            <a:off x="5487902" y="3001503"/>
            <a:ext cx="695189" cy="2077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352F22D-36A8-AE40-9F20-510EFEBC7E03}"/>
              </a:ext>
            </a:extLst>
          </p:cNvPr>
          <p:cNvSpPr/>
          <p:nvPr/>
        </p:nvSpPr>
        <p:spPr>
          <a:xfrm rot="847619">
            <a:off x="5470660" y="4780287"/>
            <a:ext cx="695189" cy="2077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1867622-C31C-1B47-9DAD-914EB87AE0B6}"/>
              </a:ext>
            </a:extLst>
          </p:cNvPr>
          <p:cNvSpPr/>
          <p:nvPr/>
        </p:nvSpPr>
        <p:spPr>
          <a:xfrm rot="1485225">
            <a:off x="7150642" y="2579726"/>
            <a:ext cx="642161" cy="5689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2B26281-BD97-E948-9AE6-64DD755519DB}"/>
              </a:ext>
            </a:extLst>
          </p:cNvPr>
          <p:cNvSpPr/>
          <p:nvPr/>
        </p:nvSpPr>
        <p:spPr>
          <a:xfrm rot="1485225">
            <a:off x="7125104" y="4380916"/>
            <a:ext cx="642161" cy="5689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8F70F30-A197-DF43-95CE-49A50995E55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178014" y="1942040"/>
            <a:ext cx="1854200" cy="1648989"/>
          </a:xfrm>
          <a:prstGeom prst="rect">
            <a:avLst/>
          </a:prstGeom>
        </p:spPr>
      </p:pic>
      <p:sp>
        <p:nvSpPr>
          <p:cNvPr id="5" name="TextBox 4">
            <a:extLst>
              <a:ext uri="{FF2B5EF4-FFF2-40B4-BE49-F238E27FC236}">
                <a16:creationId xmlns:a16="http://schemas.microsoft.com/office/drawing/2014/main" id="{9BD29181-2275-144A-972D-15F01B8889B3}"/>
              </a:ext>
            </a:extLst>
          </p:cNvPr>
          <p:cNvSpPr txBox="1"/>
          <p:nvPr/>
        </p:nvSpPr>
        <p:spPr>
          <a:xfrm>
            <a:off x="6600323" y="6097282"/>
            <a:ext cx="788999" cy="369332"/>
          </a:xfrm>
          <a:prstGeom prst="rect">
            <a:avLst/>
          </a:prstGeom>
          <a:noFill/>
        </p:spPr>
        <p:txBody>
          <a:bodyPr wrap="none" rtlCol="0">
            <a:spAutoFit/>
          </a:bodyPr>
          <a:lstStyle/>
          <a:p>
            <a:r>
              <a:rPr lang="en-US" dirty="0"/>
              <a:t>n = 27</a:t>
            </a:r>
          </a:p>
        </p:txBody>
      </p:sp>
    </p:spTree>
    <p:extLst>
      <p:ext uri="{BB962C8B-B14F-4D97-AF65-F5344CB8AC3E}">
        <p14:creationId xmlns:p14="http://schemas.microsoft.com/office/powerpoint/2010/main" val="1900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D9BB-5BC0-C149-AC1D-88F35E36F0BC}"/>
              </a:ext>
            </a:extLst>
          </p:cNvPr>
          <p:cNvSpPr>
            <a:spLocks noGrp="1"/>
          </p:cNvSpPr>
          <p:nvPr>
            <p:ph type="title"/>
          </p:nvPr>
        </p:nvSpPr>
        <p:spPr/>
        <p:txBody>
          <a:bodyPr/>
          <a:lstStyle/>
          <a:p>
            <a:r>
              <a:rPr lang="en-US" dirty="0">
                <a:solidFill>
                  <a:schemeClr val="bg1"/>
                </a:solidFill>
              </a:rPr>
              <a:t>Agenda</a:t>
            </a:r>
          </a:p>
        </p:txBody>
      </p:sp>
      <p:sp>
        <p:nvSpPr>
          <p:cNvPr id="3" name="Content Placeholder 2">
            <a:extLst>
              <a:ext uri="{FF2B5EF4-FFF2-40B4-BE49-F238E27FC236}">
                <a16:creationId xmlns:a16="http://schemas.microsoft.com/office/drawing/2014/main" id="{D888BC81-0718-3740-A121-BD715C5DC08C}"/>
              </a:ext>
            </a:extLst>
          </p:cNvPr>
          <p:cNvSpPr>
            <a:spLocks noGrp="1"/>
          </p:cNvSpPr>
          <p:nvPr>
            <p:ph idx="1"/>
          </p:nvPr>
        </p:nvSpPr>
        <p:spPr/>
        <p:txBody>
          <a:bodyPr/>
          <a:lstStyle/>
          <a:p>
            <a:r>
              <a:rPr lang="en-US" dirty="0">
                <a:solidFill>
                  <a:schemeClr val="bg1">
                    <a:lumMod val="65000"/>
                  </a:schemeClr>
                </a:solidFill>
              </a:rPr>
              <a:t>Introduction</a:t>
            </a:r>
          </a:p>
          <a:p>
            <a:r>
              <a:rPr lang="en-US" b="1" dirty="0">
                <a:solidFill>
                  <a:schemeClr val="bg1"/>
                </a:solidFill>
              </a:rPr>
              <a:t>Context-Dependent Rule Learning</a:t>
            </a:r>
          </a:p>
          <a:p>
            <a:pPr lvl="1"/>
            <a:r>
              <a:rPr lang="en-US" b="1" dirty="0">
                <a:solidFill>
                  <a:schemeClr val="bg1"/>
                </a:solidFill>
              </a:rPr>
              <a:t>Stable Network Connectivity</a:t>
            </a:r>
          </a:p>
          <a:p>
            <a:pPr lvl="1"/>
            <a:r>
              <a:rPr lang="en-US" dirty="0">
                <a:solidFill>
                  <a:schemeClr val="bg1">
                    <a:lumMod val="65000"/>
                  </a:schemeClr>
                </a:solidFill>
              </a:rPr>
              <a:t>Hippocampal &amp; Prefrontal Gradients</a:t>
            </a:r>
          </a:p>
          <a:p>
            <a:r>
              <a:rPr lang="en-US" dirty="0">
                <a:solidFill>
                  <a:schemeClr val="bg1">
                    <a:lumMod val="65000"/>
                  </a:schemeClr>
                </a:solidFill>
              </a:rPr>
              <a:t>Abstract Reasoning</a:t>
            </a:r>
          </a:p>
          <a:p>
            <a:pPr lvl="1"/>
            <a:r>
              <a:rPr lang="en-US" dirty="0">
                <a:solidFill>
                  <a:schemeClr val="bg1">
                    <a:lumMod val="65000"/>
                  </a:schemeClr>
                </a:solidFill>
              </a:rPr>
              <a:t>Network Reconfiguration &amp; Stability</a:t>
            </a:r>
          </a:p>
          <a:p>
            <a:r>
              <a:rPr lang="en-US" dirty="0">
                <a:solidFill>
                  <a:schemeClr val="bg1">
                    <a:lumMod val="65000"/>
                  </a:schemeClr>
                </a:solidFill>
              </a:rPr>
              <a:t>Conclusion</a:t>
            </a:r>
          </a:p>
          <a:p>
            <a:endParaRPr lang="en-US" dirty="0">
              <a:solidFill>
                <a:schemeClr val="bg1">
                  <a:lumMod val="65000"/>
                </a:schemeClr>
              </a:solidFill>
            </a:endParaRPr>
          </a:p>
        </p:txBody>
      </p:sp>
      <p:sp>
        <p:nvSpPr>
          <p:cNvPr id="4" name="Slide Number Placeholder 3">
            <a:extLst>
              <a:ext uri="{FF2B5EF4-FFF2-40B4-BE49-F238E27FC236}">
                <a16:creationId xmlns:a16="http://schemas.microsoft.com/office/drawing/2014/main" id="{06879669-3864-A648-BD8B-062A9280329F}"/>
              </a:ext>
            </a:extLst>
          </p:cNvPr>
          <p:cNvSpPr>
            <a:spLocks noGrp="1"/>
          </p:cNvSpPr>
          <p:nvPr>
            <p:ph type="sldNum" sz="quarter" idx="12"/>
          </p:nvPr>
        </p:nvSpPr>
        <p:spPr/>
        <p:txBody>
          <a:bodyPr/>
          <a:lstStyle/>
          <a:p>
            <a:fld id="{E1552ADF-166F-AF40-B1A4-D35B819B761E}" type="slidenum">
              <a:rPr lang="en-US" smtClean="0"/>
              <a:t>5</a:t>
            </a:fld>
            <a:endParaRPr lang="en-US"/>
          </a:p>
        </p:txBody>
      </p:sp>
      <p:pic>
        <p:nvPicPr>
          <p:cNvPr id="5" name="Picture 4">
            <a:extLst>
              <a:ext uri="{FF2B5EF4-FFF2-40B4-BE49-F238E27FC236}">
                <a16:creationId xmlns:a16="http://schemas.microsoft.com/office/drawing/2014/main" id="{D6C4B2EA-9453-964A-983A-0E7ECB691C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20125" y="3221182"/>
            <a:ext cx="4465967" cy="3636818"/>
          </a:xfrm>
          <a:prstGeom prst="rect">
            <a:avLst/>
          </a:prstGeom>
        </p:spPr>
      </p:pic>
    </p:spTree>
    <p:extLst>
      <p:ext uri="{BB962C8B-B14F-4D97-AF65-F5344CB8AC3E}">
        <p14:creationId xmlns:p14="http://schemas.microsoft.com/office/powerpoint/2010/main" val="198348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418D5-75E8-604D-9F35-B091C8B637A5}"/>
              </a:ext>
            </a:extLst>
          </p:cNvPr>
          <p:cNvSpPr>
            <a:spLocks noGrp="1"/>
          </p:cNvSpPr>
          <p:nvPr>
            <p:ph type="title"/>
          </p:nvPr>
        </p:nvSpPr>
        <p:spPr/>
        <p:txBody>
          <a:bodyPr>
            <a:normAutofit fontScale="90000"/>
          </a:bodyPr>
          <a:lstStyle/>
          <a:p>
            <a:r>
              <a:rPr lang="en-US" dirty="0"/>
              <a:t>Unique Activity Patterns Associated With Perceptual and Symbolic Reasoning</a:t>
            </a:r>
          </a:p>
        </p:txBody>
      </p:sp>
      <p:sp>
        <p:nvSpPr>
          <p:cNvPr id="3" name="Content Placeholder 2">
            <a:extLst>
              <a:ext uri="{FF2B5EF4-FFF2-40B4-BE49-F238E27FC236}">
                <a16:creationId xmlns:a16="http://schemas.microsoft.com/office/drawing/2014/main" id="{5253FE92-671C-114D-9FF3-02ED88DE2AA6}"/>
              </a:ext>
            </a:extLst>
          </p:cNvPr>
          <p:cNvSpPr>
            <a:spLocks noGrp="1"/>
          </p:cNvSpPr>
          <p:nvPr>
            <p:ph idx="1"/>
          </p:nvPr>
        </p:nvSpPr>
        <p:spPr>
          <a:xfrm>
            <a:off x="628650" y="2073897"/>
            <a:ext cx="4403564" cy="4103066"/>
          </a:xfrm>
        </p:spPr>
        <p:txBody>
          <a:bodyPr>
            <a:normAutofit lnSpcReduction="10000"/>
          </a:bodyPr>
          <a:lstStyle/>
          <a:p>
            <a:r>
              <a:rPr lang="en-US" dirty="0"/>
              <a:t>Activation of frontoparietal cortex supports both symbolic and perceptual reasoning.</a:t>
            </a:r>
          </a:p>
          <a:p>
            <a:r>
              <a:rPr lang="en-US" dirty="0"/>
              <a:t>Anterior prefrontal activity supports symbolic reasoning.</a:t>
            </a:r>
          </a:p>
          <a:p>
            <a:r>
              <a:rPr lang="en-US" dirty="0"/>
              <a:t>Inferior temporal activity supports perceptual reasoning.</a:t>
            </a:r>
          </a:p>
        </p:txBody>
      </p:sp>
      <p:sp>
        <p:nvSpPr>
          <p:cNvPr id="4" name="Slide Number Placeholder 3">
            <a:extLst>
              <a:ext uri="{FF2B5EF4-FFF2-40B4-BE49-F238E27FC236}">
                <a16:creationId xmlns:a16="http://schemas.microsoft.com/office/drawing/2014/main" id="{961DC5CE-8A0E-2241-BF8B-30B67C3B1468}"/>
              </a:ext>
            </a:extLst>
          </p:cNvPr>
          <p:cNvSpPr>
            <a:spLocks noGrp="1"/>
          </p:cNvSpPr>
          <p:nvPr>
            <p:ph type="sldNum" sz="quarter" idx="12"/>
          </p:nvPr>
        </p:nvSpPr>
        <p:spPr/>
        <p:txBody>
          <a:bodyPr/>
          <a:lstStyle/>
          <a:p>
            <a:fld id="{E1552ADF-166F-AF40-B1A4-D35B819B761E}" type="slidenum">
              <a:rPr lang="en-US" smtClean="0"/>
              <a:t>50</a:t>
            </a:fld>
            <a:endParaRPr lang="en-US"/>
          </a:p>
        </p:txBody>
      </p:sp>
      <p:pic>
        <p:nvPicPr>
          <p:cNvPr id="5" name="Picture 4">
            <a:extLst>
              <a:ext uri="{FF2B5EF4-FFF2-40B4-BE49-F238E27FC236}">
                <a16:creationId xmlns:a16="http://schemas.microsoft.com/office/drawing/2014/main" id="{60031968-0685-DD46-8AC1-D8ECE3A2811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59805" y="4351080"/>
            <a:ext cx="3692686" cy="1590712"/>
          </a:xfrm>
          <a:prstGeom prst="rect">
            <a:avLst/>
          </a:prstGeom>
        </p:spPr>
      </p:pic>
      <p:pic>
        <p:nvPicPr>
          <p:cNvPr id="6" name="Picture 5">
            <a:extLst>
              <a:ext uri="{FF2B5EF4-FFF2-40B4-BE49-F238E27FC236}">
                <a16:creationId xmlns:a16="http://schemas.microsoft.com/office/drawing/2014/main" id="{333CA43B-DE1E-294E-B7D8-AD1B0D5D4FE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32214" y="1942040"/>
            <a:ext cx="3692686" cy="1813948"/>
          </a:xfrm>
          <a:prstGeom prst="rect">
            <a:avLst/>
          </a:prstGeom>
        </p:spPr>
      </p:pic>
      <p:sp>
        <p:nvSpPr>
          <p:cNvPr id="7" name="TextBox 6">
            <a:extLst>
              <a:ext uri="{FF2B5EF4-FFF2-40B4-BE49-F238E27FC236}">
                <a16:creationId xmlns:a16="http://schemas.microsoft.com/office/drawing/2014/main" id="{5950CF8E-C238-084D-8247-E40C4CF8B2AB}"/>
              </a:ext>
            </a:extLst>
          </p:cNvPr>
          <p:cNvSpPr txBox="1"/>
          <p:nvPr/>
        </p:nvSpPr>
        <p:spPr>
          <a:xfrm>
            <a:off x="5580065" y="3567189"/>
            <a:ext cx="3144835" cy="369332"/>
          </a:xfrm>
          <a:prstGeom prst="rect">
            <a:avLst/>
          </a:prstGeom>
          <a:noFill/>
        </p:spPr>
        <p:txBody>
          <a:bodyPr wrap="none" rtlCol="0">
            <a:spAutoFit/>
          </a:bodyPr>
          <a:lstStyle/>
          <a:p>
            <a:r>
              <a:rPr lang="en-US" dirty="0"/>
              <a:t>Symbolic </a:t>
            </a:r>
            <a:r>
              <a:rPr lang="en-US" dirty="0">
                <a:solidFill>
                  <a:srgbClr val="E69421"/>
                </a:solidFill>
              </a:rPr>
              <a:t>Reasoning</a:t>
            </a:r>
            <a:r>
              <a:rPr lang="en-US" dirty="0"/>
              <a:t> &gt; </a:t>
            </a:r>
            <a:r>
              <a:rPr lang="en-US" dirty="0">
                <a:solidFill>
                  <a:srgbClr val="00B0F0"/>
                </a:solidFill>
              </a:rPr>
              <a:t>Matching</a:t>
            </a:r>
          </a:p>
        </p:txBody>
      </p:sp>
      <p:sp>
        <p:nvSpPr>
          <p:cNvPr id="8" name="TextBox 7">
            <a:extLst>
              <a:ext uri="{FF2B5EF4-FFF2-40B4-BE49-F238E27FC236}">
                <a16:creationId xmlns:a16="http://schemas.microsoft.com/office/drawing/2014/main" id="{D4943A5D-518B-2547-9626-118DEC3EBB19}"/>
              </a:ext>
            </a:extLst>
          </p:cNvPr>
          <p:cNvSpPr txBox="1"/>
          <p:nvPr/>
        </p:nvSpPr>
        <p:spPr>
          <a:xfrm>
            <a:off x="5580064" y="5757126"/>
            <a:ext cx="3308534" cy="369332"/>
          </a:xfrm>
          <a:prstGeom prst="rect">
            <a:avLst/>
          </a:prstGeom>
          <a:noFill/>
        </p:spPr>
        <p:txBody>
          <a:bodyPr wrap="none" rtlCol="0">
            <a:spAutoFit/>
          </a:bodyPr>
          <a:lstStyle/>
          <a:p>
            <a:r>
              <a:rPr lang="en-US" dirty="0"/>
              <a:t>Perceptual </a:t>
            </a:r>
            <a:r>
              <a:rPr lang="en-US" dirty="0">
                <a:solidFill>
                  <a:srgbClr val="E69421"/>
                </a:solidFill>
              </a:rPr>
              <a:t>Reasoning</a:t>
            </a:r>
            <a:r>
              <a:rPr lang="en-US" dirty="0"/>
              <a:t> &gt; </a:t>
            </a:r>
            <a:r>
              <a:rPr lang="en-US" dirty="0">
                <a:solidFill>
                  <a:srgbClr val="00B0F0"/>
                </a:solidFill>
              </a:rPr>
              <a:t>Matching</a:t>
            </a:r>
          </a:p>
        </p:txBody>
      </p:sp>
    </p:spTree>
    <p:extLst>
      <p:ext uri="{BB962C8B-B14F-4D97-AF65-F5344CB8AC3E}">
        <p14:creationId xmlns:p14="http://schemas.microsoft.com/office/powerpoint/2010/main" val="116357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D41B7-D4CC-C841-A7B1-B9A0B4614769}"/>
              </a:ext>
            </a:extLst>
          </p:cNvPr>
          <p:cNvSpPr>
            <a:spLocks noGrp="1"/>
          </p:cNvSpPr>
          <p:nvPr>
            <p:ph type="title"/>
          </p:nvPr>
        </p:nvSpPr>
        <p:spPr/>
        <p:txBody>
          <a:bodyPr/>
          <a:lstStyle/>
          <a:p>
            <a:r>
              <a:rPr lang="en-US" dirty="0"/>
              <a:t>Guiding Questions</a:t>
            </a:r>
          </a:p>
        </p:txBody>
      </p:sp>
      <p:sp>
        <p:nvSpPr>
          <p:cNvPr id="3" name="Content Placeholder 2">
            <a:extLst>
              <a:ext uri="{FF2B5EF4-FFF2-40B4-BE49-F238E27FC236}">
                <a16:creationId xmlns:a16="http://schemas.microsoft.com/office/drawing/2014/main" id="{64E1466E-DBAE-FB47-8A64-5EFF3BA5101D}"/>
              </a:ext>
            </a:extLst>
          </p:cNvPr>
          <p:cNvSpPr>
            <a:spLocks noGrp="1"/>
          </p:cNvSpPr>
          <p:nvPr>
            <p:ph idx="1"/>
          </p:nvPr>
        </p:nvSpPr>
        <p:spPr/>
        <p:txBody>
          <a:bodyPr/>
          <a:lstStyle/>
          <a:p>
            <a:r>
              <a:rPr lang="en-US" dirty="0">
                <a:solidFill>
                  <a:schemeClr val="bg1">
                    <a:lumMod val="75000"/>
                  </a:schemeClr>
                </a:solidFill>
              </a:rPr>
              <a:t>How does task activation differ for symbolic and perceptual reasoning?</a:t>
            </a:r>
          </a:p>
          <a:p>
            <a:r>
              <a:rPr lang="en-US" b="1" dirty="0"/>
              <a:t>How does functional connectivity reconfigure between resting state and the various task conditions?</a:t>
            </a:r>
          </a:p>
        </p:txBody>
      </p:sp>
      <p:sp>
        <p:nvSpPr>
          <p:cNvPr id="4" name="Slide Number Placeholder 3">
            <a:extLst>
              <a:ext uri="{FF2B5EF4-FFF2-40B4-BE49-F238E27FC236}">
                <a16:creationId xmlns:a16="http://schemas.microsoft.com/office/drawing/2014/main" id="{CDBEBB8A-6672-1141-B625-A4593D8F19C7}"/>
              </a:ext>
            </a:extLst>
          </p:cNvPr>
          <p:cNvSpPr>
            <a:spLocks noGrp="1"/>
          </p:cNvSpPr>
          <p:nvPr>
            <p:ph type="sldNum" sz="quarter" idx="12"/>
          </p:nvPr>
        </p:nvSpPr>
        <p:spPr/>
        <p:txBody>
          <a:bodyPr/>
          <a:lstStyle/>
          <a:p>
            <a:fld id="{E1552ADF-166F-AF40-B1A4-D35B819B761E}" type="slidenum">
              <a:rPr lang="en-US" smtClean="0"/>
              <a:t>51</a:t>
            </a:fld>
            <a:endParaRPr lang="en-US"/>
          </a:p>
        </p:txBody>
      </p:sp>
    </p:spTree>
    <p:extLst>
      <p:ext uri="{BB962C8B-B14F-4D97-AF65-F5344CB8AC3E}">
        <p14:creationId xmlns:p14="http://schemas.microsoft.com/office/powerpoint/2010/main" val="3712377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F93D2-D55C-E04F-A8E6-D5AC469224C3}"/>
              </a:ext>
            </a:extLst>
          </p:cNvPr>
          <p:cNvSpPr>
            <a:spLocks noGrp="1"/>
          </p:cNvSpPr>
          <p:nvPr>
            <p:ph type="title"/>
          </p:nvPr>
        </p:nvSpPr>
        <p:spPr/>
        <p:txBody>
          <a:bodyPr>
            <a:normAutofit fontScale="90000"/>
          </a:bodyPr>
          <a:lstStyle/>
          <a:p>
            <a:r>
              <a:rPr lang="en-US" dirty="0"/>
              <a:t>Task Performance is Associated with Less Task-Related Brain Network Reconfiguration</a:t>
            </a:r>
          </a:p>
        </p:txBody>
      </p:sp>
      <p:sp>
        <p:nvSpPr>
          <p:cNvPr id="3" name="Content Placeholder 2">
            <a:extLst>
              <a:ext uri="{FF2B5EF4-FFF2-40B4-BE49-F238E27FC236}">
                <a16:creationId xmlns:a16="http://schemas.microsoft.com/office/drawing/2014/main" id="{93294A8E-F4E6-0640-8ABA-94B05B1B43A4}"/>
              </a:ext>
            </a:extLst>
          </p:cNvPr>
          <p:cNvSpPr>
            <a:spLocks noGrp="1"/>
          </p:cNvSpPr>
          <p:nvPr>
            <p:ph idx="1"/>
          </p:nvPr>
        </p:nvSpPr>
        <p:spPr>
          <a:xfrm>
            <a:off x="628651" y="2371725"/>
            <a:ext cx="2943224" cy="3805238"/>
          </a:xfrm>
        </p:spPr>
        <p:txBody>
          <a:bodyPr/>
          <a:lstStyle/>
          <a:p>
            <a:pPr marL="0" indent="0">
              <a:buNone/>
            </a:pPr>
            <a:r>
              <a:rPr lang="en-US" dirty="0"/>
              <a:t>Subjects with more stable brain networks between rest and task performed better on a variety of tasks</a:t>
            </a:r>
          </a:p>
        </p:txBody>
      </p:sp>
      <p:sp>
        <p:nvSpPr>
          <p:cNvPr id="4" name="Slide Number Placeholder 3">
            <a:extLst>
              <a:ext uri="{FF2B5EF4-FFF2-40B4-BE49-F238E27FC236}">
                <a16:creationId xmlns:a16="http://schemas.microsoft.com/office/drawing/2014/main" id="{1FD7ABB1-56E5-4B41-8A9D-40F75925715C}"/>
              </a:ext>
            </a:extLst>
          </p:cNvPr>
          <p:cNvSpPr>
            <a:spLocks noGrp="1"/>
          </p:cNvSpPr>
          <p:nvPr>
            <p:ph type="sldNum" sz="quarter" idx="12"/>
          </p:nvPr>
        </p:nvSpPr>
        <p:spPr/>
        <p:txBody>
          <a:bodyPr/>
          <a:lstStyle/>
          <a:p>
            <a:fld id="{E1552ADF-166F-AF40-B1A4-D35B819B761E}" type="slidenum">
              <a:rPr lang="en-US" smtClean="0"/>
              <a:t>52</a:t>
            </a:fld>
            <a:endParaRPr lang="en-US"/>
          </a:p>
        </p:txBody>
      </p:sp>
      <p:pic>
        <p:nvPicPr>
          <p:cNvPr id="4098" name="Picture 2">
            <a:extLst>
              <a:ext uri="{FF2B5EF4-FFF2-40B4-BE49-F238E27FC236}">
                <a16:creationId xmlns:a16="http://schemas.microsoft.com/office/drawing/2014/main" id="{1603B4A7-4E8A-D445-9531-C1B5E906142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53063" y="3917910"/>
            <a:ext cx="4838211" cy="22569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388F20A2-F8A3-964F-8AF0-1EC580E61D6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970174" y="1483921"/>
            <a:ext cx="3721100" cy="22525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7DFA9CD-5162-3443-81E3-05B905AAD6FB}"/>
              </a:ext>
            </a:extLst>
          </p:cNvPr>
          <p:cNvSpPr txBox="1"/>
          <p:nvPr/>
        </p:nvSpPr>
        <p:spPr>
          <a:xfrm>
            <a:off x="5899583" y="6373940"/>
            <a:ext cx="2108269" cy="369332"/>
          </a:xfrm>
          <a:prstGeom prst="rect">
            <a:avLst/>
          </a:prstGeom>
          <a:noFill/>
        </p:spPr>
        <p:txBody>
          <a:bodyPr wrap="none" rtlCol="0">
            <a:spAutoFit/>
          </a:bodyPr>
          <a:lstStyle/>
          <a:p>
            <a:r>
              <a:rPr lang="en-US" dirty="0"/>
              <a:t>Schultz &amp; Cole 2016</a:t>
            </a:r>
          </a:p>
        </p:txBody>
      </p:sp>
    </p:spTree>
    <p:extLst>
      <p:ext uri="{BB962C8B-B14F-4D97-AF65-F5344CB8AC3E}">
        <p14:creationId xmlns:p14="http://schemas.microsoft.com/office/powerpoint/2010/main" val="361846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51897-631A-504F-B93F-1C72B6DDAED0}"/>
              </a:ext>
            </a:extLst>
          </p:cNvPr>
          <p:cNvSpPr>
            <a:spLocks noGrp="1"/>
          </p:cNvSpPr>
          <p:nvPr>
            <p:ph type="title"/>
          </p:nvPr>
        </p:nvSpPr>
        <p:spPr/>
        <p:txBody>
          <a:bodyPr/>
          <a:lstStyle/>
          <a:p>
            <a:r>
              <a:rPr lang="en-US" dirty="0"/>
              <a:t>Network Reconfiguration During Abstract Reasoning</a:t>
            </a:r>
          </a:p>
        </p:txBody>
      </p:sp>
      <p:sp>
        <p:nvSpPr>
          <p:cNvPr id="3" name="Content Placeholder 2">
            <a:extLst>
              <a:ext uri="{FF2B5EF4-FFF2-40B4-BE49-F238E27FC236}">
                <a16:creationId xmlns:a16="http://schemas.microsoft.com/office/drawing/2014/main" id="{389AAA44-5E84-4041-B975-BE4A32982642}"/>
              </a:ext>
            </a:extLst>
          </p:cNvPr>
          <p:cNvSpPr>
            <a:spLocks noGrp="1"/>
          </p:cNvSpPr>
          <p:nvPr>
            <p:ph idx="1"/>
          </p:nvPr>
        </p:nvSpPr>
        <p:spPr>
          <a:xfrm>
            <a:off x="628650" y="2020185"/>
            <a:ext cx="3199072" cy="4156777"/>
          </a:xfrm>
        </p:spPr>
        <p:txBody>
          <a:bodyPr>
            <a:normAutofit/>
          </a:bodyPr>
          <a:lstStyle/>
          <a:p>
            <a:r>
              <a:rPr lang="en-US" dirty="0">
                <a:solidFill>
                  <a:srgbClr val="F0A667"/>
                </a:solidFill>
              </a:rPr>
              <a:t>Sensory</a:t>
            </a:r>
            <a:r>
              <a:rPr lang="en-US" dirty="0"/>
              <a:t> &amp; </a:t>
            </a:r>
            <a:r>
              <a:rPr lang="en-US" dirty="0">
                <a:solidFill>
                  <a:srgbClr val="F78585"/>
                </a:solidFill>
              </a:rPr>
              <a:t>Default</a:t>
            </a:r>
            <a:r>
              <a:rPr lang="en-US" dirty="0"/>
              <a:t> communities remained stable between rest and task</a:t>
            </a:r>
          </a:p>
          <a:p>
            <a:r>
              <a:rPr lang="en-US" dirty="0">
                <a:solidFill>
                  <a:srgbClr val="8EADCC"/>
                </a:solidFill>
              </a:rPr>
              <a:t>Visual</a:t>
            </a:r>
            <a:r>
              <a:rPr lang="en-US" dirty="0"/>
              <a:t> &amp; </a:t>
            </a:r>
            <a:r>
              <a:rPr lang="en-US" dirty="0">
                <a:solidFill>
                  <a:srgbClr val="60C473"/>
                </a:solidFill>
              </a:rPr>
              <a:t>Frontoparietal </a:t>
            </a:r>
            <a:r>
              <a:rPr lang="en-US" dirty="0"/>
              <a:t>communities reconfigured</a:t>
            </a:r>
          </a:p>
          <a:p>
            <a:endParaRPr lang="en-US" dirty="0"/>
          </a:p>
        </p:txBody>
      </p:sp>
      <p:sp>
        <p:nvSpPr>
          <p:cNvPr id="4" name="Slide Number Placeholder 3">
            <a:extLst>
              <a:ext uri="{FF2B5EF4-FFF2-40B4-BE49-F238E27FC236}">
                <a16:creationId xmlns:a16="http://schemas.microsoft.com/office/drawing/2014/main" id="{A257AD1B-30EF-CF45-8C9D-6AF75373C91A}"/>
              </a:ext>
            </a:extLst>
          </p:cNvPr>
          <p:cNvSpPr>
            <a:spLocks noGrp="1"/>
          </p:cNvSpPr>
          <p:nvPr>
            <p:ph type="sldNum" sz="quarter" idx="12"/>
          </p:nvPr>
        </p:nvSpPr>
        <p:spPr/>
        <p:txBody>
          <a:bodyPr/>
          <a:lstStyle/>
          <a:p>
            <a:fld id="{E1552ADF-166F-AF40-B1A4-D35B819B761E}" type="slidenum">
              <a:rPr lang="en-US" smtClean="0"/>
              <a:t>53</a:t>
            </a:fld>
            <a:endParaRPr lang="en-US"/>
          </a:p>
        </p:txBody>
      </p:sp>
      <p:pic>
        <p:nvPicPr>
          <p:cNvPr id="6146" name="Picture 2">
            <a:extLst>
              <a:ext uri="{FF2B5EF4-FFF2-40B4-BE49-F238E27FC236}">
                <a16:creationId xmlns:a16="http://schemas.microsoft.com/office/drawing/2014/main" id="{7AE887C2-FDCF-3A44-B020-42E1211B918E}"/>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827722" y="1798013"/>
            <a:ext cx="4901608" cy="37628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8ED8F2A-A64C-8049-BC24-EB2DA1808249}"/>
              </a:ext>
            </a:extLst>
          </p:cNvPr>
          <p:cNvSpPr txBox="1"/>
          <p:nvPr/>
        </p:nvSpPr>
        <p:spPr>
          <a:xfrm>
            <a:off x="6752723" y="5440057"/>
            <a:ext cx="1911485" cy="369332"/>
          </a:xfrm>
          <a:prstGeom prst="rect">
            <a:avLst/>
          </a:prstGeom>
          <a:noFill/>
        </p:spPr>
        <p:txBody>
          <a:bodyPr wrap="none" rtlCol="0">
            <a:spAutoFit/>
          </a:bodyPr>
          <a:lstStyle/>
          <a:p>
            <a:r>
              <a:rPr lang="en-US" dirty="0"/>
              <a:t>Hearne et al. 2017</a:t>
            </a:r>
          </a:p>
        </p:txBody>
      </p:sp>
      <p:sp>
        <p:nvSpPr>
          <p:cNvPr id="9" name="Freeform 8">
            <a:extLst>
              <a:ext uri="{FF2B5EF4-FFF2-40B4-BE49-F238E27FC236}">
                <a16:creationId xmlns:a16="http://schemas.microsoft.com/office/drawing/2014/main" id="{CDD548D7-FFFF-8246-AC73-64C081BE0762}"/>
              </a:ext>
            </a:extLst>
          </p:cNvPr>
          <p:cNvSpPr/>
          <p:nvPr/>
        </p:nvSpPr>
        <p:spPr>
          <a:xfrm>
            <a:off x="4550735" y="2817626"/>
            <a:ext cx="3838353" cy="1297172"/>
          </a:xfrm>
          <a:custGeom>
            <a:avLst/>
            <a:gdLst>
              <a:gd name="connsiteX0" fmla="*/ 0 w 3838353"/>
              <a:gd name="connsiteY0" fmla="*/ 95693 h 1297172"/>
              <a:gd name="connsiteX1" fmla="*/ 21265 w 3838353"/>
              <a:gd name="connsiteY1" fmla="*/ 733646 h 1297172"/>
              <a:gd name="connsiteX2" fmla="*/ 552893 w 3838353"/>
              <a:gd name="connsiteY2" fmla="*/ 776176 h 1297172"/>
              <a:gd name="connsiteX3" fmla="*/ 1031358 w 3838353"/>
              <a:gd name="connsiteY3" fmla="*/ 797442 h 1297172"/>
              <a:gd name="connsiteX4" fmla="*/ 1169581 w 3838353"/>
              <a:gd name="connsiteY4" fmla="*/ 850604 h 1297172"/>
              <a:gd name="connsiteX5" fmla="*/ 1307805 w 3838353"/>
              <a:gd name="connsiteY5" fmla="*/ 1137683 h 1297172"/>
              <a:gd name="connsiteX6" fmla="*/ 1392865 w 3838353"/>
              <a:gd name="connsiteY6" fmla="*/ 1254642 h 1297172"/>
              <a:gd name="connsiteX7" fmla="*/ 1871330 w 3838353"/>
              <a:gd name="connsiteY7" fmla="*/ 1254642 h 1297172"/>
              <a:gd name="connsiteX8" fmla="*/ 2275367 w 3838353"/>
              <a:gd name="connsiteY8" fmla="*/ 1297172 h 1297172"/>
              <a:gd name="connsiteX9" fmla="*/ 2753832 w 3838353"/>
              <a:gd name="connsiteY9" fmla="*/ 1254642 h 1297172"/>
              <a:gd name="connsiteX10" fmla="*/ 3136605 w 3838353"/>
              <a:gd name="connsiteY10" fmla="*/ 1233376 h 1297172"/>
              <a:gd name="connsiteX11" fmla="*/ 3359888 w 3838353"/>
              <a:gd name="connsiteY11" fmla="*/ 967562 h 1297172"/>
              <a:gd name="connsiteX12" fmla="*/ 3455581 w 3838353"/>
              <a:gd name="connsiteY12" fmla="*/ 733646 h 1297172"/>
              <a:gd name="connsiteX13" fmla="*/ 3838353 w 3838353"/>
              <a:gd name="connsiteY13" fmla="*/ 712381 h 1297172"/>
              <a:gd name="connsiteX14" fmla="*/ 3817088 w 3838353"/>
              <a:gd name="connsiteY14" fmla="*/ 74428 h 1297172"/>
              <a:gd name="connsiteX15" fmla="*/ 3466214 w 3838353"/>
              <a:gd name="connsiteY15" fmla="*/ 10632 h 1297172"/>
              <a:gd name="connsiteX16" fmla="*/ 3349256 w 3838353"/>
              <a:gd name="connsiteY16" fmla="*/ 74428 h 1297172"/>
              <a:gd name="connsiteX17" fmla="*/ 3136605 w 3838353"/>
              <a:gd name="connsiteY17" fmla="*/ 467832 h 1297172"/>
              <a:gd name="connsiteX18" fmla="*/ 2796363 w 3838353"/>
              <a:gd name="connsiteY18" fmla="*/ 520995 h 1297172"/>
              <a:gd name="connsiteX19" fmla="*/ 2115879 w 3838353"/>
              <a:gd name="connsiteY19" fmla="*/ 531628 h 1297172"/>
              <a:gd name="connsiteX20" fmla="*/ 1913860 w 3838353"/>
              <a:gd name="connsiteY20" fmla="*/ 520995 h 1297172"/>
              <a:gd name="connsiteX21" fmla="*/ 1690577 w 3838353"/>
              <a:gd name="connsiteY21" fmla="*/ 435935 h 1297172"/>
              <a:gd name="connsiteX22" fmla="*/ 1392865 w 3838353"/>
              <a:gd name="connsiteY22" fmla="*/ 435935 h 1297172"/>
              <a:gd name="connsiteX23" fmla="*/ 1127051 w 3838353"/>
              <a:gd name="connsiteY23" fmla="*/ 63795 h 1297172"/>
              <a:gd name="connsiteX24" fmla="*/ 935665 w 3838353"/>
              <a:gd name="connsiteY24" fmla="*/ 0 h 1297172"/>
              <a:gd name="connsiteX25" fmla="*/ 723014 w 3838353"/>
              <a:gd name="connsiteY25" fmla="*/ 0 h 1297172"/>
              <a:gd name="connsiteX26" fmla="*/ 85060 w 3838353"/>
              <a:gd name="connsiteY26" fmla="*/ 31897 h 1297172"/>
              <a:gd name="connsiteX27" fmla="*/ 0 w 3838353"/>
              <a:gd name="connsiteY27" fmla="*/ 95693 h 12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38353" h="1297172">
                <a:moveTo>
                  <a:pt x="0" y="95693"/>
                </a:moveTo>
                <a:lnTo>
                  <a:pt x="21265" y="733646"/>
                </a:lnTo>
                <a:lnTo>
                  <a:pt x="552893" y="776176"/>
                </a:lnTo>
                <a:lnTo>
                  <a:pt x="1031358" y="797442"/>
                </a:lnTo>
                <a:lnTo>
                  <a:pt x="1169581" y="850604"/>
                </a:lnTo>
                <a:lnTo>
                  <a:pt x="1307805" y="1137683"/>
                </a:lnTo>
                <a:lnTo>
                  <a:pt x="1392865" y="1254642"/>
                </a:lnTo>
                <a:lnTo>
                  <a:pt x="1871330" y="1254642"/>
                </a:lnTo>
                <a:lnTo>
                  <a:pt x="2275367" y="1297172"/>
                </a:lnTo>
                <a:lnTo>
                  <a:pt x="2753832" y="1254642"/>
                </a:lnTo>
                <a:lnTo>
                  <a:pt x="3136605" y="1233376"/>
                </a:lnTo>
                <a:lnTo>
                  <a:pt x="3359888" y="967562"/>
                </a:lnTo>
                <a:lnTo>
                  <a:pt x="3455581" y="733646"/>
                </a:lnTo>
                <a:lnTo>
                  <a:pt x="3838353" y="712381"/>
                </a:lnTo>
                <a:lnTo>
                  <a:pt x="3817088" y="74428"/>
                </a:lnTo>
                <a:lnTo>
                  <a:pt x="3466214" y="10632"/>
                </a:lnTo>
                <a:lnTo>
                  <a:pt x="3349256" y="74428"/>
                </a:lnTo>
                <a:lnTo>
                  <a:pt x="3136605" y="467832"/>
                </a:lnTo>
                <a:lnTo>
                  <a:pt x="2796363" y="520995"/>
                </a:lnTo>
                <a:lnTo>
                  <a:pt x="2115879" y="531628"/>
                </a:lnTo>
                <a:lnTo>
                  <a:pt x="1913860" y="520995"/>
                </a:lnTo>
                <a:lnTo>
                  <a:pt x="1690577" y="435935"/>
                </a:lnTo>
                <a:lnTo>
                  <a:pt x="1392865" y="435935"/>
                </a:lnTo>
                <a:lnTo>
                  <a:pt x="1127051" y="63795"/>
                </a:lnTo>
                <a:lnTo>
                  <a:pt x="935665" y="0"/>
                </a:lnTo>
                <a:lnTo>
                  <a:pt x="723014" y="0"/>
                </a:lnTo>
                <a:lnTo>
                  <a:pt x="85060" y="31897"/>
                </a:lnTo>
                <a:lnTo>
                  <a:pt x="0" y="95693"/>
                </a:lnTo>
                <a:close/>
              </a:path>
            </a:pathLst>
          </a:custGeom>
          <a:solidFill>
            <a:srgbClr val="FFFFFF">
              <a:alpha val="50196"/>
            </a:srgbClr>
          </a:solidFill>
          <a:ln w="57150">
            <a:solidFill>
              <a:srgbClr val="F0A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60184D50-B0AF-3F4D-8B82-ADF1EE081F12}"/>
              </a:ext>
            </a:extLst>
          </p:cNvPr>
          <p:cNvSpPr/>
          <p:nvPr/>
        </p:nvSpPr>
        <p:spPr>
          <a:xfrm>
            <a:off x="4561367" y="4093535"/>
            <a:ext cx="3848986" cy="839972"/>
          </a:xfrm>
          <a:custGeom>
            <a:avLst/>
            <a:gdLst>
              <a:gd name="connsiteX0" fmla="*/ 21266 w 3848986"/>
              <a:gd name="connsiteY0" fmla="*/ 74428 h 839972"/>
              <a:gd name="connsiteX1" fmla="*/ 414670 w 3848986"/>
              <a:gd name="connsiteY1" fmla="*/ 63796 h 839972"/>
              <a:gd name="connsiteX2" fmla="*/ 701749 w 3848986"/>
              <a:gd name="connsiteY2" fmla="*/ 21265 h 839972"/>
              <a:gd name="connsiteX3" fmla="*/ 1169582 w 3848986"/>
              <a:gd name="connsiteY3" fmla="*/ 42531 h 839972"/>
              <a:gd name="connsiteX4" fmla="*/ 1584252 w 3848986"/>
              <a:gd name="connsiteY4" fmla="*/ 42531 h 839972"/>
              <a:gd name="connsiteX5" fmla="*/ 2052084 w 3848986"/>
              <a:gd name="connsiteY5" fmla="*/ 53163 h 839972"/>
              <a:gd name="connsiteX6" fmla="*/ 2466754 w 3848986"/>
              <a:gd name="connsiteY6" fmla="*/ 53163 h 839972"/>
              <a:gd name="connsiteX7" fmla="*/ 2998382 w 3848986"/>
              <a:gd name="connsiteY7" fmla="*/ 0 h 839972"/>
              <a:gd name="connsiteX8" fmla="*/ 3104707 w 3848986"/>
              <a:gd name="connsiteY8" fmla="*/ 31898 h 839972"/>
              <a:gd name="connsiteX9" fmla="*/ 3317359 w 3848986"/>
              <a:gd name="connsiteY9" fmla="*/ 95693 h 839972"/>
              <a:gd name="connsiteX10" fmla="*/ 3561907 w 3848986"/>
              <a:gd name="connsiteY10" fmla="*/ 85061 h 839972"/>
              <a:gd name="connsiteX11" fmla="*/ 3827721 w 3848986"/>
              <a:gd name="connsiteY11" fmla="*/ 106326 h 839972"/>
              <a:gd name="connsiteX12" fmla="*/ 3848986 w 3848986"/>
              <a:gd name="connsiteY12" fmla="*/ 829340 h 839972"/>
              <a:gd name="connsiteX13" fmla="*/ 3583173 w 3848986"/>
              <a:gd name="connsiteY13" fmla="*/ 839972 h 839972"/>
              <a:gd name="connsiteX14" fmla="*/ 0 w 3848986"/>
              <a:gd name="connsiteY14" fmla="*/ 818707 h 839972"/>
              <a:gd name="connsiteX15" fmla="*/ 10633 w 3848986"/>
              <a:gd name="connsiteY15" fmla="*/ 648586 h 839972"/>
              <a:gd name="connsiteX16" fmla="*/ 21266 w 3848986"/>
              <a:gd name="connsiteY16" fmla="*/ 74428 h 83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48986" h="839972">
                <a:moveTo>
                  <a:pt x="21266" y="74428"/>
                </a:moveTo>
                <a:lnTo>
                  <a:pt x="414670" y="63796"/>
                </a:lnTo>
                <a:lnTo>
                  <a:pt x="701749" y="21265"/>
                </a:lnTo>
                <a:lnTo>
                  <a:pt x="1169582" y="42531"/>
                </a:lnTo>
                <a:lnTo>
                  <a:pt x="1584252" y="42531"/>
                </a:lnTo>
                <a:lnTo>
                  <a:pt x="2052084" y="53163"/>
                </a:lnTo>
                <a:lnTo>
                  <a:pt x="2466754" y="53163"/>
                </a:lnTo>
                <a:lnTo>
                  <a:pt x="2998382" y="0"/>
                </a:lnTo>
                <a:lnTo>
                  <a:pt x="3104707" y="31898"/>
                </a:lnTo>
                <a:lnTo>
                  <a:pt x="3317359" y="95693"/>
                </a:lnTo>
                <a:lnTo>
                  <a:pt x="3561907" y="85061"/>
                </a:lnTo>
                <a:lnTo>
                  <a:pt x="3827721" y="106326"/>
                </a:lnTo>
                <a:lnTo>
                  <a:pt x="3848986" y="829340"/>
                </a:lnTo>
                <a:lnTo>
                  <a:pt x="3583173" y="839972"/>
                </a:lnTo>
                <a:lnTo>
                  <a:pt x="0" y="818707"/>
                </a:lnTo>
                <a:lnTo>
                  <a:pt x="10633" y="648586"/>
                </a:lnTo>
                <a:lnTo>
                  <a:pt x="21266" y="74428"/>
                </a:lnTo>
                <a:close/>
              </a:path>
            </a:pathLst>
          </a:custGeom>
          <a:solidFill>
            <a:schemeClr val="bg1">
              <a:alpha val="50196"/>
            </a:schemeClr>
          </a:solidFill>
          <a:ln w="57150">
            <a:solidFill>
              <a:srgbClr val="F7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F20FDC62-B0EB-3B44-9972-FB040C0CD1A7}"/>
              </a:ext>
            </a:extLst>
          </p:cNvPr>
          <p:cNvSpPr/>
          <p:nvPr/>
        </p:nvSpPr>
        <p:spPr>
          <a:xfrm>
            <a:off x="4561367" y="2360428"/>
            <a:ext cx="3912782" cy="1818167"/>
          </a:xfrm>
          <a:custGeom>
            <a:avLst/>
            <a:gdLst>
              <a:gd name="connsiteX0" fmla="*/ 10633 w 3912782"/>
              <a:gd name="connsiteY0" fmla="*/ 85060 h 1818167"/>
              <a:gd name="connsiteX1" fmla="*/ 21266 w 3912782"/>
              <a:gd name="connsiteY1" fmla="*/ 563525 h 1818167"/>
              <a:gd name="connsiteX2" fmla="*/ 584791 w 3912782"/>
              <a:gd name="connsiteY2" fmla="*/ 574158 h 1818167"/>
              <a:gd name="connsiteX3" fmla="*/ 988828 w 3912782"/>
              <a:gd name="connsiteY3" fmla="*/ 552893 h 1818167"/>
              <a:gd name="connsiteX4" fmla="*/ 1148317 w 3912782"/>
              <a:gd name="connsiteY4" fmla="*/ 701749 h 1818167"/>
              <a:gd name="connsiteX5" fmla="*/ 1137684 w 3912782"/>
              <a:gd name="connsiteY5" fmla="*/ 935665 h 1818167"/>
              <a:gd name="connsiteX6" fmla="*/ 1084521 w 3912782"/>
              <a:gd name="connsiteY6" fmla="*/ 1265274 h 1818167"/>
              <a:gd name="connsiteX7" fmla="*/ 903768 w 3912782"/>
              <a:gd name="connsiteY7" fmla="*/ 1297172 h 1818167"/>
              <a:gd name="connsiteX8" fmla="*/ 329610 w 3912782"/>
              <a:gd name="connsiteY8" fmla="*/ 1275907 h 1818167"/>
              <a:gd name="connsiteX9" fmla="*/ 10633 w 3912782"/>
              <a:gd name="connsiteY9" fmla="*/ 1286539 h 1818167"/>
              <a:gd name="connsiteX10" fmla="*/ 0 w 3912782"/>
              <a:gd name="connsiteY10" fmla="*/ 1786270 h 1818167"/>
              <a:gd name="connsiteX11" fmla="*/ 404038 w 3912782"/>
              <a:gd name="connsiteY11" fmla="*/ 1807535 h 1818167"/>
              <a:gd name="connsiteX12" fmla="*/ 1158949 w 3912782"/>
              <a:gd name="connsiteY12" fmla="*/ 1786270 h 1818167"/>
              <a:gd name="connsiteX13" fmla="*/ 1254642 w 3912782"/>
              <a:gd name="connsiteY13" fmla="*/ 1637414 h 1818167"/>
              <a:gd name="connsiteX14" fmla="*/ 1392866 w 3912782"/>
              <a:gd name="connsiteY14" fmla="*/ 967563 h 1818167"/>
              <a:gd name="connsiteX15" fmla="*/ 1690577 w 3912782"/>
              <a:gd name="connsiteY15" fmla="*/ 967563 h 1818167"/>
              <a:gd name="connsiteX16" fmla="*/ 1903228 w 3912782"/>
              <a:gd name="connsiteY16" fmla="*/ 1020725 h 1818167"/>
              <a:gd name="connsiteX17" fmla="*/ 2200940 w 3912782"/>
              <a:gd name="connsiteY17" fmla="*/ 1116419 h 1818167"/>
              <a:gd name="connsiteX18" fmla="*/ 2434856 w 3912782"/>
              <a:gd name="connsiteY18" fmla="*/ 1116419 h 1818167"/>
              <a:gd name="connsiteX19" fmla="*/ 2955852 w 3912782"/>
              <a:gd name="connsiteY19" fmla="*/ 1041991 h 1818167"/>
              <a:gd name="connsiteX20" fmla="*/ 3168503 w 3912782"/>
              <a:gd name="connsiteY20" fmla="*/ 1010093 h 1818167"/>
              <a:gd name="connsiteX21" fmla="*/ 3274828 w 3912782"/>
              <a:gd name="connsiteY21" fmla="*/ 1297172 h 1818167"/>
              <a:gd name="connsiteX22" fmla="*/ 3466214 w 3912782"/>
              <a:gd name="connsiteY22" fmla="*/ 1796902 h 1818167"/>
              <a:gd name="connsiteX23" fmla="*/ 3753293 w 3912782"/>
              <a:gd name="connsiteY23" fmla="*/ 1818167 h 1818167"/>
              <a:gd name="connsiteX24" fmla="*/ 3870252 w 3912782"/>
              <a:gd name="connsiteY24" fmla="*/ 1711842 h 1818167"/>
              <a:gd name="connsiteX25" fmla="*/ 3838354 w 3912782"/>
              <a:gd name="connsiteY25" fmla="*/ 1350335 h 1818167"/>
              <a:gd name="connsiteX26" fmla="*/ 3785191 w 3912782"/>
              <a:gd name="connsiteY26" fmla="*/ 1212112 h 1818167"/>
              <a:gd name="connsiteX27" fmla="*/ 3551275 w 3912782"/>
              <a:gd name="connsiteY27" fmla="*/ 1212112 h 1818167"/>
              <a:gd name="connsiteX28" fmla="*/ 3402419 w 3912782"/>
              <a:gd name="connsiteY28" fmla="*/ 1169581 h 1818167"/>
              <a:gd name="connsiteX29" fmla="*/ 3285461 w 3912782"/>
              <a:gd name="connsiteY29" fmla="*/ 914400 h 1818167"/>
              <a:gd name="connsiteX30" fmla="*/ 3338624 w 3912782"/>
              <a:gd name="connsiteY30" fmla="*/ 712381 h 1818167"/>
              <a:gd name="connsiteX31" fmla="*/ 3487480 w 3912782"/>
              <a:gd name="connsiteY31" fmla="*/ 563525 h 1818167"/>
              <a:gd name="connsiteX32" fmla="*/ 3912782 w 3912782"/>
              <a:gd name="connsiteY32" fmla="*/ 510363 h 1818167"/>
              <a:gd name="connsiteX33" fmla="*/ 3891517 w 3912782"/>
              <a:gd name="connsiteY33" fmla="*/ 297712 h 1818167"/>
              <a:gd name="connsiteX34" fmla="*/ 3763926 w 3912782"/>
              <a:gd name="connsiteY34" fmla="*/ 0 h 1818167"/>
              <a:gd name="connsiteX35" fmla="*/ 3253563 w 3912782"/>
              <a:gd name="connsiteY35" fmla="*/ 21265 h 1818167"/>
              <a:gd name="connsiteX36" fmla="*/ 3062177 w 3912782"/>
              <a:gd name="connsiteY36" fmla="*/ 116958 h 1818167"/>
              <a:gd name="connsiteX37" fmla="*/ 2381693 w 3912782"/>
              <a:gd name="connsiteY37" fmla="*/ 148856 h 1818167"/>
              <a:gd name="connsiteX38" fmla="*/ 2200940 w 3912782"/>
              <a:gd name="connsiteY38" fmla="*/ 159488 h 1818167"/>
              <a:gd name="connsiteX39" fmla="*/ 1265275 w 3912782"/>
              <a:gd name="connsiteY39" fmla="*/ 138223 h 1818167"/>
              <a:gd name="connsiteX40" fmla="*/ 1244010 w 3912782"/>
              <a:gd name="connsiteY40" fmla="*/ 233916 h 1818167"/>
              <a:gd name="connsiteX41" fmla="*/ 1073889 w 3912782"/>
              <a:gd name="connsiteY41" fmla="*/ 85060 h 1818167"/>
              <a:gd name="connsiteX42" fmla="*/ 499731 w 3912782"/>
              <a:gd name="connsiteY42" fmla="*/ 53163 h 1818167"/>
              <a:gd name="connsiteX43" fmla="*/ 10633 w 3912782"/>
              <a:gd name="connsiteY43" fmla="*/ 85060 h 181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912782" h="1818167">
                <a:moveTo>
                  <a:pt x="10633" y="85060"/>
                </a:moveTo>
                <a:lnTo>
                  <a:pt x="21266" y="563525"/>
                </a:lnTo>
                <a:lnTo>
                  <a:pt x="584791" y="574158"/>
                </a:lnTo>
                <a:lnTo>
                  <a:pt x="988828" y="552893"/>
                </a:lnTo>
                <a:lnTo>
                  <a:pt x="1148317" y="701749"/>
                </a:lnTo>
                <a:lnTo>
                  <a:pt x="1137684" y="935665"/>
                </a:lnTo>
                <a:lnTo>
                  <a:pt x="1084521" y="1265274"/>
                </a:lnTo>
                <a:lnTo>
                  <a:pt x="903768" y="1297172"/>
                </a:lnTo>
                <a:lnTo>
                  <a:pt x="329610" y="1275907"/>
                </a:lnTo>
                <a:lnTo>
                  <a:pt x="10633" y="1286539"/>
                </a:lnTo>
                <a:lnTo>
                  <a:pt x="0" y="1786270"/>
                </a:lnTo>
                <a:lnTo>
                  <a:pt x="404038" y="1807535"/>
                </a:lnTo>
                <a:lnTo>
                  <a:pt x="1158949" y="1786270"/>
                </a:lnTo>
                <a:lnTo>
                  <a:pt x="1254642" y="1637414"/>
                </a:lnTo>
                <a:lnTo>
                  <a:pt x="1392866" y="967563"/>
                </a:lnTo>
                <a:lnTo>
                  <a:pt x="1690577" y="967563"/>
                </a:lnTo>
                <a:lnTo>
                  <a:pt x="1903228" y="1020725"/>
                </a:lnTo>
                <a:lnTo>
                  <a:pt x="2200940" y="1116419"/>
                </a:lnTo>
                <a:lnTo>
                  <a:pt x="2434856" y="1116419"/>
                </a:lnTo>
                <a:lnTo>
                  <a:pt x="2955852" y="1041991"/>
                </a:lnTo>
                <a:lnTo>
                  <a:pt x="3168503" y="1010093"/>
                </a:lnTo>
                <a:lnTo>
                  <a:pt x="3274828" y="1297172"/>
                </a:lnTo>
                <a:lnTo>
                  <a:pt x="3466214" y="1796902"/>
                </a:lnTo>
                <a:lnTo>
                  <a:pt x="3753293" y="1818167"/>
                </a:lnTo>
                <a:lnTo>
                  <a:pt x="3870252" y="1711842"/>
                </a:lnTo>
                <a:lnTo>
                  <a:pt x="3838354" y="1350335"/>
                </a:lnTo>
                <a:lnTo>
                  <a:pt x="3785191" y="1212112"/>
                </a:lnTo>
                <a:lnTo>
                  <a:pt x="3551275" y="1212112"/>
                </a:lnTo>
                <a:lnTo>
                  <a:pt x="3402419" y="1169581"/>
                </a:lnTo>
                <a:lnTo>
                  <a:pt x="3285461" y="914400"/>
                </a:lnTo>
                <a:lnTo>
                  <a:pt x="3338624" y="712381"/>
                </a:lnTo>
                <a:lnTo>
                  <a:pt x="3487480" y="563525"/>
                </a:lnTo>
                <a:lnTo>
                  <a:pt x="3912782" y="510363"/>
                </a:lnTo>
                <a:lnTo>
                  <a:pt x="3891517" y="297712"/>
                </a:lnTo>
                <a:lnTo>
                  <a:pt x="3763926" y="0"/>
                </a:lnTo>
                <a:lnTo>
                  <a:pt x="3253563" y="21265"/>
                </a:lnTo>
                <a:lnTo>
                  <a:pt x="3062177" y="116958"/>
                </a:lnTo>
                <a:lnTo>
                  <a:pt x="2381693" y="148856"/>
                </a:lnTo>
                <a:cubicBezTo>
                  <a:pt x="2229335" y="160575"/>
                  <a:pt x="2289680" y="159488"/>
                  <a:pt x="2200940" y="159488"/>
                </a:cubicBezTo>
                <a:lnTo>
                  <a:pt x="1265275" y="138223"/>
                </a:lnTo>
                <a:lnTo>
                  <a:pt x="1244010" y="233916"/>
                </a:lnTo>
                <a:lnTo>
                  <a:pt x="1073889" y="85060"/>
                </a:lnTo>
                <a:lnTo>
                  <a:pt x="499731" y="53163"/>
                </a:lnTo>
                <a:lnTo>
                  <a:pt x="10633" y="85060"/>
                </a:lnTo>
                <a:close/>
              </a:path>
            </a:pathLst>
          </a:custGeom>
          <a:solidFill>
            <a:srgbClr val="FFFFFF">
              <a:alpha val="50588"/>
            </a:srgbClr>
          </a:solidFill>
          <a:ln w="57150" cap="rnd">
            <a:solidFill>
              <a:srgbClr val="60C473"/>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A5DE332-4287-4B4C-B01F-0DA087841EC6}"/>
              </a:ext>
            </a:extLst>
          </p:cNvPr>
          <p:cNvSpPr/>
          <p:nvPr/>
        </p:nvSpPr>
        <p:spPr>
          <a:xfrm>
            <a:off x="4921135" y="2294314"/>
            <a:ext cx="3808195" cy="2998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7B19D2C-6CFA-B646-8D6A-38A88E480B37}"/>
              </a:ext>
            </a:extLst>
          </p:cNvPr>
          <p:cNvSpPr txBox="1"/>
          <p:nvPr/>
        </p:nvSpPr>
        <p:spPr>
          <a:xfrm>
            <a:off x="4159780" y="4928280"/>
            <a:ext cx="1132655" cy="523220"/>
          </a:xfrm>
          <a:prstGeom prst="rect">
            <a:avLst/>
          </a:prstGeom>
          <a:solidFill>
            <a:schemeClr val="bg1"/>
          </a:solidFill>
        </p:spPr>
        <p:txBody>
          <a:bodyPr wrap="square" rtlCol="0">
            <a:spAutoFit/>
          </a:bodyPr>
          <a:lstStyle/>
          <a:p>
            <a:pPr algn="ctr"/>
            <a:r>
              <a:rPr lang="en-US" sz="1400" dirty="0"/>
              <a:t>Pre-task</a:t>
            </a:r>
          </a:p>
          <a:p>
            <a:pPr algn="ctr"/>
            <a:r>
              <a:rPr lang="en-US" sz="1400" dirty="0"/>
              <a:t>Resting State</a:t>
            </a:r>
          </a:p>
        </p:txBody>
      </p:sp>
    </p:spTree>
    <p:extLst>
      <p:ext uri="{BB962C8B-B14F-4D97-AF65-F5344CB8AC3E}">
        <p14:creationId xmlns:p14="http://schemas.microsoft.com/office/powerpoint/2010/main" val="298695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1"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P spid="9" grpId="1" animBg="1"/>
      <p:bldP spid="10" grpId="0" animBg="1"/>
      <p:bldP spid="10" grpId="1" animBg="1"/>
      <p:bldP spid="11"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CEDFD3D-19E3-164E-84F8-4BF7529414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6728" y="2511164"/>
            <a:ext cx="8725135" cy="3981709"/>
          </a:xfrm>
          <a:prstGeom prst="rect">
            <a:avLst/>
          </a:prstGeom>
          <a:solidFill>
            <a:schemeClr val="bg1"/>
          </a:solidFill>
        </p:spPr>
      </p:pic>
      <p:sp>
        <p:nvSpPr>
          <p:cNvPr id="2" name="Title 1">
            <a:extLst>
              <a:ext uri="{FF2B5EF4-FFF2-40B4-BE49-F238E27FC236}">
                <a16:creationId xmlns:a16="http://schemas.microsoft.com/office/drawing/2014/main" id="{DAA09AAC-FB71-A947-87B3-13EAFC72F2DE}"/>
              </a:ext>
            </a:extLst>
          </p:cNvPr>
          <p:cNvSpPr>
            <a:spLocks noGrp="1"/>
          </p:cNvSpPr>
          <p:nvPr>
            <p:ph type="title"/>
          </p:nvPr>
        </p:nvSpPr>
        <p:spPr/>
        <p:txBody>
          <a:bodyPr/>
          <a:lstStyle/>
          <a:p>
            <a:r>
              <a:rPr lang="en-US" dirty="0"/>
              <a:t>Stable Community Structure Across Reasoning Conditions</a:t>
            </a:r>
          </a:p>
        </p:txBody>
      </p:sp>
      <p:sp>
        <p:nvSpPr>
          <p:cNvPr id="4" name="Slide Number Placeholder 3">
            <a:extLst>
              <a:ext uri="{FF2B5EF4-FFF2-40B4-BE49-F238E27FC236}">
                <a16:creationId xmlns:a16="http://schemas.microsoft.com/office/drawing/2014/main" id="{A1EE7BAB-E0DE-EA4A-AE49-0ED3433BCC94}"/>
              </a:ext>
            </a:extLst>
          </p:cNvPr>
          <p:cNvSpPr>
            <a:spLocks noGrp="1"/>
          </p:cNvSpPr>
          <p:nvPr>
            <p:ph type="sldNum" sz="quarter" idx="12"/>
          </p:nvPr>
        </p:nvSpPr>
        <p:spPr/>
        <p:txBody>
          <a:bodyPr/>
          <a:lstStyle/>
          <a:p>
            <a:fld id="{E1552ADF-166F-AF40-B1A4-D35B819B761E}" type="slidenum">
              <a:rPr lang="en-US" smtClean="0"/>
              <a:t>54</a:t>
            </a:fld>
            <a:endParaRPr lang="en-US"/>
          </a:p>
        </p:txBody>
      </p:sp>
      <p:sp>
        <p:nvSpPr>
          <p:cNvPr id="6" name="Rectangle 5">
            <a:extLst>
              <a:ext uri="{FF2B5EF4-FFF2-40B4-BE49-F238E27FC236}">
                <a16:creationId xmlns:a16="http://schemas.microsoft.com/office/drawing/2014/main" id="{C9FA160D-E2AB-8949-B74A-03AB02F3F30F}"/>
              </a:ext>
            </a:extLst>
          </p:cNvPr>
          <p:cNvSpPr/>
          <p:nvPr/>
        </p:nvSpPr>
        <p:spPr>
          <a:xfrm>
            <a:off x="1220308" y="2943225"/>
            <a:ext cx="1459610" cy="3500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D800055-E018-284D-860F-E8A536B86D15}"/>
              </a:ext>
            </a:extLst>
          </p:cNvPr>
          <p:cNvGrpSpPr/>
          <p:nvPr/>
        </p:nvGrpSpPr>
        <p:grpSpPr>
          <a:xfrm>
            <a:off x="2171700" y="2561627"/>
            <a:ext cx="1014411" cy="3882035"/>
            <a:chOff x="2171700" y="2333027"/>
            <a:chExt cx="1014411" cy="3882035"/>
          </a:xfrm>
          <a:solidFill>
            <a:schemeClr val="bg1"/>
          </a:solidFill>
        </p:grpSpPr>
        <p:sp>
          <p:nvSpPr>
            <p:cNvPr id="7" name="Rectangle 6">
              <a:extLst>
                <a:ext uri="{FF2B5EF4-FFF2-40B4-BE49-F238E27FC236}">
                  <a16:creationId xmlns:a16="http://schemas.microsoft.com/office/drawing/2014/main" id="{42F973D8-690A-7B4B-8021-25179DFD0DFE}"/>
                </a:ext>
              </a:extLst>
            </p:cNvPr>
            <p:cNvSpPr/>
            <p:nvPr/>
          </p:nvSpPr>
          <p:spPr>
            <a:xfrm>
              <a:off x="2171700" y="2333027"/>
              <a:ext cx="508217" cy="38820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CF8E1B8-C7C7-E246-8FEE-3520AEAC5986}"/>
                </a:ext>
              </a:extLst>
            </p:cNvPr>
            <p:cNvSpPr/>
            <p:nvPr/>
          </p:nvSpPr>
          <p:spPr>
            <a:xfrm>
              <a:off x="2171700" y="2398710"/>
              <a:ext cx="1014411" cy="216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8898182F-814D-0C42-B99B-270E937646EB}"/>
              </a:ext>
            </a:extLst>
          </p:cNvPr>
          <p:cNvGrpSpPr/>
          <p:nvPr/>
        </p:nvGrpSpPr>
        <p:grpSpPr>
          <a:xfrm>
            <a:off x="4139528" y="2542470"/>
            <a:ext cx="4767743" cy="3901191"/>
            <a:chOff x="4139528" y="2313870"/>
            <a:chExt cx="4767743" cy="3901191"/>
          </a:xfrm>
          <a:solidFill>
            <a:schemeClr val="bg1"/>
          </a:solidFill>
        </p:grpSpPr>
        <p:sp>
          <p:nvSpPr>
            <p:cNvPr id="9" name="Rectangle 8">
              <a:extLst>
                <a:ext uri="{FF2B5EF4-FFF2-40B4-BE49-F238E27FC236}">
                  <a16:creationId xmlns:a16="http://schemas.microsoft.com/office/drawing/2014/main" id="{F053DDAA-ED03-E24B-8684-9E3966E71F86}"/>
                </a:ext>
              </a:extLst>
            </p:cNvPr>
            <p:cNvSpPr/>
            <p:nvPr/>
          </p:nvSpPr>
          <p:spPr>
            <a:xfrm>
              <a:off x="4139528" y="2313870"/>
              <a:ext cx="4767743" cy="39011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EC5C31C-82B9-CA40-A89B-424658F76F2D}"/>
                </a:ext>
              </a:extLst>
            </p:cNvPr>
            <p:cNvSpPr/>
            <p:nvPr/>
          </p:nvSpPr>
          <p:spPr>
            <a:xfrm>
              <a:off x="4903142" y="2394579"/>
              <a:ext cx="3876733" cy="504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a:extLst>
              <a:ext uri="{FF2B5EF4-FFF2-40B4-BE49-F238E27FC236}">
                <a16:creationId xmlns:a16="http://schemas.microsoft.com/office/drawing/2014/main" id="{5F1B5464-E148-A846-856A-17B91D58F60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94592" y="1778701"/>
            <a:ext cx="1287308" cy="653215"/>
          </a:xfrm>
          <a:prstGeom prst="rect">
            <a:avLst/>
          </a:prstGeom>
          <a:ln w="38100">
            <a:solidFill>
              <a:schemeClr val="tx1"/>
            </a:solidFill>
          </a:ln>
        </p:spPr>
      </p:pic>
      <p:pic>
        <p:nvPicPr>
          <p:cNvPr id="17" name="Picture 16">
            <a:extLst>
              <a:ext uri="{FF2B5EF4-FFF2-40B4-BE49-F238E27FC236}">
                <a16:creationId xmlns:a16="http://schemas.microsoft.com/office/drawing/2014/main" id="{7DD8A587-3327-3047-B34F-C09DA3EACBA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79800" y="1777265"/>
            <a:ext cx="1200588" cy="654652"/>
          </a:xfrm>
          <a:prstGeom prst="rect">
            <a:avLst/>
          </a:prstGeom>
          <a:ln w="38100">
            <a:solidFill>
              <a:schemeClr val="tx1"/>
            </a:solidFill>
          </a:ln>
        </p:spPr>
      </p:pic>
      <p:pic>
        <p:nvPicPr>
          <p:cNvPr id="18" name="Content Placeholder 6">
            <a:extLst>
              <a:ext uri="{FF2B5EF4-FFF2-40B4-BE49-F238E27FC236}">
                <a16:creationId xmlns:a16="http://schemas.microsoft.com/office/drawing/2014/main" id="{5C30032D-AF66-3B47-B279-39B51E3913E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03142" y="1789782"/>
            <a:ext cx="1168696" cy="633371"/>
          </a:xfrm>
          <a:prstGeom prst="rect">
            <a:avLst/>
          </a:prstGeom>
          <a:ln w="38100">
            <a:solidFill>
              <a:schemeClr val="tx1"/>
            </a:solidFill>
          </a:ln>
        </p:spPr>
      </p:pic>
      <p:pic>
        <p:nvPicPr>
          <p:cNvPr id="19" name="Content Placeholder 6">
            <a:extLst>
              <a:ext uri="{FF2B5EF4-FFF2-40B4-BE49-F238E27FC236}">
                <a16:creationId xmlns:a16="http://schemas.microsoft.com/office/drawing/2014/main" id="{1B19A857-C5F6-E44D-A30D-84E9625892B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804654" y="1778701"/>
            <a:ext cx="1192058" cy="633371"/>
          </a:xfrm>
          <a:prstGeom prst="rect">
            <a:avLst/>
          </a:prstGeom>
          <a:ln w="38100">
            <a:solidFill>
              <a:schemeClr val="tx1"/>
            </a:solidFill>
          </a:ln>
        </p:spPr>
      </p:pic>
      <p:pic>
        <p:nvPicPr>
          <p:cNvPr id="20" name="Picture 19"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996B440E-BF73-074F-A7A1-741DB7374EA4}"/>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17105" y="1704760"/>
            <a:ext cx="1318192" cy="4551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727583B0-D9D5-3443-B7B7-0A10708AC878}"/>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355534" y="2173306"/>
            <a:ext cx="1379763" cy="435332"/>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6F854220-74BF-774E-B461-5F6582E658D1}"/>
              </a:ext>
            </a:extLst>
          </p:cNvPr>
          <p:cNvGrpSpPr/>
          <p:nvPr/>
        </p:nvGrpSpPr>
        <p:grpSpPr>
          <a:xfrm>
            <a:off x="4139528" y="2561627"/>
            <a:ext cx="4767743" cy="3901191"/>
            <a:chOff x="4139528" y="2313870"/>
            <a:chExt cx="4767743" cy="3901191"/>
          </a:xfrm>
          <a:solidFill>
            <a:schemeClr val="bg1"/>
          </a:solidFill>
        </p:grpSpPr>
        <p:sp>
          <p:nvSpPr>
            <p:cNvPr id="25" name="Rectangle 24">
              <a:extLst>
                <a:ext uri="{FF2B5EF4-FFF2-40B4-BE49-F238E27FC236}">
                  <a16:creationId xmlns:a16="http://schemas.microsoft.com/office/drawing/2014/main" id="{DD877EEA-DC74-C741-9FC9-B654EEC46214}"/>
                </a:ext>
              </a:extLst>
            </p:cNvPr>
            <p:cNvSpPr/>
            <p:nvPr/>
          </p:nvSpPr>
          <p:spPr>
            <a:xfrm>
              <a:off x="4139528" y="2313870"/>
              <a:ext cx="4767743" cy="39011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32C0EA9A-0EB7-E449-B0B9-A80C04617D12}"/>
                </a:ext>
              </a:extLst>
            </p:cNvPr>
            <p:cNvSpPr/>
            <p:nvPr/>
          </p:nvSpPr>
          <p:spPr>
            <a:xfrm>
              <a:off x="4903142" y="2394579"/>
              <a:ext cx="3876733" cy="504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06F2C5ED-F2B9-B447-B1E2-EB2DE3C877CD}"/>
              </a:ext>
            </a:extLst>
          </p:cNvPr>
          <p:cNvGrpSpPr/>
          <p:nvPr/>
        </p:nvGrpSpPr>
        <p:grpSpPr>
          <a:xfrm>
            <a:off x="2679918" y="2561626"/>
            <a:ext cx="1808643" cy="3882035"/>
            <a:chOff x="2679918" y="2380038"/>
            <a:chExt cx="1808643" cy="3835024"/>
          </a:xfrm>
          <a:solidFill>
            <a:schemeClr val="bg1"/>
          </a:solidFill>
        </p:grpSpPr>
        <p:sp>
          <p:nvSpPr>
            <p:cNvPr id="11" name="Rectangle 10">
              <a:extLst>
                <a:ext uri="{FF2B5EF4-FFF2-40B4-BE49-F238E27FC236}">
                  <a16:creationId xmlns:a16="http://schemas.microsoft.com/office/drawing/2014/main" id="{70D464B8-742E-A446-9C4B-9318097F17B6}"/>
                </a:ext>
              </a:extLst>
            </p:cNvPr>
            <p:cNvSpPr/>
            <p:nvPr/>
          </p:nvSpPr>
          <p:spPr>
            <a:xfrm>
              <a:off x="3186111" y="2406266"/>
              <a:ext cx="1302450" cy="425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D005DED-0737-194A-88D7-73284B098643}"/>
                </a:ext>
              </a:extLst>
            </p:cNvPr>
            <p:cNvSpPr/>
            <p:nvPr/>
          </p:nvSpPr>
          <p:spPr>
            <a:xfrm>
              <a:off x="2679918" y="2380038"/>
              <a:ext cx="1459610" cy="3835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B0BCEC77-8788-B644-8C9B-617A3A4F8D7D}"/>
              </a:ext>
            </a:extLst>
          </p:cNvPr>
          <p:cNvSpPr txBox="1"/>
          <p:nvPr/>
        </p:nvSpPr>
        <p:spPr>
          <a:xfrm>
            <a:off x="2272157" y="2536658"/>
            <a:ext cx="587020" cy="338554"/>
          </a:xfrm>
          <a:prstGeom prst="rect">
            <a:avLst/>
          </a:prstGeom>
          <a:solidFill>
            <a:schemeClr val="bg1"/>
          </a:solidFill>
        </p:spPr>
        <p:txBody>
          <a:bodyPr wrap="none" rtlCol="0">
            <a:spAutoFit/>
          </a:bodyPr>
          <a:lstStyle/>
          <a:p>
            <a:r>
              <a:rPr lang="en-US" sz="1600" dirty="0">
                <a:latin typeface="Helvetica Neue Thin" panose="020B0403020202020204" pitchFamily="34" charset="0"/>
                <a:ea typeface="Helvetica Neue Thin" panose="020B0403020202020204" pitchFamily="34" charset="0"/>
                <a:cs typeface="Helvetica Neue" panose="02000503000000020004" pitchFamily="2" charset="0"/>
              </a:rPr>
              <a:t>Rest</a:t>
            </a:r>
          </a:p>
        </p:txBody>
      </p:sp>
      <p:sp>
        <p:nvSpPr>
          <p:cNvPr id="23" name="TextBox 22">
            <a:extLst>
              <a:ext uri="{FF2B5EF4-FFF2-40B4-BE49-F238E27FC236}">
                <a16:creationId xmlns:a16="http://schemas.microsoft.com/office/drawing/2014/main" id="{74B77154-9A1E-7D40-A43C-31415C6A167D}"/>
              </a:ext>
            </a:extLst>
          </p:cNvPr>
          <p:cNvSpPr txBox="1"/>
          <p:nvPr/>
        </p:nvSpPr>
        <p:spPr>
          <a:xfrm>
            <a:off x="3502361" y="2542471"/>
            <a:ext cx="1162277" cy="584775"/>
          </a:xfrm>
          <a:prstGeom prst="rect">
            <a:avLst/>
          </a:prstGeom>
          <a:solidFill>
            <a:schemeClr val="bg1"/>
          </a:solidFill>
        </p:spPr>
        <p:txBody>
          <a:bodyPr wrap="square" rtlCol="0">
            <a:spAutoFit/>
          </a:bodyPr>
          <a:lstStyle/>
          <a:p>
            <a:pPr algn="ctr"/>
            <a:r>
              <a:rPr lang="en-US" sz="1600" dirty="0">
                <a:latin typeface="Helvetica Neue Thin" panose="020B0403020202020204" pitchFamily="34" charset="0"/>
                <a:ea typeface="Helvetica Neue Thin" panose="020B0403020202020204" pitchFamily="34" charset="0"/>
              </a:rPr>
              <a:t>Symbolic</a:t>
            </a:r>
          </a:p>
          <a:p>
            <a:pPr algn="ctr"/>
            <a:r>
              <a:rPr lang="en-US" sz="1600" dirty="0">
                <a:latin typeface="Helvetica Neue Thin" panose="020B0403020202020204" pitchFamily="34" charset="0"/>
                <a:ea typeface="Helvetica Neue Thin" panose="020B0403020202020204" pitchFamily="34" charset="0"/>
              </a:rPr>
              <a:t>Reasoning</a:t>
            </a:r>
          </a:p>
        </p:txBody>
      </p:sp>
    </p:spTree>
    <p:custDataLst>
      <p:tags r:id="rId1"/>
    </p:custDataLst>
    <p:extLst>
      <p:ext uri="{BB962C8B-B14F-4D97-AF65-F5344CB8AC3E}">
        <p14:creationId xmlns:p14="http://schemas.microsoft.com/office/powerpoint/2010/main" val="212902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nodeType="afterEffect">
                                  <p:stCondLst>
                                    <p:cond delay="0"/>
                                  </p:stCondLst>
                                  <p:childTnLst>
                                    <p:animEffect transition="out" filter="wipe(left)">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xit" presetSubtype="8" fill="hold" nodeType="clickEffect">
                                  <p:stCondLst>
                                    <p:cond delay="0"/>
                                  </p:stCondLst>
                                  <p:childTnLst>
                                    <p:animEffect transition="out" filter="wipe(left)">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nodeType="clickEffect">
                                  <p:stCondLst>
                                    <p:cond delay="0"/>
                                  </p:stCondLst>
                                  <p:childTnLst>
                                    <p:animEffect transition="out" filter="wipe(left)">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xit" presetSubtype="8" fill="hold" nodeType="clickEffect">
                                  <p:stCondLst>
                                    <p:cond delay="0"/>
                                  </p:stCondLst>
                                  <p:childTnLst>
                                    <p:animEffect transition="out" filter="wipe(left)">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7" grpId="0" animBg="1"/>
      <p:bldP spid="2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49078-52BC-8341-BA6D-962C0096C23D}"/>
              </a:ext>
            </a:extLst>
          </p:cNvPr>
          <p:cNvSpPr>
            <a:spLocks noGrp="1"/>
          </p:cNvSpPr>
          <p:nvPr>
            <p:ph type="title"/>
          </p:nvPr>
        </p:nvSpPr>
        <p:spPr/>
        <p:txBody>
          <a:bodyPr/>
          <a:lstStyle/>
          <a:p>
            <a:r>
              <a:rPr lang="en-US" dirty="0"/>
              <a:t>Task Community Structure</a:t>
            </a:r>
          </a:p>
        </p:txBody>
      </p:sp>
      <p:pic>
        <p:nvPicPr>
          <p:cNvPr id="6" name="Content Placeholder 5">
            <a:extLst>
              <a:ext uri="{FF2B5EF4-FFF2-40B4-BE49-F238E27FC236}">
                <a16:creationId xmlns:a16="http://schemas.microsoft.com/office/drawing/2014/main" id="{46921909-042E-524F-A4E6-E7315E500B9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755405" y="1481990"/>
            <a:ext cx="2437930" cy="2875983"/>
          </a:xfrm>
        </p:spPr>
      </p:pic>
      <p:sp>
        <p:nvSpPr>
          <p:cNvPr id="4" name="Slide Number Placeholder 3">
            <a:extLst>
              <a:ext uri="{FF2B5EF4-FFF2-40B4-BE49-F238E27FC236}">
                <a16:creationId xmlns:a16="http://schemas.microsoft.com/office/drawing/2014/main" id="{42679C5A-B8BE-BF44-A6D8-BA895B6003E3}"/>
              </a:ext>
            </a:extLst>
          </p:cNvPr>
          <p:cNvSpPr>
            <a:spLocks noGrp="1"/>
          </p:cNvSpPr>
          <p:nvPr>
            <p:ph type="sldNum" sz="quarter" idx="12"/>
          </p:nvPr>
        </p:nvSpPr>
        <p:spPr/>
        <p:txBody>
          <a:bodyPr/>
          <a:lstStyle/>
          <a:p>
            <a:fld id="{E1552ADF-166F-AF40-B1A4-D35B819B761E}" type="slidenum">
              <a:rPr lang="en-US" smtClean="0"/>
              <a:t>55</a:t>
            </a:fld>
            <a:endParaRPr lang="en-US"/>
          </a:p>
        </p:txBody>
      </p:sp>
      <p:pic>
        <p:nvPicPr>
          <p:cNvPr id="8" name="Picture 7">
            <a:extLst>
              <a:ext uri="{FF2B5EF4-FFF2-40B4-BE49-F238E27FC236}">
                <a16:creationId xmlns:a16="http://schemas.microsoft.com/office/drawing/2014/main" id="{C443FB1D-DDC2-934C-9AEB-B749CDDD3C2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4542" y="3676651"/>
            <a:ext cx="881744" cy="2679700"/>
          </a:xfrm>
          <a:prstGeom prst="rect">
            <a:avLst/>
          </a:prstGeom>
        </p:spPr>
      </p:pic>
      <p:sp>
        <p:nvSpPr>
          <p:cNvPr id="10" name="Right Brace 9">
            <a:extLst>
              <a:ext uri="{FF2B5EF4-FFF2-40B4-BE49-F238E27FC236}">
                <a16:creationId xmlns:a16="http://schemas.microsoft.com/office/drawing/2014/main" id="{2F735927-F2B2-874D-86AF-725A75FDAE5D}"/>
              </a:ext>
            </a:extLst>
          </p:cNvPr>
          <p:cNvSpPr/>
          <p:nvPr/>
        </p:nvSpPr>
        <p:spPr>
          <a:xfrm>
            <a:off x="1404257" y="4136571"/>
            <a:ext cx="108857" cy="685800"/>
          </a:xfrm>
          <a:prstGeom prst="rightBrac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a:extLst>
              <a:ext uri="{FF2B5EF4-FFF2-40B4-BE49-F238E27FC236}">
                <a16:creationId xmlns:a16="http://schemas.microsoft.com/office/drawing/2014/main" id="{80BFBF9F-92B5-5040-8FBE-5638152EC344}"/>
              </a:ext>
            </a:extLst>
          </p:cNvPr>
          <p:cNvSpPr/>
          <p:nvPr/>
        </p:nvSpPr>
        <p:spPr>
          <a:xfrm>
            <a:off x="1404257" y="4898571"/>
            <a:ext cx="108857" cy="531341"/>
          </a:xfrm>
          <a:prstGeom prst="rightBrace">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a:extLst>
              <a:ext uri="{FF2B5EF4-FFF2-40B4-BE49-F238E27FC236}">
                <a16:creationId xmlns:a16="http://schemas.microsoft.com/office/drawing/2014/main" id="{ECC383CD-3368-C440-B6D7-8ADBA84579FC}"/>
              </a:ext>
            </a:extLst>
          </p:cNvPr>
          <p:cNvSpPr/>
          <p:nvPr/>
        </p:nvSpPr>
        <p:spPr>
          <a:xfrm>
            <a:off x="1404256" y="5506112"/>
            <a:ext cx="108857" cy="584004"/>
          </a:xfrm>
          <a:prstGeom prst="rightBrace">
            <a:avLst/>
          </a:prstGeom>
          <a:ln w="38100">
            <a:solidFill>
              <a:srgbClr val="DD4A6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761D9BC-9130-DE43-A6C3-1CF0B0B3099A}"/>
              </a:ext>
            </a:extLst>
          </p:cNvPr>
          <p:cNvCxnSpPr>
            <a:cxnSpLocks/>
          </p:cNvCxnSpPr>
          <p:nvPr/>
        </p:nvCxnSpPr>
        <p:spPr>
          <a:xfrm>
            <a:off x="1513113" y="4482790"/>
            <a:ext cx="5822841" cy="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70FBF1D-9931-E84E-9B2E-039F8FB626F6}"/>
              </a:ext>
            </a:extLst>
          </p:cNvPr>
          <p:cNvCxnSpPr>
            <a:cxnSpLocks/>
            <a:stCxn id="11" idx="1"/>
          </p:cNvCxnSpPr>
          <p:nvPr/>
        </p:nvCxnSpPr>
        <p:spPr>
          <a:xfrm>
            <a:off x="1513114" y="5164242"/>
            <a:ext cx="367994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5FAB5E1-35A8-3E48-BBEB-7C19493662FC}"/>
              </a:ext>
            </a:extLst>
          </p:cNvPr>
          <p:cNvCxnSpPr>
            <a:cxnSpLocks/>
            <a:stCxn id="12" idx="1"/>
          </p:cNvCxnSpPr>
          <p:nvPr/>
        </p:nvCxnSpPr>
        <p:spPr>
          <a:xfrm>
            <a:off x="1513113" y="5798114"/>
            <a:ext cx="1553472" cy="0"/>
          </a:xfrm>
          <a:prstGeom prst="line">
            <a:avLst/>
          </a:prstGeom>
          <a:ln w="38100">
            <a:solidFill>
              <a:srgbClr val="DD4A6F"/>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A5DA238-BA7D-6C40-BA5C-0E1D7ED39C0D}"/>
              </a:ext>
            </a:extLst>
          </p:cNvPr>
          <p:cNvCxnSpPr>
            <a:cxnSpLocks/>
          </p:cNvCxnSpPr>
          <p:nvPr/>
        </p:nvCxnSpPr>
        <p:spPr>
          <a:xfrm flipV="1">
            <a:off x="7335954" y="4326673"/>
            <a:ext cx="0" cy="178652"/>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8A7F0C4-7C31-714A-AA2F-9F9F0F7E6BD1}"/>
              </a:ext>
            </a:extLst>
          </p:cNvPr>
          <p:cNvCxnSpPr>
            <a:cxnSpLocks/>
          </p:cNvCxnSpPr>
          <p:nvPr/>
        </p:nvCxnSpPr>
        <p:spPr>
          <a:xfrm flipV="1">
            <a:off x="5193061" y="4546103"/>
            <a:ext cx="0" cy="61813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430BB66-BBE4-C04E-ABC5-503237555F86}"/>
              </a:ext>
            </a:extLst>
          </p:cNvPr>
          <p:cNvCxnSpPr>
            <a:cxnSpLocks/>
          </p:cNvCxnSpPr>
          <p:nvPr/>
        </p:nvCxnSpPr>
        <p:spPr>
          <a:xfrm flipV="1">
            <a:off x="3066585" y="4546103"/>
            <a:ext cx="0" cy="552535"/>
          </a:xfrm>
          <a:prstGeom prst="straightConnector1">
            <a:avLst/>
          </a:prstGeom>
          <a:ln w="38100">
            <a:solidFill>
              <a:srgbClr val="DD4A6F"/>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2A6907C-30BC-3B40-96D1-63CBDE453D3F}"/>
              </a:ext>
            </a:extLst>
          </p:cNvPr>
          <p:cNvCxnSpPr>
            <a:cxnSpLocks/>
          </p:cNvCxnSpPr>
          <p:nvPr/>
        </p:nvCxnSpPr>
        <p:spPr>
          <a:xfrm flipV="1">
            <a:off x="3066585" y="5243332"/>
            <a:ext cx="0" cy="554782"/>
          </a:xfrm>
          <a:prstGeom prst="line">
            <a:avLst/>
          </a:prstGeom>
          <a:ln w="38100">
            <a:solidFill>
              <a:srgbClr val="DD4A6F"/>
            </a:solidFill>
          </a:ln>
        </p:spPr>
        <p:style>
          <a:lnRef idx="1">
            <a:schemeClr val="accent1"/>
          </a:lnRef>
          <a:fillRef idx="0">
            <a:schemeClr val="accent1"/>
          </a:fillRef>
          <a:effectRef idx="0">
            <a:schemeClr val="accent1"/>
          </a:effectRef>
          <a:fontRef idx="minor">
            <a:schemeClr val="tx1"/>
          </a:fontRef>
        </p:style>
      </p:cxnSp>
      <p:pic>
        <p:nvPicPr>
          <p:cNvPr id="40" name="Content Placeholder 5">
            <a:extLst>
              <a:ext uri="{FF2B5EF4-FFF2-40B4-BE49-F238E27FC236}">
                <a16:creationId xmlns:a16="http://schemas.microsoft.com/office/drawing/2014/main" id="{3046C0BF-1796-834D-BA95-22DF4AD3ACE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199185" y="1482441"/>
            <a:ext cx="2047176" cy="2875983"/>
          </a:xfrm>
          <a:prstGeom prst="rect">
            <a:avLst/>
          </a:prstGeom>
        </p:spPr>
      </p:pic>
      <p:pic>
        <p:nvPicPr>
          <p:cNvPr id="41" name="Content Placeholder 5">
            <a:extLst>
              <a:ext uri="{FF2B5EF4-FFF2-40B4-BE49-F238E27FC236}">
                <a16:creationId xmlns:a16="http://schemas.microsoft.com/office/drawing/2014/main" id="{F367A8FA-E305-2248-9615-4D80391B55C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29283" y="1481990"/>
            <a:ext cx="2202543" cy="2875983"/>
          </a:xfrm>
          <a:prstGeom prst="rect">
            <a:avLst/>
          </a:prstGeom>
        </p:spPr>
      </p:pic>
    </p:spTree>
    <p:extLst>
      <p:ext uri="{BB962C8B-B14F-4D97-AF65-F5344CB8AC3E}">
        <p14:creationId xmlns:p14="http://schemas.microsoft.com/office/powerpoint/2010/main" val="229559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par>
                          <p:cTn id="33" fill="hold">
                            <p:stCondLst>
                              <p:cond delay="1000"/>
                            </p:stCondLst>
                            <p:childTnLst>
                              <p:par>
                                <p:cTn id="34" presetID="22" presetClass="entr" presetSubtype="4"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childTnLst>
                          </p:cTn>
                        </p:par>
                        <p:par>
                          <p:cTn id="37" fill="hold">
                            <p:stCondLst>
                              <p:cond delay="1500"/>
                            </p:stCondLst>
                            <p:childTnLst>
                              <p:par>
                                <p:cTn id="38" presetID="9" presetClass="entr" presetSubtype="0" fill="hold"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dissolve">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childTnLst>
                          </p:cTn>
                        </p:par>
                        <p:par>
                          <p:cTn id="54" fill="hold">
                            <p:stCondLst>
                              <p:cond delay="1500"/>
                            </p:stCondLst>
                            <p:childTnLst>
                              <p:par>
                                <p:cTn id="55" presetID="9" presetClass="entr" presetSubtype="0"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dissolve">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49078-52BC-8341-BA6D-962C0096C23D}"/>
              </a:ext>
            </a:extLst>
          </p:cNvPr>
          <p:cNvSpPr>
            <a:spLocks noGrp="1"/>
          </p:cNvSpPr>
          <p:nvPr>
            <p:ph type="title"/>
          </p:nvPr>
        </p:nvSpPr>
        <p:spPr/>
        <p:txBody>
          <a:bodyPr>
            <a:normAutofit fontScale="90000"/>
          </a:bodyPr>
          <a:lstStyle/>
          <a:p>
            <a:r>
              <a:rPr lang="en-US" dirty="0"/>
              <a:t>Community C is Most Active and Most Reconfigured During Reasoning</a:t>
            </a:r>
          </a:p>
        </p:txBody>
      </p:sp>
      <p:sp>
        <p:nvSpPr>
          <p:cNvPr id="4" name="Slide Number Placeholder 3">
            <a:extLst>
              <a:ext uri="{FF2B5EF4-FFF2-40B4-BE49-F238E27FC236}">
                <a16:creationId xmlns:a16="http://schemas.microsoft.com/office/drawing/2014/main" id="{42679C5A-B8BE-BF44-A6D8-BA895B6003E3}"/>
              </a:ext>
            </a:extLst>
          </p:cNvPr>
          <p:cNvSpPr>
            <a:spLocks noGrp="1"/>
          </p:cNvSpPr>
          <p:nvPr>
            <p:ph type="sldNum" sz="quarter" idx="12"/>
          </p:nvPr>
        </p:nvSpPr>
        <p:spPr/>
        <p:txBody>
          <a:bodyPr/>
          <a:lstStyle/>
          <a:p>
            <a:fld id="{E1552ADF-166F-AF40-B1A4-D35B819B761E}" type="slidenum">
              <a:rPr lang="en-US" smtClean="0"/>
              <a:t>56</a:t>
            </a:fld>
            <a:endParaRPr lang="en-US"/>
          </a:p>
        </p:txBody>
      </p:sp>
      <p:pic>
        <p:nvPicPr>
          <p:cNvPr id="5" name="Content Placeholder 5">
            <a:extLst>
              <a:ext uri="{FF2B5EF4-FFF2-40B4-BE49-F238E27FC236}">
                <a16:creationId xmlns:a16="http://schemas.microsoft.com/office/drawing/2014/main" id="{503CE79E-F3E5-B04D-BD9E-75CC752FE4FD}"/>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11496" y="1604725"/>
            <a:ext cx="4769698" cy="2058370"/>
          </a:xfrm>
        </p:spPr>
      </p:pic>
      <p:grpSp>
        <p:nvGrpSpPr>
          <p:cNvPr id="28" name="Group 27">
            <a:extLst>
              <a:ext uri="{FF2B5EF4-FFF2-40B4-BE49-F238E27FC236}">
                <a16:creationId xmlns:a16="http://schemas.microsoft.com/office/drawing/2014/main" id="{FC35775B-F3D6-6A4C-A80C-3600EBEAB122}"/>
              </a:ext>
            </a:extLst>
          </p:cNvPr>
          <p:cNvGrpSpPr/>
          <p:nvPr/>
        </p:nvGrpSpPr>
        <p:grpSpPr>
          <a:xfrm>
            <a:off x="2188365" y="3620963"/>
            <a:ext cx="4415960" cy="3182744"/>
            <a:chOff x="2716544" y="4285109"/>
            <a:chExt cx="3380385" cy="2436367"/>
          </a:xfrm>
        </p:grpSpPr>
        <p:grpSp>
          <p:nvGrpSpPr>
            <p:cNvPr id="15" name="Group 14">
              <a:extLst>
                <a:ext uri="{FF2B5EF4-FFF2-40B4-BE49-F238E27FC236}">
                  <a16:creationId xmlns:a16="http://schemas.microsoft.com/office/drawing/2014/main" id="{9D7BF709-1B20-8D45-96BA-3A0F756588B5}"/>
                </a:ext>
              </a:extLst>
            </p:cNvPr>
            <p:cNvGrpSpPr/>
            <p:nvPr/>
          </p:nvGrpSpPr>
          <p:grpSpPr>
            <a:xfrm>
              <a:off x="2716544" y="4285109"/>
              <a:ext cx="3380385" cy="2436367"/>
              <a:chOff x="2716544" y="4285109"/>
              <a:chExt cx="3380385" cy="2436367"/>
            </a:xfrm>
          </p:grpSpPr>
          <p:pic>
            <p:nvPicPr>
              <p:cNvPr id="6" name="Content Placeholder 5">
                <a:extLst>
                  <a:ext uri="{FF2B5EF4-FFF2-40B4-BE49-F238E27FC236}">
                    <a16:creationId xmlns:a16="http://schemas.microsoft.com/office/drawing/2014/main" id="{A8DBC129-A8BA-8443-A34E-EFC7B7B13B8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5397"/>
              <a:stretch/>
            </p:blipFill>
            <p:spPr>
              <a:xfrm>
                <a:off x="2716544" y="4285109"/>
                <a:ext cx="3359603" cy="2436367"/>
              </a:xfrm>
              <a:prstGeom prst="rect">
                <a:avLst/>
              </a:prstGeom>
            </p:spPr>
          </p:pic>
          <p:sp>
            <p:nvSpPr>
              <p:cNvPr id="3" name="TextBox 2">
                <a:extLst>
                  <a:ext uri="{FF2B5EF4-FFF2-40B4-BE49-F238E27FC236}">
                    <a16:creationId xmlns:a16="http://schemas.microsoft.com/office/drawing/2014/main" id="{2C7DAD19-4A7C-B448-9ADE-D265EAFC201B}"/>
                  </a:ext>
                </a:extLst>
              </p:cNvPr>
              <p:cNvSpPr txBox="1"/>
              <p:nvPr/>
            </p:nvSpPr>
            <p:spPr>
              <a:xfrm>
                <a:off x="3731559" y="4977246"/>
                <a:ext cx="274434" cy="307777"/>
              </a:xfrm>
              <a:prstGeom prst="rect">
                <a:avLst/>
              </a:prstGeom>
              <a:noFill/>
            </p:spPr>
            <p:txBody>
              <a:bodyPr wrap="none" rtlCol="0">
                <a:spAutoFit/>
              </a:bodyPr>
              <a:lstStyle/>
              <a:p>
                <a:r>
                  <a:rPr lang="en-US" sz="1400" dirty="0">
                    <a:solidFill>
                      <a:srgbClr val="F4D463"/>
                    </a:solidFill>
                  </a:rPr>
                  <a:t>*</a:t>
                </a:r>
              </a:p>
            </p:txBody>
          </p:sp>
          <p:sp>
            <p:nvSpPr>
              <p:cNvPr id="8" name="TextBox 7">
                <a:extLst>
                  <a:ext uri="{FF2B5EF4-FFF2-40B4-BE49-F238E27FC236}">
                    <a16:creationId xmlns:a16="http://schemas.microsoft.com/office/drawing/2014/main" id="{DCA43D27-79D3-BC45-B02E-29B4FF4B3185}"/>
                  </a:ext>
                </a:extLst>
              </p:cNvPr>
              <p:cNvSpPr txBox="1"/>
              <p:nvPr/>
            </p:nvSpPr>
            <p:spPr>
              <a:xfrm>
                <a:off x="4427518" y="5195457"/>
                <a:ext cx="274434" cy="307777"/>
              </a:xfrm>
              <a:prstGeom prst="rect">
                <a:avLst/>
              </a:prstGeom>
              <a:noFill/>
            </p:spPr>
            <p:txBody>
              <a:bodyPr wrap="none" rtlCol="0">
                <a:spAutoFit/>
              </a:bodyPr>
              <a:lstStyle/>
              <a:p>
                <a:r>
                  <a:rPr lang="en-US" sz="1400" dirty="0">
                    <a:solidFill>
                      <a:srgbClr val="F4D463"/>
                    </a:solidFill>
                  </a:rPr>
                  <a:t>*</a:t>
                </a:r>
              </a:p>
            </p:txBody>
          </p:sp>
          <p:sp>
            <p:nvSpPr>
              <p:cNvPr id="9" name="TextBox 8">
                <a:extLst>
                  <a:ext uri="{FF2B5EF4-FFF2-40B4-BE49-F238E27FC236}">
                    <a16:creationId xmlns:a16="http://schemas.microsoft.com/office/drawing/2014/main" id="{C3585C21-E6BC-BD44-948C-B5B888964ACF}"/>
                  </a:ext>
                </a:extLst>
              </p:cNvPr>
              <p:cNvSpPr txBox="1"/>
              <p:nvPr/>
            </p:nvSpPr>
            <p:spPr>
              <a:xfrm>
                <a:off x="5137360" y="4601153"/>
                <a:ext cx="274434" cy="307777"/>
              </a:xfrm>
              <a:prstGeom prst="rect">
                <a:avLst/>
              </a:prstGeom>
              <a:noFill/>
            </p:spPr>
            <p:txBody>
              <a:bodyPr wrap="none" rtlCol="0">
                <a:spAutoFit/>
              </a:bodyPr>
              <a:lstStyle/>
              <a:p>
                <a:r>
                  <a:rPr lang="en-US" sz="1400" dirty="0">
                    <a:solidFill>
                      <a:srgbClr val="F4D463"/>
                    </a:solidFill>
                  </a:rPr>
                  <a:t>*</a:t>
                </a:r>
              </a:p>
            </p:txBody>
          </p:sp>
          <p:sp>
            <p:nvSpPr>
              <p:cNvPr id="10" name="TextBox 9">
                <a:extLst>
                  <a:ext uri="{FF2B5EF4-FFF2-40B4-BE49-F238E27FC236}">
                    <a16:creationId xmlns:a16="http://schemas.microsoft.com/office/drawing/2014/main" id="{7070F36E-3591-714A-86D3-072EE61DD224}"/>
                  </a:ext>
                </a:extLst>
              </p:cNvPr>
              <p:cNvSpPr txBox="1"/>
              <p:nvPr/>
            </p:nvSpPr>
            <p:spPr>
              <a:xfrm>
                <a:off x="5822495" y="4762988"/>
                <a:ext cx="274434" cy="307777"/>
              </a:xfrm>
              <a:prstGeom prst="rect">
                <a:avLst/>
              </a:prstGeom>
              <a:noFill/>
            </p:spPr>
            <p:txBody>
              <a:bodyPr wrap="none" rtlCol="0">
                <a:spAutoFit/>
              </a:bodyPr>
              <a:lstStyle/>
              <a:p>
                <a:r>
                  <a:rPr lang="en-US" sz="1400" dirty="0">
                    <a:solidFill>
                      <a:srgbClr val="F4D463"/>
                    </a:solidFill>
                  </a:rPr>
                  <a:t>*</a:t>
                </a:r>
              </a:p>
            </p:txBody>
          </p:sp>
          <p:sp>
            <p:nvSpPr>
              <p:cNvPr id="11" name="TextBox 10">
                <a:extLst>
                  <a:ext uri="{FF2B5EF4-FFF2-40B4-BE49-F238E27FC236}">
                    <a16:creationId xmlns:a16="http://schemas.microsoft.com/office/drawing/2014/main" id="{9D255B94-E9E5-9B4E-A52E-252B1E616504}"/>
                  </a:ext>
                </a:extLst>
              </p:cNvPr>
              <p:cNvSpPr txBox="1"/>
              <p:nvPr/>
            </p:nvSpPr>
            <p:spPr>
              <a:xfrm>
                <a:off x="3331937" y="5415028"/>
                <a:ext cx="274434" cy="307777"/>
              </a:xfrm>
              <a:prstGeom prst="rect">
                <a:avLst/>
              </a:prstGeom>
              <a:noFill/>
            </p:spPr>
            <p:txBody>
              <a:bodyPr wrap="none" rtlCol="0">
                <a:spAutoFit/>
              </a:bodyPr>
              <a:lstStyle/>
              <a:p>
                <a:r>
                  <a:rPr lang="en-US" sz="1400" dirty="0">
                    <a:solidFill>
                      <a:srgbClr val="DD4A6F"/>
                    </a:solidFill>
                  </a:rPr>
                  <a:t>*</a:t>
                </a:r>
              </a:p>
            </p:txBody>
          </p:sp>
          <p:sp>
            <p:nvSpPr>
              <p:cNvPr id="12" name="TextBox 11">
                <a:extLst>
                  <a:ext uri="{FF2B5EF4-FFF2-40B4-BE49-F238E27FC236}">
                    <a16:creationId xmlns:a16="http://schemas.microsoft.com/office/drawing/2014/main" id="{58DB09BC-0356-5444-A793-85D41FE5FC11}"/>
                  </a:ext>
                </a:extLst>
              </p:cNvPr>
              <p:cNvSpPr txBox="1"/>
              <p:nvPr/>
            </p:nvSpPr>
            <p:spPr>
              <a:xfrm>
                <a:off x="4026163" y="5415027"/>
                <a:ext cx="274434" cy="307777"/>
              </a:xfrm>
              <a:prstGeom prst="rect">
                <a:avLst/>
              </a:prstGeom>
              <a:noFill/>
            </p:spPr>
            <p:txBody>
              <a:bodyPr wrap="none" rtlCol="0">
                <a:spAutoFit/>
              </a:bodyPr>
              <a:lstStyle/>
              <a:p>
                <a:r>
                  <a:rPr lang="en-US" sz="1400" dirty="0">
                    <a:solidFill>
                      <a:srgbClr val="DD4A6F"/>
                    </a:solidFill>
                  </a:rPr>
                  <a:t>*</a:t>
                </a:r>
              </a:p>
            </p:txBody>
          </p:sp>
          <p:sp>
            <p:nvSpPr>
              <p:cNvPr id="13" name="TextBox 12">
                <a:extLst>
                  <a:ext uri="{FF2B5EF4-FFF2-40B4-BE49-F238E27FC236}">
                    <a16:creationId xmlns:a16="http://schemas.microsoft.com/office/drawing/2014/main" id="{50562438-2F91-9340-8698-2FA1D602182F}"/>
                  </a:ext>
                </a:extLst>
              </p:cNvPr>
              <p:cNvSpPr txBox="1"/>
              <p:nvPr/>
            </p:nvSpPr>
            <p:spPr>
              <a:xfrm>
                <a:off x="4739717" y="5415028"/>
                <a:ext cx="274434" cy="307777"/>
              </a:xfrm>
              <a:prstGeom prst="rect">
                <a:avLst/>
              </a:prstGeom>
              <a:noFill/>
            </p:spPr>
            <p:txBody>
              <a:bodyPr wrap="none" rtlCol="0">
                <a:spAutoFit/>
              </a:bodyPr>
              <a:lstStyle/>
              <a:p>
                <a:r>
                  <a:rPr lang="en-US" sz="1400" dirty="0">
                    <a:solidFill>
                      <a:srgbClr val="DD4A6F"/>
                    </a:solidFill>
                  </a:rPr>
                  <a:t>*</a:t>
                </a:r>
              </a:p>
            </p:txBody>
          </p:sp>
          <p:sp>
            <p:nvSpPr>
              <p:cNvPr id="14" name="TextBox 13">
                <a:extLst>
                  <a:ext uri="{FF2B5EF4-FFF2-40B4-BE49-F238E27FC236}">
                    <a16:creationId xmlns:a16="http://schemas.microsoft.com/office/drawing/2014/main" id="{7E9DD983-1817-EC47-A544-6B8D49D5B84D}"/>
                  </a:ext>
                </a:extLst>
              </p:cNvPr>
              <p:cNvSpPr txBox="1"/>
              <p:nvPr/>
            </p:nvSpPr>
            <p:spPr>
              <a:xfrm>
                <a:off x="5421380" y="5415027"/>
                <a:ext cx="274434" cy="307777"/>
              </a:xfrm>
              <a:prstGeom prst="rect">
                <a:avLst/>
              </a:prstGeom>
              <a:noFill/>
            </p:spPr>
            <p:txBody>
              <a:bodyPr wrap="none" rtlCol="0">
                <a:spAutoFit/>
              </a:bodyPr>
              <a:lstStyle/>
              <a:p>
                <a:r>
                  <a:rPr lang="en-US" sz="1400" dirty="0">
                    <a:solidFill>
                      <a:srgbClr val="DD4A6F"/>
                    </a:solidFill>
                  </a:rPr>
                  <a:t>*</a:t>
                </a:r>
              </a:p>
            </p:txBody>
          </p:sp>
        </p:grpSp>
        <p:cxnSp>
          <p:nvCxnSpPr>
            <p:cNvPr id="17" name="Straight Connector 16">
              <a:extLst>
                <a:ext uri="{FF2B5EF4-FFF2-40B4-BE49-F238E27FC236}">
                  <a16:creationId xmlns:a16="http://schemas.microsoft.com/office/drawing/2014/main" id="{6C693179-66C3-5C44-B7D5-68DA0F5845A0}"/>
                </a:ext>
              </a:extLst>
            </p:cNvPr>
            <p:cNvCxnSpPr/>
            <p:nvPr/>
          </p:nvCxnSpPr>
          <p:spPr>
            <a:xfrm>
              <a:off x="3852582" y="4659406"/>
              <a:ext cx="719418" cy="0"/>
            </a:xfrm>
            <a:prstGeom prst="line">
              <a:avLst/>
            </a:prstGeom>
            <a:ln w="19050">
              <a:solidFill>
                <a:srgbClr val="F5D46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03D74FB-8D21-E54F-A993-D16B3E688735}"/>
                </a:ext>
              </a:extLst>
            </p:cNvPr>
            <p:cNvCxnSpPr/>
            <p:nvPr/>
          </p:nvCxnSpPr>
          <p:spPr>
            <a:xfrm>
              <a:off x="5263267" y="4601153"/>
              <a:ext cx="719418" cy="0"/>
            </a:xfrm>
            <a:prstGeom prst="line">
              <a:avLst/>
            </a:prstGeom>
            <a:ln w="19050">
              <a:solidFill>
                <a:srgbClr val="F5D46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1AB0ECC-C799-B449-8D75-FEAF34EF0C67}"/>
                </a:ext>
              </a:extLst>
            </p:cNvPr>
            <p:cNvSpPr txBox="1"/>
            <p:nvPr/>
          </p:nvSpPr>
          <p:spPr>
            <a:xfrm>
              <a:off x="4075074" y="4476667"/>
              <a:ext cx="274434" cy="307777"/>
            </a:xfrm>
            <a:prstGeom prst="rect">
              <a:avLst/>
            </a:prstGeom>
            <a:noFill/>
          </p:spPr>
          <p:txBody>
            <a:bodyPr wrap="none" rtlCol="0">
              <a:spAutoFit/>
            </a:bodyPr>
            <a:lstStyle/>
            <a:p>
              <a:r>
                <a:rPr lang="en-US" sz="1400" dirty="0">
                  <a:solidFill>
                    <a:srgbClr val="F4D463"/>
                  </a:solidFill>
                </a:rPr>
                <a:t>*</a:t>
              </a:r>
            </a:p>
          </p:txBody>
        </p:sp>
        <p:sp>
          <p:nvSpPr>
            <p:cNvPr id="20" name="TextBox 19">
              <a:extLst>
                <a:ext uri="{FF2B5EF4-FFF2-40B4-BE49-F238E27FC236}">
                  <a16:creationId xmlns:a16="http://schemas.microsoft.com/office/drawing/2014/main" id="{98163CD7-0B91-2840-A2D6-8E6FD582900F}"/>
                </a:ext>
              </a:extLst>
            </p:cNvPr>
            <p:cNvSpPr txBox="1"/>
            <p:nvPr/>
          </p:nvSpPr>
          <p:spPr>
            <a:xfrm>
              <a:off x="5485759" y="4388403"/>
              <a:ext cx="274434" cy="307777"/>
            </a:xfrm>
            <a:prstGeom prst="rect">
              <a:avLst/>
            </a:prstGeom>
            <a:noFill/>
          </p:spPr>
          <p:txBody>
            <a:bodyPr wrap="none" rtlCol="0">
              <a:spAutoFit/>
            </a:bodyPr>
            <a:lstStyle/>
            <a:p>
              <a:r>
                <a:rPr lang="en-US" sz="1400" dirty="0">
                  <a:solidFill>
                    <a:srgbClr val="F4D463"/>
                  </a:solidFill>
                </a:rPr>
                <a:t>*</a:t>
              </a:r>
            </a:p>
          </p:txBody>
        </p:sp>
        <p:cxnSp>
          <p:nvCxnSpPr>
            <p:cNvPr id="21" name="Straight Connector 20">
              <a:extLst>
                <a:ext uri="{FF2B5EF4-FFF2-40B4-BE49-F238E27FC236}">
                  <a16:creationId xmlns:a16="http://schemas.microsoft.com/office/drawing/2014/main" id="{C3A519E4-7BD3-7048-B5B8-C7056809A989}"/>
                </a:ext>
              </a:extLst>
            </p:cNvPr>
            <p:cNvCxnSpPr>
              <a:cxnSpLocks/>
            </p:cNvCxnSpPr>
            <p:nvPr/>
          </p:nvCxnSpPr>
          <p:spPr>
            <a:xfrm>
              <a:off x="3852582" y="4652148"/>
              <a:ext cx="0" cy="44032"/>
            </a:xfrm>
            <a:prstGeom prst="line">
              <a:avLst/>
            </a:prstGeom>
            <a:ln w="19050">
              <a:solidFill>
                <a:srgbClr val="F5D46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34FFD63-C686-7E4E-BD1B-CF8F4768D0A1}"/>
                </a:ext>
              </a:extLst>
            </p:cNvPr>
            <p:cNvCxnSpPr>
              <a:cxnSpLocks/>
            </p:cNvCxnSpPr>
            <p:nvPr/>
          </p:nvCxnSpPr>
          <p:spPr>
            <a:xfrm>
              <a:off x="4570132" y="4652148"/>
              <a:ext cx="0" cy="44032"/>
            </a:xfrm>
            <a:prstGeom prst="line">
              <a:avLst/>
            </a:prstGeom>
            <a:ln w="19050">
              <a:solidFill>
                <a:srgbClr val="F5D46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18FD271-0CDB-FD47-BA76-1005FF15C906}"/>
                </a:ext>
              </a:extLst>
            </p:cNvPr>
            <p:cNvCxnSpPr>
              <a:cxnSpLocks/>
            </p:cNvCxnSpPr>
            <p:nvPr/>
          </p:nvCxnSpPr>
          <p:spPr>
            <a:xfrm>
              <a:off x="5263267" y="4594803"/>
              <a:ext cx="0" cy="44032"/>
            </a:xfrm>
            <a:prstGeom prst="line">
              <a:avLst/>
            </a:prstGeom>
            <a:ln w="19050">
              <a:solidFill>
                <a:srgbClr val="F5D46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A0EA788-6EEA-9145-871D-ADA4E2D72D4C}"/>
                </a:ext>
              </a:extLst>
            </p:cNvPr>
            <p:cNvCxnSpPr>
              <a:cxnSpLocks/>
            </p:cNvCxnSpPr>
            <p:nvPr/>
          </p:nvCxnSpPr>
          <p:spPr>
            <a:xfrm>
              <a:off x="5980817" y="4594803"/>
              <a:ext cx="0" cy="44032"/>
            </a:xfrm>
            <a:prstGeom prst="line">
              <a:avLst/>
            </a:prstGeom>
            <a:ln w="19050">
              <a:solidFill>
                <a:srgbClr val="F5D463"/>
              </a:solidFill>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8B9E787E-0DD7-2441-8034-FADB93C011E7}"/>
              </a:ext>
            </a:extLst>
          </p:cNvPr>
          <p:cNvSpPr/>
          <p:nvPr/>
        </p:nvSpPr>
        <p:spPr>
          <a:xfrm>
            <a:off x="3036287" y="5097030"/>
            <a:ext cx="278449" cy="671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B7E6331-792A-7143-A0EE-FACE9BDB4457}"/>
              </a:ext>
            </a:extLst>
          </p:cNvPr>
          <p:cNvSpPr/>
          <p:nvPr/>
        </p:nvSpPr>
        <p:spPr>
          <a:xfrm>
            <a:off x="3935965" y="5122590"/>
            <a:ext cx="278449" cy="671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9BA28AC-EF20-9549-81BF-8D0A76A61247}"/>
              </a:ext>
            </a:extLst>
          </p:cNvPr>
          <p:cNvSpPr/>
          <p:nvPr/>
        </p:nvSpPr>
        <p:spPr>
          <a:xfrm>
            <a:off x="4861091" y="5163215"/>
            <a:ext cx="278449" cy="671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956E58B-D895-1241-B3FD-13C1DA84CFD9}"/>
              </a:ext>
            </a:extLst>
          </p:cNvPr>
          <p:cNvSpPr/>
          <p:nvPr/>
        </p:nvSpPr>
        <p:spPr>
          <a:xfrm>
            <a:off x="5764665" y="5134205"/>
            <a:ext cx="278449" cy="671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ABAD3D3-4C5C-AB4A-A3B3-980A01305131}"/>
              </a:ext>
            </a:extLst>
          </p:cNvPr>
          <p:cNvSpPr/>
          <p:nvPr/>
        </p:nvSpPr>
        <p:spPr>
          <a:xfrm>
            <a:off x="6043114" y="5053747"/>
            <a:ext cx="247619" cy="671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F4D3FCB-3F98-5C40-820D-92E0CDFBF464}"/>
              </a:ext>
            </a:extLst>
          </p:cNvPr>
          <p:cNvSpPr/>
          <p:nvPr/>
        </p:nvSpPr>
        <p:spPr>
          <a:xfrm>
            <a:off x="5139540" y="5045274"/>
            <a:ext cx="247619" cy="671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90A677A-91CB-4649-83CA-6454BE2BD84D}"/>
              </a:ext>
            </a:extLst>
          </p:cNvPr>
          <p:cNvSpPr/>
          <p:nvPr/>
        </p:nvSpPr>
        <p:spPr>
          <a:xfrm>
            <a:off x="4221720" y="5045180"/>
            <a:ext cx="247619" cy="671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E06A347-CCA4-5B4A-8D89-A675265F6556}"/>
              </a:ext>
            </a:extLst>
          </p:cNvPr>
          <p:cNvSpPr/>
          <p:nvPr/>
        </p:nvSpPr>
        <p:spPr>
          <a:xfrm>
            <a:off x="3306276" y="5006529"/>
            <a:ext cx="247619" cy="671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03EC8D2-4EAB-D345-A1DE-E4CDB0D4CB19}"/>
              </a:ext>
            </a:extLst>
          </p:cNvPr>
          <p:cNvSpPr/>
          <p:nvPr/>
        </p:nvSpPr>
        <p:spPr>
          <a:xfrm>
            <a:off x="3557230" y="4595314"/>
            <a:ext cx="286984" cy="778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D3C8FBD-9BC0-CE4A-80E7-74966463394F}"/>
              </a:ext>
            </a:extLst>
          </p:cNvPr>
          <p:cNvSpPr/>
          <p:nvPr/>
        </p:nvSpPr>
        <p:spPr>
          <a:xfrm>
            <a:off x="4471969" y="4668566"/>
            <a:ext cx="286984" cy="778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FA6B986-1D43-FE48-86F3-D13602525757}"/>
              </a:ext>
            </a:extLst>
          </p:cNvPr>
          <p:cNvSpPr/>
          <p:nvPr/>
        </p:nvSpPr>
        <p:spPr>
          <a:xfrm>
            <a:off x="5387800" y="4109925"/>
            <a:ext cx="286984" cy="1257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7EFAF9C-DDAF-9549-8C94-0139A568CD8E}"/>
              </a:ext>
            </a:extLst>
          </p:cNvPr>
          <p:cNvSpPr/>
          <p:nvPr/>
        </p:nvSpPr>
        <p:spPr>
          <a:xfrm>
            <a:off x="6290513" y="4273268"/>
            <a:ext cx="286984" cy="1173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98AA38D-CD64-8F42-A805-8E3C8E0BC3DB}"/>
              </a:ext>
            </a:extLst>
          </p:cNvPr>
          <p:cNvSpPr/>
          <p:nvPr/>
        </p:nvSpPr>
        <p:spPr>
          <a:xfrm rot="5400000">
            <a:off x="5877513" y="3340815"/>
            <a:ext cx="276620" cy="1257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F96CF2D-37EA-2945-9B95-D15A7DD8CA01}"/>
              </a:ext>
            </a:extLst>
          </p:cNvPr>
          <p:cNvSpPr/>
          <p:nvPr/>
        </p:nvSpPr>
        <p:spPr>
          <a:xfrm rot="5400000">
            <a:off x="4018269" y="3520253"/>
            <a:ext cx="221647" cy="1072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65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0" nodeType="clickEffect">
                                  <p:stCondLst>
                                    <p:cond delay="0"/>
                                  </p:stCondLst>
                                  <p:childTnLst>
                                    <p:animEffect transition="out" filter="wipe(down)">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22" presetClass="exit" presetSubtype="4" fill="hold" grpId="0" nodeType="withEffect">
                                  <p:stCondLst>
                                    <p:cond delay="0"/>
                                  </p:stCondLst>
                                  <p:childTnLst>
                                    <p:animEffect transition="out" filter="wipe(down)">
                                      <p:cBhvr>
                                        <p:cTn id="13" dur="500"/>
                                        <p:tgtEl>
                                          <p:spTgt spid="29"/>
                                        </p:tgtEl>
                                      </p:cBhvr>
                                    </p:animEffect>
                                    <p:set>
                                      <p:cBhvr>
                                        <p:cTn id="14" dur="1" fill="hold">
                                          <p:stCondLst>
                                            <p:cond delay="499"/>
                                          </p:stCondLst>
                                        </p:cTn>
                                        <p:tgtEl>
                                          <p:spTgt spid="29"/>
                                        </p:tgtEl>
                                        <p:attrNameLst>
                                          <p:attrName>style.visibility</p:attrName>
                                        </p:attrNameLst>
                                      </p:cBhvr>
                                      <p:to>
                                        <p:strVal val="hidden"/>
                                      </p:to>
                                    </p:set>
                                  </p:childTnLst>
                                </p:cTn>
                              </p:par>
                              <p:par>
                                <p:cTn id="15" presetID="22" presetClass="exit" presetSubtype="4" fill="hold" grpId="0" nodeType="withEffect">
                                  <p:stCondLst>
                                    <p:cond delay="0"/>
                                  </p:stCondLst>
                                  <p:childTnLst>
                                    <p:animEffect transition="out" filter="wipe(down)">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par>
                                <p:cTn id="18" presetID="22" presetClass="exit" presetSubtype="4" fill="hold" grpId="0" nodeType="withEffect">
                                  <p:stCondLst>
                                    <p:cond delay="0"/>
                                  </p:stCondLst>
                                  <p:childTnLst>
                                    <p:animEffect transition="out" filter="wipe(down)">
                                      <p:cBhvr>
                                        <p:cTn id="19" dur="500"/>
                                        <p:tgtEl>
                                          <p:spTgt spid="31"/>
                                        </p:tgtEl>
                                      </p:cBhvr>
                                    </p:animEffect>
                                    <p:set>
                                      <p:cBhvr>
                                        <p:cTn id="20" dur="1" fill="hold">
                                          <p:stCondLst>
                                            <p:cond delay="499"/>
                                          </p:stCondLst>
                                        </p:cTn>
                                        <p:tgtEl>
                                          <p:spTgt spid="3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grpId="0" nodeType="clickEffect">
                                  <p:stCondLst>
                                    <p:cond delay="0"/>
                                  </p:stCondLst>
                                  <p:childTnLst>
                                    <p:animEffect transition="out" filter="wipe(down)">
                                      <p:cBhvr>
                                        <p:cTn id="24" dur="500"/>
                                        <p:tgtEl>
                                          <p:spTgt spid="35"/>
                                        </p:tgtEl>
                                      </p:cBhvr>
                                    </p:animEffect>
                                    <p:set>
                                      <p:cBhvr>
                                        <p:cTn id="25" dur="1" fill="hold">
                                          <p:stCondLst>
                                            <p:cond delay="499"/>
                                          </p:stCondLst>
                                        </p:cTn>
                                        <p:tgtEl>
                                          <p:spTgt spid="35"/>
                                        </p:tgtEl>
                                        <p:attrNameLst>
                                          <p:attrName>style.visibility</p:attrName>
                                        </p:attrNameLst>
                                      </p:cBhvr>
                                      <p:to>
                                        <p:strVal val="hidden"/>
                                      </p:to>
                                    </p:set>
                                  </p:childTnLst>
                                </p:cTn>
                              </p:par>
                              <p:par>
                                <p:cTn id="26" presetID="22" presetClass="exit" presetSubtype="4" fill="hold" grpId="0" nodeType="withEffect">
                                  <p:stCondLst>
                                    <p:cond delay="0"/>
                                  </p:stCondLst>
                                  <p:childTnLst>
                                    <p:animEffect transition="out" filter="wipe(down)">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22" presetClass="exit" presetSubtype="4" fill="hold" grpId="0" nodeType="withEffect">
                                  <p:stCondLst>
                                    <p:cond delay="0"/>
                                  </p:stCondLst>
                                  <p:childTnLst>
                                    <p:animEffect transition="out" filter="wipe(down)">
                                      <p:cBhvr>
                                        <p:cTn id="30" dur="500"/>
                                        <p:tgtEl>
                                          <p:spTgt spid="33"/>
                                        </p:tgtEl>
                                      </p:cBhvr>
                                    </p:animEffect>
                                    <p:set>
                                      <p:cBhvr>
                                        <p:cTn id="31" dur="1" fill="hold">
                                          <p:stCondLst>
                                            <p:cond delay="499"/>
                                          </p:stCondLst>
                                        </p:cTn>
                                        <p:tgtEl>
                                          <p:spTgt spid="33"/>
                                        </p:tgtEl>
                                        <p:attrNameLst>
                                          <p:attrName>style.visibility</p:attrName>
                                        </p:attrNameLst>
                                      </p:cBhvr>
                                      <p:to>
                                        <p:strVal val="hidden"/>
                                      </p:to>
                                    </p:set>
                                  </p:childTnLst>
                                </p:cTn>
                              </p:par>
                              <p:par>
                                <p:cTn id="32" presetID="22" presetClass="exit" presetSubtype="4" fill="hold" grpId="0" nodeType="withEffect">
                                  <p:stCondLst>
                                    <p:cond delay="0"/>
                                  </p:stCondLst>
                                  <p:childTnLst>
                                    <p:animEffect transition="out" filter="wipe(down)">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grpId="0" nodeType="clickEffect">
                                  <p:stCondLst>
                                    <p:cond delay="0"/>
                                  </p:stCondLst>
                                  <p:childTnLst>
                                    <p:animEffect transition="out" filter="wipe(down)">
                                      <p:cBhvr>
                                        <p:cTn id="38" dur="500"/>
                                        <p:tgtEl>
                                          <p:spTgt spid="36"/>
                                        </p:tgtEl>
                                      </p:cBhvr>
                                    </p:animEffect>
                                    <p:set>
                                      <p:cBhvr>
                                        <p:cTn id="39" dur="1" fill="hold">
                                          <p:stCondLst>
                                            <p:cond delay="499"/>
                                          </p:stCondLst>
                                        </p:cTn>
                                        <p:tgtEl>
                                          <p:spTgt spid="36"/>
                                        </p:tgtEl>
                                        <p:attrNameLst>
                                          <p:attrName>style.visibility</p:attrName>
                                        </p:attrNameLst>
                                      </p:cBhvr>
                                      <p:to>
                                        <p:strVal val="hidden"/>
                                      </p:to>
                                    </p:set>
                                  </p:childTnLst>
                                </p:cTn>
                              </p:par>
                              <p:par>
                                <p:cTn id="40" presetID="22" presetClass="exit" presetSubtype="4" fill="hold" grpId="0" nodeType="withEffect">
                                  <p:stCondLst>
                                    <p:cond delay="0"/>
                                  </p:stCondLst>
                                  <p:childTnLst>
                                    <p:animEffect transition="out" filter="wipe(down)">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par>
                                <p:cTn id="43" presetID="22" presetClass="exit" presetSubtype="4" fill="hold" grpId="0" nodeType="withEffect">
                                  <p:stCondLst>
                                    <p:cond delay="0"/>
                                  </p:stCondLst>
                                  <p:childTnLst>
                                    <p:animEffect transition="out" filter="wipe(down)">
                                      <p:cBhvr>
                                        <p:cTn id="44" dur="500"/>
                                        <p:tgtEl>
                                          <p:spTgt spid="38"/>
                                        </p:tgtEl>
                                      </p:cBhvr>
                                    </p:animEffect>
                                    <p:set>
                                      <p:cBhvr>
                                        <p:cTn id="45" dur="1" fill="hold">
                                          <p:stCondLst>
                                            <p:cond delay="499"/>
                                          </p:stCondLst>
                                        </p:cTn>
                                        <p:tgtEl>
                                          <p:spTgt spid="38"/>
                                        </p:tgtEl>
                                        <p:attrNameLst>
                                          <p:attrName>style.visibility</p:attrName>
                                        </p:attrNameLst>
                                      </p:cBhvr>
                                      <p:to>
                                        <p:strVal val="hidden"/>
                                      </p:to>
                                    </p:set>
                                  </p:childTnLst>
                                </p:cTn>
                              </p:par>
                              <p:par>
                                <p:cTn id="46" presetID="22" presetClass="exit" presetSubtype="4" fill="hold" grpId="0" nodeType="withEffect">
                                  <p:stCondLst>
                                    <p:cond delay="0"/>
                                  </p:stCondLst>
                                  <p:childTnLst>
                                    <p:animEffect transition="out" filter="wipe(down)">
                                      <p:cBhvr>
                                        <p:cTn id="47" dur="500"/>
                                        <p:tgtEl>
                                          <p:spTgt spid="39"/>
                                        </p:tgtEl>
                                      </p:cBhvr>
                                    </p:animEffect>
                                    <p:set>
                                      <p:cBhvr>
                                        <p:cTn id="48" dur="1" fill="hold">
                                          <p:stCondLst>
                                            <p:cond delay="499"/>
                                          </p:stCondLst>
                                        </p:cTn>
                                        <p:tgtEl>
                                          <p:spTgt spid="3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xit" presetSubtype="4" fill="hold" grpId="0" nodeType="clickEffect">
                                  <p:stCondLst>
                                    <p:cond delay="0"/>
                                  </p:stCondLst>
                                  <p:childTnLst>
                                    <p:animEffect transition="out" filter="wipe(down)">
                                      <p:cBhvr>
                                        <p:cTn id="52" dur="500"/>
                                        <p:tgtEl>
                                          <p:spTgt spid="41"/>
                                        </p:tgtEl>
                                      </p:cBhvr>
                                    </p:animEffect>
                                    <p:set>
                                      <p:cBhvr>
                                        <p:cTn id="53" dur="1" fill="hold">
                                          <p:stCondLst>
                                            <p:cond delay="499"/>
                                          </p:stCondLst>
                                        </p:cTn>
                                        <p:tgtEl>
                                          <p:spTgt spid="41"/>
                                        </p:tgtEl>
                                        <p:attrNameLst>
                                          <p:attrName>style.visibility</p:attrName>
                                        </p:attrNameLst>
                                      </p:cBhvr>
                                      <p:to>
                                        <p:strVal val="hidden"/>
                                      </p:to>
                                    </p:set>
                                  </p:childTnLst>
                                </p:cTn>
                              </p:par>
                              <p:par>
                                <p:cTn id="54" presetID="22" presetClass="exit" presetSubtype="4" fill="hold" grpId="0" nodeType="withEffect">
                                  <p:stCondLst>
                                    <p:cond delay="0"/>
                                  </p:stCondLst>
                                  <p:childTnLst>
                                    <p:animEffect transition="out" filter="wipe(down)">
                                      <p:cBhvr>
                                        <p:cTn id="55" dur="500"/>
                                        <p:tgtEl>
                                          <p:spTgt spid="40"/>
                                        </p:tgtEl>
                                      </p:cBhvr>
                                    </p:animEffect>
                                    <p:set>
                                      <p:cBhvr>
                                        <p:cTn id="56"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A5BCD-D763-6446-BD28-108997AB354B}"/>
              </a:ext>
            </a:extLst>
          </p:cNvPr>
          <p:cNvSpPr>
            <a:spLocks noGrp="1"/>
          </p:cNvSpPr>
          <p:nvPr>
            <p:ph type="title"/>
          </p:nvPr>
        </p:nvSpPr>
        <p:spPr/>
        <p:txBody>
          <a:bodyPr>
            <a:normAutofit fontScale="90000"/>
          </a:bodyPr>
          <a:lstStyle/>
          <a:p>
            <a:r>
              <a:rPr lang="en-US" dirty="0"/>
              <a:t>Regional Network Reconfiguration Supports Transition from Rest to Task</a:t>
            </a:r>
          </a:p>
        </p:txBody>
      </p:sp>
      <p:sp>
        <p:nvSpPr>
          <p:cNvPr id="4" name="Slide Number Placeholder 3">
            <a:extLst>
              <a:ext uri="{FF2B5EF4-FFF2-40B4-BE49-F238E27FC236}">
                <a16:creationId xmlns:a16="http://schemas.microsoft.com/office/drawing/2014/main" id="{EA6B0560-7031-5B47-9DA6-2E6755AAEB97}"/>
              </a:ext>
            </a:extLst>
          </p:cNvPr>
          <p:cNvSpPr>
            <a:spLocks noGrp="1"/>
          </p:cNvSpPr>
          <p:nvPr>
            <p:ph type="sldNum" sz="quarter" idx="12"/>
          </p:nvPr>
        </p:nvSpPr>
        <p:spPr/>
        <p:txBody>
          <a:bodyPr/>
          <a:lstStyle/>
          <a:p>
            <a:fld id="{E1552ADF-166F-AF40-B1A4-D35B819B761E}" type="slidenum">
              <a:rPr lang="en-US" smtClean="0"/>
              <a:t>57</a:t>
            </a:fld>
            <a:endParaRPr lang="en-US"/>
          </a:p>
        </p:txBody>
      </p:sp>
      <p:pic>
        <p:nvPicPr>
          <p:cNvPr id="8" name="Picture 7">
            <a:extLst>
              <a:ext uri="{FF2B5EF4-FFF2-40B4-BE49-F238E27FC236}">
                <a16:creationId xmlns:a16="http://schemas.microsoft.com/office/drawing/2014/main" id="{B22ABC59-7FD0-C64B-B539-E5AA6BCAEA1E}"/>
              </a:ext>
            </a:extLst>
          </p:cNvPr>
          <p:cNvPicPr/>
          <p:nvPr/>
        </p:nvPicPr>
        <p:blipFill>
          <a:blip r:embed="rId2" cstate="email">
            <a:extLst>
              <a:ext uri="{28A0092B-C50C-407E-A947-70E740481C1C}">
                <a14:useLocalDpi xmlns:a14="http://schemas.microsoft.com/office/drawing/2010/main"/>
              </a:ext>
            </a:extLst>
          </a:blip>
          <a:stretch>
            <a:fillRect/>
          </a:stretch>
        </p:blipFill>
        <p:spPr>
          <a:xfrm>
            <a:off x="5195732" y="1854008"/>
            <a:ext cx="3785160" cy="1626518"/>
          </a:xfrm>
          <a:prstGeom prst="rect">
            <a:avLst/>
          </a:prstGeom>
        </p:spPr>
      </p:pic>
      <p:grpSp>
        <p:nvGrpSpPr>
          <p:cNvPr id="10" name="Group 9">
            <a:extLst>
              <a:ext uri="{FF2B5EF4-FFF2-40B4-BE49-F238E27FC236}">
                <a16:creationId xmlns:a16="http://schemas.microsoft.com/office/drawing/2014/main" id="{0B70853A-3595-2241-B821-9BD08F56F7C1}"/>
              </a:ext>
            </a:extLst>
          </p:cNvPr>
          <p:cNvGrpSpPr/>
          <p:nvPr/>
        </p:nvGrpSpPr>
        <p:grpSpPr>
          <a:xfrm>
            <a:off x="5784695" y="4053295"/>
            <a:ext cx="2139401" cy="1050933"/>
            <a:chOff x="6335485" y="1825625"/>
            <a:chExt cx="2082483" cy="1022973"/>
          </a:xfrm>
        </p:grpSpPr>
        <p:pic>
          <p:nvPicPr>
            <p:cNvPr id="6" name="Picture 5">
              <a:extLst>
                <a:ext uri="{FF2B5EF4-FFF2-40B4-BE49-F238E27FC236}">
                  <a16:creationId xmlns:a16="http://schemas.microsoft.com/office/drawing/2014/main" id="{B5AC596E-DBB4-014F-B16C-2132E8E32D9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35485" y="1825625"/>
              <a:ext cx="2082483" cy="1022973"/>
            </a:xfrm>
            <a:prstGeom prst="rect">
              <a:avLst/>
            </a:prstGeom>
          </p:spPr>
        </p:pic>
        <p:sp>
          <p:nvSpPr>
            <p:cNvPr id="9" name="Oval 8">
              <a:extLst>
                <a:ext uri="{FF2B5EF4-FFF2-40B4-BE49-F238E27FC236}">
                  <a16:creationId xmlns:a16="http://schemas.microsoft.com/office/drawing/2014/main" id="{6B2E61F4-2BA3-9945-9AC1-D23410376335}"/>
                </a:ext>
              </a:extLst>
            </p:cNvPr>
            <p:cNvSpPr/>
            <p:nvPr/>
          </p:nvSpPr>
          <p:spPr>
            <a:xfrm>
              <a:off x="7529804" y="2211355"/>
              <a:ext cx="391886" cy="3918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1291C2E8-1C0D-074A-99A1-D9B1E35DBB16}"/>
              </a:ext>
            </a:extLst>
          </p:cNvPr>
          <p:cNvGrpSpPr/>
          <p:nvPr/>
        </p:nvGrpSpPr>
        <p:grpSpPr>
          <a:xfrm>
            <a:off x="5784695" y="5126827"/>
            <a:ext cx="2139401" cy="921598"/>
            <a:chOff x="6335485" y="2798916"/>
            <a:chExt cx="2082483" cy="897079"/>
          </a:xfrm>
        </p:grpSpPr>
        <p:pic>
          <p:nvPicPr>
            <p:cNvPr id="5" name="Picture 4">
              <a:extLst>
                <a:ext uri="{FF2B5EF4-FFF2-40B4-BE49-F238E27FC236}">
                  <a16:creationId xmlns:a16="http://schemas.microsoft.com/office/drawing/2014/main" id="{DD973D3E-B380-C749-BE8F-4339EF7C4DD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35485" y="2798916"/>
              <a:ext cx="2082483" cy="897079"/>
            </a:xfrm>
            <a:prstGeom prst="rect">
              <a:avLst/>
            </a:prstGeom>
          </p:spPr>
        </p:pic>
        <p:sp>
          <p:nvSpPr>
            <p:cNvPr id="11" name="Oval 10">
              <a:extLst>
                <a:ext uri="{FF2B5EF4-FFF2-40B4-BE49-F238E27FC236}">
                  <a16:creationId xmlns:a16="http://schemas.microsoft.com/office/drawing/2014/main" id="{5C0D4F11-A07C-6946-97C5-4358B572D81B}"/>
                </a:ext>
              </a:extLst>
            </p:cNvPr>
            <p:cNvSpPr/>
            <p:nvPr/>
          </p:nvSpPr>
          <p:spPr>
            <a:xfrm rot="1381206">
              <a:off x="6562909" y="3311916"/>
              <a:ext cx="462728" cy="2341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Content Placeholder 2">
            <a:extLst>
              <a:ext uri="{FF2B5EF4-FFF2-40B4-BE49-F238E27FC236}">
                <a16:creationId xmlns:a16="http://schemas.microsoft.com/office/drawing/2014/main" id="{F57E3709-94DA-A849-8315-EF56A662507A}"/>
              </a:ext>
            </a:extLst>
          </p:cNvPr>
          <p:cNvSpPr txBox="1">
            <a:spLocks/>
          </p:cNvSpPr>
          <p:nvPr/>
        </p:nvSpPr>
        <p:spPr>
          <a:xfrm>
            <a:off x="571501" y="1800520"/>
            <a:ext cx="4691723" cy="44351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Between rest and task we observed:</a:t>
            </a:r>
          </a:p>
          <a:p>
            <a:pPr lvl="1"/>
            <a:r>
              <a:rPr lang="en-US" sz="2000" dirty="0"/>
              <a:t>A stable network core (</a:t>
            </a:r>
            <a:r>
              <a:rPr lang="en-US" sz="2000" dirty="0">
                <a:solidFill>
                  <a:srgbClr val="CE3E48"/>
                </a:solidFill>
              </a:rPr>
              <a:t>default</a:t>
            </a:r>
            <a:r>
              <a:rPr lang="en-US" sz="2000" dirty="0"/>
              <a:t> and </a:t>
            </a:r>
            <a:r>
              <a:rPr lang="en-US" sz="2000" dirty="0">
                <a:solidFill>
                  <a:srgbClr val="4580B3"/>
                </a:solidFill>
              </a:rPr>
              <a:t>somatomotor</a:t>
            </a:r>
            <a:r>
              <a:rPr lang="en-US" sz="2000" dirty="0"/>
              <a:t> regions)</a:t>
            </a:r>
          </a:p>
          <a:p>
            <a:pPr lvl="1"/>
            <a:r>
              <a:rPr lang="en-US" sz="2000" dirty="0"/>
              <a:t>A flexible community (composed of </a:t>
            </a:r>
            <a:r>
              <a:rPr lang="en-US" sz="2000" dirty="0">
                <a:solidFill>
                  <a:srgbClr val="E59421"/>
                </a:solidFill>
              </a:rPr>
              <a:t>frontoparietal</a:t>
            </a:r>
            <a:r>
              <a:rPr lang="en-US" sz="2000" dirty="0"/>
              <a:t>, </a:t>
            </a:r>
            <a:r>
              <a:rPr lang="en-US" sz="2000" dirty="0">
                <a:solidFill>
                  <a:srgbClr val="007507"/>
                </a:solidFill>
              </a:rPr>
              <a:t>dorsal attention</a:t>
            </a:r>
            <a:r>
              <a:rPr lang="en-US" sz="2000" dirty="0"/>
              <a:t>, &amp; </a:t>
            </a:r>
            <a:r>
              <a:rPr lang="en-US" sz="2000" dirty="0">
                <a:solidFill>
                  <a:srgbClr val="781180"/>
                </a:solidFill>
              </a:rPr>
              <a:t>visual</a:t>
            </a:r>
            <a:r>
              <a:rPr lang="en-US" sz="2000" dirty="0"/>
              <a:t> regions) that was fragmented at rest, but became more strongly interconnected during the task</a:t>
            </a:r>
          </a:p>
          <a:p>
            <a:r>
              <a:rPr lang="en-US" sz="2400" dirty="0"/>
              <a:t>Working hypothesis: Network reconfiguration assists the brain in reaching specific activation states.</a:t>
            </a:r>
            <a:endParaRPr lang="en-US" sz="2000" dirty="0"/>
          </a:p>
        </p:txBody>
      </p:sp>
      <p:sp>
        <p:nvSpPr>
          <p:cNvPr id="7" name="TextBox 6">
            <a:extLst>
              <a:ext uri="{FF2B5EF4-FFF2-40B4-BE49-F238E27FC236}">
                <a16:creationId xmlns:a16="http://schemas.microsoft.com/office/drawing/2014/main" id="{624DCEE5-352A-7749-A40E-75A3C41A43E1}"/>
              </a:ext>
            </a:extLst>
          </p:cNvPr>
          <p:cNvSpPr txBox="1"/>
          <p:nvPr/>
        </p:nvSpPr>
        <p:spPr>
          <a:xfrm>
            <a:off x="7957470" y="4449568"/>
            <a:ext cx="1023422" cy="369332"/>
          </a:xfrm>
          <a:prstGeom prst="rect">
            <a:avLst/>
          </a:prstGeom>
          <a:noFill/>
        </p:spPr>
        <p:txBody>
          <a:bodyPr wrap="none" rtlCol="0">
            <a:spAutoFit/>
          </a:bodyPr>
          <a:lstStyle/>
          <a:p>
            <a:r>
              <a:rPr lang="en-US" dirty="0"/>
              <a:t>Symbolic</a:t>
            </a:r>
          </a:p>
        </p:txBody>
      </p:sp>
      <p:sp>
        <p:nvSpPr>
          <p:cNvPr id="35" name="TextBox 34">
            <a:extLst>
              <a:ext uri="{FF2B5EF4-FFF2-40B4-BE49-F238E27FC236}">
                <a16:creationId xmlns:a16="http://schemas.microsoft.com/office/drawing/2014/main" id="{7E5ACE76-A6C9-F540-83A4-C1344920F8C9}"/>
              </a:ext>
            </a:extLst>
          </p:cNvPr>
          <p:cNvSpPr txBox="1"/>
          <p:nvPr/>
        </p:nvSpPr>
        <p:spPr>
          <a:xfrm>
            <a:off x="7924096" y="5372114"/>
            <a:ext cx="1187120" cy="369332"/>
          </a:xfrm>
          <a:prstGeom prst="rect">
            <a:avLst/>
          </a:prstGeom>
          <a:noFill/>
        </p:spPr>
        <p:txBody>
          <a:bodyPr wrap="none" rtlCol="0">
            <a:spAutoFit/>
          </a:bodyPr>
          <a:lstStyle/>
          <a:p>
            <a:r>
              <a:rPr lang="en-US" dirty="0"/>
              <a:t>Perceptual</a:t>
            </a:r>
          </a:p>
        </p:txBody>
      </p:sp>
    </p:spTree>
    <p:extLst>
      <p:ext uri="{BB962C8B-B14F-4D97-AF65-F5344CB8AC3E}">
        <p14:creationId xmlns:p14="http://schemas.microsoft.com/office/powerpoint/2010/main" val="72239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D9BB-5BC0-C149-AC1D-88F35E36F0BC}"/>
              </a:ext>
            </a:extLst>
          </p:cNvPr>
          <p:cNvSpPr>
            <a:spLocks noGrp="1"/>
          </p:cNvSpPr>
          <p:nvPr>
            <p:ph type="title"/>
          </p:nvPr>
        </p:nvSpPr>
        <p:spPr/>
        <p:txBody>
          <a:bodyPr/>
          <a:lstStyle/>
          <a:p>
            <a:r>
              <a:rPr lang="en-US" dirty="0">
                <a:solidFill>
                  <a:schemeClr val="bg1"/>
                </a:solidFill>
              </a:rPr>
              <a:t>Agenda</a:t>
            </a:r>
          </a:p>
        </p:txBody>
      </p:sp>
      <p:sp>
        <p:nvSpPr>
          <p:cNvPr id="3" name="Content Placeholder 2">
            <a:extLst>
              <a:ext uri="{FF2B5EF4-FFF2-40B4-BE49-F238E27FC236}">
                <a16:creationId xmlns:a16="http://schemas.microsoft.com/office/drawing/2014/main" id="{D888BC81-0718-3740-A121-BD715C5DC08C}"/>
              </a:ext>
            </a:extLst>
          </p:cNvPr>
          <p:cNvSpPr>
            <a:spLocks noGrp="1"/>
          </p:cNvSpPr>
          <p:nvPr>
            <p:ph idx="1"/>
          </p:nvPr>
        </p:nvSpPr>
        <p:spPr/>
        <p:txBody>
          <a:bodyPr/>
          <a:lstStyle/>
          <a:p>
            <a:r>
              <a:rPr lang="en-US" dirty="0">
                <a:solidFill>
                  <a:schemeClr val="bg1">
                    <a:lumMod val="65000"/>
                  </a:schemeClr>
                </a:solidFill>
              </a:rPr>
              <a:t>Introduction</a:t>
            </a:r>
          </a:p>
          <a:p>
            <a:r>
              <a:rPr lang="en-US" dirty="0">
                <a:solidFill>
                  <a:schemeClr val="bg1">
                    <a:lumMod val="65000"/>
                  </a:schemeClr>
                </a:solidFill>
              </a:rPr>
              <a:t>Context-Dependent Rule Learning</a:t>
            </a:r>
          </a:p>
          <a:p>
            <a:pPr lvl="1"/>
            <a:r>
              <a:rPr lang="en-US" dirty="0">
                <a:solidFill>
                  <a:schemeClr val="bg1">
                    <a:lumMod val="65000"/>
                  </a:schemeClr>
                </a:solidFill>
              </a:rPr>
              <a:t>Stable Network Connectivity</a:t>
            </a:r>
          </a:p>
          <a:p>
            <a:pPr lvl="1"/>
            <a:r>
              <a:rPr lang="en-US" dirty="0">
                <a:solidFill>
                  <a:schemeClr val="bg1">
                    <a:lumMod val="65000"/>
                  </a:schemeClr>
                </a:solidFill>
              </a:rPr>
              <a:t>Hippocampal &amp; Prefrontal Gradients</a:t>
            </a:r>
          </a:p>
          <a:p>
            <a:r>
              <a:rPr lang="en-US" dirty="0">
                <a:solidFill>
                  <a:schemeClr val="bg1">
                    <a:lumMod val="65000"/>
                  </a:schemeClr>
                </a:solidFill>
              </a:rPr>
              <a:t>Abstract Reasoning</a:t>
            </a:r>
          </a:p>
          <a:p>
            <a:pPr lvl="1"/>
            <a:r>
              <a:rPr lang="en-US" dirty="0">
                <a:solidFill>
                  <a:schemeClr val="bg1">
                    <a:lumMod val="65000"/>
                  </a:schemeClr>
                </a:solidFill>
              </a:rPr>
              <a:t>Network Reconfiguration &amp; Stability</a:t>
            </a:r>
          </a:p>
          <a:p>
            <a:r>
              <a:rPr lang="en-US" b="1" dirty="0">
                <a:solidFill>
                  <a:schemeClr val="bg1"/>
                </a:solidFill>
              </a:rPr>
              <a:t>Conclusion</a:t>
            </a:r>
          </a:p>
        </p:txBody>
      </p:sp>
      <p:sp>
        <p:nvSpPr>
          <p:cNvPr id="4" name="Slide Number Placeholder 3">
            <a:extLst>
              <a:ext uri="{FF2B5EF4-FFF2-40B4-BE49-F238E27FC236}">
                <a16:creationId xmlns:a16="http://schemas.microsoft.com/office/drawing/2014/main" id="{06879669-3864-A648-BD8B-062A9280329F}"/>
              </a:ext>
            </a:extLst>
          </p:cNvPr>
          <p:cNvSpPr>
            <a:spLocks noGrp="1"/>
          </p:cNvSpPr>
          <p:nvPr>
            <p:ph type="sldNum" sz="quarter" idx="12"/>
          </p:nvPr>
        </p:nvSpPr>
        <p:spPr/>
        <p:txBody>
          <a:bodyPr/>
          <a:lstStyle/>
          <a:p>
            <a:fld id="{E1552ADF-166F-AF40-B1A4-D35B819B761E}" type="slidenum">
              <a:rPr lang="en-US" smtClean="0"/>
              <a:t>58</a:t>
            </a:fld>
            <a:endParaRPr lang="en-US"/>
          </a:p>
        </p:txBody>
      </p:sp>
    </p:spTree>
    <p:extLst>
      <p:ext uri="{BB962C8B-B14F-4D97-AF65-F5344CB8AC3E}">
        <p14:creationId xmlns:p14="http://schemas.microsoft.com/office/powerpoint/2010/main" val="25212816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F569F-D925-0642-9BDB-C7465E6E5A9B}"/>
              </a:ext>
            </a:extLst>
          </p:cNvPr>
          <p:cNvSpPr>
            <a:spLocks noGrp="1"/>
          </p:cNvSpPr>
          <p:nvPr>
            <p:ph type="title"/>
          </p:nvPr>
        </p:nvSpPr>
        <p:spPr/>
        <p:txBody>
          <a:bodyPr/>
          <a:lstStyle/>
          <a:p>
            <a:r>
              <a:rPr lang="en-US" dirty="0">
                <a:solidFill>
                  <a:schemeClr val="bg1"/>
                </a:solidFill>
              </a:rPr>
              <a:t>Conclusions</a:t>
            </a:r>
          </a:p>
        </p:txBody>
      </p:sp>
      <p:sp>
        <p:nvSpPr>
          <p:cNvPr id="3" name="Content Placeholder 2">
            <a:extLst>
              <a:ext uri="{FF2B5EF4-FFF2-40B4-BE49-F238E27FC236}">
                <a16:creationId xmlns:a16="http://schemas.microsoft.com/office/drawing/2014/main" id="{10B9B92A-C795-5447-8DB5-7CA0FC0EE490}"/>
              </a:ext>
            </a:extLst>
          </p:cNvPr>
          <p:cNvSpPr>
            <a:spLocks noGrp="1"/>
          </p:cNvSpPr>
          <p:nvPr>
            <p:ph idx="1"/>
          </p:nvPr>
        </p:nvSpPr>
        <p:spPr>
          <a:xfrm>
            <a:off x="628650" y="1825625"/>
            <a:ext cx="4603308" cy="4351338"/>
          </a:xfrm>
        </p:spPr>
        <p:txBody>
          <a:bodyPr/>
          <a:lstStyle/>
          <a:p>
            <a:r>
              <a:rPr lang="en-US" dirty="0">
                <a:solidFill>
                  <a:schemeClr val="bg1"/>
                </a:solidFill>
              </a:rPr>
              <a:t>Stability in </a:t>
            </a:r>
            <a:r>
              <a:rPr lang="en-US" dirty="0">
                <a:solidFill>
                  <a:srgbClr val="4680B3"/>
                </a:solidFill>
              </a:rPr>
              <a:t>somatomotor </a:t>
            </a:r>
            <a:r>
              <a:rPr lang="en-US" dirty="0">
                <a:solidFill>
                  <a:schemeClr val="bg1"/>
                </a:solidFill>
              </a:rPr>
              <a:t>and </a:t>
            </a:r>
            <a:r>
              <a:rPr lang="en-US" dirty="0">
                <a:solidFill>
                  <a:srgbClr val="C43AFB"/>
                </a:solidFill>
              </a:rPr>
              <a:t>ventral attention </a:t>
            </a:r>
            <a:r>
              <a:rPr lang="en-US" dirty="0">
                <a:solidFill>
                  <a:schemeClr val="bg1"/>
                </a:solidFill>
              </a:rPr>
              <a:t>networks supports rule learning and abstract reasoning</a:t>
            </a:r>
          </a:p>
        </p:txBody>
      </p:sp>
      <p:sp>
        <p:nvSpPr>
          <p:cNvPr id="4" name="Slide Number Placeholder 3">
            <a:extLst>
              <a:ext uri="{FF2B5EF4-FFF2-40B4-BE49-F238E27FC236}">
                <a16:creationId xmlns:a16="http://schemas.microsoft.com/office/drawing/2014/main" id="{1BB0DC1F-5257-A242-AE4B-103E6058F96C}"/>
              </a:ext>
            </a:extLst>
          </p:cNvPr>
          <p:cNvSpPr>
            <a:spLocks noGrp="1"/>
          </p:cNvSpPr>
          <p:nvPr>
            <p:ph type="sldNum" sz="quarter" idx="12"/>
          </p:nvPr>
        </p:nvSpPr>
        <p:spPr/>
        <p:txBody>
          <a:bodyPr/>
          <a:lstStyle/>
          <a:p>
            <a:fld id="{E1552ADF-166F-AF40-B1A4-D35B819B761E}" type="slidenum">
              <a:rPr lang="en-US" smtClean="0"/>
              <a:t>59</a:t>
            </a:fld>
            <a:endParaRPr lang="en-US"/>
          </a:p>
        </p:txBody>
      </p:sp>
      <p:pic>
        <p:nvPicPr>
          <p:cNvPr id="13" name="Picture 12">
            <a:extLst>
              <a:ext uri="{FF2B5EF4-FFF2-40B4-BE49-F238E27FC236}">
                <a16:creationId xmlns:a16="http://schemas.microsoft.com/office/drawing/2014/main" id="{414CE682-8D30-EF4D-A8D1-57310ED8872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97702" y="4622085"/>
            <a:ext cx="6400800" cy="1580598"/>
          </a:xfrm>
          <a:prstGeom prst="rect">
            <a:avLst/>
          </a:prstGeom>
        </p:spPr>
      </p:pic>
      <p:grpSp>
        <p:nvGrpSpPr>
          <p:cNvPr id="16" name="Group 15">
            <a:extLst>
              <a:ext uri="{FF2B5EF4-FFF2-40B4-BE49-F238E27FC236}">
                <a16:creationId xmlns:a16="http://schemas.microsoft.com/office/drawing/2014/main" id="{37575D33-C0BC-D940-B1E9-8DA776B0FBA6}"/>
              </a:ext>
            </a:extLst>
          </p:cNvPr>
          <p:cNvGrpSpPr/>
          <p:nvPr/>
        </p:nvGrpSpPr>
        <p:grpSpPr>
          <a:xfrm>
            <a:off x="5737362" y="1727967"/>
            <a:ext cx="2655736" cy="1888376"/>
            <a:chOff x="6249725" y="2571562"/>
            <a:chExt cx="2655736" cy="1888376"/>
          </a:xfrm>
        </p:grpSpPr>
        <p:sp>
          <p:nvSpPr>
            <p:cNvPr id="15" name="Rectangle 14">
              <a:extLst>
                <a:ext uri="{FF2B5EF4-FFF2-40B4-BE49-F238E27FC236}">
                  <a16:creationId xmlns:a16="http://schemas.microsoft.com/office/drawing/2014/main" id="{6E8EBE4B-EDC7-E440-A9D5-E64359EB27B7}"/>
                </a:ext>
              </a:extLst>
            </p:cNvPr>
            <p:cNvSpPr/>
            <p:nvPr/>
          </p:nvSpPr>
          <p:spPr>
            <a:xfrm>
              <a:off x="6249725" y="2571562"/>
              <a:ext cx="2655736" cy="188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A4C6BA2-2E68-1742-B772-9DBBB316B51C}"/>
                </a:ext>
              </a:extLst>
            </p:cNvPr>
            <p:cNvGrpSpPr/>
            <p:nvPr/>
          </p:nvGrpSpPr>
          <p:grpSpPr>
            <a:xfrm>
              <a:off x="6249725" y="2571562"/>
              <a:ext cx="2648280" cy="1580600"/>
              <a:chOff x="2838120" y="4484534"/>
              <a:chExt cx="2648280" cy="1580600"/>
            </a:xfrm>
          </p:grpSpPr>
          <p:pic>
            <p:nvPicPr>
              <p:cNvPr id="6" name="Picture 5">
                <a:extLst>
                  <a:ext uri="{FF2B5EF4-FFF2-40B4-BE49-F238E27FC236}">
                    <a16:creationId xmlns:a16="http://schemas.microsoft.com/office/drawing/2014/main" id="{E3D0A633-B2E4-9B4F-8203-6A2EF3FFDC5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68633" y="4484534"/>
                <a:ext cx="1017767" cy="1580599"/>
              </a:xfrm>
              <a:prstGeom prst="rect">
                <a:avLst/>
              </a:prstGeom>
            </p:spPr>
          </p:pic>
          <p:pic>
            <p:nvPicPr>
              <p:cNvPr id="8" name="Picture 7">
                <a:extLst>
                  <a:ext uri="{FF2B5EF4-FFF2-40B4-BE49-F238E27FC236}">
                    <a16:creationId xmlns:a16="http://schemas.microsoft.com/office/drawing/2014/main" id="{0C52B72B-FB1B-3642-9570-7A32B185F6A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50866" y="4484536"/>
                <a:ext cx="1017767" cy="1580598"/>
              </a:xfrm>
              <a:prstGeom prst="rect">
                <a:avLst/>
              </a:prstGeom>
            </p:spPr>
          </p:pic>
          <p:pic>
            <p:nvPicPr>
              <p:cNvPr id="9" name="Picture 8">
                <a:extLst>
                  <a:ext uri="{FF2B5EF4-FFF2-40B4-BE49-F238E27FC236}">
                    <a16:creationId xmlns:a16="http://schemas.microsoft.com/office/drawing/2014/main" id="{0B6C689B-F1CF-2C4F-B136-B9E59F8E63A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613"/>
              <a:stretch/>
            </p:blipFill>
            <p:spPr>
              <a:xfrm>
                <a:off x="2838120" y="4484534"/>
                <a:ext cx="612746" cy="1580600"/>
              </a:xfrm>
              <a:prstGeom prst="rect">
                <a:avLst/>
              </a:prstGeom>
            </p:spPr>
          </p:pic>
        </p:grpSp>
        <p:sp>
          <p:nvSpPr>
            <p:cNvPr id="14" name="TextBox 13">
              <a:extLst>
                <a:ext uri="{FF2B5EF4-FFF2-40B4-BE49-F238E27FC236}">
                  <a16:creationId xmlns:a16="http://schemas.microsoft.com/office/drawing/2014/main" id="{6BACE1E3-C748-AF4E-87D9-70AED3FE95D5}"/>
                </a:ext>
              </a:extLst>
            </p:cNvPr>
            <p:cNvSpPr txBox="1"/>
            <p:nvPr/>
          </p:nvSpPr>
          <p:spPr>
            <a:xfrm>
              <a:off x="7346101" y="4152161"/>
              <a:ext cx="826893" cy="307777"/>
            </a:xfrm>
            <a:prstGeom prst="rect">
              <a:avLst/>
            </a:prstGeom>
            <a:noFill/>
          </p:spPr>
          <p:txBody>
            <a:bodyPr wrap="none" rtlCol="0">
              <a:spAutoFit/>
            </a:bodyPr>
            <a:lstStyle/>
            <a:p>
              <a:r>
                <a:rPr lang="en-US" sz="1400" dirty="0">
                  <a:latin typeface="Helvetica Neue Thin" panose="020B0403020202020204" pitchFamily="34" charset="0"/>
                  <a:ea typeface="Helvetica Neue Thin" panose="020B0403020202020204" pitchFamily="34" charset="0"/>
                  <a:cs typeface="Helvetica Neue" panose="02000503000000020004" pitchFamily="2" charset="0"/>
                </a:rPr>
                <a:t>Flexibility</a:t>
              </a:r>
            </a:p>
          </p:txBody>
        </p:sp>
      </p:grpSp>
      <p:sp>
        <p:nvSpPr>
          <p:cNvPr id="18" name="TextBox 17">
            <a:extLst>
              <a:ext uri="{FF2B5EF4-FFF2-40B4-BE49-F238E27FC236}">
                <a16:creationId xmlns:a16="http://schemas.microsoft.com/office/drawing/2014/main" id="{EF4F5696-7EDA-6F40-BBF2-A02A1CD70575}"/>
              </a:ext>
            </a:extLst>
          </p:cNvPr>
          <p:cNvSpPr txBox="1"/>
          <p:nvPr/>
        </p:nvSpPr>
        <p:spPr>
          <a:xfrm>
            <a:off x="6350108" y="1296198"/>
            <a:ext cx="1462260" cy="369332"/>
          </a:xfrm>
          <a:prstGeom prst="rect">
            <a:avLst/>
          </a:prstGeom>
          <a:noFill/>
        </p:spPr>
        <p:txBody>
          <a:bodyPr wrap="none" rtlCol="0">
            <a:spAutoFit/>
          </a:bodyPr>
          <a:lstStyle/>
          <a:p>
            <a:r>
              <a:rPr lang="en-US" dirty="0">
                <a:solidFill>
                  <a:schemeClr val="bg1"/>
                </a:solidFill>
              </a:rPr>
              <a:t>Rule Learning</a:t>
            </a:r>
          </a:p>
        </p:txBody>
      </p:sp>
      <p:sp>
        <p:nvSpPr>
          <p:cNvPr id="19" name="TextBox 18">
            <a:extLst>
              <a:ext uri="{FF2B5EF4-FFF2-40B4-BE49-F238E27FC236}">
                <a16:creationId xmlns:a16="http://schemas.microsoft.com/office/drawing/2014/main" id="{60B0C33D-3C0C-6A4A-A0FE-389BCC4F9E65}"/>
              </a:ext>
            </a:extLst>
          </p:cNvPr>
          <p:cNvSpPr txBox="1"/>
          <p:nvPr/>
        </p:nvSpPr>
        <p:spPr>
          <a:xfrm>
            <a:off x="4878641" y="4252753"/>
            <a:ext cx="1980350" cy="369332"/>
          </a:xfrm>
          <a:prstGeom prst="rect">
            <a:avLst/>
          </a:prstGeom>
          <a:noFill/>
        </p:spPr>
        <p:txBody>
          <a:bodyPr wrap="none" rtlCol="0">
            <a:spAutoFit/>
          </a:bodyPr>
          <a:lstStyle/>
          <a:p>
            <a:r>
              <a:rPr lang="en-US" dirty="0">
                <a:solidFill>
                  <a:schemeClr val="bg1"/>
                </a:solidFill>
              </a:rPr>
              <a:t>Abstract Reasoning</a:t>
            </a:r>
          </a:p>
        </p:txBody>
      </p:sp>
    </p:spTree>
    <p:extLst>
      <p:ext uri="{BB962C8B-B14F-4D97-AF65-F5344CB8AC3E}">
        <p14:creationId xmlns:p14="http://schemas.microsoft.com/office/powerpoint/2010/main" val="2962503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6FB12-2199-6840-BCBD-8F3EACC1481E}"/>
              </a:ext>
            </a:extLst>
          </p:cNvPr>
          <p:cNvSpPr>
            <a:spLocks noGrp="1"/>
          </p:cNvSpPr>
          <p:nvPr>
            <p:ph type="title"/>
          </p:nvPr>
        </p:nvSpPr>
        <p:spPr/>
        <p:txBody>
          <a:bodyPr>
            <a:noAutofit/>
          </a:bodyPr>
          <a:lstStyle/>
          <a:p>
            <a:r>
              <a:rPr lang="en-US" sz="3200" dirty="0"/>
              <a:t>Brain Network Flexibility Predicts Performance on Motor Sequence Learning</a:t>
            </a:r>
          </a:p>
        </p:txBody>
      </p:sp>
      <p:sp>
        <p:nvSpPr>
          <p:cNvPr id="3" name="Content Placeholder 2">
            <a:extLst>
              <a:ext uri="{FF2B5EF4-FFF2-40B4-BE49-F238E27FC236}">
                <a16:creationId xmlns:a16="http://schemas.microsoft.com/office/drawing/2014/main" id="{C453B4BE-C371-4B48-91C1-22090B28E850}"/>
              </a:ext>
            </a:extLst>
          </p:cNvPr>
          <p:cNvSpPr>
            <a:spLocks noGrp="1"/>
          </p:cNvSpPr>
          <p:nvPr>
            <p:ph idx="1"/>
          </p:nvPr>
        </p:nvSpPr>
        <p:spPr>
          <a:xfrm>
            <a:off x="628650" y="2314575"/>
            <a:ext cx="3000375" cy="3862388"/>
          </a:xfrm>
        </p:spPr>
        <p:txBody>
          <a:bodyPr>
            <a:normAutofit/>
          </a:bodyPr>
          <a:lstStyle/>
          <a:p>
            <a:r>
              <a:rPr lang="en-US" sz="2400" dirty="0"/>
              <a:t>Flexibility increased during learning, and decreased once motor sequences became learned</a:t>
            </a:r>
          </a:p>
          <a:p>
            <a:r>
              <a:rPr lang="en-US" sz="2400" dirty="0"/>
              <a:t>Flexibility of frontoparietal regions was predictive of learning</a:t>
            </a:r>
          </a:p>
        </p:txBody>
      </p:sp>
      <p:sp>
        <p:nvSpPr>
          <p:cNvPr id="4" name="Slide Number Placeholder 3">
            <a:extLst>
              <a:ext uri="{FF2B5EF4-FFF2-40B4-BE49-F238E27FC236}">
                <a16:creationId xmlns:a16="http://schemas.microsoft.com/office/drawing/2014/main" id="{2FF1DFD6-BFC4-BF46-997B-2B2FFEF87D31}"/>
              </a:ext>
            </a:extLst>
          </p:cNvPr>
          <p:cNvSpPr>
            <a:spLocks noGrp="1"/>
          </p:cNvSpPr>
          <p:nvPr>
            <p:ph type="sldNum" sz="quarter" idx="12"/>
          </p:nvPr>
        </p:nvSpPr>
        <p:spPr/>
        <p:txBody>
          <a:bodyPr/>
          <a:lstStyle/>
          <a:p>
            <a:fld id="{E1552ADF-166F-AF40-B1A4-D35B819B761E}" type="slidenum">
              <a:rPr lang="en-US" smtClean="0"/>
              <a:t>6</a:t>
            </a:fld>
            <a:endParaRPr lang="en-US"/>
          </a:p>
        </p:txBody>
      </p:sp>
      <p:pic>
        <p:nvPicPr>
          <p:cNvPr id="2050" name="Picture 2">
            <a:extLst>
              <a:ext uri="{FF2B5EF4-FFF2-40B4-BE49-F238E27FC236}">
                <a16:creationId xmlns:a16="http://schemas.microsoft.com/office/drawing/2014/main" id="{E9ECDE65-4955-A54B-AF53-7F7EB26302D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839675" y="2045494"/>
            <a:ext cx="2347369" cy="17664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AB9C60-E08B-1148-BE8B-1AE10F9DE651}"/>
              </a:ext>
            </a:extLst>
          </p:cNvPr>
          <p:cNvSpPr txBox="1"/>
          <p:nvPr/>
        </p:nvSpPr>
        <p:spPr>
          <a:xfrm>
            <a:off x="6702822" y="5897325"/>
            <a:ext cx="1956689" cy="369332"/>
          </a:xfrm>
          <a:prstGeom prst="rect">
            <a:avLst/>
          </a:prstGeom>
          <a:noFill/>
        </p:spPr>
        <p:txBody>
          <a:bodyPr wrap="none" rtlCol="0">
            <a:spAutoFit/>
          </a:bodyPr>
          <a:lstStyle/>
          <a:p>
            <a:r>
              <a:rPr lang="en-US" dirty="0"/>
              <a:t>Bassett et al. 2011</a:t>
            </a:r>
          </a:p>
        </p:txBody>
      </p:sp>
      <p:pic>
        <p:nvPicPr>
          <p:cNvPr id="7" name="Picture 2">
            <a:extLst>
              <a:ext uri="{FF2B5EF4-FFF2-40B4-BE49-F238E27FC236}">
                <a16:creationId xmlns:a16="http://schemas.microsoft.com/office/drawing/2014/main" id="{364D19FF-947E-D04C-9E77-33B9AC03EED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839674" y="3811979"/>
            <a:ext cx="4675675" cy="19956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B7A56F93-736A-DB4E-B5C7-D21F9E7736A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187044" y="2045494"/>
            <a:ext cx="2328304" cy="17664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F9E481C-2C1C-7E48-8971-CB2FA77E399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13080"/>
          <a:stretch/>
        </p:blipFill>
        <p:spPr>
          <a:xfrm>
            <a:off x="4579391" y="2397629"/>
            <a:ext cx="3050168" cy="3088771"/>
          </a:xfrm>
          <a:prstGeom prst="rect">
            <a:avLst/>
          </a:prstGeom>
        </p:spPr>
      </p:pic>
    </p:spTree>
    <p:extLst>
      <p:ext uri="{BB962C8B-B14F-4D97-AF65-F5344CB8AC3E}">
        <p14:creationId xmlns:p14="http://schemas.microsoft.com/office/powerpoint/2010/main" val="145299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F569F-D925-0642-9BDB-C7465E6E5A9B}"/>
              </a:ext>
            </a:extLst>
          </p:cNvPr>
          <p:cNvSpPr>
            <a:spLocks noGrp="1"/>
          </p:cNvSpPr>
          <p:nvPr>
            <p:ph type="title"/>
          </p:nvPr>
        </p:nvSpPr>
        <p:spPr/>
        <p:txBody>
          <a:bodyPr/>
          <a:lstStyle/>
          <a:p>
            <a:r>
              <a:rPr lang="en-US" dirty="0">
                <a:solidFill>
                  <a:schemeClr val="bg1"/>
                </a:solidFill>
              </a:rPr>
              <a:t>Conclusions</a:t>
            </a:r>
          </a:p>
        </p:txBody>
      </p:sp>
      <p:sp>
        <p:nvSpPr>
          <p:cNvPr id="3" name="Content Placeholder 2">
            <a:extLst>
              <a:ext uri="{FF2B5EF4-FFF2-40B4-BE49-F238E27FC236}">
                <a16:creationId xmlns:a16="http://schemas.microsoft.com/office/drawing/2014/main" id="{10B9B92A-C795-5447-8DB5-7CA0FC0EE490}"/>
              </a:ext>
            </a:extLst>
          </p:cNvPr>
          <p:cNvSpPr>
            <a:spLocks noGrp="1"/>
          </p:cNvSpPr>
          <p:nvPr>
            <p:ph idx="1"/>
          </p:nvPr>
        </p:nvSpPr>
        <p:spPr>
          <a:xfrm>
            <a:off x="628650" y="1825625"/>
            <a:ext cx="4953166" cy="4351338"/>
          </a:xfrm>
        </p:spPr>
        <p:txBody>
          <a:bodyPr/>
          <a:lstStyle/>
          <a:p>
            <a:r>
              <a:rPr lang="en-US" dirty="0">
                <a:solidFill>
                  <a:schemeClr val="bg1"/>
                </a:solidFill>
              </a:rPr>
              <a:t>Flexible reconfiguration of the </a:t>
            </a:r>
            <a:r>
              <a:rPr lang="en-US" dirty="0">
                <a:solidFill>
                  <a:srgbClr val="E69421"/>
                </a:solidFill>
              </a:rPr>
              <a:t>cognitive control </a:t>
            </a:r>
            <a:r>
              <a:rPr lang="en-US" dirty="0">
                <a:solidFill>
                  <a:schemeClr val="bg1"/>
                </a:solidFill>
              </a:rPr>
              <a:t>network supports rule learning and the transition from rest to abstract reasoning</a:t>
            </a:r>
          </a:p>
        </p:txBody>
      </p:sp>
      <p:sp>
        <p:nvSpPr>
          <p:cNvPr id="4" name="Slide Number Placeholder 3">
            <a:extLst>
              <a:ext uri="{FF2B5EF4-FFF2-40B4-BE49-F238E27FC236}">
                <a16:creationId xmlns:a16="http://schemas.microsoft.com/office/drawing/2014/main" id="{1BB0DC1F-5257-A242-AE4B-103E6058F96C}"/>
              </a:ext>
            </a:extLst>
          </p:cNvPr>
          <p:cNvSpPr>
            <a:spLocks noGrp="1"/>
          </p:cNvSpPr>
          <p:nvPr>
            <p:ph type="sldNum" sz="quarter" idx="12"/>
          </p:nvPr>
        </p:nvSpPr>
        <p:spPr/>
        <p:txBody>
          <a:bodyPr/>
          <a:lstStyle/>
          <a:p>
            <a:fld id="{E1552ADF-166F-AF40-B1A4-D35B819B761E}" type="slidenum">
              <a:rPr lang="en-US" smtClean="0"/>
              <a:t>60</a:t>
            </a:fld>
            <a:endParaRPr lang="en-US"/>
          </a:p>
        </p:txBody>
      </p:sp>
      <p:pic>
        <p:nvPicPr>
          <p:cNvPr id="27" name="Picture 26">
            <a:extLst>
              <a:ext uri="{FF2B5EF4-FFF2-40B4-BE49-F238E27FC236}">
                <a16:creationId xmlns:a16="http://schemas.microsoft.com/office/drawing/2014/main" id="{B53975CE-1573-DF43-9887-2802A12674A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52331" y="4434595"/>
            <a:ext cx="6400800" cy="1633441"/>
          </a:xfrm>
          <a:prstGeom prst="rect">
            <a:avLst/>
          </a:prstGeom>
        </p:spPr>
      </p:pic>
      <p:sp>
        <p:nvSpPr>
          <p:cNvPr id="28" name="TextBox 27">
            <a:extLst>
              <a:ext uri="{FF2B5EF4-FFF2-40B4-BE49-F238E27FC236}">
                <a16:creationId xmlns:a16="http://schemas.microsoft.com/office/drawing/2014/main" id="{3D4A089F-4EE3-E84F-A03B-69D5C59A2FC4}"/>
              </a:ext>
            </a:extLst>
          </p:cNvPr>
          <p:cNvSpPr txBox="1"/>
          <p:nvPr/>
        </p:nvSpPr>
        <p:spPr>
          <a:xfrm>
            <a:off x="6664480" y="1245883"/>
            <a:ext cx="1462260" cy="369332"/>
          </a:xfrm>
          <a:prstGeom prst="rect">
            <a:avLst/>
          </a:prstGeom>
          <a:noFill/>
        </p:spPr>
        <p:txBody>
          <a:bodyPr wrap="none" rtlCol="0">
            <a:spAutoFit/>
          </a:bodyPr>
          <a:lstStyle/>
          <a:p>
            <a:r>
              <a:rPr lang="en-US" dirty="0">
                <a:solidFill>
                  <a:schemeClr val="bg1"/>
                </a:solidFill>
              </a:rPr>
              <a:t>Rule Learning</a:t>
            </a:r>
          </a:p>
        </p:txBody>
      </p:sp>
      <p:grpSp>
        <p:nvGrpSpPr>
          <p:cNvPr id="31" name="Group 30">
            <a:extLst>
              <a:ext uri="{FF2B5EF4-FFF2-40B4-BE49-F238E27FC236}">
                <a16:creationId xmlns:a16="http://schemas.microsoft.com/office/drawing/2014/main" id="{4B2A19B3-9226-F049-82EB-0754510B70AF}"/>
              </a:ext>
            </a:extLst>
          </p:cNvPr>
          <p:cNvGrpSpPr/>
          <p:nvPr/>
        </p:nvGrpSpPr>
        <p:grpSpPr>
          <a:xfrm>
            <a:off x="6516631" y="1673038"/>
            <a:ext cx="1757958" cy="1863972"/>
            <a:chOff x="6686327" y="2302511"/>
            <a:chExt cx="1757958" cy="1863972"/>
          </a:xfrm>
        </p:grpSpPr>
        <p:sp>
          <p:nvSpPr>
            <p:cNvPr id="29" name="Rectangle 28">
              <a:extLst>
                <a:ext uri="{FF2B5EF4-FFF2-40B4-BE49-F238E27FC236}">
                  <a16:creationId xmlns:a16="http://schemas.microsoft.com/office/drawing/2014/main" id="{E44690E9-8E69-2745-A838-B1D6148E28B9}"/>
                </a:ext>
              </a:extLst>
            </p:cNvPr>
            <p:cNvSpPr/>
            <p:nvPr/>
          </p:nvSpPr>
          <p:spPr>
            <a:xfrm>
              <a:off x="6686327" y="2302511"/>
              <a:ext cx="1757958" cy="186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975F6848-8979-6840-B152-EC2C2C3F5AB1}"/>
                </a:ext>
              </a:extLst>
            </p:cNvPr>
            <p:cNvGrpSpPr/>
            <p:nvPr/>
          </p:nvGrpSpPr>
          <p:grpSpPr>
            <a:xfrm>
              <a:off x="6686327" y="2302511"/>
              <a:ext cx="1600645" cy="1569864"/>
              <a:chOff x="6914705" y="4963923"/>
              <a:chExt cx="1600645" cy="1569864"/>
            </a:xfrm>
          </p:grpSpPr>
          <p:pic>
            <p:nvPicPr>
              <p:cNvPr id="7" name="Picture 6">
                <a:extLst>
                  <a:ext uri="{FF2B5EF4-FFF2-40B4-BE49-F238E27FC236}">
                    <a16:creationId xmlns:a16="http://schemas.microsoft.com/office/drawing/2014/main" id="{1C8D0C2C-BCAE-6741-8006-4736047560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14705" y="4963923"/>
                <a:ext cx="601713" cy="1569863"/>
              </a:xfrm>
              <a:prstGeom prst="rect">
                <a:avLst/>
              </a:prstGeom>
            </p:spPr>
          </p:pic>
          <p:pic>
            <p:nvPicPr>
              <p:cNvPr id="10" name="Picture 9">
                <a:extLst>
                  <a:ext uri="{FF2B5EF4-FFF2-40B4-BE49-F238E27FC236}">
                    <a16:creationId xmlns:a16="http://schemas.microsoft.com/office/drawing/2014/main" id="{7099E124-0921-7A4B-BCA9-14EAA571EB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17219" y="4963925"/>
                <a:ext cx="998131" cy="1569862"/>
              </a:xfrm>
              <a:prstGeom prst="rect">
                <a:avLst/>
              </a:prstGeom>
            </p:spPr>
          </p:pic>
        </p:grpSp>
        <p:sp>
          <p:nvSpPr>
            <p:cNvPr id="30" name="TextBox 29">
              <a:extLst>
                <a:ext uri="{FF2B5EF4-FFF2-40B4-BE49-F238E27FC236}">
                  <a16:creationId xmlns:a16="http://schemas.microsoft.com/office/drawing/2014/main" id="{A81CE499-4CB3-4042-9FCD-4A9963CA173C}"/>
                </a:ext>
              </a:extLst>
            </p:cNvPr>
            <p:cNvSpPr txBox="1"/>
            <p:nvPr/>
          </p:nvSpPr>
          <p:spPr>
            <a:xfrm>
              <a:off x="7460079" y="3828772"/>
              <a:ext cx="826893" cy="307777"/>
            </a:xfrm>
            <a:prstGeom prst="rect">
              <a:avLst/>
            </a:prstGeom>
            <a:noFill/>
          </p:spPr>
          <p:txBody>
            <a:bodyPr wrap="none" rtlCol="0">
              <a:spAutoFit/>
            </a:bodyPr>
            <a:lstStyle/>
            <a:p>
              <a:r>
                <a:rPr lang="en-US" sz="1400" dirty="0">
                  <a:latin typeface="Helvetica Neue Thin" panose="020B0403020202020204" pitchFamily="34" charset="0"/>
                  <a:ea typeface="Helvetica Neue Thin" panose="020B0403020202020204" pitchFamily="34" charset="0"/>
                  <a:cs typeface="Helvetica Neue" panose="02000503000000020004" pitchFamily="2" charset="0"/>
                </a:rPr>
                <a:t>Flexibility</a:t>
              </a:r>
            </a:p>
          </p:txBody>
        </p:sp>
      </p:grpSp>
      <p:sp>
        <p:nvSpPr>
          <p:cNvPr id="32" name="TextBox 31">
            <a:extLst>
              <a:ext uri="{FF2B5EF4-FFF2-40B4-BE49-F238E27FC236}">
                <a16:creationId xmlns:a16="http://schemas.microsoft.com/office/drawing/2014/main" id="{C61C3908-96FB-124C-BAB9-93281BACD33E}"/>
              </a:ext>
            </a:extLst>
          </p:cNvPr>
          <p:cNvSpPr txBox="1"/>
          <p:nvPr/>
        </p:nvSpPr>
        <p:spPr>
          <a:xfrm>
            <a:off x="4877901" y="4065263"/>
            <a:ext cx="1980350" cy="369332"/>
          </a:xfrm>
          <a:prstGeom prst="rect">
            <a:avLst/>
          </a:prstGeom>
          <a:noFill/>
        </p:spPr>
        <p:txBody>
          <a:bodyPr wrap="none" rtlCol="0">
            <a:spAutoFit/>
          </a:bodyPr>
          <a:lstStyle/>
          <a:p>
            <a:r>
              <a:rPr lang="en-US" dirty="0">
                <a:solidFill>
                  <a:schemeClr val="bg1"/>
                </a:solidFill>
              </a:rPr>
              <a:t>Abstract Reasoning</a:t>
            </a:r>
          </a:p>
        </p:txBody>
      </p:sp>
    </p:spTree>
    <p:extLst>
      <p:ext uri="{BB962C8B-B14F-4D97-AF65-F5344CB8AC3E}">
        <p14:creationId xmlns:p14="http://schemas.microsoft.com/office/powerpoint/2010/main" val="32010811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334B9-FE6D-9142-AD4D-2DFAD1813CC3}"/>
              </a:ext>
            </a:extLst>
          </p:cNvPr>
          <p:cNvSpPr>
            <a:spLocks noGrp="1"/>
          </p:cNvSpPr>
          <p:nvPr>
            <p:ph type="title"/>
          </p:nvPr>
        </p:nvSpPr>
        <p:spPr/>
        <p:txBody>
          <a:bodyPr/>
          <a:lstStyle/>
          <a:p>
            <a:r>
              <a:rPr lang="en-US" dirty="0">
                <a:solidFill>
                  <a:schemeClr val="bg1"/>
                </a:solidFill>
              </a:rPr>
              <a:t>Conclusions</a:t>
            </a:r>
          </a:p>
        </p:txBody>
      </p:sp>
      <p:sp>
        <p:nvSpPr>
          <p:cNvPr id="3" name="Content Placeholder 2">
            <a:extLst>
              <a:ext uri="{FF2B5EF4-FFF2-40B4-BE49-F238E27FC236}">
                <a16:creationId xmlns:a16="http://schemas.microsoft.com/office/drawing/2014/main" id="{5326B341-9201-B641-A02B-5A52FC020304}"/>
              </a:ext>
            </a:extLst>
          </p:cNvPr>
          <p:cNvSpPr>
            <a:spLocks noGrp="1"/>
          </p:cNvSpPr>
          <p:nvPr>
            <p:ph idx="1"/>
          </p:nvPr>
        </p:nvSpPr>
        <p:spPr>
          <a:xfrm>
            <a:off x="628650" y="1825625"/>
            <a:ext cx="4439902" cy="4351338"/>
          </a:xfrm>
        </p:spPr>
        <p:txBody>
          <a:bodyPr/>
          <a:lstStyle/>
          <a:p>
            <a:r>
              <a:rPr lang="en-US" dirty="0">
                <a:solidFill>
                  <a:schemeClr val="bg1"/>
                </a:solidFill>
              </a:rPr>
              <a:t>Dynamic interactions between hippocampal and prefrontal gradients support context-dependent rule learning</a:t>
            </a:r>
          </a:p>
        </p:txBody>
      </p:sp>
      <p:sp>
        <p:nvSpPr>
          <p:cNvPr id="4" name="Slide Number Placeholder 3">
            <a:extLst>
              <a:ext uri="{FF2B5EF4-FFF2-40B4-BE49-F238E27FC236}">
                <a16:creationId xmlns:a16="http://schemas.microsoft.com/office/drawing/2014/main" id="{4294F250-F0C9-814F-8626-6349A1D728D2}"/>
              </a:ext>
            </a:extLst>
          </p:cNvPr>
          <p:cNvSpPr>
            <a:spLocks noGrp="1"/>
          </p:cNvSpPr>
          <p:nvPr>
            <p:ph type="sldNum" sz="quarter" idx="12"/>
          </p:nvPr>
        </p:nvSpPr>
        <p:spPr/>
        <p:txBody>
          <a:bodyPr/>
          <a:lstStyle/>
          <a:p>
            <a:fld id="{E1552ADF-166F-AF40-B1A4-D35B819B761E}" type="slidenum">
              <a:rPr lang="en-US" smtClean="0"/>
              <a:t>61</a:t>
            </a:fld>
            <a:endParaRPr lang="en-US"/>
          </a:p>
        </p:txBody>
      </p:sp>
      <p:grpSp>
        <p:nvGrpSpPr>
          <p:cNvPr id="47" name="Group 46">
            <a:extLst>
              <a:ext uri="{FF2B5EF4-FFF2-40B4-BE49-F238E27FC236}">
                <a16:creationId xmlns:a16="http://schemas.microsoft.com/office/drawing/2014/main" id="{91289D6B-128A-2E4C-B70E-0BEA7ED1742B}"/>
              </a:ext>
            </a:extLst>
          </p:cNvPr>
          <p:cNvGrpSpPr/>
          <p:nvPr/>
        </p:nvGrpSpPr>
        <p:grpSpPr>
          <a:xfrm>
            <a:off x="2764773" y="4247064"/>
            <a:ext cx="6017029" cy="1948485"/>
            <a:chOff x="2764773" y="4247064"/>
            <a:chExt cx="6017029" cy="1948485"/>
          </a:xfrm>
        </p:grpSpPr>
        <p:sp>
          <p:nvSpPr>
            <p:cNvPr id="40" name="Rectangle 39">
              <a:extLst>
                <a:ext uri="{FF2B5EF4-FFF2-40B4-BE49-F238E27FC236}">
                  <a16:creationId xmlns:a16="http://schemas.microsoft.com/office/drawing/2014/main" id="{EB7BF78D-D7E5-824F-9D6F-AA81E5C24C10}"/>
                </a:ext>
              </a:extLst>
            </p:cNvPr>
            <p:cNvSpPr/>
            <p:nvPr/>
          </p:nvSpPr>
          <p:spPr>
            <a:xfrm>
              <a:off x="2764773" y="4255268"/>
              <a:ext cx="6017029" cy="1940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a:extLst>
                <a:ext uri="{FF2B5EF4-FFF2-40B4-BE49-F238E27FC236}">
                  <a16:creationId xmlns:a16="http://schemas.microsoft.com/office/drawing/2014/main" id="{CC6CB26D-D0BB-DB45-84AE-229C379582D2}"/>
                </a:ext>
              </a:extLst>
            </p:cNvPr>
            <p:cNvGrpSpPr/>
            <p:nvPr/>
          </p:nvGrpSpPr>
          <p:grpSpPr>
            <a:xfrm>
              <a:off x="2932466" y="4247064"/>
              <a:ext cx="5714143" cy="1801615"/>
              <a:chOff x="-2172329" y="3367073"/>
              <a:chExt cx="10811215" cy="3408672"/>
            </a:xfrm>
          </p:grpSpPr>
          <p:pic>
            <p:nvPicPr>
              <p:cNvPr id="13" name="Content Placeholder 5">
                <a:extLst>
                  <a:ext uri="{FF2B5EF4-FFF2-40B4-BE49-F238E27FC236}">
                    <a16:creationId xmlns:a16="http://schemas.microsoft.com/office/drawing/2014/main" id="{8556CCC8-1F1B-6848-BB5E-7B8C1074817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78504" y="4036932"/>
                <a:ext cx="1027515" cy="992925"/>
              </a:xfrm>
              <a:prstGeom prst="rect">
                <a:avLst/>
              </a:prstGeom>
            </p:spPr>
          </p:pic>
          <p:pic>
            <p:nvPicPr>
              <p:cNvPr id="14" name="Picture 13">
                <a:extLst>
                  <a:ext uri="{FF2B5EF4-FFF2-40B4-BE49-F238E27FC236}">
                    <a16:creationId xmlns:a16="http://schemas.microsoft.com/office/drawing/2014/main" id="{903A45B5-6E61-D147-B7A9-F86A72271D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2329" y="3885758"/>
                <a:ext cx="4638868" cy="2889987"/>
              </a:xfrm>
              <a:prstGeom prst="rect">
                <a:avLst/>
              </a:prstGeom>
            </p:spPr>
          </p:pic>
          <p:pic>
            <p:nvPicPr>
              <p:cNvPr id="15" name="Content Placeholder 5">
                <a:extLst>
                  <a:ext uri="{FF2B5EF4-FFF2-40B4-BE49-F238E27FC236}">
                    <a16:creationId xmlns:a16="http://schemas.microsoft.com/office/drawing/2014/main" id="{47C283AA-8607-1E4B-BA39-EF34D39CA3B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881"/>
              <a:stretch/>
            </p:blipFill>
            <p:spPr>
              <a:xfrm>
                <a:off x="7926546" y="4030692"/>
                <a:ext cx="712340" cy="2157914"/>
              </a:xfrm>
              <a:prstGeom prst="rect">
                <a:avLst/>
              </a:prstGeom>
            </p:spPr>
          </p:pic>
          <p:grpSp>
            <p:nvGrpSpPr>
              <p:cNvPr id="16" name="Group 15">
                <a:extLst>
                  <a:ext uri="{FF2B5EF4-FFF2-40B4-BE49-F238E27FC236}">
                    <a16:creationId xmlns:a16="http://schemas.microsoft.com/office/drawing/2014/main" id="{FEF8FEAB-0251-9E48-B166-EE7DA574AE6E}"/>
                  </a:ext>
                </a:extLst>
              </p:cNvPr>
              <p:cNvGrpSpPr/>
              <p:nvPr/>
            </p:nvGrpSpPr>
            <p:grpSpPr>
              <a:xfrm>
                <a:off x="5761754" y="3382595"/>
                <a:ext cx="1261017" cy="3273813"/>
                <a:chOff x="7254333" y="3255229"/>
                <a:chExt cx="1261017" cy="3273813"/>
              </a:xfrm>
            </p:grpSpPr>
            <p:grpSp>
              <p:nvGrpSpPr>
                <p:cNvPr id="17" name="Group 16">
                  <a:extLst>
                    <a:ext uri="{FF2B5EF4-FFF2-40B4-BE49-F238E27FC236}">
                      <a16:creationId xmlns:a16="http://schemas.microsoft.com/office/drawing/2014/main" id="{A76E4916-12AD-4744-8358-0E77B14BE0CF}"/>
                    </a:ext>
                  </a:extLst>
                </p:cNvPr>
                <p:cNvGrpSpPr/>
                <p:nvPr/>
              </p:nvGrpSpPr>
              <p:grpSpPr>
                <a:xfrm>
                  <a:off x="7254333" y="3828490"/>
                  <a:ext cx="1261017" cy="2700552"/>
                  <a:chOff x="7254333" y="3828490"/>
                  <a:chExt cx="1261017" cy="2700552"/>
                </a:xfrm>
              </p:grpSpPr>
              <p:pic>
                <p:nvPicPr>
                  <p:cNvPr id="19" name="Content Placeholder 5">
                    <a:extLst>
                      <a:ext uri="{FF2B5EF4-FFF2-40B4-BE49-F238E27FC236}">
                        <a16:creationId xmlns:a16="http://schemas.microsoft.com/office/drawing/2014/main" id="{2D0E1E5A-3D3D-9C42-912A-FAE44FD792F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354099" y="4829752"/>
                    <a:ext cx="1027515" cy="1699290"/>
                  </a:xfrm>
                  <a:prstGeom prst="rect">
                    <a:avLst/>
                  </a:prstGeom>
                </p:spPr>
              </p:pic>
              <p:sp>
                <p:nvSpPr>
                  <p:cNvPr id="20" name="Rectangle 19">
                    <a:extLst>
                      <a:ext uri="{FF2B5EF4-FFF2-40B4-BE49-F238E27FC236}">
                        <a16:creationId xmlns:a16="http://schemas.microsoft.com/office/drawing/2014/main" id="{F961B8E4-99C8-8E4C-8DE2-B2D33C743E2C}"/>
                      </a:ext>
                    </a:extLst>
                  </p:cNvPr>
                  <p:cNvSpPr/>
                  <p:nvPr/>
                </p:nvSpPr>
                <p:spPr>
                  <a:xfrm>
                    <a:off x="7254333" y="3828490"/>
                    <a:ext cx="1261017" cy="2700552"/>
                  </a:xfrm>
                  <a:prstGeom prst="rect">
                    <a:avLst/>
                  </a:prstGeom>
                  <a:noFill/>
                  <a:ln w="76200">
                    <a:solidFill>
                      <a:srgbClr val="CB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231A2EFA-9B18-5B44-A2F9-A85848C5EA95}"/>
                    </a:ext>
                  </a:extLst>
                </p:cNvPr>
                <p:cNvSpPr txBox="1"/>
                <p:nvPr/>
              </p:nvSpPr>
              <p:spPr>
                <a:xfrm>
                  <a:off x="7327787" y="3255229"/>
                  <a:ext cx="1174339" cy="640548"/>
                </a:xfrm>
                <a:prstGeom prst="rect">
                  <a:avLst/>
                </a:prstGeom>
                <a:noFill/>
              </p:spPr>
              <p:txBody>
                <a:bodyPr wrap="none" rtlCol="0">
                  <a:spAutoFit/>
                </a:bodyPr>
                <a:lstStyle/>
                <a:p>
                  <a:pPr algn="ctr"/>
                  <a:r>
                    <a:rPr lang="en-US" sz="1600" dirty="0">
                      <a:solidFill>
                        <a:srgbClr val="CB5D5D"/>
                      </a:solidFill>
                    </a:rPr>
                    <a:t>Head</a:t>
                  </a:r>
                </a:p>
              </p:txBody>
            </p:sp>
          </p:grpSp>
          <p:grpSp>
            <p:nvGrpSpPr>
              <p:cNvPr id="21" name="Group 20">
                <a:extLst>
                  <a:ext uri="{FF2B5EF4-FFF2-40B4-BE49-F238E27FC236}">
                    <a16:creationId xmlns:a16="http://schemas.microsoft.com/office/drawing/2014/main" id="{2771F4E1-2F67-3945-BE06-7D972F921F6D}"/>
                  </a:ext>
                </a:extLst>
              </p:cNvPr>
              <p:cNvGrpSpPr/>
              <p:nvPr/>
            </p:nvGrpSpPr>
            <p:grpSpPr>
              <a:xfrm>
                <a:off x="4337733" y="3367073"/>
                <a:ext cx="1261017" cy="3283943"/>
                <a:chOff x="5576256" y="3255229"/>
                <a:chExt cx="1261017" cy="3283943"/>
              </a:xfrm>
            </p:grpSpPr>
            <p:grpSp>
              <p:nvGrpSpPr>
                <p:cNvPr id="22" name="Group 21">
                  <a:extLst>
                    <a:ext uri="{FF2B5EF4-FFF2-40B4-BE49-F238E27FC236}">
                      <a16:creationId xmlns:a16="http://schemas.microsoft.com/office/drawing/2014/main" id="{523025CA-213E-574B-943C-9BDBDBF5C69F}"/>
                    </a:ext>
                  </a:extLst>
                </p:cNvPr>
                <p:cNvGrpSpPr/>
                <p:nvPr/>
              </p:nvGrpSpPr>
              <p:grpSpPr>
                <a:xfrm>
                  <a:off x="5576256" y="3838620"/>
                  <a:ext cx="1261017" cy="2700552"/>
                  <a:chOff x="4264497" y="3866406"/>
                  <a:chExt cx="1261017" cy="2700552"/>
                </a:xfrm>
              </p:grpSpPr>
              <p:pic>
                <p:nvPicPr>
                  <p:cNvPr id="24" name="Content Placeholder 5">
                    <a:extLst>
                      <a:ext uri="{FF2B5EF4-FFF2-40B4-BE49-F238E27FC236}">
                        <a16:creationId xmlns:a16="http://schemas.microsoft.com/office/drawing/2014/main" id="{6F1A5A87-8F0F-A845-8943-18A39261928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68718" y="3946634"/>
                    <a:ext cx="1022073" cy="2610194"/>
                  </a:xfrm>
                  <a:prstGeom prst="rect">
                    <a:avLst/>
                  </a:prstGeom>
                </p:spPr>
              </p:pic>
              <p:sp>
                <p:nvSpPr>
                  <p:cNvPr id="25" name="Rectangle 24">
                    <a:extLst>
                      <a:ext uri="{FF2B5EF4-FFF2-40B4-BE49-F238E27FC236}">
                        <a16:creationId xmlns:a16="http://schemas.microsoft.com/office/drawing/2014/main" id="{5BDEF58A-1C7E-B44D-AB08-FB2F88107669}"/>
                      </a:ext>
                    </a:extLst>
                  </p:cNvPr>
                  <p:cNvSpPr/>
                  <p:nvPr/>
                </p:nvSpPr>
                <p:spPr>
                  <a:xfrm>
                    <a:off x="4264497" y="3866406"/>
                    <a:ext cx="1261017" cy="2700552"/>
                  </a:xfrm>
                  <a:prstGeom prst="rect">
                    <a:avLst/>
                  </a:prstGeom>
                  <a:noFill/>
                  <a:ln w="76200">
                    <a:solidFill>
                      <a:srgbClr val="F89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FDEB6A3B-5173-4C41-A8E4-FE4E118CC0D2}"/>
                    </a:ext>
                  </a:extLst>
                </p:cNvPr>
                <p:cNvSpPr txBox="1"/>
                <p:nvPr/>
              </p:nvSpPr>
              <p:spPr>
                <a:xfrm>
                  <a:off x="5669383" y="3255229"/>
                  <a:ext cx="1147042" cy="640547"/>
                </a:xfrm>
                <a:prstGeom prst="rect">
                  <a:avLst/>
                </a:prstGeom>
                <a:noFill/>
              </p:spPr>
              <p:txBody>
                <a:bodyPr wrap="none" rtlCol="0">
                  <a:spAutoFit/>
                </a:bodyPr>
                <a:lstStyle/>
                <a:p>
                  <a:pPr algn="ctr"/>
                  <a:r>
                    <a:rPr lang="en-US" sz="1600" dirty="0">
                      <a:solidFill>
                        <a:srgbClr val="F9995E"/>
                      </a:solidFill>
                    </a:rPr>
                    <a:t>Body</a:t>
                  </a:r>
                </a:p>
              </p:txBody>
            </p:sp>
          </p:grpSp>
          <p:grpSp>
            <p:nvGrpSpPr>
              <p:cNvPr id="26" name="Group 25">
                <a:extLst>
                  <a:ext uri="{FF2B5EF4-FFF2-40B4-BE49-F238E27FC236}">
                    <a16:creationId xmlns:a16="http://schemas.microsoft.com/office/drawing/2014/main" id="{07B66585-7C69-514C-94AD-01BC03F245D5}"/>
                  </a:ext>
                </a:extLst>
              </p:cNvPr>
              <p:cNvGrpSpPr/>
              <p:nvPr/>
            </p:nvGrpSpPr>
            <p:grpSpPr>
              <a:xfrm>
                <a:off x="2913712" y="3382595"/>
                <a:ext cx="1261017" cy="3283943"/>
                <a:chOff x="3898179" y="3255229"/>
                <a:chExt cx="1261017" cy="3283943"/>
              </a:xfrm>
            </p:grpSpPr>
            <p:grpSp>
              <p:nvGrpSpPr>
                <p:cNvPr id="27" name="Group 26">
                  <a:extLst>
                    <a:ext uri="{FF2B5EF4-FFF2-40B4-BE49-F238E27FC236}">
                      <a16:creationId xmlns:a16="http://schemas.microsoft.com/office/drawing/2014/main" id="{113A90E0-55AD-804E-B434-27B2A8CEA0D9}"/>
                    </a:ext>
                  </a:extLst>
                </p:cNvPr>
                <p:cNvGrpSpPr/>
                <p:nvPr/>
              </p:nvGrpSpPr>
              <p:grpSpPr>
                <a:xfrm>
                  <a:off x="3898179" y="3758392"/>
                  <a:ext cx="1261017" cy="2780780"/>
                  <a:chOff x="6364011" y="3866406"/>
                  <a:chExt cx="1261017" cy="2780780"/>
                </a:xfrm>
              </p:grpSpPr>
              <p:pic>
                <p:nvPicPr>
                  <p:cNvPr id="29" name="Content Placeholder 5">
                    <a:extLst>
                      <a:ext uri="{FF2B5EF4-FFF2-40B4-BE49-F238E27FC236}">
                        <a16:creationId xmlns:a16="http://schemas.microsoft.com/office/drawing/2014/main" id="{2FEDBA2E-DEE7-6247-9CF8-B08C9C30ED9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486843" y="3866406"/>
                    <a:ext cx="1071855" cy="2610194"/>
                  </a:xfrm>
                  <a:prstGeom prst="rect">
                    <a:avLst/>
                  </a:prstGeom>
                </p:spPr>
              </p:pic>
              <p:sp>
                <p:nvSpPr>
                  <p:cNvPr id="30" name="Rectangle 29">
                    <a:extLst>
                      <a:ext uri="{FF2B5EF4-FFF2-40B4-BE49-F238E27FC236}">
                        <a16:creationId xmlns:a16="http://schemas.microsoft.com/office/drawing/2014/main" id="{98305D81-340D-D748-97BA-7D2E60C6F2FD}"/>
                      </a:ext>
                    </a:extLst>
                  </p:cNvPr>
                  <p:cNvSpPr/>
                  <p:nvPr/>
                </p:nvSpPr>
                <p:spPr>
                  <a:xfrm>
                    <a:off x="6364011" y="3946634"/>
                    <a:ext cx="1261017" cy="2700552"/>
                  </a:xfrm>
                  <a:prstGeom prst="rect">
                    <a:avLst/>
                  </a:prstGeom>
                  <a:noFill/>
                  <a:ln w="76200">
                    <a:solidFill>
                      <a:srgbClr val="B4D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E364636F-2325-014A-942A-B7734BEF1B3B}"/>
                    </a:ext>
                  </a:extLst>
                </p:cNvPr>
                <p:cNvSpPr txBox="1"/>
                <p:nvPr/>
              </p:nvSpPr>
              <p:spPr>
                <a:xfrm>
                  <a:off x="4144150" y="3255229"/>
                  <a:ext cx="868016" cy="640547"/>
                </a:xfrm>
                <a:prstGeom prst="rect">
                  <a:avLst/>
                </a:prstGeom>
                <a:noFill/>
              </p:spPr>
              <p:txBody>
                <a:bodyPr wrap="none" rtlCol="0">
                  <a:spAutoFit/>
                </a:bodyPr>
                <a:lstStyle/>
                <a:p>
                  <a:pPr algn="ctr"/>
                  <a:r>
                    <a:rPr lang="en-US" sz="1600" dirty="0">
                      <a:solidFill>
                        <a:srgbClr val="B4D771"/>
                      </a:solidFill>
                    </a:rPr>
                    <a:t>Tail</a:t>
                  </a:r>
                </a:p>
              </p:txBody>
            </p:sp>
          </p:grpSp>
          <p:sp>
            <p:nvSpPr>
              <p:cNvPr id="31" name="Oval 30">
                <a:extLst>
                  <a:ext uri="{FF2B5EF4-FFF2-40B4-BE49-F238E27FC236}">
                    <a16:creationId xmlns:a16="http://schemas.microsoft.com/office/drawing/2014/main" id="{B0AE771E-485C-B84A-AA41-305A81B0766D}"/>
                  </a:ext>
                </a:extLst>
              </p:cNvPr>
              <p:cNvSpPr/>
              <p:nvPr/>
            </p:nvSpPr>
            <p:spPr>
              <a:xfrm rot="20606215">
                <a:off x="5872020" y="4321365"/>
                <a:ext cx="508418" cy="3822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C1756EB-0E13-5D4B-9506-66745894C78C}"/>
                  </a:ext>
                </a:extLst>
              </p:cNvPr>
              <p:cNvSpPr/>
              <p:nvPr/>
            </p:nvSpPr>
            <p:spPr>
              <a:xfrm rot="20606215">
                <a:off x="5872018" y="5567590"/>
                <a:ext cx="508418" cy="3822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900F3D6-2439-C644-BCDD-C36EF466BA7A}"/>
                  </a:ext>
                </a:extLst>
              </p:cNvPr>
              <p:cNvSpPr/>
              <p:nvPr/>
            </p:nvSpPr>
            <p:spPr>
              <a:xfrm rot="20606215">
                <a:off x="4476738" y="4313453"/>
                <a:ext cx="508418" cy="3822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BCD4535-12BB-AF47-9D87-13F051F14E8D}"/>
                  </a:ext>
                </a:extLst>
              </p:cNvPr>
              <p:cNvSpPr/>
              <p:nvPr/>
            </p:nvSpPr>
            <p:spPr>
              <a:xfrm rot="20606215">
                <a:off x="4498764" y="5613669"/>
                <a:ext cx="508418" cy="3822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9EF299E-377C-9C46-9E42-91372AE67612}"/>
                  </a:ext>
                </a:extLst>
              </p:cNvPr>
              <p:cNvSpPr/>
              <p:nvPr/>
            </p:nvSpPr>
            <p:spPr>
              <a:xfrm rot="20606215">
                <a:off x="2992121" y="4257751"/>
                <a:ext cx="508418" cy="3822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288B7F2-4EE8-1F41-9361-3D025F7E60E7}"/>
                  </a:ext>
                </a:extLst>
              </p:cNvPr>
              <p:cNvSpPr/>
              <p:nvPr/>
            </p:nvSpPr>
            <p:spPr>
              <a:xfrm rot="20606215">
                <a:off x="3014147" y="5557967"/>
                <a:ext cx="508418" cy="38222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51644DFA-2703-1946-A39E-8644813D5712}"/>
                  </a:ext>
                </a:extLst>
              </p:cNvPr>
              <p:cNvSpPr txBox="1"/>
              <p:nvPr/>
            </p:nvSpPr>
            <p:spPr>
              <a:xfrm>
                <a:off x="7073806" y="4364897"/>
                <a:ext cx="807358" cy="582317"/>
              </a:xfrm>
              <a:prstGeom prst="rect">
                <a:avLst/>
              </a:prstGeom>
              <a:noFill/>
            </p:spPr>
            <p:txBody>
              <a:bodyPr wrap="none" rtlCol="0">
                <a:spAutoFit/>
              </a:bodyPr>
              <a:lstStyle/>
              <a:p>
                <a:r>
                  <a:rPr lang="en-US" sz="1400" dirty="0"/>
                  <a:t>t=1</a:t>
                </a:r>
              </a:p>
            </p:txBody>
          </p:sp>
          <p:sp>
            <p:nvSpPr>
              <p:cNvPr id="38" name="TextBox 37">
                <a:extLst>
                  <a:ext uri="{FF2B5EF4-FFF2-40B4-BE49-F238E27FC236}">
                    <a16:creationId xmlns:a16="http://schemas.microsoft.com/office/drawing/2014/main" id="{D50DB27A-FB79-0F44-9672-41CE502D8156}"/>
                  </a:ext>
                </a:extLst>
              </p:cNvPr>
              <p:cNvSpPr txBox="1"/>
              <p:nvPr/>
            </p:nvSpPr>
            <p:spPr>
              <a:xfrm>
                <a:off x="7119479" y="5679127"/>
                <a:ext cx="807358" cy="582317"/>
              </a:xfrm>
              <a:prstGeom prst="rect">
                <a:avLst/>
              </a:prstGeom>
              <a:noFill/>
            </p:spPr>
            <p:txBody>
              <a:bodyPr wrap="none" rtlCol="0">
                <a:spAutoFit/>
              </a:bodyPr>
              <a:lstStyle/>
              <a:p>
                <a:r>
                  <a:rPr lang="en-US" sz="1400" dirty="0"/>
                  <a:t>t=9</a:t>
                </a:r>
              </a:p>
            </p:txBody>
          </p:sp>
        </p:grpSp>
      </p:grpSp>
      <p:grpSp>
        <p:nvGrpSpPr>
          <p:cNvPr id="46" name="Group 45">
            <a:extLst>
              <a:ext uri="{FF2B5EF4-FFF2-40B4-BE49-F238E27FC236}">
                <a16:creationId xmlns:a16="http://schemas.microsoft.com/office/drawing/2014/main" id="{18CD145E-13D2-0640-B5DA-C82A9CDFA951}"/>
              </a:ext>
            </a:extLst>
          </p:cNvPr>
          <p:cNvGrpSpPr/>
          <p:nvPr/>
        </p:nvGrpSpPr>
        <p:grpSpPr>
          <a:xfrm>
            <a:off x="5130260" y="1379808"/>
            <a:ext cx="3797001" cy="2474184"/>
            <a:chOff x="5243632" y="572494"/>
            <a:chExt cx="3797001" cy="2474184"/>
          </a:xfrm>
        </p:grpSpPr>
        <p:sp>
          <p:nvSpPr>
            <p:cNvPr id="42" name="Rectangle 41">
              <a:extLst>
                <a:ext uri="{FF2B5EF4-FFF2-40B4-BE49-F238E27FC236}">
                  <a16:creationId xmlns:a16="http://schemas.microsoft.com/office/drawing/2014/main" id="{7EE9026F-9670-E040-ACA0-CF49210F643A}"/>
                </a:ext>
              </a:extLst>
            </p:cNvPr>
            <p:cNvSpPr/>
            <p:nvPr/>
          </p:nvSpPr>
          <p:spPr>
            <a:xfrm>
              <a:off x="5243632" y="572494"/>
              <a:ext cx="3797001" cy="2474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07CDC2-7EC0-D440-B7DD-45A12ABBE545}"/>
                </a:ext>
              </a:extLst>
            </p:cNvPr>
            <p:cNvGrpSpPr/>
            <p:nvPr/>
          </p:nvGrpSpPr>
          <p:grpSpPr>
            <a:xfrm>
              <a:off x="5285918" y="688518"/>
              <a:ext cx="1763797" cy="2079858"/>
              <a:chOff x="4009679" y="1956127"/>
              <a:chExt cx="3542297" cy="4177053"/>
            </a:xfrm>
          </p:grpSpPr>
          <p:pic>
            <p:nvPicPr>
              <p:cNvPr id="5" name="Content Placeholder 8">
                <a:extLst>
                  <a:ext uri="{FF2B5EF4-FFF2-40B4-BE49-F238E27FC236}">
                    <a16:creationId xmlns:a16="http://schemas.microsoft.com/office/drawing/2014/main" id="{FE823399-1158-0341-AA1F-975F5C278C0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009679" y="1956127"/>
                <a:ext cx="3189913" cy="4036146"/>
              </a:xfrm>
              <a:prstGeom prst="rect">
                <a:avLst/>
              </a:prstGeom>
            </p:spPr>
          </p:pic>
          <p:cxnSp>
            <p:nvCxnSpPr>
              <p:cNvPr id="6" name="Straight Arrow Connector 5">
                <a:extLst>
                  <a:ext uri="{FF2B5EF4-FFF2-40B4-BE49-F238E27FC236}">
                    <a16:creationId xmlns:a16="http://schemas.microsoft.com/office/drawing/2014/main" id="{02F90A54-A0D3-D74B-927B-DF913EC86EF2}"/>
                  </a:ext>
                </a:extLst>
              </p:cNvPr>
              <p:cNvCxnSpPr/>
              <p:nvPr/>
            </p:nvCxnSpPr>
            <p:spPr>
              <a:xfrm flipV="1">
                <a:off x="5183755" y="3378694"/>
                <a:ext cx="2015836" cy="1465119"/>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C8E00AA-4ED6-0E4B-AC61-5AE646E93012}"/>
                  </a:ext>
                </a:extLst>
              </p:cNvPr>
              <p:cNvSpPr txBox="1"/>
              <p:nvPr/>
            </p:nvSpPr>
            <p:spPr>
              <a:xfrm rot="2925774">
                <a:off x="4359179" y="4919824"/>
                <a:ext cx="1927545" cy="499168"/>
              </a:xfrm>
              <a:prstGeom prst="rect">
                <a:avLst/>
              </a:prstGeom>
              <a:noFill/>
            </p:spPr>
            <p:txBody>
              <a:bodyPr wrap="none" rtlCol="0">
                <a:spAutoFit/>
              </a:bodyPr>
              <a:lstStyle/>
              <a:p>
                <a:r>
                  <a:rPr lang="en-US" sz="1100" dirty="0">
                    <a:solidFill>
                      <a:srgbClr val="0070C0"/>
                    </a:solidFill>
                  </a:rPr>
                  <a:t>More Abstract</a:t>
                </a:r>
              </a:p>
            </p:txBody>
          </p:sp>
          <p:sp>
            <p:nvSpPr>
              <p:cNvPr id="8" name="TextBox 7">
                <a:extLst>
                  <a:ext uri="{FF2B5EF4-FFF2-40B4-BE49-F238E27FC236}">
                    <a16:creationId xmlns:a16="http://schemas.microsoft.com/office/drawing/2014/main" id="{DE22818B-C1D6-D14F-9217-292D6DA94B80}"/>
                  </a:ext>
                </a:extLst>
              </p:cNvPr>
              <p:cNvSpPr txBox="1"/>
              <p:nvPr/>
            </p:nvSpPr>
            <p:spPr>
              <a:xfrm rot="3070842">
                <a:off x="6300387" y="2906124"/>
                <a:ext cx="2004010" cy="499168"/>
              </a:xfrm>
              <a:prstGeom prst="rect">
                <a:avLst/>
              </a:prstGeom>
              <a:noFill/>
            </p:spPr>
            <p:txBody>
              <a:bodyPr wrap="none" rtlCol="0">
                <a:spAutoFit/>
              </a:bodyPr>
              <a:lstStyle/>
              <a:p>
                <a:r>
                  <a:rPr lang="en-US" sz="1100" dirty="0">
                    <a:solidFill>
                      <a:srgbClr val="0070C0"/>
                    </a:solidFill>
                  </a:rPr>
                  <a:t>More Concrete</a:t>
                </a:r>
              </a:p>
            </p:txBody>
          </p:sp>
        </p:grpSp>
        <p:pic>
          <p:nvPicPr>
            <p:cNvPr id="10" name="Picture 9">
              <a:extLst>
                <a:ext uri="{FF2B5EF4-FFF2-40B4-BE49-F238E27FC236}">
                  <a16:creationId xmlns:a16="http://schemas.microsoft.com/office/drawing/2014/main" id="{462CAB32-18FD-ED45-BF74-4AC85ABFBED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486650" y="662451"/>
              <a:ext cx="1251875" cy="1009088"/>
            </a:xfrm>
            <a:prstGeom prst="rect">
              <a:avLst/>
            </a:prstGeom>
          </p:spPr>
        </p:pic>
        <p:pic>
          <p:nvPicPr>
            <p:cNvPr id="11" name="Picture 10">
              <a:extLst>
                <a:ext uri="{FF2B5EF4-FFF2-40B4-BE49-F238E27FC236}">
                  <a16:creationId xmlns:a16="http://schemas.microsoft.com/office/drawing/2014/main" id="{D9C1B1CE-55D0-5B42-A615-E16C8040EE12}"/>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423779" y="1725237"/>
              <a:ext cx="1479897" cy="1043488"/>
            </a:xfrm>
            <a:prstGeom prst="rect">
              <a:avLst/>
            </a:prstGeom>
          </p:spPr>
        </p:pic>
        <p:sp>
          <p:nvSpPr>
            <p:cNvPr id="43" name="TextBox 42">
              <a:extLst>
                <a:ext uri="{FF2B5EF4-FFF2-40B4-BE49-F238E27FC236}">
                  <a16:creationId xmlns:a16="http://schemas.microsoft.com/office/drawing/2014/main" id="{2EAD3873-E247-AC40-BF78-2C60E6AB03D2}"/>
                </a:ext>
              </a:extLst>
            </p:cNvPr>
            <p:cNvSpPr txBox="1"/>
            <p:nvPr/>
          </p:nvSpPr>
          <p:spPr>
            <a:xfrm>
              <a:off x="5498759" y="2758792"/>
              <a:ext cx="1327158" cy="276999"/>
            </a:xfrm>
            <a:prstGeom prst="rect">
              <a:avLst/>
            </a:prstGeom>
            <a:noFill/>
          </p:spPr>
          <p:txBody>
            <a:bodyPr wrap="none" rtlCol="0">
              <a:spAutoFit/>
            </a:bodyPr>
            <a:lstStyle/>
            <a:p>
              <a:r>
                <a:rPr lang="en-US" sz="1200" dirty="0"/>
                <a:t>Badre &amp; Nee 2018</a:t>
              </a:r>
            </a:p>
          </p:txBody>
        </p:sp>
        <p:sp>
          <p:nvSpPr>
            <p:cNvPr id="44" name="TextBox 43">
              <a:extLst>
                <a:ext uri="{FF2B5EF4-FFF2-40B4-BE49-F238E27FC236}">
                  <a16:creationId xmlns:a16="http://schemas.microsoft.com/office/drawing/2014/main" id="{D2131216-3C5D-B04C-8FEF-F99A1954BA12}"/>
                </a:ext>
              </a:extLst>
            </p:cNvPr>
            <p:cNvSpPr txBox="1"/>
            <p:nvPr/>
          </p:nvSpPr>
          <p:spPr>
            <a:xfrm>
              <a:off x="7578023" y="2777790"/>
              <a:ext cx="1225015" cy="261610"/>
            </a:xfrm>
            <a:prstGeom prst="rect">
              <a:avLst/>
            </a:prstGeom>
            <a:solidFill>
              <a:schemeClr val="bg1"/>
            </a:solidFill>
          </p:spPr>
          <p:txBody>
            <a:bodyPr wrap="none" rtlCol="0">
              <a:spAutoFit/>
            </a:bodyPr>
            <a:lstStyle/>
            <a:p>
              <a:r>
                <a:rPr lang="en-US" sz="1100" dirty="0" err="1"/>
                <a:t>Brunec</a:t>
              </a:r>
              <a:r>
                <a:rPr lang="en-US" sz="1100" dirty="0"/>
                <a:t> et al. 2018</a:t>
              </a:r>
            </a:p>
          </p:txBody>
        </p:sp>
        <p:sp>
          <p:nvSpPr>
            <p:cNvPr id="45" name="Rectangle 44">
              <a:extLst>
                <a:ext uri="{FF2B5EF4-FFF2-40B4-BE49-F238E27FC236}">
                  <a16:creationId xmlns:a16="http://schemas.microsoft.com/office/drawing/2014/main" id="{E9DB62DD-D64B-CD4E-BA86-9D45C9D10AC8}"/>
                </a:ext>
              </a:extLst>
            </p:cNvPr>
            <p:cNvSpPr/>
            <p:nvPr/>
          </p:nvSpPr>
          <p:spPr>
            <a:xfrm>
              <a:off x="5243632" y="1056205"/>
              <a:ext cx="91183" cy="1525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85788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365D73-6F00-8143-8CD0-58FC27719789}"/>
              </a:ext>
            </a:extLst>
          </p:cNvPr>
          <p:cNvSpPr>
            <a:spLocks noGrp="1"/>
          </p:cNvSpPr>
          <p:nvPr>
            <p:ph type="sldNum" sz="quarter" idx="12"/>
          </p:nvPr>
        </p:nvSpPr>
        <p:spPr/>
        <p:txBody>
          <a:bodyPr/>
          <a:lstStyle/>
          <a:p>
            <a:fld id="{E1552ADF-166F-AF40-B1A4-D35B819B761E}" type="slidenum">
              <a:rPr lang="en-US" smtClean="0"/>
              <a:t>62</a:t>
            </a:fld>
            <a:endParaRPr lang="en-US"/>
          </a:p>
        </p:txBody>
      </p:sp>
    </p:spTree>
    <p:extLst>
      <p:ext uri="{BB962C8B-B14F-4D97-AF65-F5344CB8AC3E}">
        <p14:creationId xmlns:p14="http://schemas.microsoft.com/office/powerpoint/2010/main" val="22285421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F5BD0-E1A3-5C49-87BB-410E334A4BF8}"/>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21054223-5EE7-0B49-87EE-424CC923DC99}"/>
              </a:ext>
            </a:extLst>
          </p:cNvPr>
          <p:cNvSpPr>
            <a:spLocks noGrp="1"/>
          </p:cNvSpPr>
          <p:nvPr>
            <p:ph type="sldNum" sz="quarter" idx="12"/>
          </p:nvPr>
        </p:nvSpPr>
        <p:spPr/>
        <p:txBody>
          <a:bodyPr/>
          <a:lstStyle/>
          <a:p>
            <a:fld id="{E1552ADF-166F-AF40-B1A4-D35B819B761E}" type="slidenum">
              <a:rPr lang="en-US" smtClean="0"/>
              <a:t>63</a:t>
            </a:fld>
            <a:endParaRPr lang="en-US"/>
          </a:p>
        </p:txBody>
      </p:sp>
      <p:pic>
        <p:nvPicPr>
          <p:cNvPr id="4" name="Picture 3">
            <a:extLst>
              <a:ext uri="{FF2B5EF4-FFF2-40B4-BE49-F238E27FC236}">
                <a16:creationId xmlns:a16="http://schemas.microsoft.com/office/drawing/2014/main" id="{4F49B679-A1A7-E74E-A37D-7CE299A076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88" y="0"/>
            <a:ext cx="9144000" cy="6858001"/>
          </a:xfrm>
          <a:prstGeom prst="rect">
            <a:avLst/>
          </a:prstGeom>
        </p:spPr>
      </p:pic>
      <p:sp>
        <p:nvSpPr>
          <p:cNvPr id="5" name="TextBox 4">
            <a:extLst>
              <a:ext uri="{FF2B5EF4-FFF2-40B4-BE49-F238E27FC236}">
                <a16:creationId xmlns:a16="http://schemas.microsoft.com/office/drawing/2014/main" id="{2C52E473-69C3-944E-A006-2F818D04F391}"/>
              </a:ext>
            </a:extLst>
          </p:cNvPr>
          <p:cNvSpPr txBox="1"/>
          <p:nvPr/>
        </p:nvSpPr>
        <p:spPr>
          <a:xfrm>
            <a:off x="504027" y="2592359"/>
            <a:ext cx="8135946" cy="954107"/>
          </a:xfrm>
          <a:prstGeom prst="rect">
            <a:avLst/>
          </a:prstGeom>
          <a:solidFill>
            <a:srgbClr val="FFFFFF">
              <a:alpha val="50196"/>
            </a:srgbClr>
          </a:solidFill>
        </p:spPr>
        <p:txBody>
          <a:bodyPr wrap="none" rtlCol="0">
            <a:spAutoFit/>
          </a:bodyPr>
          <a:lstStyle/>
          <a:p>
            <a:pPr algn="ctr"/>
            <a:r>
              <a:rPr lang="en-US" sz="2800" i="1" dirty="0"/>
              <a:t>To all of my teachers,</a:t>
            </a:r>
          </a:p>
          <a:p>
            <a:pPr algn="ctr"/>
            <a:r>
              <a:rPr lang="en-US" sz="2800" i="1" dirty="0"/>
              <a:t>Thanks for twenty-two extraordinary years of learning!</a:t>
            </a:r>
          </a:p>
        </p:txBody>
      </p:sp>
    </p:spTree>
    <p:extLst>
      <p:ext uri="{BB962C8B-B14F-4D97-AF65-F5344CB8AC3E}">
        <p14:creationId xmlns:p14="http://schemas.microsoft.com/office/powerpoint/2010/main" val="23393030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8F323-6532-0D48-9062-1CE3D46AEAFE}"/>
              </a:ext>
            </a:extLst>
          </p:cNvPr>
          <p:cNvSpPr>
            <a:spLocks noGrp="1"/>
          </p:cNvSpPr>
          <p:nvPr>
            <p:ph type="title"/>
          </p:nvPr>
        </p:nvSpPr>
        <p:spPr/>
        <p:txBody>
          <a:bodyPr/>
          <a:lstStyle/>
          <a:p>
            <a:r>
              <a:rPr lang="en-US" dirty="0">
                <a:solidFill>
                  <a:schemeClr val="bg1"/>
                </a:solidFill>
              </a:rPr>
              <a:t>Acknowledgements</a:t>
            </a:r>
          </a:p>
        </p:txBody>
      </p:sp>
      <p:sp>
        <p:nvSpPr>
          <p:cNvPr id="3" name="Slide Number Placeholder 2">
            <a:extLst>
              <a:ext uri="{FF2B5EF4-FFF2-40B4-BE49-F238E27FC236}">
                <a16:creationId xmlns:a16="http://schemas.microsoft.com/office/drawing/2014/main" id="{96C768DA-1415-6E42-A005-91B34E05AC87}"/>
              </a:ext>
            </a:extLst>
          </p:cNvPr>
          <p:cNvSpPr>
            <a:spLocks noGrp="1"/>
          </p:cNvSpPr>
          <p:nvPr>
            <p:ph type="sldNum" sz="quarter" idx="12"/>
          </p:nvPr>
        </p:nvSpPr>
        <p:spPr/>
        <p:txBody>
          <a:bodyPr/>
          <a:lstStyle/>
          <a:p>
            <a:fld id="{E1552ADF-166F-AF40-B1A4-D35B819B761E}" type="slidenum">
              <a:rPr lang="en-US" smtClean="0"/>
              <a:t>64</a:t>
            </a:fld>
            <a:endParaRPr lang="en-US"/>
          </a:p>
        </p:txBody>
      </p:sp>
      <p:pic>
        <p:nvPicPr>
          <p:cNvPr id="1028" name="Picture 4" descr="Chantal Stern | Center for Systems Neuroscience">
            <a:extLst>
              <a:ext uri="{FF2B5EF4-FFF2-40B4-BE49-F238E27FC236}">
                <a16:creationId xmlns:a16="http://schemas.microsoft.com/office/drawing/2014/main" id="{CCC0A633-8DE4-7941-91A0-92DED3DE4C3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2049" y="1824461"/>
            <a:ext cx="2764731" cy="25410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3B342D-6138-A246-8D6A-7398571574E3}"/>
              </a:ext>
            </a:extLst>
          </p:cNvPr>
          <p:cNvSpPr txBox="1"/>
          <p:nvPr/>
        </p:nvSpPr>
        <p:spPr>
          <a:xfrm>
            <a:off x="1310209" y="4400367"/>
            <a:ext cx="1448410" cy="369332"/>
          </a:xfrm>
          <a:prstGeom prst="rect">
            <a:avLst/>
          </a:prstGeom>
          <a:noFill/>
        </p:spPr>
        <p:txBody>
          <a:bodyPr wrap="none" rtlCol="0">
            <a:spAutoFit/>
          </a:bodyPr>
          <a:lstStyle/>
          <a:p>
            <a:pPr algn="ctr"/>
            <a:r>
              <a:rPr lang="en-US" dirty="0">
                <a:solidFill>
                  <a:schemeClr val="bg1"/>
                </a:solidFill>
              </a:rPr>
              <a:t>Chantal Stern</a:t>
            </a:r>
          </a:p>
        </p:txBody>
      </p:sp>
      <p:sp>
        <p:nvSpPr>
          <p:cNvPr id="5" name="TextBox 4">
            <a:extLst>
              <a:ext uri="{FF2B5EF4-FFF2-40B4-BE49-F238E27FC236}">
                <a16:creationId xmlns:a16="http://schemas.microsoft.com/office/drawing/2014/main" id="{B1074E02-DD43-5D49-8CC0-9512DD4F68FB}"/>
              </a:ext>
            </a:extLst>
          </p:cNvPr>
          <p:cNvSpPr txBox="1"/>
          <p:nvPr/>
        </p:nvSpPr>
        <p:spPr>
          <a:xfrm>
            <a:off x="4601070" y="1557520"/>
            <a:ext cx="3620478" cy="400110"/>
          </a:xfrm>
          <a:prstGeom prst="rect">
            <a:avLst/>
          </a:prstGeom>
          <a:noFill/>
        </p:spPr>
        <p:txBody>
          <a:bodyPr wrap="none" rtlCol="0">
            <a:spAutoFit/>
          </a:bodyPr>
          <a:lstStyle/>
          <a:p>
            <a:pPr algn="ctr"/>
            <a:r>
              <a:rPr lang="en-US" sz="2000" u="sng" dirty="0">
                <a:solidFill>
                  <a:schemeClr val="bg1"/>
                </a:solidFill>
              </a:rPr>
              <a:t>Dissertation Advisory Committee</a:t>
            </a:r>
          </a:p>
        </p:txBody>
      </p:sp>
      <p:sp>
        <p:nvSpPr>
          <p:cNvPr id="9" name="TextBox 8">
            <a:extLst>
              <a:ext uri="{FF2B5EF4-FFF2-40B4-BE49-F238E27FC236}">
                <a16:creationId xmlns:a16="http://schemas.microsoft.com/office/drawing/2014/main" id="{2007E48D-8F09-5D45-9F90-D300969D842F}"/>
              </a:ext>
            </a:extLst>
          </p:cNvPr>
          <p:cNvSpPr txBox="1"/>
          <p:nvPr/>
        </p:nvSpPr>
        <p:spPr>
          <a:xfrm>
            <a:off x="4240527" y="4878102"/>
            <a:ext cx="1459246" cy="646331"/>
          </a:xfrm>
          <a:prstGeom prst="rect">
            <a:avLst/>
          </a:prstGeom>
          <a:noFill/>
        </p:spPr>
        <p:txBody>
          <a:bodyPr wrap="none" rtlCol="0">
            <a:spAutoFit/>
          </a:bodyPr>
          <a:lstStyle/>
          <a:p>
            <a:pPr algn="ctr"/>
            <a:r>
              <a:rPr lang="en-US" dirty="0">
                <a:solidFill>
                  <a:schemeClr val="bg1"/>
                </a:solidFill>
              </a:rPr>
              <a:t>David Badre</a:t>
            </a:r>
          </a:p>
          <a:p>
            <a:pPr algn="ctr"/>
            <a:r>
              <a:rPr lang="en-US" dirty="0">
                <a:solidFill>
                  <a:schemeClr val="bg1"/>
                </a:solidFill>
              </a:rPr>
              <a:t>David Somers</a:t>
            </a:r>
          </a:p>
        </p:txBody>
      </p:sp>
      <p:sp>
        <p:nvSpPr>
          <p:cNvPr id="17" name="TextBox 16">
            <a:extLst>
              <a:ext uri="{FF2B5EF4-FFF2-40B4-BE49-F238E27FC236}">
                <a16:creationId xmlns:a16="http://schemas.microsoft.com/office/drawing/2014/main" id="{EE834990-CCF7-204D-8E5C-AE7E8C032BD5}"/>
              </a:ext>
            </a:extLst>
          </p:cNvPr>
          <p:cNvSpPr txBox="1"/>
          <p:nvPr/>
        </p:nvSpPr>
        <p:spPr>
          <a:xfrm>
            <a:off x="5779626" y="4878102"/>
            <a:ext cx="1356654" cy="369332"/>
          </a:xfrm>
          <a:prstGeom prst="rect">
            <a:avLst/>
          </a:prstGeom>
          <a:noFill/>
        </p:spPr>
        <p:txBody>
          <a:bodyPr wrap="none" rtlCol="0">
            <a:spAutoFit/>
          </a:bodyPr>
          <a:lstStyle/>
          <a:p>
            <a:pPr algn="ctr"/>
            <a:r>
              <a:rPr lang="en-US" dirty="0">
                <a:solidFill>
                  <a:schemeClr val="bg1"/>
                </a:solidFill>
              </a:rPr>
              <a:t>Joe McGuire</a:t>
            </a:r>
          </a:p>
        </p:txBody>
      </p:sp>
      <p:sp>
        <p:nvSpPr>
          <p:cNvPr id="18" name="TextBox 17">
            <a:extLst>
              <a:ext uri="{FF2B5EF4-FFF2-40B4-BE49-F238E27FC236}">
                <a16:creationId xmlns:a16="http://schemas.microsoft.com/office/drawing/2014/main" id="{2B25EBD6-BDAD-CE4B-A55E-6B94DEED3AE2}"/>
              </a:ext>
            </a:extLst>
          </p:cNvPr>
          <p:cNvSpPr txBox="1"/>
          <p:nvPr/>
        </p:nvSpPr>
        <p:spPr>
          <a:xfrm>
            <a:off x="7360624" y="4901175"/>
            <a:ext cx="1608710" cy="369332"/>
          </a:xfrm>
          <a:prstGeom prst="rect">
            <a:avLst/>
          </a:prstGeom>
          <a:noFill/>
        </p:spPr>
        <p:txBody>
          <a:bodyPr wrap="none" rtlCol="0">
            <a:spAutoFit/>
          </a:bodyPr>
          <a:lstStyle/>
          <a:p>
            <a:pPr algn="ctr"/>
            <a:r>
              <a:rPr lang="en-US" dirty="0">
                <a:solidFill>
                  <a:schemeClr val="bg1"/>
                </a:solidFill>
              </a:rPr>
              <a:t>Mike Hasselmo</a:t>
            </a:r>
          </a:p>
        </p:txBody>
      </p:sp>
      <p:pic>
        <p:nvPicPr>
          <p:cNvPr id="11" name="Picture 10">
            <a:extLst>
              <a:ext uri="{FF2B5EF4-FFF2-40B4-BE49-F238E27FC236}">
                <a16:creationId xmlns:a16="http://schemas.microsoft.com/office/drawing/2014/main" id="{4E4AD0F5-44E1-BD49-8638-E0A6687960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82128" y="2036752"/>
            <a:ext cx="4951644" cy="2785300"/>
          </a:xfrm>
          <a:prstGeom prst="rect">
            <a:avLst/>
          </a:prstGeom>
        </p:spPr>
      </p:pic>
    </p:spTree>
    <p:extLst>
      <p:ext uri="{BB962C8B-B14F-4D97-AF65-F5344CB8AC3E}">
        <p14:creationId xmlns:p14="http://schemas.microsoft.com/office/powerpoint/2010/main" val="344142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7" grpId="0"/>
      <p:bldP spid="1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8E412-D4C7-5343-8641-E854D0C79EED}"/>
              </a:ext>
            </a:extLst>
          </p:cNvPr>
          <p:cNvSpPr>
            <a:spLocks noGrp="1"/>
          </p:cNvSpPr>
          <p:nvPr>
            <p:ph type="title"/>
          </p:nvPr>
        </p:nvSpPr>
        <p:spPr/>
        <p:txBody>
          <a:bodyPr/>
          <a:lstStyle/>
          <a:p>
            <a:r>
              <a:rPr lang="en-US" dirty="0">
                <a:solidFill>
                  <a:schemeClr val="bg1"/>
                </a:solidFill>
              </a:rPr>
              <a:t>Acknowledgements</a:t>
            </a:r>
          </a:p>
        </p:txBody>
      </p:sp>
      <p:sp>
        <p:nvSpPr>
          <p:cNvPr id="3" name="Slide Number Placeholder 2">
            <a:extLst>
              <a:ext uri="{FF2B5EF4-FFF2-40B4-BE49-F238E27FC236}">
                <a16:creationId xmlns:a16="http://schemas.microsoft.com/office/drawing/2014/main" id="{36858CFB-ABD3-8E4F-911A-5E682ACA8BAD}"/>
              </a:ext>
            </a:extLst>
          </p:cNvPr>
          <p:cNvSpPr>
            <a:spLocks noGrp="1"/>
          </p:cNvSpPr>
          <p:nvPr>
            <p:ph type="sldNum" sz="quarter" idx="12"/>
          </p:nvPr>
        </p:nvSpPr>
        <p:spPr/>
        <p:txBody>
          <a:bodyPr/>
          <a:lstStyle/>
          <a:p>
            <a:fld id="{E1552ADF-166F-AF40-B1A4-D35B819B761E}" type="slidenum">
              <a:rPr lang="en-US" smtClean="0"/>
              <a:t>65</a:t>
            </a:fld>
            <a:endParaRPr lang="en-US"/>
          </a:p>
        </p:txBody>
      </p:sp>
      <p:pic>
        <p:nvPicPr>
          <p:cNvPr id="4" name="Picture 3">
            <a:extLst>
              <a:ext uri="{FF2B5EF4-FFF2-40B4-BE49-F238E27FC236}">
                <a16:creationId xmlns:a16="http://schemas.microsoft.com/office/drawing/2014/main" id="{A96316AE-85ED-A842-A269-0CBF66995F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74102" y="3989151"/>
            <a:ext cx="2543824" cy="1159927"/>
          </a:xfrm>
          <a:prstGeom prst="rect">
            <a:avLst/>
          </a:prstGeom>
        </p:spPr>
      </p:pic>
      <p:pic>
        <p:nvPicPr>
          <p:cNvPr id="5" name="Picture 4">
            <a:extLst>
              <a:ext uri="{FF2B5EF4-FFF2-40B4-BE49-F238E27FC236}">
                <a16:creationId xmlns:a16="http://schemas.microsoft.com/office/drawing/2014/main" id="{D8C95453-3F0F-3B45-9343-710A403142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3428" y="4055337"/>
            <a:ext cx="1158769" cy="1164825"/>
          </a:xfrm>
          <a:prstGeom prst="rect">
            <a:avLst/>
          </a:prstGeom>
        </p:spPr>
      </p:pic>
      <p:sp>
        <p:nvSpPr>
          <p:cNvPr id="6" name="Rectangle 5">
            <a:extLst>
              <a:ext uri="{FF2B5EF4-FFF2-40B4-BE49-F238E27FC236}">
                <a16:creationId xmlns:a16="http://schemas.microsoft.com/office/drawing/2014/main" id="{FC9F21C5-D33F-FD44-9FB0-DD7002173764}"/>
              </a:ext>
            </a:extLst>
          </p:cNvPr>
          <p:cNvSpPr/>
          <p:nvPr/>
        </p:nvSpPr>
        <p:spPr>
          <a:xfrm>
            <a:off x="665635" y="5229575"/>
            <a:ext cx="4615815" cy="830997"/>
          </a:xfrm>
          <a:prstGeom prst="rect">
            <a:avLst/>
          </a:prstGeom>
        </p:spPr>
        <p:txBody>
          <a:bodyPr wrap="none">
            <a:spAutoFit/>
          </a:bodyPr>
          <a:lstStyle/>
          <a:p>
            <a:r>
              <a:rPr lang="en-US" sz="1600" dirty="0">
                <a:solidFill>
                  <a:schemeClr val="bg1"/>
                </a:solidFill>
                <a:effectLst/>
              </a:rPr>
              <a:t>NSF Major Research Instrumentation Award 1625552</a:t>
            </a:r>
          </a:p>
          <a:p>
            <a:r>
              <a:rPr lang="en-US" sz="1600" dirty="0">
                <a:solidFill>
                  <a:schemeClr val="bg1"/>
                </a:solidFill>
              </a:rPr>
              <a:t>ONR MURI Award N00014-16-1-2832</a:t>
            </a:r>
          </a:p>
          <a:p>
            <a:r>
              <a:rPr lang="en-US" sz="1600" dirty="0">
                <a:solidFill>
                  <a:schemeClr val="bg1"/>
                </a:solidFill>
                <a:effectLst/>
              </a:rPr>
              <a:t>ONR DURIP Award </a:t>
            </a:r>
            <a:r>
              <a:rPr lang="en-US" sz="1600" dirty="0">
                <a:solidFill>
                  <a:schemeClr val="bg1"/>
                </a:solidFill>
              </a:rPr>
              <a:t>N00014-17-1-2304</a:t>
            </a:r>
            <a:endParaRPr lang="en-US" sz="1600" dirty="0">
              <a:solidFill>
                <a:schemeClr val="bg1"/>
              </a:solidFill>
              <a:effectLst/>
            </a:endParaRPr>
          </a:p>
        </p:txBody>
      </p:sp>
      <p:sp>
        <p:nvSpPr>
          <p:cNvPr id="7" name="TextBox 6">
            <a:extLst>
              <a:ext uri="{FF2B5EF4-FFF2-40B4-BE49-F238E27FC236}">
                <a16:creationId xmlns:a16="http://schemas.microsoft.com/office/drawing/2014/main" id="{6C23E8D4-4B54-7240-9A0A-2B2271584244}"/>
              </a:ext>
            </a:extLst>
          </p:cNvPr>
          <p:cNvSpPr txBox="1"/>
          <p:nvPr/>
        </p:nvSpPr>
        <p:spPr>
          <a:xfrm>
            <a:off x="632107" y="3641149"/>
            <a:ext cx="1951198" cy="369332"/>
          </a:xfrm>
          <a:prstGeom prst="rect">
            <a:avLst/>
          </a:prstGeom>
          <a:noFill/>
        </p:spPr>
        <p:txBody>
          <a:bodyPr wrap="square" rtlCol="0">
            <a:spAutoFit/>
          </a:bodyPr>
          <a:lstStyle/>
          <a:p>
            <a:r>
              <a:rPr lang="en-US" u="sng" dirty="0">
                <a:solidFill>
                  <a:schemeClr val="bg1"/>
                </a:solidFill>
              </a:rPr>
              <a:t>Funding Sources</a:t>
            </a:r>
          </a:p>
        </p:txBody>
      </p:sp>
      <p:sp>
        <p:nvSpPr>
          <p:cNvPr id="8" name="Rectangle 7">
            <a:extLst>
              <a:ext uri="{FF2B5EF4-FFF2-40B4-BE49-F238E27FC236}">
                <a16:creationId xmlns:a16="http://schemas.microsoft.com/office/drawing/2014/main" id="{4D52DFC1-C9D8-3C40-BED9-C1E02F7041C9}"/>
              </a:ext>
            </a:extLst>
          </p:cNvPr>
          <p:cNvSpPr/>
          <p:nvPr/>
        </p:nvSpPr>
        <p:spPr>
          <a:xfrm>
            <a:off x="2045227" y="1782770"/>
            <a:ext cx="1856630" cy="1200329"/>
          </a:xfrm>
          <a:prstGeom prst="rect">
            <a:avLst/>
          </a:prstGeom>
        </p:spPr>
        <p:txBody>
          <a:bodyPr wrap="square">
            <a:spAutoFit/>
          </a:bodyPr>
          <a:lstStyle/>
          <a:p>
            <a:r>
              <a:rPr lang="en-US" u="sng" dirty="0">
                <a:solidFill>
                  <a:schemeClr val="bg1"/>
                </a:solidFill>
              </a:rPr>
              <a:t>GPN Admin</a:t>
            </a:r>
          </a:p>
          <a:p>
            <a:r>
              <a:rPr lang="en-US" dirty="0">
                <a:solidFill>
                  <a:schemeClr val="bg1"/>
                </a:solidFill>
              </a:rPr>
              <a:t>Shelley </a:t>
            </a:r>
            <a:r>
              <a:rPr lang="en-US" dirty="0" err="1">
                <a:solidFill>
                  <a:schemeClr val="bg1"/>
                </a:solidFill>
              </a:rPr>
              <a:t>Russek</a:t>
            </a:r>
            <a:endParaRPr lang="en-US" dirty="0">
              <a:solidFill>
                <a:schemeClr val="bg1"/>
              </a:solidFill>
            </a:endParaRPr>
          </a:p>
          <a:p>
            <a:r>
              <a:rPr lang="en-US" dirty="0">
                <a:solidFill>
                  <a:schemeClr val="bg1"/>
                </a:solidFill>
              </a:rPr>
              <a:t>Sandi Grasso</a:t>
            </a:r>
          </a:p>
          <a:p>
            <a:r>
              <a:rPr lang="en-US" dirty="0">
                <a:solidFill>
                  <a:schemeClr val="bg1"/>
                </a:solidFill>
              </a:rPr>
              <a:t>Lavell Blackwell</a:t>
            </a:r>
          </a:p>
        </p:txBody>
      </p:sp>
      <p:sp>
        <p:nvSpPr>
          <p:cNvPr id="9" name="Rectangle 8">
            <a:extLst>
              <a:ext uri="{FF2B5EF4-FFF2-40B4-BE49-F238E27FC236}">
                <a16:creationId xmlns:a16="http://schemas.microsoft.com/office/drawing/2014/main" id="{392A753F-0130-D845-BC70-EA03437BAEB0}"/>
              </a:ext>
            </a:extLst>
          </p:cNvPr>
          <p:cNvSpPr/>
          <p:nvPr/>
        </p:nvSpPr>
        <p:spPr>
          <a:xfrm>
            <a:off x="5348459" y="1755777"/>
            <a:ext cx="1856630" cy="923330"/>
          </a:xfrm>
          <a:prstGeom prst="rect">
            <a:avLst/>
          </a:prstGeom>
        </p:spPr>
        <p:txBody>
          <a:bodyPr wrap="square">
            <a:spAutoFit/>
          </a:bodyPr>
          <a:lstStyle/>
          <a:p>
            <a:r>
              <a:rPr lang="en-US" u="sng" dirty="0">
                <a:solidFill>
                  <a:schemeClr val="bg1"/>
                </a:solidFill>
              </a:rPr>
              <a:t>CSN Admin</a:t>
            </a:r>
          </a:p>
          <a:p>
            <a:r>
              <a:rPr lang="en-US" dirty="0">
                <a:solidFill>
                  <a:schemeClr val="bg1"/>
                </a:solidFill>
              </a:rPr>
              <a:t>Jun Shen</a:t>
            </a:r>
          </a:p>
          <a:p>
            <a:r>
              <a:rPr lang="en-US" dirty="0">
                <a:solidFill>
                  <a:schemeClr val="bg1"/>
                </a:solidFill>
              </a:rPr>
              <a:t>Denise </a:t>
            </a:r>
            <a:r>
              <a:rPr lang="en-US" dirty="0" err="1">
                <a:solidFill>
                  <a:schemeClr val="bg1"/>
                </a:solidFill>
              </a:rPr>
              <a:t>Parisi</a:t>
            </a:r>
            <a:endParaRPr lang="en-US" dirty="0">
              <a:solidFill>
                <a:schemeClr val="bg1"/>
              </a:solidFill>
            </a:endParaRPr>
          </a:p>
        </p:txBody>
      </p:sp>
      <p:pic>
        <p:nvPicPr>
          <p:cNvPr id="4098" name="Picture 2" descr="BU Graduate Mentors – Providing guidance, advice, and answers for students  interested in graduate school">
            <a:extLst>
              <a:ext uri="{FF2B5EF4-FFF2-40B4-BE49-F238E27FC236}">
                <a16:creationId xmlns:a16="http://schemas.microsoft.com/office/drawing/2014/main" id="{27AADF4A-B1F0-3D41-AB2F-7B8D4C70547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0555" y="1755777"/>
            <a:ext cx="1277607" cy="127760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enter for Systems Neuroscience, Boston University (@buCSNneuro) / Twitter">
            <a:extLst>
              <a:ext uri="{FF2B5EF4-FFF2-40B4-BE49-F238E27FC236}">
                <a16:creationId xmlns:a16="http://schemas.microsoft.com/office/drawing/2014/main" id="{A351EAF1-C474-494E-B47E-2FA7124D649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76404" y="1812025"/>
            <a:ext cx="1277607" cy="12776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70CF979-6D28-A14A-AE93-83942BA5217F}"/>
              </a:ext>
            </a:extLst>
          </p:cNvPr>
          <p:cNvSpPr txBox="1"/>
          <p:nvPr/>
        </p:nvSpPr>
        <p:spPr>
          <a:xfrm>
            <a:off x="7082481" y="1755777"/>
            <a:ext cx="1776640" cy="646331"/>
          </a:xfrm>
          <a:prstGeom prst="rect">
            <a:avLst/>
          </a:prstGeom>
          <a:noFill/>
        </p:spPr>
        <p:txBody>
          <a:bodyPr wrap="none" rtlCol="0">
            <a:spAutoFit/>
          </a:bodyPr>
          <a:lstStyle/>
          <a:p>
            <a:r>
              <a:rPr lang="en-US" u="sng" dirty="0" err="1">
                <a:solidFill>
                  <a:schemeClr val="bg1"/>
                </a:solidFill>
              </a:rPr>
              <a:t>Kilachand</a:t>
            </a:r>
            <a:r>
              <a:rPr lang="en-US" u="sng" dirty="0">
                <a:solidFill>
                  <a:schemeClr val="bg1"/>
                </a:solidFill>
              </a:rPr>
              <a:t> Center</a:t>
            </a:r>
          </a:p>
          <a:p>
            <a:r>
              <a:rPr lang="en-US" dirty="0">
                <a:solidFill>
                  <a:schemeClr val="bg1"/>
                </a:solidFill>
              </a:rPr>
              <a:t>Kevin Gonzales</a:t>
            </a:r>
          </a:p>
        </p:txBody>
      </p:sp>
    </p:spTree>
    <p:extLst>
      <p:ext uri="{BB962C8B-B14F-4D97-AF65-F5344CB8AC3E}">
        <p14:creationId xmlns:p14="http://schemas.microsoft.com/office/powerpoint/2010/main" val="21216179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074" name="Picture 2" descr="stern lab members having a picnic">
            <a:extLst>
              <a:ext uri="{FF2B5EF4-FFF2-40B4-BE49-F238E27FC236}">
                <a16:creationId xmlns:a16="http://schemas.microsoft.com/office/drawing/2014/main" id="{DC7272B7-A4BE-794F-B054-E56330341B8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76471" y="3038245"/>
            <a:ext cx="3926468" cy="366753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6C768DA-1415-6E42-A005-91B34E05AC87}"/>
              </a:ext>
            </a:extLst>
          </p:cNvPr>
          <p:cNvSpPr>
            <a:spLocks noGrp="1"/>
          </p:cNvSpPr>
          <p:nvPr>
            <p:ph type="sldNum" sz="quarter" idx="12"/>
          </p:nvPr>
        </p:nvSpPr>
        <p:spPr>
          <a:xfrm>
            <a:off x="7929542" y="6617513"/>
            <a:ext cx="585807" cy="103963"/>
          </a:xfrm>
        </p:spPr>
        <p:txBody>
          <a:bodyPr/>
          <a:lstStyle/>
          <a:p>
            <a:fld id="{E1552ADF-166F-AF40-B1A4-D35B819B761E}" type="slidenum">
              <a:rPr lang="en-US" smtClean="0"/>
              <a:t>66</a:t>
            </a:fld>
            <a:endParaRPr lang="en-US"/>
          </a:p>
        </p:txBody>
      </p:sp>
      <p:pic>
        <p:nvPicPr>
          <p:cNvPr id="8" name="Picture 7">
            <a:extLst>
              <a:ext uri="{FF2B5EF4-FFF2-40B4-BE49-F238E27FC236}">
                <a16:creationId xmlns:a16="http://schemas.microsoft.com/office/drawing/2014/main" id="{1D60F524-AD95-5B4B-A0AB-5DA9868AF3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05756" y="3296635"/>
            <a:ext cx="4067120" cy="3055609"/>
          </a:xfrm>
          <a:prstGeom prst="rect">
            <a:avLst/>
          </a:prstGeom>
        </p:spPr>
      </p:pic>
      <p:pic>
        <p:nvPicPr>
          <p:cNvPr id="18" name="Picture 17">
            <a:extLst>
              <a:ext uri="{FF2B5EF4-FFF2-40B4-BE49-F238E27FC236}">
                <a16:creationId xmlns:a16="http://schemas.microsoft.com/office/drawing/2014/main" id="{A6B6A37F-9E2D-274B-91EE-F86393DE6F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2416004" y="4417036"/>
            <a:ext cx="2890886" cy="2168164"/>
          </a:xfrm>
          <a:prstGeom prst="rect">
            <a:avLst/>
          </a:prstGeom>
        </p:spPr>
      </p:pic>
      <p:pic>
        <p:nvPicPr>
          <p:cNvPr id="3076" name="Picture 4" descr="stern lab members on zoom during the pandemic">
            <a:extLst>
              <a:ext uri="{FF2B5EF4-FFF2-40B4-BE49-F238E27FC236}">
                <a16:creationId xmlns:a16="http://schemas.microsoft.com/office/drawing/2014/main" id="{9283AC68-3103-F34D-80A1-2CDE017635F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6811" y="0"/>
            <a:ext cx="3441367" cy="277040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C675571A-22FD-4447-A045-FAD0C0BAF1E3}"/>
              </a:ext>
            </a:extLst>
          </p:cNvPr>
          <p:cNvGrpSpPr/>
          <p:nvPr/>
        </p:nvGrpSpPr>
        <p:grpSpPr>
          <a:xfrm>
            <a:off x="2923793" y="20471"/>
            <a:ext cx="3839915" cy="2158873"/>
            <a:chOff x="381192" y="3517554"/>
            <a:chExt cx="2679511" cy="1506472"/>
          </a:xfrm>
        </p:grpSpPr>
        <p:pic>
          <p:nvPicPr>
            <p:cNvPr id="28" name="Picture 27">
              <a:extLst>
                <a:ext uri="{FF2B5EF4-FFF2-40B4-BE49-F238E27FC236}">
                  <a16:creationId xmlns:a16="http://schemas.microsoft.com/office/drawing/2014/main" id="{30D3BD32-9A9E-6C48-8010-E6161131E9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967712" y="2931034"/>
              <a:ext cx="1506472" cy="2679511"/>
            </a:xfrm>
            <a:prstGeom prst="rect">
              <a:avLst/>
            </a:prstGeom>
          </p:spPr>
        </p:pic>
        <p:pic>
          <p:nvPicPr>
            <p:cNvPr id="29" name="Picture 28">
              <a:extLst>
                <a:ext uri="{FF2B5EF4-FFF2-40B4-BE49-F238E27FC236}">
                  <a16:creationId xmlns:a16="http://schemas.microsoft.com/office/drawing/2014/main" id="{7CCD2F08-50D8-4642-98EB-792AEA4599F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16200000">
              <a:off x="607007" y="3461805"/>
              <a:ext cx="691248" cy="925295"/>
            </a:xfrm>
            <a:prstGeom prst="rect">
              <a:avLst/>
            </a:prstGeom>
          </p:spPr>
        </p:pic>
      </p:grpSp>
      <p:pic>
        <p:nvPicPr>
          <p:cNvPr id="10" name="Picture 9">
            <a:extLst>
              <a:ext uri="{FF2B5EF4-FFF2-40B4-BE49-F238E27FC236}">
                <a16:creationId xmlns:a16="http://schemas.microsoft.com/office/drawing/2014/main" id="{AC317A5F-B70C-2749-94E8-36C042C8BCE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77365" y="1920933"/>
            <a:ext cx="3454201" cy="2158875"/>
          </a:xfrm>
          <a:prstGeom prst="rect">
            <a:avLst/>
          </a:prstGeom>
        </p:spPr>
      </p:pic>
      <p:pic>
        <p:nvPicPr>
          <p:cNvPr id="5" name="Picture 4">
            <a:extLst>
              <a:ext uri="{FF2B5EF4-FFF2-40B4-BE49-F238E27FC236}">
                <a16:creationId xmlns:a16="http://schemas.microsoft.com/office/drawing/2014/main" id="{2CA4C4F5-98EF-9041-9937-7C382DEA9F6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734701" y="-16873"/>
            <a:ext cx="3555728" cy="3166402"/>
          </a:xfrm>
          <a:prstGeom prst="rect">
            <a:avLst/>
          </a:prstGeom>
        </p:spPr>
      </p:pic>
      <p:pic>
        <p:nvPicPr>
          <p:cNvPr id="26" name="Picture 25">
            <a:extLst>
              <a:ext uri="{FF2B5EF4-FFF2-40B4-BE49-F238E27FC236}">
                <a16:creationId xmlns:a16="http://schemas.microsoft.com/office/drawing/2014/main" id="{1721266F-A97E-4B44-941A-D9C0C71168A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391949" y="4085098"/>
            <a:ext cx="2174576" cy="2705491"/>
          </a:xfrm>
          <a:prstGeom prst="rect">
            <a:avLst/>
          </a:prstGeom>
        </p:spPr>
      </p:pic>
      <p:sp>
        <p:nvSpPr>
          <p:cNvPr id="30" name="TextBox 29">
            <a:extLst>
              <a:ext uri="{FF2B5EF4-FFF2-40B4-BE49-F238E27FC236}">
                <a16:creationId xmlns:a16="http://schemas.microsoft.com/office/drawing/2014/main" id="{38C93613-A6CE-E942-ABA3-76902354FEA8}"/>
              </a:ext>
            </a:extLst>
          </p:cNvPr>
          <p:cNvSpPr txBox="1"/>
          <p:nvPr/>
        </p:nvSpPr>
        <p:spPr>
          <a:xfrm>
            <a:off x="1924075" y="6219518"/>
            <a:ext cx="7219925" cy="646331"/>
          </a:xfrm>
          <a:prstGeom prst="rect">
            <a:avLst/>
          </a:prstGeom>
          <a:solidFill>
            <a:schemeClr val="tx1">
              <a:lumMod val="75000"/>
              <a:lumOff val="25000"/>
            </a:schemeClr>
          </a:solidFill>
        </p:spPr>
        <p:txBody>
          <a:bodyPr wrap="none" rtlCol="0">
            <a:spAutoFit/>
          </a:bodyPr>
          <a:lstStyle/>
          <a:p>
            <a:r>
              <a:rPr lang="en-US" sz="3600" dirty="0">
                <a:solidFill>
                  <a:schemeClr val="bg1"/>
                </a:solidFill>
              </a:rPr>
              <a:t>Cognitive Neuroimaging Lab &amp; Center</a:t>
            </a:r>
          </a:p>
        </p:txBody>
      </p:sp>
      <p:pic>
        <p:nvPicPr>
          <p:cNvPr id="4" name="Picture 3">
            <a:extLst>
              <a:ext uri="{FF2B5EF4-FFF2-40B4-BE49-F238E27FC236}">
                <a16:creationId xmlns:a16="http://schemas.microsoft.com/office/drawing/2014/main" id="{CE66DB3B-7529-114F-8DE2-5932535C324D}"/>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rot="5400000">
            <a:off x="5136649" y="2239985"/>
            <a:ext cx="1919129" cy="1338002"/>
          </a:xfrm>
          <a:prstGeom prst="rect">
            <a:avLst/>
          </a:prstGeom>
        </p:spPr>
      </p:pic>
      <p:pic>
        <p:nvPicPr>
          <p:cNvPr id="7" name="Picture 6">
            <a:extLst>
              <a:ext uri="{FF2B5EF4-FFF2-40B4-BE49-F238E27FC236}">
                <a16:creationId xmlns:a16="http://schemas.microsoft.com/office/drawing/2014/main" id="{402C4C47-2BC9-6046-8D48-C94A94083E8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5400000">
            <a:off x="6475218" y="2242156"/>
            <a:ext cx="1644856" cy="1233642"/>
          </a:xfrm>
          <a:prstGeom prst="rect">
            <a:avLst/>
          </a:prstGeom>
        </p:spPr>
      </p:pic>
      <p:pic>
        <p:nvPicPr>
          <p:cNvPr id="11" name="Picture 10">
            <a:extLst>
              <a:ext uri="{FF2B5EF4-FFF2-40B4-BE49-F238E27FC236}">
                <a16:creationId xmlns:a16="http://schemas.microsoft.com/office/drawing/2014/main" id="{9FF33D60-CFC1-5147-9DB8-BC340186D6B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5400000">
            <a:off x="7650422" y="2233660"/>
            <a:ext cx="1782272" cy="1336704"/>
          </a:xfrm>
          <a:prstGeom prst="rect">
            <a:avLst/>
          </a:prstGeom>
        </p:spPr>
      </p:pic>
    </p:spTree>
    <p:extLst>
      <p:ext uri="{BB962C8B-B14F-4D97-AF65-F5344CB8AC3E}">
        <p14:creationId xmlns:p14="http://schemas.microsoft.com/office/powerpoint/2010/main" val="12906488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98747-C4C9-BD46-BB2C-E3DA3DFC59F1}"/>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28445747-41CD-6340-902A-F9D30C8F8978}"/>
              </a:ext>
            </a:extLst>
          </p:cNvPr>
          <p:cNvSpPr>
            <a:spLocks noGrp="1"/>
          </p:cNvSpPr>
          <p:nvPr>
            <p:ph type="sldNum" sz="quarter" idx="12"/>
          </p:nvPr>
        </p:nvSpPr>
        <p:spPr/>
        <p:txBody>
          <a:bodyPr/>
          <a:lstStyle/>
          <a:p>
            <a:fld id="{E1552ADF-166F-AF40-B1A4-D35B819B761E}" type="slidenum">
              <a:rPr lang="en-US" smtClean="0"/>
              <a:t>67</a:t>
            </a:fld>
            <a:endParaRPr lang="en-US"/>
          </a:p>
        </p:txBody>
      </p:sp>
      <p:pic>
        <p:nvPicPr>
          <p:cNvPr id="6" name="Picture 5">
            <a:extLst>
              <a:ext uri="{FF2B5EF4-FFF2-40B4-BE49-F238E27FC236}">
                <a16:creationId xmlns:a16="http://schemas.microsoft.com/office/drawing/2014/main" id="{58801BD2-A640-FA4E-A1F5-8CE063ABCB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042" y="19296"/>
            <a:ext cx="3558358" cy="3188193"/>
          </a:xfrm>
          <a:prstGeom prst="rect">
            <a:avLst/>
          </a:prstGeom>
        </p:spPr>
      </p:pic>
      <p:pic>
        <p:nvPicPr>
          <p:cNvPr id="8" name="Picture 7">
            <a:extLst>
              <a:ext uri="{FF2B5EF4-FFF2-40B4-BE49-F238E27FC236}">
                <a16:creationId xmlns:a16="http://schemas.microsoft.com/office/drawing/2014/main" id="{A6CBFB25-FF78-7447-9EC5-84C2C7EAAD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3312594" y="558934"/>
            <a:ext cx="3114050" cy="2335537"/>
          </a:xfrm>
          <a:prstGeom prst="rect">
            <a:avLst/>
          </a:prstGeom>
        </p:spPr>
      </p:pic>
      <p:pic>
        <p:nvPicPr>
          <p:cNvPr id="13" name="Picture 12">
            <a:extLst>
              <a:ext uri="{FF2B5EF4-FFF2-40B4-BE49-F238E27FC236}">
                <a16:creationId xmlns:a16="http://schemas.microsoft.com/office/drawing/2014/main" id="{621DD1FD-C4B8-9E40-B657-81370FD3AF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6838" y="-19782"/>
            <a:ext cx="3027162" cy="3896904"/>
          </a:xfrm>
          <a:prstGeom prst="rect">
            <a:avLst/>
          </a:prstGeom>
        </p:spPr>
      </p:pic>
      <p:pic>
        <p:nvPicPr>
          <p:cNvPr id="15" name="Picture 14">
            <a:extLst>
              <a:ext uri="{FF2B5EF4-FFF2-40B4-BE49-F238E27FC236}">
                <a16:creationId xmlns:a16="http://schemas.microsoft.com/office/drawing/2014/main" id="{6F380801-EA81-624B-A995-4B5161F72B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207489"/>
            <a:ext cx="3784885" cy="3650511"/>
          </a:xfrm>
          <a:prstGeom prst="rect">
            <a:avLst/>
          </a:prstGeom>
        </p:spPr>
      </p:pic>
      <p:pic>
        <p:nvPicPr>
          <p:cNvPr id="17" name="Picture 16">
            <a:extLst>
              <a:ext uri="{FF2B5EF4-FFF2-40B4-BE49-F238E27FC236}">
                <a16:creationId xmlns:a16="http://schemas.microsoft.com/office/drawing/2014/main" id="{69DC7812-514E-8E45-90D0-977BCD01D44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99907" y="3763867"/>
            <a:ext cx="2968512" cy="3094133"/>
          </a:xfrm>
          <a:prstGeom prst="rect">
            <a:avLst/>
          </a:prstGeom>
        </p:spPr>
      </p:pic>
      <p:pic>
        <p:nvPicPr>
          <p:cNvPr id="11" name="Picture 10">
            <a:extLst>
              <a:ext uri="{FF2B5EF4-FFF2-40B4-BE49-F238E27FC236}">
                <a16:creationId xmlns:a16="http://schemas.microsoft.com/office/drawing/2014/main" id="{28938FFC-8441-3C49-9D16-C917F6A94A7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86526" y="2894471"/>
            <a:ext cx="3113381" cy="3963529"/>
          </a:xfrm>
          <a:prstGeom prst="rect">
            <a:avLst/>
          </a:prstGeom>
        </p:spPr>
      </p:pic>
      <p:sp>
        <p:nvSpPr>
          <p:cNvPr id="18" name="TextBox 17">
            <a:extLst>
              <a:ext uri="{FF2B5EF4-FFF2-40B4-BE49-F238E27FC236}">
                <a16:creationId xmlns:a16="http://schemas.microsoft.com/office/drawing/2014/main" id="{09FF63A4-9921-B44C-B438-D430078C8D13}"/>
              </a:ext>
            </a:extLst>
          </p:cNvPr>
          <p:cNvSpPr txBox="1"/>
          <p:nvPr/>
        </p:nvSpPr>
        <p:spPr>
          <a:xfrm>
            <a:off x="4253972" y="-31376"/>
            <a:ext cx="1393779" cy="646331"/>
          </a:xfrm>
          <a:prstGeom prst="rect">
            <a:avLst/>
          </a:prstGeom>
          <a:solidFill>
            <a:schemeClr val="tx1">
              <a:lumMod val="75000"/>
              <a:lumOff val="25000"/>
            </a:schemeClr>
          </a:solidFill>
        </p:spPr>
        <p:txBody>
          <a:bodyPr wrap="none" rtlCol="0">
            <a:spAutoFit/>
          </a:bodyPr>
          <a:lstStyle/>
          <a:p>
            <a:r>
              <a:rPr lang="en-US" sz="3600" dirty="0">
                <a:solidFill>
                  <a:schemeClr val="bg1"/>
                </a:solidFill>
              </a:rPr>
              <a:t>Family</a:t>
            </a:r>
          </a:p>
        </p:txBody>
      </p:sp>
    </p:spTree>
    <p:extLst>
      <p:ext uri="{BB962C8B-B14F-4D97-AF65-F5344CB8AC3E}">
        <p14:creationId xmlns:p14="http://schemas.microsoft.com/office/powerpoint/2010/main" val="5167377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A5AF84A9-105D-254F-9A4B-4B8CA8566F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70833" y="1765386"/>
            <a:ext cx="3062848" cy="3899197"/>
          </a:xfrm>
          <a:prstGeom prst="rect">
            <a:avLst/>
          </a:prstGeom>
        </p:spPr>
      </p:pic>
      <p:sp>
        <p:nvSpPr>
          <p:cNvPr id="3" name="Slide Number Placeholder 2">
            <a:extLst>
              <a:ext uri="{FF2B5EF4-FFF2-40B4-BE49-F238E27FC236}">
                <a16:creationId xmlns:a16="http://schemas.microsoft.com/office/drawing/2014/main" id="{96C768DA-1415-6E42-A005-91B34E05AC87}"/>
              </a:ext>
            </a:extLst>
          </p:cNvPr>
          <p:cNvSpPr>
            <a:spLocks noGrp="1"/>
          </p:cNvSpPr>
          <p:nvPr>
            <p:ph type="sldNum" sz="quarter" idx="12"/>
          </p:nvPr>
        </p:nvSpPr>
        <p:spPr>
          <a:xfrm>
            <a:off x="7470390" y="6536028"/>
            <a:ext cx="1044959" cy="185448"/>
          </a:xfrm>
        </p:spPr>
        <p:txBody>
          <a:bodyPr/>
          <a:lstStyle/>
          <a:p>
            <a:fld id="{E1552ADF-166F-AF40-B1A4-D35B819B761E}" type="slidenum">
              <a:rPr lang="en-US" smtClean="0"/>
              <a:t>68</a:t>
            </a:fld>
            <a:endParaRPr lang="en-US"/>
          </a:p>
        </p:txBody>
      </p:sp>
      <p:pic>
        <p:nvPicPr>
          <p:cNvPr id="7" name="Picture 6">
            <a:extLst>
              <a:ext uri="{FF2B5EF4-FFF2-40B4-BE49-F238E27FC236}">
                <a16:creationId xmlns:a16="http://schemas.microsoft.com/office/drawing/2014/main" id="{DE0A7A34-AFF1-BA49-8D17-7FD91D7030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2948595" cy="2562080"/>
          </a:xfrm>
          <a:prstGeom prst="rect">
            <a:avLst/>
          </a:prstGeom>
        </p:spPr>
      </p:pic>
      <p:pic>
        <p:nvPicPr>
          <p:cNvPr id="9" name="Picture 8">
            <a:extLst>
              <a:ext uri="{FF2B5EF4-FFF2-40B4-BE49-F238E27FC236}">
                <a16:creationId xmlns:a16="http://schemas.microsoft.com/office/drawing/2014/main" id="{9DC75DAF-50DF-4B42-96D5-240435C779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28203" y="5674903"/>
            <a:ext cx="1650999" cy="1238249"/>
          </a:xfrm>
          <a:prstGeom prst="rect">
            <a:avLst/>
          </a:prstGeom>
        </p:spPr>
      </p:pic>
      <p:pic>
        <p:nvPicPr>
          <p:cNvPr id="13" name="Picture 12">
            <a:extLst>
              <a:ext uri="{FF2B5EF4-FFF2-40B4-BE49-F238E27FC236}">
                <a16:creationId xmlns:a16="http://schemas.microsoft.com/office/drawing/2014/main" id="{18475FC9-926E-BE4B-8959-1A5918E630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2298727" y="312594"/>
            <a:ext cx="2743885" cy="2057914"/>
          </a:xfrm>
          <a:prstGeom prst="rect">
            <a:avLst/>
          </a:prstGeom>
        </p:spPr>
      </p:pic>
      <p:pic>
        <p:nvPicPr>
          <p:cNvPr id="17" name="Picture 16">
            <a:extLst>
              <a:ext uri="{FF2B5EF4-FFF2-40B4-BE49-F238E27FC236}">
                <a16:creationId xmlns:a16="http://schemas.microsoft.com/office/drawing/2014/main" id="{A0E447C8-800E-9F44-B75C-8E699B215C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a:off x="10606" y="2562082"/>
            <a:ext cx="2548392" cy="1914595"/>
          </a:xfrm>
          <a:prstGeom prst="rect">
            <a:avLst/>
          </a:prstGeom>
        </p:spPr>
      </p:pic>
      <p:pic>
        <p:nvPicPr>
          <p:cNvPr id="23" name="Picture 22">
            <a:extLst>
              <a:ext uri="{FF2B5EF4-FFF2-40B4-BE49-F238E27FC236}">
                <a16:creationId xmlns:a16="http://schemas.microsoft.com/office/drawing/2014/main" id="{78420C23-31B5-444B-93DB-252409F43C6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6749913" y="3280817"/>
            <a:ext cx="2736099" cy="2052074"/>
          </a:xfrm>
          <a:prstGeom prst="rect">
            <a:avLst/>
          </a:prstGeom>
        </p:spPr>
      </p:pic>
      <p:pic>
        <p:nvPicPr>
          <p:cNvPr id="25" name="Picture 24">
            <a:extLst>
              <a:ext uri="{FF2B5EF4-FFF2-40B4-BE49-F238E27FC236}">
                <a16:creationId xmlns:a16="http://schemas.microsoft.com/office/drawing/2014/main" id="{00673823-55B0-FE49-B68B-87853A6AE5F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75406" y="4381056"/>
            <a:ext cx="3302592" cy="2476944"/>
          </a:xfrm>
          <a:prstGeom prst="rect">
            <a:avLst/>
          </a:prstGeom>
        </p:spPr>
      </p:pic>
      <p:pic>
        <p:nvPicPr>
          <p:cNvPr id="30" name="Picture 29">
            <a:extLst>
              <a:ext uri="{FF2B5EF4-FFF2-40B4-BE49-F238E27FC236}">
                <a16:creationId xmlns:a16="http://schemas.microsoft.com/office/drawing/2014/main" id="{1274196C-6E69-6A4D-9960-F0889B7A98B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4476679"/>
            <a:ext cx="1785990" cy="2381320"/>
          </a:xfrm>
          <a:prstGeom prst="rect">
            <a:avLst/>
          </a:prstGeom>
        </p:spPr>
      </p:pic>
      <p:pic>
        <p:nvPicPr>
          <p:cNvPr id="32" name="Picture 31">
            <a:extLst>
              <a:ext uri="{FF2B5EF4-FFF2-40B4-BE49-F238E27FC236}">
                <a16:creationId xmlns:a16="http://schemas.microsoft.com/office/drawing/2014/main" id="{622376B5-2424-6646-808A-4813E01795D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5400000">
            <a:off x="4465654" y="154821"/>
            <a:ext cx="1871784" cy="1403838"/>
          </a:xfrm>
          <a:prstGeom prst="rect">
            <a:avLst/>
          </a:prstGeom>
        </p:spPr>
      </p:pic>
      <p:pic>
        <p:nvPicPr>
          <p:cNvPr id="40" name="Picture 39">
            <a:extLst>
              <a:ext uri="{FF2B5EF4-FFF2-40B4-BE49-F238E27FC236}">
                <a16:creationId xmlns:a16="http://schemas.microsoft.com/office/drawing/2014/main" id="{BA7AD572-A49B-E344-9469-6484F35B24F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5400000">
            <a:off x="2109186" y="2404377"/>
            <a:ext cx="2286208" cy="1714656"/>
          </a:xfrm>
          <a:prstGeom prst="rect">
            <a:avLst/>
          </a:prstGeom>
        </p:spPr>
      </p:pic>
      <p:pic>
        <p:nvPicPr>
          <p:cNvPr id="46" name="Picture 45">
            <a:extLst>
              <a:ext uri="{FF2B5EF4-FFF2-40B4-BE49-F238E27FC236}">
                <a16:creationId xmlns:a16="http://schemas.microsoft.com/office/drawing/2014/main" id="{4E871524-46A2-3940-8421-1F3D969B401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074211" y="-187040"/>
            <a:ext cx="3059183" cy="3169424"/>
          </a:xfrm>
          <a:prstGeom prst="rect">
            <a:avLst/>
          </a:prstGeom>
        </p:spPr>
      </p:pic>
      <p:pic>
        <p:nvPicPr>
          <p:cNvPr id="2050" name="Picture 2" descr="Image">
            <a:extLst>
              <a:ext uri="{FF2B5EF4-FFF2-40B4-BE49-F238E27FC236}">
                <a16:creationId xmlns:a16="http://schemas.microsoft.com/office/drawing/2014/main" id="{102D9A9A-8AD2-B74F-8C31-BDDF99CB8757}"/>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5867062" y="4778161"/>
            <a:ext cx="1837177" cy="27361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0A9BB09-E40F-3944-8308-DA8EEE5B0AA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286813" y="4521866"/>
            <a:ext cx="1729556" cy="2306074"/>
          </a:xfrm>
          <a:prstGeom prst="rect">
            <a:avLst/>
          </a:prstGeom>
        </p:spPr>
      </p:pic>
      <p:sp>
        <p:nvSpPr>
          <p:cNvPr id="48" name="TextBox 47">
            <a:extLst>
              <a:ext uri="{FF2B5EF4-FFF2-40B4-BE49-F238E27FC236}">
                <a16:creationId xmlns:a16="http://schemas.microsoft.com/office/drawing/2014/main" id="{E27BDD01-8FE0-FD4F-B44C-5D4C8C4B6A03}"/>
              </a:ext>
            </a:extLst>
          </p:cNvPr>
          <p:cNvSpPr txBox="1"/>
          <p:nvPr/>
        </p:nvSpPr>
        <p:spPr>
          <a:xfrm>
            <a:off x="3142791" y="-84292"/>
            <a:ext cx="1556836" cy="646331"/>
          </a:xfrm>
          <a:prstGeom prst="rect">
            <a:avLst/>
          </a:prstGeom>
          <a:solidFill>
            <a:schemeClr val="tx1">
              <a:lumMod val="75000"/>
              <a:lumOff val="25000"/>
            </a:schemeClr>
          </a:solidFill>
        </p:spPr>
        <p:txBody>
          <a:bodyPr wrap="none" rtlCol="0">
            <a:spAutoFit/>
          </a:bodyPr>
          <a:lstStyle/>
          <a:p>
            <a:r>
              <a:rPr lang="en-US" sz="3600" dirty="0">
                <a:solidFill>
                  <a:schemeClr val="bg1"/>
                </a:solidFill>
              </a:rPr>
              <a:t>Friends</a:t>
            </a:r>
          </a:p>
        </p:txBody>
      </p:sp>
    </p:spTree>
    <p:extLst>
      <p:ext uri="{BB962C8B-B14F-4D97-AF65-F5344CB8AC3E}">
        <p14:creationId xmlns:p14="http://schemas.microsoft.com/office/powerpoint/2010/main" val="39246027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C2048-54F1-BF41-874A-BFEFFCA18926}"/>
              </a:ext>
            </a:extLst>
          </p:cNvPr>
          <p:cNvSpPr>
            <a:spLocks noGrp="1"/>
          </p:cNvSpPr>
          <p:nvPr>
            <p:ph type="title"/>
          </p:nvPr>
        </p:nvSpPr>
        <p:spPr>
          <a:xfrm>
            <a:off x="1172661" y="1426448"/>
            <a:ext cx="3040524" cy="1325563"/>
          </a:xfrm>
        </p:spPr>
        <p:txBody>
          <a:bodyPr/>
          <a:lstStyle/>
          <a:p>
            <a:r>
              <a:rPr lang="en-US" b="1" dirty="0">
                <a:solidFill>
                  <a:schemeClr val="bg1"/>
                </a:solidFill>
              </a:rPr>
              <a:t>Questions?</a:t>
            </a:r>
          </a:p>
        </p:txBody>
      </p:sp>
      <p:sp>
        <p:nvSpPr>
          <p:cNvPr id="3" name="Slide Number Placeholder 2">
            <a:extLst>
              <a:ext uri="{FF2B5EF4-FFF2-40B4-BE49-F238E27FC236}">
                <a16:creationId xmlns:a16="http://schemas.microsoft.com/office/drawing/2014/main" id="{4A87FEB9-B08D-FA47-BA34-F3B7A2ADD32B}"/>
              </a:ext>
            </a:extLst>
          </p:cNvPr>
          <p:cNvSpPr>
            <a:spLocks noGrp="1"/>
          </p:cNvSpPr>
          <p:nvPr>
            <p:ph type="sldNum" sz="quarter" idx="12"/>
          </p:nvPr>
        </p:nvSpPr>
        <p:spPr/>
        <p:txBody>
          <a:bodyPr/>
          <a:lstStyle/>
          <a:p>
            <a:fld id="{E1552ADF-166F-AF40-B1A4-D35B819B761E}" type="slidenum">
              <a:rPr lang="en-US" smtClean="0"/>
              <a:t>69</a:t>
            </a:fld>
            <a:endParaRPr lang="en-US"/>
          </a:p>
        </p:txBody>
      </p:sp>
      <p:pic>
        <p:nvPicPr>
          <p:cNvPr id="5" name="Picture 4">
            <a:extLst>
              <a:ext uri="{FF2B5EF4-FFF2-40B4-BE49-F238E27FC236}">
                <a16:creationId xmlns:a16="http://schemas.microsoft.com/office/drawing/2014/main" id="{C7AC5EFE-DBD6-1049-9679-DE953EA6DD5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296" b="98454" l="876" r="94746">
                        <a14:foregroundMark x1="30123" y1="91065" x2="26095" y2="83505"/>
                        <a14:foregroundMark x1="26095" y1="83505" x2="8932" y2="69588"/>
                        <a14:foregroundMark x1="8932" y1="69588" x2="12960" y2="61340"/>
                        <a14:foregroundMark x1="12960" y1="61340" x2="13310" y2="52062"/>
                        <a14:foregroundMark x1="13310" y1="52062" x2="14186" y2="49485"/>
                        <a14:foregroundMark x1="12609" y1="86426" x2="18039" y2="95361"/>
                        <a14:foregroundMark x1="18039" y1="95361" x2="51664" y2="99141"/>
                        <a14:foregroundMark x1="51664" y1="99141" x2="59545" y2="98797"/>
                        <a14:foregroundMark x1="59545" y1="98797" x2="68651" y2="93814"/>
                        <a14:foregroundMark x1="68651" y1="93814" x2="72329" y2="94502"/>
                        <a14:foregroundMark x1="14186" y1="95361" x2="26095" y2="99141"/>
                        <a14:foregroundMark x1="26095" y1="99141" x2="74081" y2="96220"/>
                        <a14:foregroundMark x1="74081" y1="96220" x2="68827" y2="98969"/>
                        <a14:foregroundMark x1="89492" y1="59278" x2="93345" y2="50687"/>
                        <a14:foregroundMark x1="93345" y1="50687" x2="92995" y2="34536"/>
                        <a14:foregroundMark x1="92995" y1="34536" x2="87566" y2="17010"/>
                        <a14:foregroundMark x1="87566" y1="17010" x2="82137" y2="11856"/>
                        <a14:foregroundMark x1="82137" y1="11856" x2="45359" y2="8591"/>
                        <a14:foregroundMark x1="45359" y1="8591" x2="36252" y2="9966"/>
                        <a14:foregroundMark x1="36252" y1="9966" x2="29072" y2="14261"/>
                        <a14:foregroundMark x1="39580" y1="6529" x2="55517" y2="4124"/>
                        <a14:foregroundMark x1="55517" y1="4124" x2="70753" y2="4296"/>
                        <a14:foregroundMark x1="70753" y1="4296" x2="73555" y2="5498"/>
                        <a14:foregroundMark x1="92294" y1="29897" x2="95096" y2="45189"/>
                        <a14:foregroundMark x1="95096" y1="45189" x2="94921" y2="49485"/>
                        <a14:foregroundMark x1="5079" y1="62027" x2="4028" y2="69072"/>
                        <a14:foregroundMark x1="4028" y1="69072" x2="6480" y2="70447"/>
                        <a14:foregroundMark x1="1676" y1="64261" x2="2977" y2="62027"/>
                        <a14:foregroundMark x1="876" y1="65636" x2="1676" y2="64261"/>
                        <a14:backgroundMark x1="0" y1="63918" x2="1226" y2="62371"/>
                        <a14:backgroundMark x1="175" y1="64261" x2="175" y2="64261"/>
                      </a14:backgroundRemoval>
                    </a14:imgEffect>
                  </a14:imgLayer>
                </a14:imgProps>
              </a:ext>
              <a:ext uri="{28A0092B-C50C-407E-A947-70E740481C1C}">
                <a14:useLocalDpi xmlns:a14="http://schemas.microsoft.com/office/drawing/2010/main"/>
              </a:ext>
            </a:extLst>
          </a:blip>
          <a:stretch>
            <a:fillRect/>
          </a:stretch>
        </p:blipFill>
        <p:spPr>
          <a:xfrm rot="566067">
            <a:off x="3708716" y="3240911"/>
            <a:ext cx="3764487" cy="3837008"/>
          </a:xfrm>
          <a:prstGeom prst="rect">
            <a:avLst/>
          </a:prstGeom>
        </p:spPr>
      </p:pic>
      <p:sp>
        <p:nvSpPr>
          <p:cNvPr id="6" name="Cloud Callout 5">
            <a:extLst>
              <a:ext uri="{FF2B5EF4-FFF2-40B4-BE49-F238E27FC236}">
                <a16:creationId xmlns:a16="http://schemas.microsoft.com/office/drawing/2014/main" id="{66B607AD-6AD2-384F-B035-FC4F77F5AB0C}"/>
              </a:ext>
            </a:extLst>
          </p:cNvPr>
          <p:cNvSpPr/>
          <p:nvPr/>
        </p:nvSpPr>
        <p:spPr>
          <a:xfrm>
            <a:off x="648183" y="960699"/>
            <a:ext cx="3923817" cy="2257063"/>
          </a:xfrm>
          <a:prstGeom prst="cloudCallout">
            <a:avLst>
              <a:gd name="adj1" fmla="val 41999"/>
              <a:gd name="adj2" fmla="val 75320"/>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294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500"/>
                            </p:stCondLst>
                            <p:childTnLst>
                              <p:par>
                                <p:cTn id="13" presetID="9"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60B45-0AB2-ED4C-BFF3-ACDA7E50B505}"/>
              </a:ext>
            </a:extLst>
          </p:cNvPr>
          <p:cNvSpPr>
            <a:spLocks noGrp="1"/>
          </p:cNvSpPr>
          <p:nvPr>
            <p:ph type="title"/>
          </p:nvPr>
        </p:nvSpPr>
        <p:spPr/>
        <p:txBody>
          <a:bodyPr/>
          <a:lstStyle/>
          <a:p>
            <a:r>
              <a:rPr lang="en-US" dirty="0">
                <a:latin typeface="Helvetica Neue Light" panose="02000403000000020004" pitchFamily="2" charset="0"/>
                <a:ea typeface="Helvetica Neue Light" panose="02000403000000020004" pitchFamily="2" charset="0"/>
              </a:rPr>
              <a:t>Context Dependent Rules</a:t>
            </a:r>
          </a:p>
        </p:txBody>
      </p:sp>
      <p:pic>
        <p:nvPicPr>
          <p:cNvPr id="5" name="Picture 4">
            <a:extLst>
              <a:ext uri="{FF2B5EF4-FFF2-40B4-BE49-F238E27FC236}">
                <a16:creationId xmlns:a16="http://schemas.microsoft.com/office/drawing/2014/main" id="{9B7EB55F-9E74-1A47-9AF4-DFCC62325A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1554165"/>
            <a:ext cx="2725038" cy="4673015"/>
          </a:xfrm>
          <a:prstGeom prst="rect">
            <a:avLst/>
          </a:prstGeom>
        </p:spPr>
      </p:pic>
      <p:pic>
        <p:nvPicPr>
          <p:cNvPr id="6" name="Picture 5">
            <a:extLst>
              <a:ext uri="{FF2B5EF4-FFF2-40B4-BE49-F238E27FC236}">
                <a16:creationId xmlns:a16="http://schemas.microsoft.com/office/drawing/2014/main" id="{FCB15D60-077A-7843-B080-05C9E31C5E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228" y="1828800"/>
            <a:ext cx="3761772" cy="3761772"/>
          </a:xfrm>
          <a:prstGeom prst="rect">
            <a:avLst/>
          </a:prstGeom>
        </p:spPr>
      </p:pic>
      <p:sp>
        <p:nvSpPr>
          <p:cNvPr id="3" name="Slide Number Placeholder 2">
            <a:extLst>
              <a:ext uri="{FF2B5EF4-FFF2-40B4-BE49-F238E27FC236}">
                <a16:creationId xmlns:a16="http://schemas.microsoft.com/office/drawing/2014/main" id="{C3EEAF9E-6C54-EB47-B08B-751BCD7AB1CB}"/>
              </a:ext>
            </a:extLst>
          </p:cNvPr>
          <p:cNvSpPr>
            <a:spLocks noGrp="1"/>
          </p:cNvSpPr>
          <p:nvPr>
            <p:ph type="sldNum" sz="quarter" idx="12"/>
          </p:nvPr>
        </p:nvSpPr>
        <p:spPr/>
        <p:txBody>
          <a:bodyPr/>
          <a:lstStyle/>
          <a:p>
            <a:fld id="{E1552ADF-166F-AF40-B1A4-D35B819B761E}" type="slidenum">
              <a:rPr lang="en-US" smtClean="0"/>
              <a:t>7</a:t>
            </a:fld>
            <a:endParaRPr lang="en-US"/>
          </a:p>
        </p:txBody>
      </p:sp>
    </p:spTree>
    <p:extLst>
      <p:ext uri="{BB962C8B-B14F-4D97-AF65-F5344CB8AC3E}">
        <p14:creationId xmlns:p14="http://schemas.microsoft.com/office/powerpoint/2010/main" val="18479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6BD82-2256-4A4D-9B23-AF6D20B556D5}"/>
              </a:ext>
            </a:extLst>
          </p:cNvPr>
          <p:cNvSpPr>
            <a:spLocks noGrp="1"/>
          </p:cNvSpPr>
          <p:nvPr>
            <p:ph type="title"/>
          </p:nvPr>
        </p:nvSpPr>
        <p:spPr>
          <a:xfrm>
            <a:off x="381192" y="365126"/>
            <a:ext cx="8134158" cy="1325563"/>
          </a:xfrm>
        </p:spPr>
        <p:txBody>
          <a:bodyPr>
            <a:normAutofit/>
          </a:bodyPr>
          <a:lstStyle/>
          <a:p>
            <a:r>
              <a:rPr lang="en-US" sz="3600" dirty="0">
                <a:solidFill>
                  <a:schemeClr val="bg1"/>
                </a:solidFill>
                <a:latin typeface="Helvetica Neue Light" panose="02000403000000020004" pitchFamily="2" charset="0"/>
                <a:ea typeface="Helvetica Neue Light" panose="02000403000000020004" pitchFamily="2" charset="0"/>
              </a:rPr>
              <a:t>Acknowledgements</a:t>
            </a:r>
          </a:p>
        </p:txBody>
      </p:sp>
      <p:sp>
        <p:nvSpPr>
          <p:cNvPr id="3" name="Slide Number Placeholder 2">
            <a:extLst>
              <a:ext uri="{FF2B5EF4-FFF2-40B4-BE49-F238E27FC236}">
                <a16:creationId xmlns:a16="http://schemas.microsoft.com/office/drawing/2014/main" id="{DFC91A76-513F-CC41-8232-D7EDFF402973}"/>
              </a:ext>
            </a:extLst>
          </p:cNvPr>
          <p:cNvSpPr>
            <a:spLocks noGrp="1"/>
          </p:cNvSpPr>
          <p:nvPr>
            <p:ph type="sldNum" sz="quarter" idx="12"/>
          </p:nvPr>
        </p:nvSpPr>
        <p:spPr/>
        <p:txBody>
          <a:bodyPr/>
          <a:lstStyle/>
          <a:p>
            <a:fld id="{DCD0C57A-A379-694B-9C21-16F74B6E68BA}" type="slidenum">
              <a:rPr lang="en-US" smtClean="0"/>
              <a:t>70</a:t>
            </a:fld>
            <a:endParaRPr lang="en-US"/>
          </a:p>
        </p:txBody>
      </p:sp>
      <p:pic>
        <p:nvPicPr>
          <p:cNvPr id="4" name="Picture 3">
            <a:extLst>
              <a:ext uri="{FF2B5EF4-FFF2-40B4-BE49-F238E27FC236}">
                <a16:creationId xmlns:a16="http://schemas.microsoft.com/office/drawing/2014/main" id="{7DB03D63-2368-3942-9C21-F6B5315F29F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9479" y="1617865"/>
            <a:ext cx="2436158" cy="1806641"/>
          </a:xfrm>
          <a:prstGeom prst="rect">
            <a:avLst/>
          </a:prstGeom>
        </p:spPr>
      </p:pic>
      <p:pic>
        <p:nvPicPr>
          <p:cNvPr id="5" name="Picture 4">
            <a:extLst>
              <a:ext uri="{FF2B5EF4-FFF2-40B4-BE49-F238E27FC236}">
                <a16:creationId xmlns:a16="http://schemas.microsoft.com/office/drawing/2014/main" id="{5B8CA988-3186-8B44-B84E-708433E719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9186" y="5394351"/>
            <a:ext cx="2386524" cy="1079529"/>
          </a:xfrm>
          <a:prstGeom prst="rect">
            <a:avLst/>
          </a:prstGeom>
        </p:spPr>
      </p:pic>
      <p:pic>
        <p:nvPicPr>
          <p:cNvPr id="7" name="Picture 6">
            <a:extLst>
              <a:ext uri="{FF2B5EF4-FFF2-40B4-BE49-F238E27FC236}">
                <a16:creationId xmlns:a16="http://schemas.microsoft.com/office/drawing/2014/main" id="{62E9A86D-14A7-8B4C-A197-E2BD1CDE48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59835" y="4842030"/>
            <a:ext cx="2254742" cy="1028112"/>
          </a:xfrm>
          <a:prstGeom prst="rect">
            <a:avLst/>
          </a:prstGeom>
        </p:spPr>
      </p:pic>
      <p:pic>
        <p:nvPicPr>
          <p:cNvPr id="8" name="Picture 7">
            <a:extLst>
              <a:ext uri="{FF2B5EF4-FFF2-40B4-BE49-F238E27FC236}">
                <a16:creationId xmlns:a16="http://schemas.microsoft.com/office/drawing/2014/main" id="{EF300565-4F6F-754D-87D4-E61D18CE6D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78612" y="4837689"/>
            <a:ext cx="1027085" cy="1032453"/>
          </a:xfrm>
          <a:prstGeom prst="rect">
            <a:avLst/>
          </a:prstGeom>
        </p:spPr>
      </p:pic>
      <p:sp>
        <p:nvSpPr>
          <p:cNvPr id="9" name="Rectangle 8">
            <a:extLst>
              <a:ext uri="{FF2B5EF4-FFF2-40B4-BE49-F238E27FC236}">
                <a16:creationId xmlns:a16="http://schemas.microsoft.com/office/drawing/2014/main" id="{DEF90AD9-2B7C-B244-A231-A5384D757DA2}"/>
              </a:ext>
            </a:extLst>
          </p:cNvPr>
          <p:cNvSpPr/>
          <p:nvPr/>
        </p:nvSpPr>
        <p:spPr>
          <a:xfrm>
            <a:off x="5268203" y="5932617"/>
            <a:ext cx="2965877" cy="553998"/>
          </a:xfrm>
          <a:prstGeom prst="rect">
            <a:avLst/>
          </a:prstGeom>
        </p:spPr>
        <p:txBody>
          <a:bodyPr wrap="none">
            <a:spAutoFit/>
          </a:bodyPr>
          <a:lstStyle/>
          <a:p>
            <a:r>
              <a:rPr lang="en-US" sz="1000" dirty="0">
                <a:solidFill>
                  <a:schemeClr val="bg1"/>
                </a:solidFill>
                <a:effectLst/>
              </a:rPr>
              <a:t>NSF Major Research Instrumentation Award 1625552</a:t>
            </a:r>
          </a:p>
          <a:p>
            <a:r>
              <a:rPr lang="en-US" sz="1000" dirty="0">
                <a:solidFill>
                  <a:schemeClr val="bg1"/>
                </a:solidFill>
              </a:rPr>
              <a:t>ONR MURI Award N00014-16-1-2832</a:t>
            </a:r>
          </a:p>
          <a:p>
            <a:r>
              <a:rPr lang="en-US" sz="1000" dirty="0">
                <a:solidFill>
                  <a:schemeClr val="bg1"/>
                </a:solidFill>
                <a:effectLst/>
              </a:rPr>
              <a:t>ONR DURIP Award </a:t>
            </a:r>
            <a:r>
              <a:rPr lang="en-US" sz="1000" dirty="0">
                <a:solidFill>
                  <a:schemeClr val="bg1"/>
                </a:solidFill>
              </a:rPr>
              <a:t>N00014-17-1-2304</a:t>
            </a:r>
            <a:endParaRPr lang="en-US" sz="1000" dirty="0">
              <a:solidFill>
                <a:schemeClr val="bg1"/>
              </a:solidFill>
              <a:effectLst/>
            </a:endParaRPr>
          </a:p>
        </p:txBody>
      </p:sp>
      <p:sp>
        <p:nvSpPr>
          <p:cNvPr id="10" name="TextBox 9">
            <a:extLst>
              <a:ext uri="{FF2B5EF4-FFF2-40B4-BE49-F238E27FC236}">
                <a16:creationId xmlns:a16="http://schemas.microsoft.com/office/drawing/2014/main" id="{1E8F0405-09CD-374F-BA8A-5F54EA72C7C5}"/>
              </a:ext>
            </a:extLst>
          </p:cNvPr>
          <p:cNvSpPr txBox="1"/>
          <p:nvPr/>
        </p:nvSpPr>
        <p:spPr>
          <a:xfrm>
            <a:off x="5074086" y="4506897"/>
            <a:ext cx="1036138" cy="276999"/>
          </a:xfrm>
          <a:prstGeom prst="rect">
            <a:avLst/>
          </a:prstGeom>
          <a:noFill/>
        </p:spPr>
        <p:txBody>
          <a:bodyPr wrap="square" rtlCol="0">
            <a:spAutoFit/>
          </a:bodyPr>
          <a:lstStyle/>
          <a:p>
            <a:r>
              <a:rPr lang="en-US" sz="1200" u="sng" dirty="0">
                <a:solidFill>
                  <a:schemeClr val="bg1"/>
                </a:solidFill>
              </a:rPr>
              <a:t>Funding</a:t>
            </a:r>
          </a:p>
        </p:txBody>
      </p:sp>
      <p:sp>
        <p:nvSpPr>
          <p:cNvPr id="12" name="TextBox 11">
            <a:extLst>
              <a:ext uri="{FF2B5EF4-FFF2-40B4-BE49-F238E27FC236}">
                <a16:creationId xmlns:a16="http://schemas.microsoft.com/office/drawing/2014/main" id="{509321DE-9667-2E45-B4D1-D55AEEAF34A6}"/>
              </a:ext>
            </a:extLst>
          </p:cNvPr>
          <p:cNvSpPr txBox="1"/>
          <p:nvPr/>
        </p:nvSpPr>
        <p:spPr>
          <a:xfrm>
            <a:off x="4955632" y="1862163"/>
            <a:ext cx="2158773" cy="2492990"/>
          </a:xfrm>
          <a:prstGeom prst="rect">
            <a:avLst/>
          </a:prstGeom>
          <a:noFill/>
        </p:spPr>
        <p:txBody>
          <a:bodyPr wrap="square" rtlCol="0">
            <a:spAutoFit/>
          </a:bodyPr>
          <a:lstStyle/>
          <a:p>
            <a:r>
              <a:rPr lang="en-US" sz="1200" u="sng" dirty="0">
                <a:solidFill>
                  <a:schemeClr val="bg1"/>
                </a:solidFill>
              </a:rPr>
              <a:t>Stern Lab</a:t>
            </a:r>
          </a:p>
          <a:p>
            <a:r>
              <a:rPr lang="en-US" sz="1200" dirty="0">
                <a:solidFill>
                  <a:schemeClr val="bg1"/>
                </a:solidFill>
              </a:rPr>
              <a:t>Chantal Stern</a:t>
            </a:r>
          </a:p>
          <a:p>
            <a:r>
              <a:rPr lang="en-US" sz="1200" dirty="0">
                <a:solidFill>
                  <a:schemeClr val="bg1"/>
                </a:solidFill>
              </a:rPr>
              <a:t>Matt Dunne</a:t>
            </a:r>
          </a:p>
          <a:p>
            <a:r>
              <a:rPr lang="en-US" sz="1200" dirty="0" err="1">
                <a:solidFill>
                  <a:schemeClr val="bg1"/>
                </a:solidFill>
              </a:rPr>
              <a:t>Stamati</a:t>
            </a:r>
            <a:r>
              <a:rPr lang="en-US" sz="1200" dirty="0">
                <a:solidFill>
                  <a:schemeClr val="bg1"/>
                </a:solidFill>
              </a:rPr>
              <a:t> </a:t>
            </a:r>
            <a:r>
              <a:rPr lang="en-US" sz="1200" dirty="0" err="1">
                <a:solidFill>
                  <a:schemeClr val="bg1"/>
                </a:solidFill>
              </a:rPr>
              <a:t>Liapis</a:t>
            </a:r>
            <a:endParaRPr lang="en-US" sz="1200" dirty="0">
              <a:solidFill>
                <a:schemeClr val="bg1"/>
              </a:solidFill>
            </a:endParaRPr>
          </a:p>
          <a:p>
            <a:r>
              <a:rPr lang="en-US" sz="1200" dirty="0">
                <a:solidFill>
                  <a:schemeClr val="bg1"/>
                </a:solidFill>
              </a:rPr>
              <a:t>Kylie Moore</a:t>
            </a:r>
          </a:p>
          <a:p>
            <a:r>
              <a:rPr lang="en-US" sz="1200" dirty="0">
                <a:solidFill>
                  <a:schemeClr val="bg1"/>
                </a:solidFill>
              </a:rPr>
              <a:t>Caroline Ahn</a:t>
            </a:r>
          </a:p>
          <a:p>
            <a:r>
              <a:rPr lang="en-US" sz="1200" dirty="0">
                <a:solidFill>
                  <a:schemeClr val="bg1"/>
                </a:solidFill>
              </a:rPr>
              <a:t>Kylie </a:t>
            </a:r>
            <a:r>
              <a:rPr lang="en-US" sz="1200" dirty="0" err="1">
                <a:solidFill>
                  <a:schemeClr val="bg1"/>
                </a:solidFill>
              </a:rPr>
              <a:t>Isenburg</a:t>
            </a:r>
            <a:endParaRPr lang="en-US" sz="1200" dirty="0">
              <a:solidFill>
                <a:schemeClr val="bg1"/>
              </a:solidFill>
            </a:endParaRPr>
          </a:p>
          <a:p>
            <a:r>
              <a:rPr lang="en-US" sz="1200" dirty="0">
                <a:solidFill>
                  <a:schemeClr val="bg1"/>
                </a:solidFill>
              </a:rPr>
              <a:t>Jing </a:t>
            </a:r>
          </a:p>
          <a:p>
            <a:endParaRPr lang="en-US" sz="1200" dirty="0">
              <a:solidFill>
                <a:schemeClr val="bg1"/>
              </a:solidFill>
            </a:endParaRPr>
          </a:p>
          <a:p>
            <a:r>
              <a:rPr lang="en-US" sz="1200" u="sng" dirty="0">
                <a:solidFill>
                  <a:schemeClr val="bg1"/>
                </a:solidFill>
              </a:rPr>
              <a:t>Cognitive Neuroimaging Center</a:t>
            </a:r>
          </a:p>
          <a:p>
            <a:r>
              <a:rPr lang="en-US" sz="1200" dirty="0">
                <a:solidFill>
                  <a:schemeClr val="bg1"/>
                </a:solidFill>
              </a:rPr>
              <a:t>Stephanie </a:t>
            </a:r>
            <a:r>
              <a:rPr lang="en-US" sz="1200" dirty="0" err="1">
                <a:solidFill>
                  <a:schemeClr val="bg1"/>
                </a:solidFill>
              </a:rPr>
              <a:t>McMains</a:t>
            </a:r>
            <a:endParaRPr lang="en-US" sz="1200" dirty="0">
              <a:solidFill>
                <a:schemeClr val="bg1"/>
              </a:solidFill>
            </a:endParaRPr>
          </a:p>
          <a:p>
            <a:r>
              <a:rPr lang="en-US" sz="1200" dirty="0">
                <a:solidFill>
                  <a:schemeClr val="bg1"/>
                </a:solidFill>
              </a:rPr>
              <a:t>Shruthi Chakrapani</a:t>
            </a:r>
          </a:p>
          <a:p>
            <a:endParaRPr lang="en-US" sz="1200" dirty="0">
              <a:solidFill>
                <a:schemeClr val="bg1"/>
              </a:solidFill>
            </a:endParaRPr>
          </a:p>
        </p:txBody>
      </p:sp>
      <p:sp>
        <p:nvSpPr>
          <p:cNvPr id="6" name="Rectangle 5">
            <a:extLst>
              <a:ext uri="{FF2B5EF4-FFF2-40B4-BE49-F238E27FC236}">
                <a16:creationId xmlns:a16="http://schemas.microsoft.com/office/drawing/2014/main" id="{276D3B89-714F-9043-B8C5-C4959203C933}"/>
              </a:ext>
            </a:extLst>
          </p:cNvPr>
          <p:cNvSpPr/>
          <p:nvPr/>
        </p:nvSpPr>
        <p:spPr>
          <a:xfrm>
            <a:off x="7092426" y="767433"/>
            <a:ext cx="1784408" cy="3416320"/>
          </a:xfrm>
          <a:prstGeom prst="rect">
            <a:avLst/>
          </a:prstGeom>
        </p:spPr>
        <p:txBody>
          <a:bodyPr wrap="square">
            <a:spAutoFit/>
          </a:bodyPr>
          <a:lstStyle/>
          <a:p>
            <a:r>
              <a:rPr lang="en-US" sz="1200" u="sng" dirty="0">
                <a:solidFill>
                  <a:schemeClr val="bg1"/>
                </a:solidFill>
              </a:rPr>
              <a:t>Stern Lab Alumni</a:t>
            </a:r>
          </a:p>
          <a:p>
            <a:r>
              <a:rPr lang="en-US" sz="1200" dirty="0">
                <a:solidFill>
                  <a:schemeClr val="bg1"/>
                </a:solidFill>
              </a:rPr>
              <a:t>Allen Chang</a:t>
            </a:r>
          </a:p>
          <a:p>
            <a:r>
              <a:rPr lang="en-US" sz="1200" dirty="0">
                <a:solidFill>
                  <a:schemeClr val="bg1"/>
                </a:solidFill>
              </a:rPr>
              <a:t>Rachel </a:t>
            </a:r>
            <a:r>
              <a:rPr lang="en-US" sz="1200" dirty="0" err="1">
                <a:solidFill>
                  <a:schemeClr val="bg1"/>
                </a:solidFill>
              </a:rPr>
              <a:t>Wehr</a:t>
            </a:r>
            <a:endParaRPr lang="en-US" sz="1200" dirty="0">
              <a:solidFill>
                <a:schemeClr val="bg1"/>
              </a:solidFill>
            </a:endParaRPr>
          </a:p>
          <a:p>
            <a:r>
              <a:rPr lang="en-US" sz="1200" dirty="0">
                <a:solidFill>
                  <a:schemeClr val="bg1"/>
                </a:solidFill>
              </a:rPr>
              <a:t>Justine Cohen</a:t>
            </a:r>
          </a:p>
          <a:p>
            <a:r>
              <a:rPr lang="en-US" sz="1200" dirty="0" err="1">
                <a:solidFill>
                  <a:schemeClr val="bg1"/>
                </a:solidFill>
              </a:rPr>
              <a:t>Weida</a:t>
            </a:r>
            <a:r>
              <a:rPr lang="en-US" sz="1200" dirty="0">
                <a:solidFill>
                  <a:schemeClr val="bg1"/>
                </a:solidFill>
              </a:rPr>
              <a:t> Ma</a:t>
            </a:r>
          </a:p>
          <a:p>
            <a:endParaRPr lang="en-US" sz="1200" u="sng" dirty="0">
              <a:solidFill>
                <a:schemeClr val="bg1"/>
              </a:solidFill>
            </a:endParaRPr>
          </a:p>
          <a:p>
            <a:r>
              <a:rPr lang="en-US" sz="1200" u="sng" dirty="0">
                <a:solidFill>
                  <a:schemeClr val="bg1"/>
                </a:solidFill>
              </a:rPr>
              <a:t>Dissertation Advisory Committee</a:t>
            </a:r>
          </a:p>
          <a:p>
            <a:r>
              <a:rPr lang="en-US" sz="1200" dirty="0">
                <a:solidFill>
                  <a:schemeClr val="bg1"/>
                </a:solidFill>
              </a:rPr>
              <a:t>Chantal Stern</a:t>
            </a:r>
          </a:p>
          <a:p>
            <a:r>
              <a:rPr lang="en-US" sz="1200" dirty="0">
                <a:solidFill>
                  <a:schemeClr val="bg1"/>
                </a:solidFill>
              </a:rPr>
              <a:t>Joe McGuire</a:t>
            </a:r>
          </a:p>
          <a:p>
            <a:r>
              <a:rPr lang="en-US" sz="1200" dirty="0">
                <a:solidFill>
                  <a:schemeClr val="bg1"/>
                </a:solidFill>
              </a:rPr>
              <a:t>David Badre</a:t>
            </a:r>
          </a:p>
          <a:p>
            <a:r>
              <a:rPr lang="en-US" sz="1200" dirty="0">
                <a:solidFill>
                  <a:schemeClr val="bg1"/>
                </a:solidFill>
              </a:rPr>
              <a:t>David Somers</a:t>
            </a:r>
          </a:p>
          <a:p>
            <a:r>
              <a:rPr lang="en-US" sz="1200" dirty="0">
                <a:solidFill>
                  <a:schemeClr val="bg1"/>
                </a:solidFill>
              </a:rPr>
              <a:t>Mike Hasselmo</a:t>
            </a:r>
          </a:p>
          <a:p>
            <a:endParaRPr lang="en-US" sz="1200" dirty="0">
              <a:solidFill>
                <a:schemeClr val="bg1"/>
              </a:solidFill>
            </a:endParaRPr>
          </a:p>
          <a:p>
            <a:r>
              <a:rPr lang="en-US" sz="1200" u="sng" dirty="0">
                <a:solidFill>
                  <a:schemeClr val="bg1"/>
                </a:solidFill>
              </a:rPr>
              <a:t>GPN Admin</a:t>
            </a:r>
          </a:p>
          <a:p>
            <a:r>
              <a:rPr lang="en-US" sz="1200" dirty="0">
                <a:solidFill>
                  <a:schemeClr val="bg1"/>
                </a:solidFill>
              </a:rPr>
              <a:t>Shelley </a:t>
            </a:r>
            <a:r>
              <a:rPr lang="en-US" sz="1200" dirty="0" err="1">
                <a:solidFill>
                  <a:schemeClr val="bg1"/>
                </a:solidFill>
              </a:rPr>
              <a:t>Russek</a:t>
            </a:r>
            <a:endParaRPr lang="en-US" sz="1200" dirty="0">
              <a:solidFill>
                <a:schemeClr val="bg1"/>
              </a:solidFill>
            </a:endParaRPr>
          </a:p>
          <a:p>
            <a:r>
              <a:rPr lang="en-US" sz="1200" dirty="0">
                <a:solidFill>
                  <a:schemeClr val="bg1"/>
                </a:solidFill>
              </a:rPr>
              <a:t>Sandi Grasso</a:t>
            </a:r>
          </a:p>
          <a:p>
            <a:r>
              <a:rPr lang="en-US" sz="1200" dirty="0">
                <a:solidFill>
                  <a:schemeClr val="bg1"/>
                </a:solidFill>
              </a:rPr>
              <a:t>Lavell Blackwell</a:t>
            </a:r>
          </a:p>
        </p:txBody>
      </p:sp>
      <p:pic>
        <p:nvPicPr>
          <p:cNvPr id="15" name="Picture 14">
            <a:extLst>
              <a:ext uri="{FF2B5EF4-FFF2-40B4-BE49-F238E27FC236}">
                <a16:creationId xmlns:a16="http://schemas.microsoft.com/office/drawing/2014/main" id="{6783CD81-C925-4E40-B937-EE702A9A2D9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5400000">
            <a:off x="2577965" y="1770764"/>
            <a:ext cx="2059425" cy="1847034"/>
          </a:xfrm>
          <a:prstGeom prst="rect">
            <a:avLst/>
          </a:prstGeom>
        </p:spPr>
      </p:pic>
      <p:grpSp>
        <p:nvGrpSpPr>
          <p:cNvPr id="21" name="Group 20">
            <a:extLst>
              <a:ext uri="{FF2B5EF4-FFF2-40B4-BE49-F238E27FC236}">
                <a16:creationId xmlns:a16="http://schemas.microsoft.com/office/drawing/2014/main" id="{7C9ADDAE-D711-F943-930F-A30A2D6F370B}"/>
              </a:ext>
            </a:extLst>
          </p:cNvPr>
          <p:cNvGrpSpPr/>
          <p:nvPr/>
        </p:nvGrpSpPr>
        <p:grpSpPr>
          <a:xfrm>
            <a:off x="369186" y="3321517"/>
            <a:ext cx="2818788" cy="1584776"/>
            <a:chOff x="381192" y="3517554"/>
            <a:chExt cx="2679511" cy="1506472"/>
          </a:xfrm>
        </p:grpSpPr>
        <p:pic>
          <p:nvPicPr>
            <p:cNvPr id="13" name="Picture 12">
              <a:extLst>
                <a:ext uri="{FF2B5EF4-FFF2-40B4-BE49-F238E27FC236}">
                  <a16:creationId xmlns:a16="http://schemas.microsoft.com/office/drawing/2014/main" id="{EA1CA4AE-5CA5-1D49-954D-F6FC44CD7A7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6200000">
              <a:off x="967712" y="2931034"/>
              <a:ext cx="1506472" cy="2679511"/>
            </a:xfrm>
            <a:prstGeom prst="rect">
              <a:avLst/>
            </a:prstGeom>
          </p:spPr>
        </p:pic>
        <p:pic>
          <p:nvPicPr>
            <p:cNvPr id="16" name="Picture 15">
              <a:extLst>
                <a:ext uri="{FF2B5EF4-FFF2-40B4-BE49-F238E27FC236}">
                  <a16:creationId xmlns:a16="http://schemas.microsoft.com/office/drawing/2014/main" id="{DDD2051E-1CD7-5546-9603-9707A27C7C0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16200000">
              <a:off x="607007" y="3461805"/>
              <a:ext cx="691248" cy="925295"/>
            </a:xfrm>
            <a:prstGeom prst="rect">
              <a:avLst/>
            </a:prstGeom>
          </p:spPr>
        </p:pic>
      </p:grpSp>
      <p:pic>
        <p:nvPicPr>
          <p:cNvPr id="20" name="Picture 19">
            <a:extLst>
              <a:ext uri="{FF2B5EF4-FFF2-40B4-BE49-F238E27FC236}">
                <a16:creationId xmlns:a16="http://schemas.microsoft.com/office/drawing/2014/main" id="{F219B769-301F-AE45-827C-C9D14A5E2E89}"/>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642317" y="3154123"/>
            <a:ext cx="1935070" cy="1791778"/>
          </a:xfrm>
          <a:prstGeom prst="rect">
            <a:avLst/>
          </a:prstGeom>
        </p:spPr>
      </p:pic>
      <p:pic>
        <p:nvPicPr>
          <p:cNvPr id="11" name="Picture 10">
            <a:extLst>
              <a:ext uri="{FF2B5EF4-FFF2-40B4-BE49-F238E27FC236}">
                <a16:creationId xmlns:a16="http://schemas.microsoft.com/office/drawing/2014/main" id="{0D3042D2-E2E3-7144-9C2E-B7376EC5CEE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070050" y="840329"/>
            <a:ext cx="821841" cy="825629"/>
          </a:xfrm>
          <a:prstGeom prst="rect">
            <a:avLst/>
          </a:prstGeom>
        </p:spPr>
      </p:pic>
      <p:pic>
        <p:nvPicPr>
          <p:cNvPr id="14" name="Picture 13">
            <a:extLst>
              <a:ext uri="{FF2B5EF4-FFF2-40B4-BE49-F238E27FC236}">
                <a16:creationId xmlns:a16="http://schemas.microsoft.com/office/drawing/2014/main" id="{01FA8224-571D-5B4F-9E39-2250ADBAC3F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994162" y="844455"/>
            <a:ext cx="838706" cy="838706"/>
          </a:xfrm>
          <a:prstGeom prst="rect">
            <a:avLst/>
          </a:prstGeom>
        </p:spPr>
      </p:pic>
    </p:spTree>
    <p:extLst>
      <p:ext uri="{BB962C8B-B14F-4D97-AF65-F5344CB8AC3E}">
        <p14:creationId xmlns:p14="http://schemas.microsoft.com/office/powerpoint/2010/main" val="1364436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8D1A18DC-6CA4-B24D-BA9C-806A3DD344D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320611" y="1688270"/>
            <a:ext cx="6844151" cy="40703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B0830EF-EB94-CC46-8E34-2A6877CF0F00}"/>
              </a:ext>
            </a:extLst>
          </p:cNvPr>
          <p:cNvSpPr txBox="1"/>
          <p:nvPr/>
        </p:nvSpPr>
        <p:spPr>
          <a:xfrm>
            <a:off x="138265" y="100208"/>
            <a:ext cx="9005735" cy="769441"/>
          </a:xfrm>
          <a:prstGeom prst="rect">
            <a:avLst/>
          </a:prstGeom>
          <a:noFill/>
        </p:spPr>
        <p:txBody>
          <a:bodyPr wrap="none" rtlCol="0">
            <a:spAutoFit/>
          </a:bodyPr>
          <a:lstStyle/>
          <a:p>
            <a:r>
              <a:rPr lang="en-US" sz="4400" dirty="0"/>
              <a:t>Context Dependent Rule Learning Task</a:t>
            </a:r>
          </a:p>
        </p:txBody>
      </p:sp>
      <p:sp>
        <p:nvSpPr>
          <p:cNvPr id="7" name="TextBox 6">
            <a:extLst>
              <a:ext uri="{FF2B5EF4-FFF2-40B4-BE49-F238E27FC236}">
                <a16:creationId xmlns:a16="http://schemas.microsoft.com/office/drawing/2014/main" id="{97162309-76F1-504F-9475-CECECA78AD49}"/>
              </a:ext>
            </a:extLst>
          </p:cNvPr>
          <p:cNvSpPr txBox="1"/>
          <p:nvPr/>
        </p:nvSpPr>
        <p:spPr>
          <a:xfrm>
            <a:off x="7527339" y="6519446"/>
            <a:ext cx="1616661" cy="338554"/>
          </a:xfrm>
          <a:prstGeom prst="rect">
            <a:avLst/>
          </a:prstGeom>
          <a:noFill/>
        </p:spPr>
        <p:txBody>
          <a:bodyPr wrap="none" rtlCol="0">
            <a:spAutoFit/>
          </a:bodyPr>
          <a:lstStyle/>
          <a:p>
            <a:r>
              <a:rPr lang="en-US" sz="1600" dirty="0"/>
              <a:t>Morin et al. 2021</a:t>
            </a:r>
          </a:p>
        </p:txBody>
      </p:sp>
      <p:sp>
        <p:nvSpPr>
          <p:cNvPr id="2" name="Slide Number Placeholder 1">
            <a:extLst>
              <a:ext uri="{FF2B5EF4-FFF2-40B4-BE49-F238E27FC236}">
                <a16:creationId xmlns:a16="http://schemas.microsoft.com/office/drawing/2014/main" id="{472CC95A-5EF7-1748-B696-0D318FBABB8E}"/>
              </a:ext>
            </a:extLst>
          </p:cNvPr>
          <p:cNvSpPr>
            <a:spLocks noGrp="1"/>
          </p:cNvSpPr>
          <p:nvPr>
            <p:ph type="sldNum" sz="quarter" idx="12"/>
          </p:nvPr>
        </p:nvSpPr>
        <p:spPr/>
        <p:txBody>
          <a:bodyPr/>
          <a:lstStyle/>
          <a:p>
            <a:fld id="{E1552ADF-166F-AF40-B1A4-D35B819B761E}" type="slidenum">
              <a:rPr lang="en-US" smtClean="0"/>
              <a:t>8</a:t>
            </a:fld>
            <a:endParaRPr lang="en-US"/>
          </a:p>
        </p:txBody>
      </p:sp>
      <p:pic>
        <p:nvPicPr>
          <p:cNvPr id="8" name="Picture 7">
            <a:extLst>
              <a:ext uri="{FF2B5EF4-FFF2-40B4-BE49-F238E27FC236}">
                <a16:creationId xmlns:a16="http://schemas.microsoft.com/office/drawing/2014/main" id="{8EBF1CED-11A7-F242-9EBE-CCDA0B8C2E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3337" y="5160895"/>
            <a:ext cx="1189972" cy="1195456"/>
          </a:xfrm>
          <a:prstGeom prst="rect">
            <a:avLst/>
          </a:prstGeom>
        </p:spPr>
      </p:pic>
      <p:sp>
        <p:nvSpPr>
          <p:cNvPr id="3" name="TextBox 2">
            <a:extLst>
              <a:ext uri="{FF2B5EF4-FFF2-40B4-BE49-F238E27FC236}">
                <a16:creationId xmlns:a16="http://schemas.microsoft.com/office/drawing/2014/main" id="{00118929-A073-3C4A-98BD-0C5C1D306812}"/>
              </a:ext>
            </a:extLst>
          </p:cNvPr>
          <p:cNvSpPr txBox="1"/>
          <p:nvPr/>
        </p:nvSpPr>
        <p:spPr>
          <a:xfrm>
            <a:off x="0" y="6369577"/>
            <a:ext cx="1796646" cy="369332"/>
          </a:xfrm>
          <a:prstGeom prst="rect">
            <a:avLst/>
          </a:prstGeom>
          <a:noFill/>
        </p:spPr>
        <p:txBody>
          <a:bodyPr wrap="none" rtlCol="0">
            <a:spAutoFit/>
          </a:bodyPr>
          <a:lstStyle/>
          <a:p>
            <a:r>
              <a:rPr lang="en-US" dirty="0"/>
              <a:t>Allen Chang, PhD</a:t>
            </a:r>
          </a:p>
        </p:txBody>
      </p:sp>
      <p:sp>
        <p:nvSpPr>
          <p:cNvPr id="4" name="TextBox 3">
            <a:extLst>
              <a:ext uri="{FF2B5EF4-FFF2-40B4-BE49-F238E27FC236}">
                <a16:creationId xmlns:a16="http://schemas.microsoft.com/office/drawing/2014/main" id="{C155E582-F320-FB4D-A6E9-D56B4B5C8876}"/>
              </a:ext>
            </a:extLst>
          </p:cNvPr>
          <p:cNvSpPr txBox="1"/>
          <p:nvPr/>
        </p:nvSpPr>
        <p:spPr>
          <a:xfrm>
            <a:off x="1845220" y="6354695"/>
            <a:ext cx="1142813" cy="369332"/>
          </a:xfrm>
          <a:prstGeom prst="rect">
            <a:avLst/>
          </a:prstGeom>
          <a:noFill/>
        </p:spPr>
        <p:txBody>
          <a:bodyPr wrap="none" rtlCol="0">
            <a:spAutoFit/>
          </a:bodyPr>
          <a:lstStyle/>
          <a:p>
            <a:r>
              <a:rPr lang="en-US" dirty="0" err="1"/>
              <a:t>Weida</a:t>
            </a:r>
            <a:r>
              <a:rPr lang="en-US" dirty="0"/>
              <a:t> Ma</a:t>
            </a:r>
          </a:p>
        </p:txBody>
      </p:sp>
      <p:pic>
        <p:nvPicPr>
          <p:cNvPr id="1026" name="Picture 2" descr="Weida Ma">
            <a:extLst>
              <a:ext uri="{FF2B5EF4-FFF2-40B4-BE49-F238E27FC236}">
                <a16:creationId xmlns:a16="http://schemas.microsoft.com/office/drawing/2014/main" id="{F1A233EC-0DE5-054C-A407-02BC82FCA8F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19727" y="5160895"/>
            <a:ext cx="1193800" cy="1193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99F6A8D-9571-FA49-9C8D-AA1BC53BE784}"/>
              </a:ext>
            </a:extLst>
          </p:cNvPr>
          <p:cNvSpPr txBox="1"/>
          <p:nvPr/>
        </p:nvSpPr>
        <p:spPr>
          <a:xfrm>
            <a:off x="3124200" y="5798146"/>
            <a:ext cx="3980129" cy="923330"/>
          </a:xfrm>
          <a:prstGeom prst="rect">
            <a:avLst/>
          </a:prstGeom>
          <a:noFill/>
        </p:spPr>
        <p:txBody>
          <a:bodyPr wrap="none" rtlCol="0">
            <a:spAutoFit/>
          </a:bodyPr>
          <a:lstStyle/>
          <a:p>
            <a:r>
              <a:rPr lang="en-US" b="1" dirty="0"/>
              <a:t>Task Designed to Mimic Animal Studies:</a:t>
            </a:r>
          </a:p>
          <a:p>
            <a:r>
              <a:rPr lang="en-US" dirty="0" err="1"/>
              <a:t>Komorowski</a:t>
            </a:r>
            <a:r>
              <a:rPr lang="en-US" dirty="0"/>
              <a:t> et al. 2009</a:t>
            </a:r>
          </a:p>
          <a:p>
            <a:r>
              <a:rPr lang="en-US" dirty="0"/>
              <a:t>Wallis et al. 2001</a:t>
            </a:r>
          </a:p>
        </p:txBody>
      </p:sp>
    </p:spTree>
    <p:extLst>
      <p:ext uri="{BB962C8B-B14F-4D97-AF65-F5344CB8AC3E}">
        <p14:creationId xmlns:p14="http://schemas.microsoft.com/office/powerpoint/2010/main" val="394569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926B7A-A5CC-8A43-8A8B-1A735CB59CF0}"/>
              </a:ext>
            </a:extLst>
          </p:cNvPr>
          <p:cNvSpPr/>
          <p:nvPr/>
        </p:nvSpPr>
        <p:spPr>
          <a:xfrm>
            <a:off x="1402915" y="131524"/>
            <a:ext cx="6626268" cy="662626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5" name="Straight Connector 4">
            <a:extLst>
              <a:ext uri="{FF2B5EF4-FFF2-40B4-BE49-F238E27FC236}">
                <a16:creationId xmlns:a16="http://schemas.microsoft.com/office/drawing/2014/main" id="{E9774C31-4D74-C748-93D8-EECCD9927455}"/>
              </a:ext>
            </a:extLst>
          </p:cNvPr>
          <p:cNvCxnSpPr>
            <a:stCxn id="3" idx="0"/>
          </p:cNvCxnSpPr>
          <p:nvPr/>
        </p:nvCxnSpPr>
        <p:spPr>
          <a:xfrm>
            <a:off x="4716049" y="131524"/>
            <a:ext cx="0" cy="66262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A9DB08B-313B-B24E-A0CC-86B166081359}"/>
              </a:ext>
            </a:extLst>
          </p:cNvPr>
          <p:cNvCxnSpPr>
            <a:cxnSpLocks/>
            <a:stCxn id="3" idx="1"/>
            <a:endCxn id="3" idx="3"/>
          </p:cNvCxnSpPr>
          <p:nvPr/>
        </p:nvCxnSpPr>
        <p:spPr>
          <a:xfrm>
            <a:off x="1402915" y="3444658"/>
            <a:ext cx="66262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6AACAED9-C1E9-7845-9C05-BFBAC981AB0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37436" y="498150"/>
            <a:ext cx="2192055" cy="24277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661F906D-A866-5A47-9F23-0FBBF54231A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834993" y="440230"/>
            <a:ext cx="2192055" cy="24277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6B9282D-C4A6-D04F-8883-1DC44660933A}"/>
              </a:ext>
            </a:extLst>
          </p:cNvPr>
          <p:cNvSpPr txBox="1"/>
          <p:nvPr/>
        </p:nvSpPr>
        <p:spPr>
          <a:xfrm>
            <a:off x="3926909" y="3110508"/>
            <a:ext cx="1578280" cy="646331"/>
          </a:xfrm>
          <a:prstGeom prst="rect">
            <a:avLst/>
          </a:prstGeom>
          <a:solidFill>
            <a:schemeClr val="bg1"/>
          </a:solidFill>
        </p:spPr>
        <p:txBody>
          <a:bodyPr wrap="square" rtlCol="0">
            <a:spAutoFit/>
          </a:bodyPr>
          <a:lstStyle/>
          <a:p>
            <a:pPr algn="ctr"/>
            <a:r>
              <a:rPr lang="en-US" sz="3600" dirty="0">
                <a:latin typeface="Arial" panose="020B0604020202020204" pitchFamily="34" charset="0"/>
                <a:cs typeface="Arial" panose="020B0604020202020204" pitchFamily="34" charset="0"/>
              </a:rPr>
              <a:t>Pair?</a:t>
            </a:r>
          </a:p>
        </p:txBody>
      </p:sp>
      <p:sp>
        <p:nvSpPr>
          <p:cNvPr id="16" name="TextBox 15">
            <a:extLst>
              <a:ext uri="{FF2B5EF4-FFF2-40B4-BE49-F238E27FC236}">
                <a16:creationId xmlns:a16="http://schemas.microsoft.com/office/drawing/2014/main" id="{7A4BCE5D-90C4-FB40-8607-459225496E11}"/>
              </a:ext>
            </a:extLst>
          </p:cNvPr>
          <p:cNvSpPr txBox="1"/>
          <p:nvPr/>
        </p:nvSpPr>
        <p:spPr>
          <a:xfrm>
            <a:off x="3867410" y="3086388"/>
            <a:ext cx="1697277" cy="646331"/>
          </a:xfrm>
          <a:prstGeom prst="rect">
            <a:avLst/>
          </a:prstGeom>
          <a:solidFill>
            <a:schemeClr val="bg1"/>
          </a:solidFill>
        </p:spPr>
        <p:txBody>
          <a:bodyPr wrap="square" rtlCol="0">
            <a:spAutoFit/>
          </a:bodyPr>
          <a:lstStyle/>
          <a:p>
            <a:pPr algn="ctr"/>
            <a:r>
              <a:rPr lang="en-US" sz="3600" dirty="0">
                <a:latin typeface="Arial" panose="020B0604020202020204" pitchFamily="34" charset="0"/>
                <a:cs typeface="Arial" panose="020B0604020202020204" pitchFamily="34" charset="0"/>
              </a:rPr>
              <a:t>Correct</a:t>
            </a:r>
          </a:p>
        </p:txBody>
      </p:sp>
      <p:sp>
        <p:nvSpPr>
          <p:cNvPr id="17" name="TextBox 16">
            <a:extLst>
              <a:ext uri="{FF2B5EF4-FFF2-40B4-BE49-F238E27FC236}">
                <a16:creationId xmlns:a16="http://schemas.microsoft.com/office/drawing/2014/main" id="{82C164ED-80DA-4344-BDC4-13E90ECCF3D3}"/>
              </a:ext>
            </a:extLst>
          </p:cNvPr>
          <p:cNvSpPr txBox="1"/>
          <p:nvPr/>
        </p:nvSpPr>
        <p:spPr>
          <a:xfrm>
            <a:off x="3724927" y="3086387"/>
            <a:ext cx="1982242" cy="646331"/>
          </a:xfrm>
          <a:prstGeom prst="rect">
            <a:avLst/>
          </a:prstGeom>
          <a:solidFill>
            <a:schemeClr val="bg1"/>
          </a:solidFill>
        </p:spPr>
        <p:txBody>
          <a:bodyPr wrap="square" rtlCol="0">
            <a:spAutoFit/>
          </a:bodyPr>
          <a:lstStyle/>
          <a:p>
            <a:pPr algn="ctr"/>
            <a:r>
              <a:rPr lang="en-US" sz="3600" dirty="0">
                <a:latin typeface="Arial" panose="020B0604020202020204" pitchFamily="34" charset="0"/>
                <a:cs typeface="Arial" panose="020B0604020202020204" pitchFamily="34" charset="0"/>
              </a:rPr>
              <a:t>Incorrect</a:t>
            </a:r>
          </a:p>
        </p:txBody>
      </p:sp>
      <p:sp>
        <p:nvSpPr>
          <p:cNvPr id="2" name="Slide Number Placeholder 1">
            <a:extLst>
              <a:ext uri="{FF2B5EF4-FFF2-40B4-BE49-F238E27FC236}">
                <a16:creationId xmlns:a16="http://schemas.microsoft.com/office/drawing/2014/main" id="{D9299E51-3648-6046-A181-953024B1DDAA}"/>
              </a:ext>
            </a:extLst>
          </p:cNvPr>
          <p:cNvSpPr>
            <a:spLocks noGrp="1"/>
          </p:cNvSpPr>
          <p:nvPr>
            <p:ph type="sldNum" sz="quarter" idx="12"/>
          </p:nvPr>
        </p:nvSpPr>
        <p:spPr/>
        <p:txBody>
          <a:bodyPr/>
          <a:lstStyle/>
          <a:p>
            <a:fld id="{E1552ADF-166F-AF40-B1A4-D35B819B761E}" type="slidenum">
              <a:rPr lang="en-US" smtClean="0"/>
              <a:t>9</a:t>
            </a:fld>
            <a:endParaRPr lang="en-US"/>
          </a:p>
        </p:txBody>
      </p:sp>
      <p:pic>
        <p:nvPicPr>
          <p:cNvPr id="18"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07462546-9DFA-4D45-A61F-926E1C0257BA}"/>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344629" y="526831"/>
            <a:ext cx="2226641" cy="21360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B043E84E-9DC0-354B-93B0-7B8930FB8A6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800407" y="574210"/>
            <a:ext cx="2226641" cy="2136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67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3"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par>
                                <p:cTn id="43" presetID="1" presetClass="entr" presetSubtype="0" fill="hold" grpId="1"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2" nodeType="clickEffect">
                                  <p:stCondLst>
                                    <p:cond delay="0"/>
                                  </p:stCondLst>
                                  <p:childTnLst>
                                    <p:set>
                                      <p:cBhvr>
                                        <p:cTn id="48" dur="1" fill="hold">
                                          <p:stCondLst>
                                            <p:cond delay="0"/>
                                          </p:stCondLst>
                                        </p:cTn>
                                        <p:tgtEl>
                                          <p:spTgt spid="9"/>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9" grpId="3" animBg="1"/>
      <p:bldP spid="16" grpId="0" animBg="1"/>
      <p:bldP spid="16" grpId="1" animBg="1"/>
      <p:bldP spid="17" grpId="0" animBg="1"/>
      <p:bldP spid="17"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
</p:tagLst>
</file>

<file path=ppt/tags/tag10.xml><?xml version="1.0" encoding="utf-8"?>
<p:tagLst xmlns:a="http://schemas.openxmlformats.org/drawingml/2006/main" xmlns:r="http://schemas.openxmlformats.org/officeDocument/2006/relationships" xmlns:p="http://schemas.openxmlformats.org/presentationml/2006/main">
  <p:tag name="TIMING" val="|0|0|0"/>
</p:tagLst>
</file>

<file path=ppt/tags/tag2.xml><?xml version="1.0" encoding="utf-8"?>
<p:tagLst xmlns:a="http://schemas.openxmlformats.org/drawingml/2006/main" xmlns:r="http://schemas.openxmlformats.org/officeDocument/2006/relationships" xmlns:p="http://schemas.openxmlformats.org/presentationml/2006/main">
  <p:tag name="TIMING" val="|1.9|0.7|0.7|0.9|1.8|1.3"/>
</p:tagLst>
</file>

<file path=ppt/tags/tag3.xml><?xml version="1.0" encoding="utf-8"?>
<p:tagLst xmlns:a="http://schemas.openxmlformats.org/drawingml/2006/main" xmlns:r="http://schemas.openxmlformats.org/officeDocument/2006/relationships" xmlns:p="http://schemas.openxmlformats.org/presentationml/2006/main">
  <p:tag name="TIMING" val="|0|0.1|0.1|0.1|0.2|0.1|0.1|0.3|0.4|0.2|0.1|0.2|0.1|0.2"/>
</p:tagLst>
</file>

<file path=ppt/tags/tag4.xml><?xml version="1.0" encoding="utf-8"?>
<p:tagLst xmlns:a="http://schemas.openxmlformats.org/drawingml/2006/main" xmlns:r="http://schemas.openxmlformats.org/officeDocument/2006/relationships" xmlns:p="http://schemas.openxmlformats.org/presentationml/2006/main">
  <p:tag name="TIMING" val="|0.1|0.3|0.1"/>
</p:tagLst>
</file>

<file path=ppt/tags/tag5.xml><?xml version="1.0" encoding="utf-8"?>
<p:tagLst xmlns:a="http://schemas.openxmlformats.org/drawingml/2006/main" xmlns:r="http://schemas.openxmlformats.org/officeDocument/2006/relationships" xmlns:p="http://schemas.openxmlformats.org/presentationml/2006/main">
  <p:tag name="TIMING" val="|0.1"/>
</p:tagLst>
</file>

<file path=ppt/tags/tag6.xml><?xml version="1.0" encoding="utf-8"?>
<p:tagLst xmlns:a="http://schemas.openxmlformats.org/drawingml/2006/main" xmlns:r="http://schemas.openxmlformats.org/officeDocument/2006/relationships" xmlns:p="http://schemas.openxmlformats.org/presentationml/2006/main">
  <p:tag name="TIMING" val="|0.2|0.1"/>
</p:tagLst>
</file>

<file path=ppt/tags/tag7.xml><?xml version="1.0" encoding="utf-8"?>
<p:tagLst xmlns:a="http://schemas.openxmlformats.org/drawingml/2006/main" xmlns:r="http://schemas.openxmlformats.org/officeDocument/2006/relationships" xmlns:p="http://schemas.openxmlformats.org/presentationml/2006/main">
  <p:tag name="TIMING" val="|0.1|0.3|0.2|0.2"/>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0|0.6|0.7"/>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13772</TotalTime>
  <Words>2838</Words>
  <Application>Microsoft Macintosh PowerPoint</Application>
  <PresentationFormat>On-screen Show (4:3)</PresentationFormat>
  <Paragraphs>514</Paragraphs>
  <Slides>70</Slides>
  <Notes>13</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70</vt:i4>
      </vt:variant>
    </vt:vector>
  </HeadingPairs>
  <TitlesOfParts>
    <vt:vector size="77" baseType="lpstr">
      <vt:lpstr>Arial</vt:lpstr>
      <vt:lpstr>Calibri</vt:lpstr>
      <vt:lpstr>Calibri Light</vt:lpstr>
      <vt:lpstr>Helvetica Neue</vt:lpstr>
      <vt:lpstr>Helvetica Neue Light</vt:lpstr>
      <vt:lpstr>Helvetica Neue Thin</vt:lpstr>
      <vt:lpstr>Office Theme</vt:lpstr>
      <vt:lpstr>Dynamic Brain Network Reconfiguration Supports Abstract Reasoning and Rule Learning</vt:lpstr>
      <vt:lpstr>PowerPoint Presentation</vt:lpstr>
      <vt:lpstr>How do Brain Network Dynamics Support Cognitive Function?</vt:lpstr>
      <vt:lpstr>Agenda</vt:lpstr>
      <vt:lpstr>Agenda</vt:lpstr>
      <vt:lpstr>Brain Network Flexibility Predicts Performance on Motor Sequence Learning</vt:lpstr>
      <vt:lpstr>Context Dependent Rules</vt:lpstr>
      <vt:lpstr>PowerPoint Presentation</vt:lpstr>
      <vt:lpstr>PowerPoint Presentation</vt:lpstr>
      <vt:lpstr>Context Dependent Rule Learning Task – Underlying Rule Structure</vt:lpstr>
      <vt:lpstr>Learning Varies Across Subjects</vt:lpstr>
      <vt:lpstr>Study Goals</vt:lpstr>
      <vt:lpstr>The Brain as a Network</vt:lpstr>
      <vt:lpstr>Dynamic Network Construction</vt:lpstr>
      <vt:lpstr>Dynamic Network Construction</vt:lpstr>
      <vt:lpstr>Characterizing the Dynamic Network: Guiding Questions</vt:lpstr>
      <vt:lpstr>Characterizing the Dynamic Network: Guiding Questions</vt:lpstr>
      <vt:lpstr>Calculating Node Flexibility</vt:lpstr>
      <vt:lpstr>Higher Accuracy is Associated with Reduced Flexibility (Higher Stability)</vt:lpstr>
      <vt:lpstr>Successful Learners Have More Stable Rule Representations</vt:lpstr>
      <vt:lpstr>Characterizing the Dynamic Network: Guiding Questions</vt:lpstr>
      <vt:lpstr>Calculating Inter-community Edge Strength</vt:lpstr>
      <vt:lpstr>Calculating Inter-community Edge Strength</vt:lpstr>
      <vt:lpstr>Calculating Inter-community Edge Strength</vt:lpstr>
      <vt:lpstr>Plotting Inter-community Edge Strength</vt:lpstr>
      <vt:lpstr>Inter-community Edge Strength Between Cognitive Control and Ventral Attention Increases with Successful Rule Learning</vt:lpstr>
      <vt:lpstr>Inter-community Edge Strength Shows Segregated Attention Communities in Successful Learners</vt:lpstr>
      <vt:lpstr>Successful Learners Have More Segregated Attention Communities</vt:lpstr>
      <vt:lpstr>Key Takeaways</vt:lpstr>
      <vt:lpstr>Agenda</vt:lpstr>
      <vt:lpstr>Hippocampal Neurons Encode Context-Specific Memories</vt:lpstr>
      <vt:lpstr>Anterior-Posterior Gradient for Abstract Rule Levels in Hippocampus</vt:lpstr>
      <vt:lpstr>Anterior-Posterior Gradient Organization of the Hippocampus</vt:lpstr>
      <vt:lpstr>Rostro-caudal Hierarchical Organization of Prefrontal Cortex</vt:lpstr>
      <vt:lpstr>Hypotheses</vt:lpstr>
      <vt:lpstr>Hippocampal ROIs</vt:lpstr>
      <vt:lpstr>Hippocampal Head Functional Connectivity with Lateral Frontal Pole</vt:lpstr>
      <vt:lpstr>Hippocampal Head Functional Connectivity with the Caudate</vt:lpstr>
      <vt:lpstr>Hippocampal Gradient  Functional Connectivity</vt:lpstr>
      <vt:lpstr>Interactions Between Medial Temporal and Frontoparietal Systems</vt:lpstr>
      <vt:lpstr>Hippocampal Head Functional Connectivity w/ Medial Parietal Cortex</vt:lpstr>
      <vt:lpstr>Interactions Between Medial Temporal and Frontoparietal Systems</vt:lpstr>
      <vt:lpstr>Agenda</vt:lpstr>
      <vt:lpstr>Raven’s Progressive Matrices Test</vt:lpstr>
      <vt:lpstr>Simplified Raven’s Progressive Matrices Task</vt:lpstr>
      <vt:lpstr>Simplified Raven’s Progressive Matrices Task</vt:lpstr>
      <vt:lpstr>Guiding Questions</vt:lpstr>
      <vt:lpstr>Guiding Questions</vt:lpstr>
      <vt:lpstr>Unique Activity Patterns Associated With Perceptual and Symbolic Reasoning</vt:lpstr>
      <vt:lpstr>Unique Activity Patterns Associated With Perceptual and Symbolic Reasoning</vt:lpstr>
      <vt:lpstr>Guiding Questions</vt:lpstr>
      <vt:lpstr>Task Performance is Associated with Less Task-Related Brain Network Reconfiguration</vt:lpstr>
      <vt:lpstr>Network Reconfiguration During Abstract Reasoning</vt:lpstr>
      <vt:lpstr>Stable Community Structure Across Reasoning Conditions</vt:lpstr>
      <vt:lpstr>Task Community Structure</vt:lpstr>
      <vt:lpstr>Community C is Most Active and Most Reconfigured During Reasoning</vt:lpstr>
      <vt:lpstr>Regional Network Reconfiguration Supports Transition from Rest to Task</vt:lpstr>
      <vt:lpstr>Agenda</vt:lpstr>
      <vt:lpstr>Conclusions</vt:lpstr>
      <vt:lpstr>Conclusions</vt:lpstr>
      <vt:lpstr>Conclusions</vt:lpstr>
      <vt:lpstr>PowerPoint Presentation</vt:lpstr>
      <vt:lpstr>PowerPoint Presentation</vt:lpstr>
      <vt:lpstr>Acknowledgements</vt:lpstr>
      <vt:lpstr>Acknowledgements</vt:lpstr>
      <vt:lpstr>PowerPoint Presentation</vt:lpstr>
      <vt:lpstr>PowerPoint Presentation</vt:lpstr>
      <vt:lpstr>PowerPoint Presentation</vt:lpstr>
      <vt:lpstr>Questions?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Morin, Thomas, Matthew</dc:creator>
  <cp:lastModifiedBy>Microsoft Office User</cp:lastModifiedBy>
  <cp:revision>138</cp:revision>
  <dcterms:created xsi:type="dcterms:W3CDTF">2021-10-04T18:44:43Z</dcterms:created>
  <dcterms:modified xsi:type="dcterms:W3CDTF">2023-08-12T22:57:59Z</dcterms:modified>
</cp:coreProperties>
</file>