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2"/>
  </p:notesMasterIdLst>
  <p:sldIdLst>
    <p:sldId id="277" r:id="rId2"/>
    <p:sldId id="256" r:id="rId3"/>
    <p:sldId id="266" r:id="rId4"/>
    <p:sldId id="282" r:id="rId5"/>
    <p:sldId id="275" r:id="rId6"/>
    <p:sldId id="281" r:id="rId7"/>
    <p:sldId id="268" r:id="rId8"/>
    <p:sldId id="279" r:id="rId9"/>
    <p:sldId id="269" r:id="rId10"/>
    <p:sldId id="271" r:id="rId11"/>
    <p:sldId id="270" r:id="rId12"/>
    <p:sldId id="285" r:id="rId13"/>
    <p:sldId id="265" r:id="rId14"/>
    <p:sldId id="284" r:id="rId15"/>
    <p:sldId id="283" r:id="rId16"/>
    <p:sldId id="274" r:id="rId17"/>
    <p:sldId id="280" r:id="rId18"/>
    <p:sldId id="276" r:id="rId19"/>
    <p:sldId id="278" r:id="rId20"/>
    <p:sldId id="272"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000"/>
    <a:srgbClr val="5482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75"/>
    <p:restoredTop sz="86409"/>
  </p:normalViewPr>
  <p:slideViewPr>
    <p:cSldViewPr snapToGrid="0" snapToObjects="1">
      <p:cViewPr varScale="1">
        <p:scale>
          <a:sx n="87" d="100"/>
          <a:sy n="87" d="100"/>
        </p:scale>
        <p:origin x="1000" y="200"/>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DA7E24-57C6-9442-993A-37EE42792EBF}" type="datetimeFigureOut">
              <a:rPr lang="en-US" smtClean="0"/>
              <a:t>6/2/20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38EF2B-0440-5D41-BF3A-72B72F24693E}" type="slidenum">
              <a:rPr lang="en-US" smtClean="0"/>
              <a:t>‹#›</a:t>
            </a:fld>
            <a:endParaRPr lang="en-US"/>
          </a:p>
        </p:txBody>
      </p:sp>
    </p:spTree>
    <p:extLst>
      <p:ext uri="{BB962C8B-B14F-4D97-AF65-F5344CB8AC3E}">
        <p14:creationId xmlns:p14="http://schemas.microsoft.com/office/powerpoint/2010/main" val="33263768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C38EF2B-0440-5D41-BF3A-72B72F24693E}" type="slidenum">
              <a:rPr lang="en-US" smtClean="0"/>
              <a:t>2</a:t>
            </a:fld>
            <a:endParaRPr lang="en-US"/>
          </a:p>
        </p:txBody>
      </p:sp>
    </p:spTree>
    <p:extLst>
      <p:ext uri="{BB962C8B-B14F-4D97-AF65-F5344CB8AC3E}">
        <p14:creationId xmlns:p14="http://schemas.microsoft.com/office/powerpoint/2010/main" val="12811784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In our new task, conditions are matched for accuracy, and response time. We argue that this means they are essentially the same difficulty level, and that brain activity from these conditions is the result of different reasoning skills, not of task difficulty.</a:t>
            </a:r>
          </a:p>
        </p:txBody>
      </p:sp>
      <p:sp>
        <p:nvSpPr>
          <p:cNvPr id="4" name="Slide Number Placeholder 3"/>
          <p:cNvSpPr>
            <a:spLocks noGrp="1"/>
          </p:cNvSpPr>
          <p:nvPr>
            <p:ph type="sldNum" sz="quarter" idx="5"/>
          </p:nvPr>
        </p:nvSpPr>
        <p:spPr/>
        <p:txBody>
          <a:bodyPr/>
          <a:lstStyle/>
          <a:p>
            <a:fld id="{BC38EF2B-0440-5D41-BF3A-72B72F24693E}" type="slidenum">
              <a:rPr lang="en-US" smtClean="0"/>
              <a:t>20</a:t>
            </a:fld>
            <a:endParaRPr lang="en-US"/>
          </a:p>
        </p:txBody>
      </p:sp>
    </p:spTree>
    <p:extLst>
      <p:ext uri="{BB962C8B-B14F-4D97-AF65-F5344CB8AC3E}">
        <p14:creationId xmlns:p14="http://schemas.microsoft.com/office/powerpoint/2010/main" val="19781641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Humans have a unique ability to quickly solve new problems using logical reasoning. </a:t>
            </a:r>
          </a:p>
          <a:p>
            <a:r>
              <a:rPr lang="en-US" dirty="0"/>
              <a:t>The night sky gives us a great example of this. For </a:t>
            </a:r>
            <a:r>
              <a:rPr lang="en-US" dirty="0" err="1"/>
              <a:t>millenia</a:t>
            </a:r>
            <a:r>
              <a:rPr lang="en-US" dirty="0"/>
              <a:t>, people have been staring up at the sky, making meaning out of a seemingly random array of dots of light.</a:t>
            </a:r>
          </a:p>
          <a:p>
            <a:r>
              <a:rPr lang="en-US" dirty="0"/>
              <a:t>Say you were looking at the moon, and you noticed this pattern of shapes over the course of a few days. What would you predict to come next? </a:t>
            </a:r>
          </a:p>
          <a:p>
            <a:r>
              <a:rPr lang="en-US" dirty="0"/>
              <a:t>By making and testing these types of predictions, humans have built their understanding of the night sky and the world around them.</a:t>
            </a:r>
          </a:p>
          <a:p>
            <a:r>
              <a:rPr lang="en-US" dirty="0"/>
              <a:t>But the question of how the human brain performs these tasks remains unknown.</a:t>
            </a:r>
          </a:p>
        </p:txBody>
      </p:sp>
      <p:sp>
        <p:nvSpPr>
          <p:cNvPr id="4" name="Slide Number Placeholder 3"/>
          <p:cNvSpPr>
            <a:spLocks noGrp="1"/>
          </p:cNvSpPr>
          <p:nvPr>
            <p:ph type="sldNum" sz="quarter" idx="5"/>
          </p:nvPr>
        </p:nvSpPr>
        <p:spPr/>
        <p:txBody>
          <a:bodyPr/>
          <a:lstStyle/>
          <a:p>
            <a:fld id="{BC38EF2B-0440-5D41-BF3A-72B72F24693E}" type="slidenum">
              <a:rPr lang="en-US" smtClean="0"/>
              <a:t>3</a:t>
            </a:fld>
            <a:endParaRPr lang="en-US"/>
          </a:p>
        </p:txBody>
      </p:sp>
    </p:spTree>
    <p:extLst>
      <p:ext uri="{BB962C8B-B14F-4D97-AF65-F5344CB8AC3E}">
        <p14:creationId xmlns:p14="http://schemas.microsoft.com/office/powerpoint/2010/main" val="23059809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The “logical reasoning ability” required to solve the  Raven’s progressive matrices task is a vague term though, and many different skills are likely involved in solving  so we hypothesized that on this particular task, the human brain is employing two specific skills : (1) </a:t>
            </a:r>
            <a:r>
              <a:rPr lang="en-US" sz="1200" b="1" kern="1200" dirty="0">
                <a:solidFill>
                  <a:schemeClr val="tx1"/>
                </a:solidFill>
                <a:effectLst/>
                <a:latin typeface="+mn-lt"/>
                <a:ea typeface="+mn-ea"/>
                <a:cs typeface="+mn-cs"/>
              </a:rPr>
              <a:t>symbolic processing</a:t>
            </a:r>
            <a:r>
              <a:rPr lang="en-US" sz="1200" kern="1200" dirty="0">
                <a:solidFill>
                  <a:schemeClr val="tx1"/>
                </a:solidFill>
                <a:effectLst/>
                <a:latin typeface="+mn-lt"/>
                <a:ea typeface="+mn-ea"/>
                <a:cs typeface="+mn-cs"/>
              </a:rPr>
              <a:t>, where meaning is assigned to each of the symbols in the grid, and (2) </a:t>
            </a:r>
            <a:r>
              <a:rPr lang="en-US" sz="1200" b="1" kern="1200" dirty="0">
                <a:solidFill>
                  <a:schemeClr val="tx1"/>
                </a:solidFill>
                <a:effectLst/>
                <a:latin typeface="+mn-lt"/>
                <a:ea typeface="+mn-ea"/>
                <a:cs typeface="+mn-cs"/>
              </a:rPr>
              <a:t>analogical thinking</a:t>
            </a:r>
            <a:r>
              <a:rPr lang="en-US" sz="1200" kern="1200" dirty="0">
                <a:solidFill>
                  <a:schemeClr val="tx1"/>
                </a:solidFill>
                <a:effectLst/>
                <a:latin typeface="+mn-lt"/>
                <a:ea typeface="+mn-ea"/>
                <a:cs typeface="+mn-cs"/>
              </a:rPr>
              <a:t>, where participants figure out how the different symbols are related to each other.</a:t>
            </a:r>
          </a:p>
          <a:p>
            <a:pPr lvl="0"/>
            <a:r>
              <a:rPr lang="en-US" sz="1200" kern="1200" dirty="0">
                <a:solidFill>
                  <a:schemeClr val="tx1"/>
                </a:solidFill>
                <a:effectLst/>
                <a:latin typeface="+mn-lt"/>
                <a:ea typeface="+mn-ea"/>
                <a:cs typeface="+mn-cs"/>
              </a:rPr>
              <a:t>From previous research, we know that anterior prefrontal cortex is activated during logical reasoning problems, but we wanted to know whether this activation was supporting symbolic processing, analogical thinking, or both.</a:t>
            </a:r>
          </a:p>
          <a:p>
            <a:r>
              <a:rPr lang="en-US" sz="1200" kern="1200" dirty="0">
                <a:solidFill>
                  <a:schemeClr val="tx1"/>
                </a:solidFill>
                <a:effectLst/>
                <a:latin typeface="+mn-lt"/>
                <a:ea typeface="+mn-ea"/>
                <a:cs typeface="+mn-cs"/>
              </a:rPr>
              <a:t> Indeed, there are “multiple demands” within the logical reasoning that is required to solve the Raven’s task. Using this task in an fMRI study, we sought to learn whether different regions of the FPCN might be responsible for different components of logical reasoning. Specifically, we hypothesized that symbolic processing would activate anterior prefrontal cortex, while analogical thinking would more widely active the FPCN.</a:t>
            </a:r>
          </a:p>
          <a:p>
            <a:r>
              <a:rPr lang="en-US" sz="1200" kern="1200" dirty="0">
                <a:solidFill>
                  <a:schemeClr val="tx1"/>
                </a:solidFill>
                <a:effectLst/>
                <a:latin typeface="+mn-lt"/>
                <a:ea typeface="+mn-ea"/>
                <a:cs typeface="+mn-cs"/>
              </a:rPr>
              <a:t> What made you think of this in particular, and why are you trying to understand them? What is symbolic processing used for, and what is analogic processing used for? Perhaps these should be the things to bring up before this point, rather than the particulars of the prior test used. Essentially, tell me why all of this is important in terms of understanding how humans think, and then give the info about Raven’s test in “methods” of how you’ll look into it?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So, in everyday life, when do we use one or the other? In dementia, or stroke, does the loss of one or the other create problems or opportunities for intervention? Or are they important in learning disabilities? It’s not critical for you to have a direct application, but helps to understand what you’re talking about with examples? </a:t>
            </a:r>
          </a:p>
          <a:p>
            <a:endParaRPr lang="en-US" dirty="0"/>
          </a:p>
        </p:txBody>
      </p:sp>
      <p:sp>
        <p:nvSpPr>
          <p:cNvPr id="4" name="Slide Number Placeholder 3"/>
          <p:cNvSpPr>
            <a:spLocks noGrp="1"/>
          </p:cNvSpPr>
          <p:nvPr>
            <p:ph type="sldNum" sz="quarter" idx="5"/>
          </p:nvPr>
        </p:nvSpPr>
        <p:spPr/>
        <p:txBody>
          <a:bodyPr/>
          <a:lstStyle/>
          <a:p>
            <a:fld id="{BC38EF2B-0440-5D41-BF3A-72B72F24693E}" type="slidenum">
              <a:rPr lang="en-US" smtClean="0"/>
              <a:t>5</a:t>
            </a:fld>
            <a:endParaRPr lang="en-US"/>
          </a:p>
        </p:txBody>
      </p:sp>
    </p:spTree>
    <p:extLst>
      <p:ext uri="{BB962C8B-B14F-4D97-AF65-F5344CB8AC3E}">
        <p14:creationId xmlns:p14="http://schemas.microsoft.com/office/powerpoint/2010/main" val="37204363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 About 100 years ago, the Raven’s Progressive Matrices Test was developed assess logical reasoning ability: the ability to identify patterns and make accurate </a:t>
            </a:r>
            <a:r>
              <a:rPr lang="en-US" sz="1200" kern="1200" dirty="0" err="1">
                <a:solidFill>
                  <a:schemeClr val="tx1"/>
                </a:solidFill>
                <a:effectLst/>
                <a:latin typeface="+mn-lt"/>
                <a:ea typeface="+mn-ea"/>
                <a:cs typeface="+mn-cs"/>
              </a:rPr>
              <a:t>predicitons</a:t>
            </a:r>
            <a:r>
              <a:rPr lang="en-US" sz="1200" kern="1200" dirty="0">
                <a:solidFill>
                  <a:schemeClr val="tx1"/>
                </a:solidFill>
                <a:effectLst/>
                <a:latin typeface="+mn-lt"/>
                <a:ea typeface="+mn-ea"/>
                <a:cs typeface="+mn-cs"/>
              </a:rPr>
              <a:t> about the world around us.</a:t>
            </a:r>
          </a:p>
          <a:p>
            <a:pPr marL="171450" lvl="0" indent="-171450">
              <a:buFontTx/>
              <a:buChar char="-"/>
            </a:pPr>
            <a:r>
              <a:rPr lang="en-US" sz="1200" kern="1200" dirty="0">
                <a:solidFill>
                  <a:schemeClr val="tx1"/>
                </a:solidFill>
                <a:effectLst/>
                <a:latin typeface="+mn-lt"/>
                <a:ea typeface="+mn-ea"/>
                <a:cs typeface="+mn-cs"/>
              </a:rPr>
              <a:t>The most difficult trials on the Raven’s test consist of a three-by-three grid of symbols with one missing in the bottom right-hand corner. Advanced logical reasoning ability is required to solve these problems.</a:t>
            </a:r>
          </a:p>
          <a:p>
            <a:pPr marL="171450" lvl="0" indent="-171450">
              <a:buFontTx/>
              <a:buChar char="-"/>
            </a:pP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 Neuroscientists have studied the Raven’s test for decades, and brain scans show that the </a:t>
            </a:r>
            <a:r>
              <a:rPr lang="en-US" sz="1200" b="1" kern="1200" dirty="0">
                <a:solidFill>
                  <a:schemeClr val="tx1"/>
                </a:solidFill>
                <a:effectLst/>
                <a:latin typeface="+mn-lt"/>
                <a:ea typeface="+mn-ea"/>
                <a:cs typeface="+mn-cs"/>
              </a:rPr>
              <a:t>frontoparietal control network</a:t>
            </a:r>
            <a:r>
              <a:rPr lang="en-US" sz="1200" kern="1200" dirty="0">
                <a:solidFill>
                  <a:schemeClr val="tx1"/>
                </a:solidFill>
                <a:effectLst/>
                <a:latin typeface="+mn-lt"/>
                <a:ea typeface="+mn-ea"/>
                <a:cs typeface="+mn-cs"/>
              </a:rPr>
              <a:t> becomes active when participants solve the most difficult trials on the test. </a:t>
            </a:r>
          </a:p>
          <a:p>
            <a:pPr lvl="0"/>
            <a:r>
              <a:rPr lang="en-US" sz="1200" kern="1200" dirty="0">
                <a:solidFill>
                  <a:schemeClr val="tx1"/>
                </a:solidFill>
                <a:effectLst/>
                <a:latin typeface="+mn-lt"/>
                <a:ea typeface="+mn-ea"/>
                <a:cs typeface="+mn-cs"/>
              </a:rPr>
              <a:t>- There is considerable debate about the function of the frontoparietal control network. It is activated by tasks that require logical reasoning, short term (working) memory, and increased mental effort, leading some to call it the multiple-demand network because it seems to respond to many different types of tasks.</a:t>
            </a:r>
          </a:p>
          <a:p>
            <a:endParaRPr lang="en-US" dirty="0"/>
          </a:p>
        </p:txBody>
      </p:sp>
      <p:sp>
        <p:nvSpPr>
          <p:cNvPr id="4" name="Slide Number Placeholder 3"/>
          <p:cNvSpPr>
            <a:spLocks noGrp="1"/>
          </p:cNvSpPr>
          <p:nvPr>
            <p:ph type="sldNum" sz="quarter" idx="5"/>
          </p:nvPr>
        </p:nvSpPr>
        <p:spPr/>
        <p:txBody>
          <a:bodyPr/>
          <a:lstStyle/>
          <a:p>
            <a:fld id="{BC38EF2B-0440-5D41-BF3A-72B72F24693E}" type="slidenum">
              <a:rPr lang="en-US" smtClean="0"/>
              <a:t>6</a:t>
            </a:fld>
            <a:endParaRPr lang="en-US"/>
          </a:p>
        </p:txBody>
      </p:sp>
    </p:spTree>
    <p:extLst>
      <p:ext uri="{BB962C8B-B14F-4D97-AF65-F5344CB8AC3E}">
        <p14:creationId xmlns:p14="http://schemas.microsoft.com/office/powerpoint/2010/main" val="16149314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 From the computational modelling, we hypothesized that the brain might have different regions responsible for analogical thinking and symbolic processing. </a:t>
            </a:r>
          </a:p>
          <a:p>
            <a:r>
              <a:rPr lang="en-US" dirty="0"/>
              <a:t>- We designed a simplified version of the Raven’s matrices task to explicitly compare the two cognitive processes. As a control condition, we designed problems that required analogical thinking (using information from the whole picture to identify what belongs in the blank white square). In a second Symbolic condition, we designed problems that required symbolic processing in addition to analogical thinking.</a:t>
            </a:r>
          </a:p>
        </p:txBody>
      </p:sp>
      <p:sp>
        <p:nvSpPr>
          <p:cNvPr id="4" name="Slide Number Placeholder 3"/>
          <p:cNvSpPr>
            <a:spLocks noGrp="1"/>
          </p:cNvSpPr>
          <p:nvPr>
            <p:ph type="sldNum" sz="quarter" idx="5"/>
          </p:nvPr>
        </p:nvSpPr>
        <p:spPr/>
        <p:txBody>
          <a:bodyPr/>
          <a:lstStyle/>
          <a:p>
            <a:fld id="{BC38EF2B-0440-5D41-BF3A-72B72F24693E}" type="slidenum">
              <a:rPr lang="en-US" smtClean="0"/>
              <a:t>7</a:t>
            </a:fld>
            <a:endParaRPr lang="en-US"/>
          </a:p>
        </p:txBody>
      </p:sp>
    </p:spTree>
    <p:extLst>
      <p:ext uri="{BB962C8B-B14F-4D97-AF65-F5344CB8AC3E}">
        <p14:creationId xmlns:p14="http://schemas.microsoft.com/office/powerpoint/2010/main" val="40557611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eaLnBrk="1" latinLnBrk="0" hangingPunct="1">
              <a:buFontTx/>
              <a:buChar char="-"/>
            </a:pPr>
            <a:r>
              <a:rPr lang="en-US" sz="1200" kern="1200" dirty="0">
                <a:solidFill>
                  <a:schemeClr val="tx1"/>
                </a:solidFill>
                <a:effectLst/>
                <a:latin typeface="+mn-lt"/>
                <a:ea typeface="+mn-ea"/>
                <a:cs typeface="+mn-cs"/>
              </a:rPr>
              <a:t>Using functional MRI, we scanned participants brains while they completed hundreds of trials on our task, and we derived brain activity maps for each condition</a:t>
            </a:r>
          </a:p>
          <a:p>
            <a:pPr marL="171450" indent="-171450" rtl="0" eaLnBrk="1" latinLnBrk="0" hangingPunct="1">
              <a:buFontTx/>
              <a:buChar char="-"/>
            </a:pPr>
            <a:r>
              <a:rPr lang="en-US" sz="1200" kern="1200" dirty="0">
                <a:solidFill>
                  <a:schemeClr val="tx1"/>
                </a:solidFill>
                <a:effectLst/>
                <a:latin typeface="+mn-lt"/>
                <a:ea typeface="+mn-ea"/>
                <a:cs typeface="+mn-cs"/>
              </a:rPr>
              <a:t>Regions outlined in green activated for both conditions, suggesting that these regions are important for analogical thinking.</a:t>
            </a:r>
          </a:p>
          <a:p>
            <a:pPr marL="171450" indent="-171450" rtl="0" eaLnBrk="1" latinLnBrk="0" hangingPunct="1">
              <a:buFontTx/>
              <a:buChar char="-"/>
            </a:pPr>
            <a:r>
              <a:rPr lang="en-US" sz="1200" kern="1200" dirty="0">
                <a:solidFill>
                  <a:schemeClr val="tx1"/>
                </a:solidFill>
                <a:effectLst/>
                <a:latin typeface="+mn-lt"/>
                <a:ea typeface="+mn-ea"/>
                <a:cs typeface="+mn-cs"/>
              </a:rPr>
              <a:t>Regions in red activated only for the symbolic condition. These regions are important for symbolic processing.</a:t>
            </a:r>
          </a:p>
        </p:txBody>
      </p:sp>
      <p:sp>
        <p:nvSpPr>
          <p:cNvPr id="4" name="Slide Number Placeholder 3"/>
          <p:cNvSpPr>
            <a:spLocks noGrp="1"/>
          </p:cNvSpPr>
          <p:nvPr>
            <p:ph type="sldNum" sz="quarter" idx="5"/>
          </p:nvPr>
        </p:nvSpPr>
        <p:spPr/>
        <p:txBody>
          <a:bodyPr/>
          <a:lstStyle/>
          <a:p>
            <a:fld id="{BC38EF2B-0440-5D41-BF3A-72B72F24693E}" type="slidenum">
              <a:rPr lang="en-US" smtClean="0"/>
              <a:t>9</a:t>
            </a:fld>
            <a:endParaRPr lang="en-US"/>
          </a:p>
        </p:txBody>
      </p:sp>
    </p:spTree>
    <p:extLst>
      <p:ext uri="{BB962C8B-B14F-4D97-AF65-F5344CB8AC3E}">
        <p14:creationId xmlns:p14="http://schemas.microsoft.com/office/powerpoint/2010/main" val="3918833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In a simplified schematic, we can present our results again.</a:t>
            </a:r>
          </a:p>
          <a:p>
            <a:pPr marL="171450" indent="-171450">
              <a:buFontTx/>
              <a:buChar char="-"/>
            </a:pPr>
            <a:r>
              <a:rPr lang="en-US" dirty="0"/>
              <a:t>The </a:t>
            </a:r>
            <a:r>
              <a:rPr lang="en-US" dirty="0" err="1"/>
              <a:t>fronto</a:t>
            </a:r>
            <a:r>
              <a:rPr lang="en-US" dirty="0"/>
              <a:t>-parietal network (green) activates for both conditions, so we frame it as a general-purpose mechanism for applying reasoning skills</a:t>
            </a:r>
          </a:p>
          <a:p>
            <a:pPr marL="171450" indent="-171450">
              <a:buFontTx/>
              <a:buChar char="-"/>
            </a:pPr>
            <a:r>
              <a:rPr lang="en-US" dirty="0"/>
              <a:t>The rostro-lateral prefrontal cortex and dorsomedial prefrontal cortex (red) are activated in the symbolic condition only, and we interpret it as a region important for symbolic processing (as opposed to its previous association with task difficulty)</a:t>
            </a:r>
          </a:p>
        </p:txBody>
      </p:sp>
      <p:sp>
        <p:nvSpPr>
          <p:cNvPr id="4" name="Slide Number Placeholder 3"/>
          <p:cNvSpPr>
            <a:spLocks noGrp="1"/>
          </p:cNvSpPr>
          <p:nvPr>
            <p:ph type="sldNum" sz="quarter" idx="5"/>
          </p:nvPr>
        </p:nvSpPr>
        <p:spPr/>
        <p:txBody>
          <a:bodyPr/>
          <a:lstStyle/>
          <a:p>
            <a:fld id="{BC38EF2B-0440-5D41-BF3A-72B72F24693E}" type="slidenum">
              <a:rPr lang="en-US" smtClean="0"/>
              <a:t>10</a:t>
            </a:fld>
            <a:endParaRPr lang="en-US"/>
          </a:p>
        </p:txBody>
      </p:sp>
    </p:spTree>
    <p:extLst>
      <p:ext uri="{BB962C8B-B14F-4D97-AF65-F5344CB8AC3E}">
        <p14:creationId xmlns:p14="http://schemas.microsoft.com/office/powerpoint/2010/main" val="6131119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 About 100 years ago, the Raven’s Progressive Matrices Test was developed assess logical reasoning ability: the ability to identify patterns and make accurate </a:t>
            </a:r>
            <a:r>
              <a:rPr lang="en-US" sz="1200" kern="1200" dirty="0" err="1">
                <a:solidFill>
                  <a:schemeClr val="tx1"/>
                </a:solidFill>
                <a:effectLst/>
                <a:latin typeface="+mn-lt"/>
                <a:ea typeface="+mn-ea"/>
                <a:cs typeface="+mn-cs"/>
              </a:rPr>
              <a:t>predicitons</a:t>
            </a:r>
            <a:r>
              <a:rPr lang="en-US" sz="1200" kern="1200" dirty="0">
                <a:solidFill>
                  <a:schemeClr val="tx1"/>
                </a:solidFill>
                <a:effectLst/>
                <a:latin typeface="+mn-lt"/>
                <a:ea typeface="+mn-ea"/>
                <a:cs typeface="+mn-cs"/>
              </a:rPr>
              <a:t> about the world around us.</a:t>
            </a:r>
          </a:p>
          <a:p>
            <a:pPr marL="171450" lvl="0" indent="-171450">
              <a:buFontTx/>
              <a:buChar char="-"/>
            </a:pPr>
            <a:r>
              <a:rPr lang="en-US" sz="1200" kern="1200" dirty="0">
                <a:solidFill>
                  <a:schemeClr val="tx1"/>
                </a:solidFill>
                <a:effectLst/>
                <a:latin typeface="+mn-lt"/>
                <a:ea typeface="+mn-ea"/>
                <a:cs typeface="+mn-cs"/>
              </a:rPr>
              <a:t>The most difficult trials on the Raven’s test consist of a three-by-three grid of symbols with one missing in the bottom right-hand corner. Advanced logical reasoning ability is required to solve these problems.</a:t>
            </a:r>
          </a:p>
          <a:p>
            <a:pPr marL="171450" lvl="0" indent="-171450">
              <a:buFontTx/>
              <a:buChar char="-"/>
            </a:pP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 Neuroscientists have studied the Raven’s test for decades, and brain scans show that the </a:t>
            </a:r>
            <a:r>
              <a:rPr lang="en-US" sz="1200" b="1" kern="1200" dirty="0">
                <a:solidFill>
                  <a:schemeClr val="tx1"/>
                </a:solidFill>
                <a:effectLst/>
                <a:latin typeface="+mn-lt"/>
                <a:ea typeface="+mn-ea"/>
                <a:cs typeface="+mn-cs"/>
              </a:rPr>
              <a:t>frontoparietal control network</a:t>
            </a:r>
            <a:r>
              <a:rPr lang="en-US" sz="1200" kern="1200" dirty="0">
                <a:solidFill>
                  <a:schemeClr val="tx1"/>
                </a:solidFill>
                <a:effectLst/>
                <a:latin typeface="+mn-lt"/>
                <a:ea typeface="+mn-ea"/>
                <a:cs typeface="+mn-cs"/>
              </a:rPr>
              <a:t> becomes active when participants solve the most difficult trials on the test. </a:t>
            </a:r>
          </a:p>
          <a:p>
            <a:pPr lvl="0"/>
            <a:r>
              <a:rPr lang="en-US" sz="1200" kern="1200" dirty="0">
                <a:solidFill>
                  <a:schemeClr val="tx1"/>
                </a:solidFill>
                <a:effectLst/>
                <a:latin typeface="+mn-lt"/>
                <a:ea typeface="+mn-ea"/>
                <a:cs typeface="+mn-cs"/>
              </a:rPr>
              <a:t>- There is considerable debate about the function of the frontoparietal control network. It is activated by tasks that require logical reasoning, short term (working) memory, and increased mental effort, leading some to call it the multiple-demand network because it seems to respond to many different types of tasks.</a:t>
            </a:r>
          </a:p>
          <a:p>
            <a:endParaRPr lang="en-US" dirty="0"/>
          </a:p>
        </p:txBody>
      </p:sp>
      <p:sp>
        <p:nvSpPr>
          <p:cNvPr id="4" name="Slide Number Placeholder 3"/>
          <p:cNvSpPr>
            <a:spLocks noGrp="1"/>
          </p:cNvSpPr>
          <p:nvPr>
            <p:ph type="sldNum" sz="quarter" idx="5"/>
          </p:nvPr>
        </p:nvSpPr>
        <p:spPr/>
        <p:txBody>
          <a:bodyPr/>
          <a:lstStyle/>
          <a:p>
            <a:fld id="{BC38EF2B-0440-5D41-BF3A-72B72F24693E}" type="slidenum">
              <a:rPr lang="en-US" smtClean="0"/>
              <a:t>16</a:t>
            </a:fld>
            <a:endParaRPr lang="en-US"/>
          </a:p>
        </p:txBody>
      </p:sp>
    </p:spTree>
    <p:extLst>
      <p:ext uri="{BB962C8B-B14F-4D97-AF65-F5344CB8AC3E}">
        <p14:creationId xmlns:p14="http://schemas.microsoft.com/office/powerpoint/2010/main" val="2955326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 About 100 years ago, the Raven’s Progressive Matrices Test was developed assess logical reasoning ability: the ability to identify patterns and make accurate </a:t>
            </a:r>
            <a:r>
              <a:rPr lang="en-US" sz="1200" kern="1200" dirty="0" err="1">
                <a:solidFill>
                  <a:schemeClr val="tx1"/>
                </a:solidFill>
                <a:effectLst/>
                <a:latin typeface="+mn-lt"/>
                <a:ea typeface="+mn-ea"/>
                <a:cs typeface="+mn-cs"/>
              </a:rPr>
              <a:t>predicitons</a:t>
            </a:r>
            <a:r>
              <a:rPr lang="en-US" sz="1200" kern="1200" dirty="0">
                <a:solidFill>
                  <a:schemeClr val="tx1"/>
                </a:solidFill>
                <a:effectLst/>
                <a:latin typeface="+mn-lt"/>
                <a:ea typeface="+mn-ea"/>
                <a:cs typeface="+mn-cs"/>
              </a:rPr>
              <a:t> about the world around us.</a:t>
            </a:r>
          </a:p>
          <a:p>
            <a:pPr marL="171450" lvl="0" indent="-171450">
              <a:buFontTx/>
              <a:buChar char="-"/>
            </a:pPr>
            <a:r>
              <a:rPr lang="en-US" sz="1200" kern="1200" dirty="0">
                <a:solidFill>
                  <a:schemeClr val="tx1"/>
                </a:solidFill>
                <a:effectLst/>
                <a:latin typeface="+mn-lt"/>
                <a:ea typeface="+mn-ea"/>
                <a:cs typeface="+mn-cs"/>
              </a:rPr>
              <a:t>The most difficult trials on the Raven’s test consist of a three-by-three grid of symbols with one missing in the bottom right-hand corner. Advanced logical reasoning ability is required to solve these problems.</a:t>
            </a:r>
          </a:p>
          <a:p>
            <a:pPr marL="171450" lvl="0" indent="-171450">
              <a:buFontTx/>
              <a:buChar char="-"/>
            </a:pP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 Neuroscientists have studied the Raven’s test for decades, and brain scans show that the </a:t>
            </a:r>
            <a:r>
              <a:rPr lang="en-US" sz="1200" b="1" kern="1200" dirty="0">
                <a:solidFill>
                  <a:schemeClr val="tx1"/>
                </a:solidFill>
                <a:effectLst/>
                <a:latin typeface="+mn-lt"/>
                <a:ea typeface="+mn-ea"/>
                <a:cs typeface="+mn-cs"/>
              </a:rPr>
              <a:t>frontoparietal control network</a:t>
            </a:r>
            <a:r>
              <a:rPr lang="en-US" sz="1200" kern="1200" dirty="0">
                <a:solidFill>
                  <a:schemeClr val="tx1"/>
                </a:solidFill>
                <a:effectLst/>
                <a:latin typeface="+mn-lt"/>
                <a:ea typeface="+mn-ea"/>
                <a:cs typeface="+mn-cs"/>
              </a:rPr>
              <a:t> becomes active when participants solve the most difficult trials on the test. </a:t>
            </a:r>
          </a:p>
          <a:p>
            <a:pPr lvl="0"/>
            <a:r>
              <a:rPr lang="en-US" sz="1200" kern="1200" dirty="0">
                <a:solidFill>
                  <a:schemeClr val="tx1"/>
                </a:solidFill>
                <a:effectLst/>
                <a:latin typeface="+mn-lt"/>
                <a:ea typeface="+mn-ea"/>
                <a:cs typeface="+mn-cs"/>
              </a:rPr>
              <a:t>- There is considerable debate about the function of the frontoparietal control network. It is activated by tasks that require logical reasoning, short term (working) memory, and increased mental effort, leading some to call it the multiple-demand network because it seems to respond to many different types of tasks.</a:t>
            </a:r>
          </a:p>
          <a:p>
            <a:endParaRPr lang="en-US" dirty="0"/>
          </a:p>
        </p:txBody>
      </p:sp>
      <p:sp>
        <p:nvSpPr>
          <p:cNvPr id="4" name="Slide Number Placeholder 3"/>
          <p:cNvSpPr>
            <a:spLocks noGrp="1"/>
          </p:cNvSpPr>
          <p:nvPr>
            <p:ph type="sldNum" sz="quarter" idx="5"/>
          </p:nvPr>
        </p:nvSpPr>
        <p:spPr/>
        <p:txBody>
          <a:bodyPr/>
          <a:lstStyle/>
          <a:p>
            <a:fld id="{BC38EF2B-0440-5D41-BF3A-72B72F24693E}" type="slidenum">
              <a:rPr lang="en-US" smtClean="0"/>
              <a:t>17</a:t>
            </a:fld>
            <a:endParaRPr lang="en-US"/>
          </a:p>
        </p:txBody>
      </p:sp>
    </p:spTree>
    <p:extLst>
      <p:ext uri="{BB962C8B-B14F-4D97-AF65-F5344CB8AC3E}">
        <p14:creationId xmlns:p14="http://schemas.microsoft.com/office/powerpoint/2010/main" val="1446617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a:t>Morin</a:t>
            </a:r>
          </a:p>
        </p:txBody>
      </p:sp>
      <p:sp>
        <p:nvSpPr>
          <p:cNvPr id="5" name="Footer Placeholder 4"/>
          <p:cNvSpPr>
            <a:spLocks noGrp="1"/>
          </p:cNvSpPr>
          <p:nvPr>
            <p:ph type="ftr" sz="quarter" idx="11"/>
          </p:nvPr>
        </p:nvSpPr>
        <p:spPr/>
        <p:txBody>
          <a:bodyPr/>
          <a:lstStyle/>
          <a:p>
            <a:r>
              <a:rPr lang="en-US"/>
              <a:t>Morin</a:t>
            </a:r>
          </a:p>
        </p:txBody>
      </p:sp>
      <p:sp>
        <p:nvSpPr>
          <p:cNvPr id="6" name="Slide Number Placeholder 5"/>
          <p:cNvSpPr>
            <a:spLocks noGrp="1"/>
          </p:cNvSpPr>
          <p:nvPr>
            <p:ph type="sldNum" sz="quarter" idx="12"/>
          </p:nvPr>
        </p:nvSpPr>
        <p:spPr/>
        <p:txBody>
          <a:bodyPr/>
          <a:lstStyle/>
          <a:p>
            <a:fld id="{AA1F9EFB-B960-3A4A-B638-889634413403}" type="slidenum">
              <a:rPr lang="en-US" smtClean="0"/>
              <a:t>‹#›</a:t>
            </a:fld>
            <a:endParaRPr lang="en-US"/>
          </a:p>
        </p:txBody>
      </p:sp>
    </p:spTree>
    <p:extLst>
      <p:ext uri="{BB962C8B-B14F-4D97-AF65-F5344CB8AC3E}">
        <p14:creationId xmlns:p14="http://schemas.microsoft.com/office/powerpoint/2010/main" val="18258715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Morin</a:t>
            </a:r>
          </a:p>
        </p:txBody>
      </p:sp>
      <p:sp>
        <p:nvSpPr>
          <p:cNvPr id="5" name="Footer Placeholder 4"/>
          <p:cNvSpPr>
            <a:spLocks noGrp="1"/>
          </p:cNvSpPr>
          <p:nvPr>
            <p:ph type="ftr" sz="quarter" idx="11"/>
          </p:nvPr>
        </p:nvSpPr>
        <p:spPr/>
        <p:txBody>
          <a:bodyPr/>
          <a:lstStyle/>
          <a:p>
            <a:r>
              <a:rPr lang="en-US"/>
              <a:t>Morin</a:t>
            </a:r>
          </a:p>
        </p:txBody>
      </p:sp>
      <p:sp>
        <p:nvSpPr>
          <p:cNvPr id="6" name="Slide Number Placeholder 5"/>
          <p:cNvSpPr>
            <a:spLocks noGrp="1"/>
          </p:cNvSpPr>
          <p:nvPr>
            <p:ph type="sldNum" sz="quarter" idx="12"/>
          </p:nvPr>
        </p:nvSpPr>
        <p:spPr/>
        <p:txBody>
          <a:bodyPr/>
          <a:lstStyle/>
          <a:p>
            <a:fld id="{AA1F9EFB-B960-3A4A-B638-889634413403}" type="slidenum">
              <a:rPr lang="en-US" smtClean="0"/>
              <a:t>‹#›</a:t>
            </a:fld>
            <a:endParaRPr lang="en-US"/>
          </a:p>
        </p:txBody>
      </p:sp>
    </p:spTree>
    <p:extLst>
      <p:ext uri="{BB962C8B-B14F-4D97-AF65-F5344CB8AC3E}">
        <p14:creationId xmlns:p14="http://schemas.microsoft.com/office/powerpoint/2010/main" val="17341003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Morin</a:t>
            </a:r>
          </a:p>
        </p:txBody>
      </p:sp>
      <p:sp>
        <p:nvSpPr>
          <p:cNvPr id="5" name="Footer Placeholder 4"/>
          <p:cNvSpPr>
            <a:spLocks noGrp="1"/>
          </p:cNvSpPr>
          <p:nvPr>
            <p:ph type="ftr" sz="quarter" idx="11"/>
          </p:nvPr>
        </p:nvSpPr>
        <p:spPr/>
        <p:txBody>
          <a:bodyPr/>
          <a:lstStyle/>
          <a:p>
            <a:r>
              <a:rPr lang="en-US"/>
              <a:t>Morin</a:t>
            </a:r>
          </a:p>
        </p:txBody>
      </p:sp>
      <p:sp>
        <p:nvSpPr>
          <p:cNvPr id="6" name="Slide Number Placeholder 5"/>
          <p:cNvSpPr>
            <a:spLocks noGrp="1"/>
          </p:cNvSpPr>
          <p:nvPr>
            <p:ph type="sldNum" sz="quarter" idx="12"/>
          </p:nvPr>
        </p:nvSpPr>
        <p:spPr/>
        <p:txBody>
          <a:bodyPr/>
          <a:lstStyle/>
          <a:p>
            <a:fld id="{AA1F9EFB-B960-3A4A-B638-889634413403}" type="slidenum">
              <a:rPr lang="en-US" smtClean="0"/>
              <a:t>‹#›</a:t>
            </a:fld>
            <a:endParaRPr lang="en-US"/>
          </a:p>
        </p:txBody>
      </p:sp>
    </p:spTree>
    <p:extLst>
      <p:ext uri="{BB962C8B-B14F-4D97-AF65-F5344CB8AC3E}">
        <p14:creationId xmlns:p14="http://schemas.microsoft.com/office/powerpoint/2010/main" val="1229624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Morin</a:t>
            </a:r>
          </a:p>
        </p:txBody>
      </p:sp>
      <p:sp>
        <p:nvSpPr>
          <p:cNvPr id="5" name="Footer Placeholder 4"/>
          <p:cNvSpPr>
            <a:spLocks noGrp="1"/>
          </p:cNvSpPr>
          <p:nvPr>
            <p:ph type="ftr" sz="quarter" idx="11"/>
          </p:nvPr>
        </p:nvSpPr>
        <p:spPr/>
        <p:txBody>
          <a:bodyPr/>
          <a:lstStyle/>
          <a:p>
            <a:r>
              <a:rPr lang="en-US"/>
              <a:t>Morin</a:t>
            </a:r>
          </a:p>
        </p:txBody>
      </p:sp>
      <p:sp>
        <p:nvSpPr>
          <p:cNvPr id="6" name="Slide Number Placeholder 5"/>
          <p:cNvSpPr>
            <a:spLocks noGrp="1"/>
          </p:cNvSpPr>
          <p:nvPr>
            <p:ph type="sldNum" sz="quarter" idx="12"/>
          </p:nvPr>
        </p:nvSpPr>
        <p:spPr/>
        <p:txBody>
          <a:bodyPr/>
          <a:lstStyle/>
          <a:p>
            <a:fld id="{AA1F9EFB-B960-3A4A-B638-889634413403}" type="slidenum">
              <a:rPr lang="en-US" smtClean="0"/>
              <a:t>‹#›</a:t>
            </a:fld>
            <a:endParaRPr lang="en-US"/>
          </a:p>
        </p:txBody>
      </p:sp>
    </p:spTree>
    <p:extLst>
      <p:ext uri="{BB962C8B-B14F-4D97-AF65-F5344CB8AC3E}">
        <p14:creationId xmlns:p14="http://schemas.microsoft.com/office/powerpoint/2010/main" val="19706487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r>
              <a:rPr lang="en-US"/>
              <a:t>Morin</a:t>
            </a:r>
          </a:p>
        </p:txBody>
      </p:sp>
      <p:sp>
        <p:nvSpPr>
          <p:cNvPr id="5" name="Footer Placeholder 4"/>
          <p:cNvSpPr>
            <a:spLocks noGrp="1"/>
          </p:cNvSpPr>
          <p:nvPr>
            <p:ph type="ftr" sz="quarter" idx="11"/>
          </p:nvPr>
        </p:nvSpPr>
        <p:spPr/>
        <p:txBody>
          <a:bodyPr/>
          <a:lstStyle/>
          <a:p>
            <a:r>
              <a:rPr lang="en-US"/>
              <a:t>Morin</a:t>
            </a:r>
          </a:p>
        </p:txBody>
      </p:sp>
      <p:sp>
        <p:nvSpPr>
          <p:cNvPr id="6" name="Slide Number Placeholder 5"/>
          <p:cNvSpPr>
            <a:spLocks noGrp="1"/>
          </p:cNvSpPr>
          <p:nvPr>
            <p:ph type="sldNum" sz="quarter" idx="12"/>
          </p:nvPr>
        </p:nvSpPr>
        <p:spPr/>
        <p:txBody>
          <a:bodyPr/>
          <a:lstStyle/>
          <a:p>
            <a:fld id="{AA1F9EFB-B960-3A4A-B638-889634413403}" type="slidenum">
              <a:rPr lang="en-US" smtClean="0"/>
              <a:t>‹#›</a:t>
            </a:fld>
            <a:endParaRPr lang="en-US"/>
          </a:p>
        </p:txBody>
      </p:sp>
    </p:spTree>
    <p:extLst>
      <p:ext uri="{BB962C8B-B14F-4D97-AF65-F5344CB8AC3E}">
        <p14:creationId xmlns:p14="http://schemas.microsoft.com/office/powerpoint/2010/main" val="50395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Morin</a:t>
            </a:r>
          </a:p>
        </p:txBody>
      </p:sp>
      <p:sp>
        <p:nvSpPr>
          <p:cNvPr id="6" name="Footer Placeholder 5"/>
          <p:cNvSpPr>
            <a:spLocks noGrp="1"/>
          </p:cNvSpPr>
          <p:nvPr>
            <p:ph type="ftr" sz="quarter" idx="11"/>
          </p:nvPr>
        </p:nvSpPr>
        <p:spPr/>
        <p:txBody>
          <a:bodyPr/>
          <a:lstStyle/>
          <a:p>
            <a:r>
              <a:rPr lang="en-US"/>
              <a:t>Morin</a:t>
            </a:r>
          </a:p>
        </p:txBody>
      </p:sp>
      <p:sp>
        <p:nvSpPr>
          <p:cNvPr id="7" name="Slide Number Placeholder 6"/>
          <p:cNvSpPr>
            <a:spLocks noGrp="1"/>
          </p:cNvSpPr>
          <p:nvPr>
            <p:ph type="sldNum" sz="quarter" idx="12"/>
          </p:nvPr>
        </p:nvSpPr>
        <p:spPr/>
        <p:txBody>
          <a:bodyPr/>
          <a:lstStyle/>
          <a:p>
            <a:fld id="{AA1F9EFB-B960-3A4A-B638-889634413403}" type="slidenum">
              <a:rPr lang="en-US" smtClean="0"/>
              <a:t>‹#›</a:t>
            </a:fld>
            <a:endParaRPr lang="en-US"/>
          </a:p>
        </p:txBody>
      </p:sp>
    </p:spTree>
    <p:extLst>
      <p:ext uri="{BB962C8B-B14F-4D97-AF65-F5344CB8AC3E}">
        <p14:creationId xmlns:p14="http://schemas.microsoft.com/office/powerpoint/2010/main" val="15203377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Morin</a:t>
            </a:r>
          </a:p>
        </p:txBody>
      </p:sp>
      <p:sp>
        <p:nvSpPr>
          <p:cNvPr id="8" name="Footer Placeholder 7"/>
          <p:cNvSpPr>
            <a:spLocks noGrp="1"/>
          </p:cNvSpPr>
          <p:nvPr>
            <p:ph type="ftr" sz="quarter" idx="11"/>
          </p:nvPr>
        </p:nvSpPr>
        <p:spPr/>
        <p:txBody>
          <a:bodyPr/>
          <a:lstStyle/>
          <a:p>
            <a:r>
              <a:rPr lang="en-US"/>
              <a:t>Morin</a:t>
            </a:r>
          </a:p>
        </p:txBody>
      </p:sp>
      <p:sp>
        <p:nvSpPr>
          <p:cNvPr id="9" name="Slide Number Placeholder 8"/>
          <p:cNvSpPr>
            <a:spLocks noGrp="1"/>
          </p:cNvSpPr>
          <p:nvPr>
            <p:ph type="sldNum" sz="quarter" idx="12"/>
          </p:nvPr>
        </p:nvSpPr>
        <p:spPr/>
        <p:txBody>
          <a:bodyPr/>
          <a:lstStyle/>
          <a:p>
            <a:fld id="{AA1F9EFB-B960-3A4A-B638-889634413403}" type="slidenum">
              <a:rPr lang="en-US" smtClean="0"/>
              <a:t>‹#›</a:t>
            </a:fld>
            <a:endParaRPr lang="en-US"/>
          </a:p>
        </p:txBody>
      </p:sp>
    </p:spTree>
    <p:extLst>
      <p:ext uri="{BB962C8B-B14F-4D97-AF65-F5344CB8AC3E}">
        <p14:creationId xmlns:p14="http://schemas.microsoft.com/office/powerpoint/2010/main" val="15993946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Morin</a:t>
            </a:r>
          </a:p>
        </p:txBody>
      </p:sp>
      <p:sp>
        <p:nvSpPr>
          <p:cNvPr id="4" name="Footer Placeholder 3"/>
          <p:cNvSpPr>
            <a:spLocks noGrp="1"/>
          </p:cNvSpPr>
          <p:nvPr>
            <p:ph type="ftr" sz="quarter" idx="11"/>
          </p:nvPr>
        </p:nvSpPr>
        <p:spPr/>
        <p:txBody>
          <a:bodyPr/>
          <a:lstStyle/>
          <a:p>
            <a:r>
              <a:rPr lang="en-US"/>
              <a:t>Morin</a:t>
            </a:r>
          </a:p>
        </p:txBody>
      </p:sp>
      <p:sp>
        <p:nvSpPr>
          <p:cNvPr id="5" name="Slide Number Placeholder 4"/>
          <p:cNvSpPr>
            <a:spLocks noGrp="1"/>
          </p:cNvSpPr>
          <p:nvPr>
            <p:ph type="sldNum" sz="quarter" idx="12"/>
          </p:nvPr>
        </p:nvSpPr>
        <p:spPr/>
        <p:txBody>
          <a:bodyPr/>
          <a:lstStyle/>
          <a:p>
            <a:fld id="{AA1F9EFB-B960-3A4A-B638-889634413403}" type="slidenum">
              <a:rPr lang="en-US" smtClean="0"/>
              <a:t>‹#›</a:t>
            </a:fld>
            <a:endParaRPr lang="en-US"/>
          </a:p>
        </p:txBody>
      </p:sp>
    </p:spTree>
    <p:extLst>
      <p:ext uri="{BB962C8B-B14F-4D97-AF65-F5344CB8AC3E}">
        <p14:creationId xmlns:p14="http://schemas.microsoft.com/office/powerpoint/2010/main" val="37905521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Morin</a:t>
            </a:r>
          </a:p>
        </p:txBody>
      </p:sp>
      <p:sp>
        <p:nvSpPr>
          <p:cNvPr id="3" name="Footer Placeholder 2"/>
          <p:cNvSpPr>
            <a:spLocks noGrp="1"/>
          </p:cNvSpPr>
          <p:nvPr>
            <p:ph type="ftr" sz="quarter" idx="11"/>
          </p:nvPr>
        </p:nvSpPr>
        <p:spPr/>
        <p:txBody>
          <a:bodyPr/>
          <a:lstStyle/>
          <a:p>
            <a:r>
              <a:rPr lang="en-US"/>
              <a:t>Morin</a:t>
            </a:r>
          </a:p>
        </p:txBody>
      </p:sp>
      <p:sp>
        <p:nvSpPr>
          <p:cNvPr id="4" name="Slide Number Placeholder 3"/>
          <p:cNvSpPr>
            <a:spLocks noGrp="1"/>
          </p:cNvSpPr>
          <p:nvPr>
            <p:ph type="sldNum" sz="quarter" idx="12"/>
          </p:nvPr>
        </p:nvSpPr>
        <p:spPr/>
        <p:txBody>
          <a:bodyPr/>
          <a:lstStyle/>
          <a:p>
            <a:fld id="{AA1F9EFB-B960-3A4A-B638-889634413403}" type="slidenum">
              <a:rPr lang="en-US" smtClean="0"/>
              <a:t>‹#›</a:t>
            </a:fld>
            <a:endParaRPr lang="en-US"/>
          </a:p>
        </p:txBody>
      </p:sp>
    </p:spTree>
    <p:extLst>
      <p:ext uri="{BB962C8B-B14F-4D97-AF65-F5344CB8AC3E}">
        <p14:creationId xmlns:p14="http://schemas.microsoft.com/office/powerpoint/2010/main" val="36247667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r>
              <a:rPr lang="en-US"/>
              <a:t>Morin</a:t>
            </a:r>
          </a:p>
        </p:txBody>
      </p:sp>
      <p:sp>
        <p:nvSpPr>
          <p:cNvPr id="6" name="Footer Placeholder 5"/>
          <p:cNvSpPr>
            <a:spLocks noGrp="1"/>
          </p:cNvSpPr>
          <p:nvPr>
            <p:ph type="ftr" sz="quarter" idx="11"/>
          </p:nvPr>
        </p:nvSpPr>
        <p:spPr/>
        <p:txBody>
          <a:bodyPr/>
          <a:lstStyle/>
          <a:p>
            <a:r>
              <a:rPr lang="en-US"/>
              <a:t>Morin</a:t>
            </a:r>
          </a:p>
        </p:txBody>
      </p:sp>
      <p:sp>
        <p:nvSpPr>
          <p:cNvPr id="7" name="Slide Number Placeholder 6"/>
          <p:cNvSpPr>
            <a:spLocks noGrp="1"/>
          </p:cNvSpPr>
          <p:nvPr>
            <p:ph type="sldNum" sz="quarter" idx="12"/>
          </p:nvPr>
        </p:nvSpPr>
        <p:spPr/>
        <p:txBody>
          <a:bodyPr/>
          <a:lstStyle/>
          <a:p>
            <a:fld id="{AA1F9EFB-B960-3A4A-B638-889634413403}" type="slidenum">
              <a:rPr lang="en-US" smtClean="0"/>
              <a:t>‹#›</a:t>
            </a:fld>
            <a:endParaRPr lang="en-US"/>
          </a:p>
        </p:txBody>
      </p:sp>
    </p:spTree>
    <p:extLst>
      <p:ext uri="{BB962C8B-B14F-4D97-AF65-F5344CB8AC3E}">
        <p14:creationId xmlns:p14="http://schemas.microsoft.com/office/powerpoint/2010/main" val="12376120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r>
              <a:rPr lang="en-US"/>
              <a:t>Morin</a:t>
            </a:r>
          </a:p>
        </p:txBody>
      </p:sp>
      <p:sp>
        <p:nvSpPr>
          <p:cNvPr id="6" name="Footer Placeholder 5"/>
          <p:cNvSpPr>
            <a:spLocks noGrp="1"/>
          </p:cNvSpPr>
          <p:nvPr>
            <p:ph type="ftr" sz="quarter" idx="11"/>
          </p:nvPr>
        </p:nvSpPr>
        <p:spPr/>
        <p:txBody>
          <a:bodyPr/>
          <a:lstStyle/>
          <a:p>
            <a:r>
              <a:rPr lang="en-US"/>
              <a:t>Morin</a:t>
            </a:r>
          </a:p>
        </p:txBody>
      </p:sp>
      <p:sp>
        <p:nvSpPr>
          <p:cNvPr id="7" name="Slide Number Placeholder 6"/>
          <p:cNvSpPr>
            <a:spLocks noGrp="1"/>
          </p:cNvSpPr>
          <p:nvPr>
            <p:ph type="sldNum" sz="quarter" idx="12"/>
          </p:nvPr>
        </p:nvSpPr>
        <p:spPr/>
        <p:txBody>
          <a:bodyPr/>
          <a:lstStyle/>
          <a:p>
            <a:fld id="{AA1F9EFB-B960-3A4A-B638-889634413403}" type="slidenum">
              <a:rPr lang="en-US" smtClean="0"/>
              <a:t>‹#›</a:t>
            </a:fld>
            <a:endParaRPr lang="en-US"/>
          </a:p>
        </p:txBody>
      </p:sp>
    </p:spTree>
    <p:extLst>
      <p:ext uri="{BB962C8B-B14F-4D97-AF65-F5344CB8AC3E}">
        <p14:creationId xmlns:p14="http://schemas.microsoft.com/office/powerpoint/2010/main" val="34514594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Morin</a:t>
            </a: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Morin</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1F9EFB-B960-3A4A-B638-889634413403}" type="slidenum">
              <a:rPr lang="en-US" smtClean="0"/>
              <a:t>‹#›</a:t>
            </a:fld>
            <a:endParaRPr lang="en-US"/>
          </a:p>
        </p:txBody>
      </p:sp>
    </p:spTree>
    <p:extLst>
      <p:ext uri="{BB962C8B-B14F-4D97-AF65-F5344CB8AC3E}">
        <p14:creationId xmlns:p14="http://schemas.microsoft.com/office/powerpoint/2010/main" val="28347616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tiff"/><Relationship Id="rId3" Type="http://schemas.openxmlformats.org/officeDocument/2006/relationships/image" Target="../media/image2.tiff"/><Relationship Id="rId7" Type="http://schemas.openxmlformats.org/officeDocument/2006/relationships/image" Target="../media/image6.tiff"/><Relationship Id="rId2" Type="http://schemas.openxmlformats.org/officeDocument/2006/relationships/image" Target="../media/image1.tiff"/><Relationship Id="rId1" Type="http://schemas.openxmlformats.org/officeDocument/2006/relationships/slideLayout" Target="../slideLayouts/slideLayout2.xml"/><Relationship Id="rId6" Type="http://schemas.openxmlformats.org/officeDocument/2006/relationships/image" Target="../media/image5.tiff"/><Relationship Id="rId11" Type="http://schemas.openxmlformats.org/officeDocument/2006/relationships/image" Target="../media/image10.tiff"/><Relationship Id="rId5" Type="http://schemas.openxmlformats.org/officeDocument/2006/relationships/image" Target="../media/image4.tiff"/><Relationship Id="rId10" Type="http://schemas.openxmlformats.org/officeDocument/2006/relationships/image" Target="../media/image9.tiff"/><Relationship Id="rId4" Type="http://schemas.openxmlformats.org/officeDocument/2006/relationships/image" Target="../media/image3.tiff"/><Relationship Id="rId9" Type="http://schemas.openxmlformats.org/officeDocument/2006/relationships/image" Target="../media/image8.tiff"/></Relationships>
</file>

<file path=ppt/slides/_rels/slide10.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1.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33.png"/><Relationship Id="rId4" Type="http://schemas.openxmlformats.org/officeDocument/2006/relationships/image" Target="../media/image32.tiff"/></Relationships>
</file>

<file path=ppt/slides/_rels/slide12.xml.rels><?xml version="1.0" encoding="UTF-8" standalone="yes"?>
<Relationships xmlns="http://schemas.openxmlformats.org/package/2006/relationships"><Relationship Id="rId3" Type="http://schemas.openxmlformats.org/officeDocument/2006/relationships/hyperlink" Target="https://www.obama.org/anguish-and-action/" TargetMode="External"/><Relationship Id="rId7" Type="http://schemas.openxmlformats.org/officeDocument/2006/relationships/hyperlink" Target="https://www.wnycstudios.org/podcasts/radiolab/projects/radiolab-presents-g" TargetMode="External"/><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hyperlink" Target="https://www.apa.org/monitor/features/king-challenge"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image" Target="../media/image37.tiff"/><Relationship Id="rId1" Type="http://schemas.openxmlformats.org/officeDocument/2006/relationships/slideLayout" Target="../slideLayouts/slideLayout6.xml"/><Relationship Id="rId6" Type="http://schemas.openxmlformats.org/officeDocument/2006/relationships/image" Target="../media/image41.tiff"/><Relationship Id="rId5" Type="http://schemas.openxmlformats.org/officeDocument/2006/relationships/image" Target="../media/image40.tiff"/><Relationship Id="rId4" Type="http://schemas.openxmlformats.org/officeDocument/2006/relationships/image" Target="../media/image39.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45.png"/><Relationship Id="rId3" Type="http://schemas.microsoft.com/office/2007/relationships/hdphoto" Target="../media/hdphoto5.wdp"/><Relationship Id="rId7" Type="http://schemas.microsoft.com/office/2007/relationships/hdphoto" Target="../media/hdphoto7.wdp"/><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4.png"/><Relationship Id="rId5" Type="http://schemas.microsoft.com/office/2007/relationships/hdphoto" Target="../media/hdphoto6.wdp"/><Relationship Id="rId4" Type="http://schemas.openxmlformats.org/officeDocument/2006/relationships/image" Target="../media/image43.png"/><Relationship Id="rId9" Type="http://schemas.microsoft.com/office/2007/relationships/hdphoto" Target="../media/hdphoto8.wdp"/></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9.tiff"/><Relationship Id="rId4" Type="http://schemas.microsoft.com/office/2007/relationships/hdphoto" Target="../media/hdphoto9.wdp"/></Relationships>
</file>

<file path=ppt/slides/_rels/slide18.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49.tiff"/></Relationships>
</file>

<file path=ppt/slides/_rels/slide1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13.tiff"/></Relationships>
</file>

<file path=ppt/slides/_rels/slide4.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8.tiff"/></Relationships>
</file>

<file path=ppt/slides/_rels/slide8.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9.tiff"/><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tiff"/></Relationships>
</file>

<file path=ppt/slides/_rels/slide9.xml.rels><?xml version="1.0" encoding="UTF-8" standalone="yes"?>
<Relationships xmlns="http://schemas.openxmlformats.org/package/2006/relationships"><Relationship Id="rId3" Type="http://schemas.openxmlformats.org/officeDocument/2006/relationships/image" Target="../media/image24.tiff"/><Relationship Id="rId7"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7.tiff"/><Relationship Id="rId5" Type="http://schemas.openxmlformats.org/officeDocument/2006/relationships/image" Target="../media/image26.tiff"/><Relationship Id="rId4" Type="http://schemas.openxmlformats.org/officeDocument/2006/relationships/image" Target="../media/image25.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4736CC2E-E9EA-104A-AE78-23505B93AE4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598899">
            <a:off x="2289516" y="3967454"/>
            <a:ext cx="705928" cy="610676"/>
          </a:xfrm>
          <a:prstGeom prst="rect">
            <a:avLst/>
          </a:prstGeom>
        </p:spPr>
      </p:pic>
      <p:pic>
        <p:nvPicPr>
          <p:cNvPr id="19" name="Picture 18">
            <a:extLst>
              <a:ext uri="{FF2B5EF4-FFF2-40B4-BE49-F238E27FC236}">
                <a16:creationId xmlns:a16="http://schemas.microsoft.com/office/drawing/2014/main" id="{DC97CDE7-F47F-D24D-B312-538413686B7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54763" flipH="1">
            <a:off x="5044038" y="4775817"/>
            <a:ext cx="834534" cy="721928"/>
          </a:xfrm>
          <a:prstGeom prst="rect">
            <a:avLst/>
          </a:prstGeom>
        </p:spPr>
      </p:pic>
      <p:sp>
        <p:nvSpPr>
          <p:cNvPr id="4" name="Date Placeholder 3">
            <a:extLst>
              <a:ext uri="{FF2B5EF4-FFF2-40B4-BE49-F238E27FC236}">
                <a16:creationId xmlns:a16="http://schemas.microsoft.com/office/drawing/2014/main" id="{5100FC17-3469-6C4E-80F3-34EAEC18E939}"/>
              </a:ext>
            </a:extLst>
          </p:cNvPr>
          <p:cNvSpPr>
            <a:spLocks noGrp="1"/>
          </p:cNvSpPr>
          <p:nvPr>
            <p:ph type="dt" sz="half" idx="10"/>
          </p:nvPr>
        </p:nvSpPr>
        <p:spPr/>
        <p:txBody>
          <a:bodyPr/>
          <a:lstStyle/>
          <a:p>
            <a:r>
              <a:rPr lang="en-US"/>
              <a:t>Morin</a:t>
            </a:r>
          </a:p>
        </p:txBody>
      </p:sp>
      <p:sp>
        <p:nvSpPr>
          <p:cNvPr id="5" name="Slide Number Placeholder 4">
            <a:extLst>
              <a:ext uri="{FF2B5EF4-FFF2-40B4-BE49-F238E27FC236}">
                <a16:creationId xmlns:a16="http://schemas.microsoft.com/office/drawing/2014/main" id="{C635F214-077B-F748-9605-F42CA09F1054}"/>
              </a:ext>
            </a:extLst>
          </p:cNvPr>
          <p:cNvSpPr>
            <a:spLocks noGrp="1"/>
          </p:cNvSpPr>
          <p:nvPr>
            <p:ph type="sldNum" sz="quarter" idx="12"/>
          </p:nvPr>
        </p:nvSpPr>
        <p:spPr/>
        <p:txBody>
          <a:bodyPr/>
          <a:lstStyle/>
          <a:p>
            <a:fld id="{AA1F9EFB-B960-3A4A-B638-889634413403}" type="slidenum">
              <a:rPr lang="en-US" smtClean="0"/>
              <a:t>1</a:t>
            </a:fld>
            <a:endParaRPr lang="en-US"/>
          </a:p>
        </p:txBody>
      </p:sp>
      <p:pic>
        <p:nvPicPr>
          <p:cNvPr id="7" name="Picture 6">
            <a:extLst>
              <a:ext uri="{FF2B5EF4-FFF2-40B4-BE49-F238E27FC236}">
                <a16:creationId xmlns:a16="http://schemas.microsoft.com/office/drawing/2014/main" id="{DBF19098-BCEB-D649-908A-3F7CC1E318D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
            <a:ext cx="3331029" cy="3299520"/>
          </a:xfrm>
          <a:prstGeom prst="rect">
            <a:avLst/>
          </a:prstGeom>
        </p:spPr>
      </p:pic>
      <p:pic>
        <p:nvPicPr>
          <p:cNvPr id="9" name="Picture 8">
            <a:extLst>
              <a:ext uri="{FF2B5EF4-FFF2-40B4-BE49-F238E27FC236}">
                <a16:creationId xmlns:a16="http://schemas.microsoft.com/office/drawing/2014/main" id="{9977773D-BA4F-ED4F-A53D-E1E5212ED5A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411671" y="1150941"/>
            <a:ext cx="3159580" cy="1186543"/>
          </a:xfrm>
          <a:prstGeom prst="rect">
            <a:avLst/>
          </a:prstGeom>
        </p:spPr>
      </p:pic>
      <p:pic>
        <p:nvPicPr>
          <p:cNvPr id="10" name="Picture 9">
            <a:extLst>
              <a:ext uri="{FF2B5EF4-FFF2-40B4-BE49-F238E27FC236}">
                <a16:creationId xmlns:a16="http://schemas.microsoft.com/office/drawing/2014/main" id="{9B917A4D-A916-A44C-A44C-D897EF057FB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876137" y="689620"/>
            <a:ext cx="2099508" cy="1920282"/>
          </a:xfrm>
          <a:prstGeom prst="rect">
            <a:avLst/>
          </a:prstGeom>
        </p:spPr>
      </p:pic>
      <p:pic>
        <p:nvPicPr>
          <p:cNvPr id="11" name="Picture 10">
            <a:extLst>
              <a:ext uri="{FF2B5EF4-FFF2-40B4-BE49-F238E27FC236}">
                <a16:creationId xmlns:a16="http://schemas.microsoft.com/office/drawing/2014/main" id="{33F9F7DB-00FD-B744-A267-78FF0D0B38E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212894" y="2895989"/>
            <a:ext cx="3676054" cy="3825487"/>
          </a:xfrm>
          <a:prstGeom prst="rect">
            <a:avLst/>
          </a:prstGeom>
        </p:spPr>
      </p:pic>
      <p:pic>
        <p:nvPicPr>
          <p:cNvPr id="12" name="Picture 11">
            <a:extLst>
              <a:ext uri="{FF2B5EF4-FFF2-40B4-BE49-F238E27FC236}">
                <a16:creationId xmlns:a16="http://schemas.microsoft.com/office/drawing/2014/main" id="{2EEBB7E1-0677-8C44-AC9E-B5EE8768C5D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20456448">
            <a:off x="2105818" y="4879139"/>
            <a:ext cx="705928" cy="610676"/>
          </a:xfrm>
          <a:prstGeom prst="rect">
            <a:avLst/>
          </a:prstGeom>
        </p:spPr>
      </p:pic>
      <p:pic>
        <p:nvPicPr>
          <p:cNvPr id="13" name="Picture 12">
            <a:extLst>
              <a:ext uri="{FF2B5EF4-FFF2-40B4-BE49-F238E27FC236}">
                <a16:creationId xmlns:a16="http://schemas.microsoft.com/office/drawing/2014/main" id="{0C0CC401-1C4F-5E48-A56C-525BE9A43A4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54763" flipH="1">
            <a:off x="5001838" y="4144886"/>
            <a:ext cx="834534" cy="721928"/>
          </a:xfrm>
          <a:prstGeom prst="rect">
            <a:avLst/>
          </a:prstGeom>
        </p:spPr>
      </p:pic>
      <p:pic>
        <p:nvPicPr>
          <p:cNvPr id="14" name="Picture 13">
            <a:extLst>
              <a:ext uri="{FF2B5EF4-FFF2-40B4-BE49-F238E27FC236}">
                <a16:creationId xmlns:a16="http://schemas.microsoft.com/office/drawing/2014/main" id="{10A9C370-FEA6-654E-8A84-57C60501E38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20330630" flipH="1">
            <a:off x="3157886" y="3198235"/>
            <a:ext cx="672839" cy="582051"/>
          </a:xfrm>
          <a:prstGeom prst="rect">
            <a:avLst/>
          </a:prstGeom>
        </p:spPr>
      </p:pic>
      <p:pic>
        <p:nvPicPr>
          <p:cNvPr id="15" name="Picture 14">
            <a:extLst>
              <a:ext uri="{FF2B5EF4-FFF2-40B4-BE49-F238E27FC236}">
                <a16:creationId xmlns:a16="http://schemas.microsoft.com/office/drawing/2014/main" id="{384A351A-29DB-FD42-97CC-B1126C094D4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627701" y="5848526"/>
            <a:ext cx="528805" cy="528805"/>
          </a:xfrm>
          <a:prstGeom prst="rect">
            <a:avLst/>
          </a:prstGeom>
        </p:spPr>
      </p:pic>
      <p:pic>
        <p:nvPicPr>
          <p:cNvPr id="16" name="Picture 15">
            <a:extLst>
              <a:ext uri="{FF2B5EF4-FFF2-40B4-BE49-F238E27FC236}">
                <a16:creationId xmlns:a16="http://schemas.microsoft.com/office/drawing/2014/main" id="{1ECC4560-A91D-0F4E-A96C-7EA4A2E33BE5}"/>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flipH="1">
            <a:off x="4712018" y="5344390"/>
            <a:ext cx="474485" cy="528805"/>
          </a:xfrm>
          <a:prstGeom prst="rect">
            <a:avLst/>
          </a:prstGeom>
        </p:spPr>
      </p:pic>
      <p:pic>
        <p:nvPicPr>
          <p:cNvPr id="17" name="Picture 16">
            <a:extLst>
              <a:ext uri="{FF2B5EF4-FFF2-40B4-BE49-F238E27FC236}">
                <a16:creationId xmlns:a16="http://schemas.microsoft.com/office/drawing/2014/main" id="{AF3F48EE-5BF6-814C-B3EE-920C3A4540D4}"/>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19505457">
            <a:off x="3273255" y="4544329"/>
            <a:ext cx="528805" cy="528805"/>
          </a:xfrm>
          <a:prstGeom prst="rect">
            <a:avLst/>
          </a:prstGeom>
        </p:spPr>
      </p:pic>
      <p:pic>
        <p:nvPicPr>
          <p:cNvPr id="18" name="Picture 17">
            <a:extLst>
              <a:ext uri="{FF2B5EF4-FFF2-40B4-BE49-F238E27FC236}">
                <a16:creationId xmlns:a16="http://schemas.microsoft.com/office/drawing/2014/main" id="{0BEAA61D-C3F9-474D-BCF5-56EF85381238}"/>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3319070" flipH="1">
            <a:off x="4251758" y="3878763"/>
            <a:ext cx="492487" cy="528805"/>
          </a:xfrm>
          <a:prstGeom prst="rect">
            <a:avLst/>
          </a:prstGeom>
        </p:spPr>
      </p:pic>
    </p:spTree>
    <p:extLst>
      <p:ext uri="{BB962C8B-B14F-4D97-AF65-F5344CB8AC3E}">
        <p14:creationId xmlns:p14="http://schemas.microsoft.com/office/powerpoint/2010/main" val="548380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linds(horizontal)">
                                      <p:cBhvr>
                                        <p:cTn id="11" dur="500"/>
                                        <p:tgtEl>
                                          <p:spTgt spid="9"/>
                                        </p:tgtEl>
                                      </p:cBhvr>
                                    </p:animEffect>
                                  </p:childTnLst>
                                </p:cTn>
                              </p:par>
                            </p:childTnLst>
                          </p:cTn>
                        </p:par>
                        <p:par>
                          <p:cTn id="12" fill="hold">
                            <p:stCondLst>
                              <p:cond delay="500"/>
                            </p:stCondLst>
                            <p:childTnLst>
                              <p:par>
                                <p:cTn id="13" presetID="21" presetClass="entr" presetSubtype="1"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heel(1)">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37"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anim calcmode="lin" valueType="num">
                                      <p:cBhvr>
                                        <p:cTn id="21" dur="500" fill="hold"/>
                                        <p:tgtEl>
                                          <p:spTgt spid="11"/>
                                        </p:tgtEl>
                                        <p:attrNameLst>
                                          <p:attrName>ppt_x</p:attrName>
                                        </p:attrNameLst>
                                      </p:cBhvr>
                                      <p:tavLst>
                                        <p:tav tm="0">
                                          <p:val>
                                            <p:strVal val="#ppt_x"/>
                                          </p:val>
                                        </p:tav>
                                        <p:tav tm="100000">
                                          <p:val>
                                            <p:strVal val="#ppt_x"/>
                                          </p:val>
                                        </p:tav>
                                      </p:tavLst>
                                    </p:anim>
                                    <p:anim calcmode="lin" valueType="num">
                                      <p:cBhvr>
                                        <p:cTn id="22" dur="450" decel="100000" fill="hold"/>
                                        <p:tgtEl>
                                          <p:spTgt spid="11"/>
                                        </p:tgtEl>
                                        <p:attrNameLst>
                                          <p:attrName>ppt_y</p:attrName>
                                        </p:attrNameLst>
                                      </p:cBhvr>
                                      <p:tavLst>
                                        <p:tav tm="0">
                                          <p:val>
                                            <p:strVal val="#ppt_y+1"/>
                                          </p:val>
                                        </p:tav>
                                        <p:tav tm="100000">
                                          <p:val>
                                            <p:strVal val="#ppt_y-.03"/>
                                          </p:val>
                                        </p:tav>
                                      </p:tavLst>
                                    </p:anim>
                                    <p:anim calcmode="lin" valueType="num">
                                      <p:cBhvr>
                                        <p:cTn id="23" dur="50" accel="100000" fill="hold">
                                          <p:stCondLst>
                                            <p:cond delay="450"/>
                                          </p:stCondLst>
                                        </p:cTn>
                                        <p:tgtEl>
                                          <p:spTgt spid="11"/>
                                        </p:tgtEl>
                                        <p:attrNameLst>
                                          <p:attrName>ppt_y</p:attrName>
                                        </p:attrNameLst>
                                      </p:cBhvr>
                                      <p:tavLst>
                                        <p:tav tm="0">
                                          <p:val>
                                            <p:strVal val="#ppt_y-.03"/>
                                          </p:val>
                                        </p:tav>
                                        <p:tav tm="100000">
                                          <p:val>
                                            <p:strVal val="#ppt_y"/>
                                          </p:val>
                                        </p:tav>
                                      </p:tavLst>
                                    </p:anim>
                                  </p:childTnLst>
                                </p:cTn>
                              </p:par>
                            </p:childTnLst>
                          </p:cTn>
                        </p:par>
                        <p:par>
                          <p:cTn id="24" fill="hold">
                            <p:stCondLst>
                              <p:cond delay="500"/>
                            </p:stCondLst>
                            <p:childTnLst>
                              <p:par>
                                <p:cTn id="25" presetID="55" presetClass="entr" presetSubtype="0" fill="hold" nodeType="after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500" fill="hold"/>
                                        <p:tgtEl>
                                          <p:spTgt spid="20"/>
                                        </p:tgtEl>
                                        <p:attrNameLst>
                                          <p:attrName>ppt_w</p:attrName>
                                        </p:attrNameLst>
                                      </p:cBhvr>
                                      <p:tavLst>
                                        <p:tav tm="0">
                                          <p:val>
                                            <p:strVal val="#ppt_w*0.70"/>
                                          </p:val>
                                        </p:tav>
                                        <p:tav tm="100000">
                                          <p:val>
                                            <p:strVal val="#ppt_w"/>
                                          </p:val>
                                        </p:tav>
                                      </p:tavLst>
                                    </p:anim>
                                    <p:anim calcmode="lin" valueType="num">
                                      <p:cBhvr>
                                        <p:cTn id="28" dur="500" fill="hold"/>
                                        <p:tgtEl>
                                          <p:spTgt spid="20"/>
                                        </p:tgtEl>
                                        <p:attrNameLst>
                                          <p:attrName>ppt_h</p:attrName>
                                        </p:attrNameLst>
                                      </p:cBhvr>
                                      <p:tavLst>
                                        <p:tav tm="0">
                                          <p:val>
                                            <p:strVal val="#ppt_h"/>
                                          </p:val>
                                        </p:tav>
                                        <p:tav tm="100000">
                                          <p:val>
                                            <p:strVal val="#ppt_h"/>
                                          </p:val>
                                        </p:tav>
                                      </p:tavLst>
                                    </p:anim>
                                    <p:animEffect transition="in" filter="fade">
                                      <p:cBhvr>
                                        <p:cTn id="29" dur="500"/>
                                        <p:tgtEl>
                                          <p:spTgt spid="20"/>
                                        </p:tgtEl>
                                      </p:cBhvr>
                                    </p:animEffect>
                                  </p:childTnLst>
                                </p:cTn>
                              </p:par>
                              <p:par>
                                <p:cTn id="30" presetID="55" presetClass="entr" presetSubtype="0"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p:cTn id="32" dur="500" fill="hold"/>
                                        <p:tgtEl>
                                          <p:spTgt spid="19"/>
                                        </p:tgtEl>
                                        <p:attrNameLst>
                                          <p:attrName>ppt_w</p:attrName>
                                        </p:attrNameLst>
                                      </p:cBhvr>
                                      <p:tavLst>
                                        <p:tav tm="0">
                                          <p:val>
                                            <p:strVal val="#ppt_w*0.70"/>
                                          </p:val>
                                        </p:tav>
                                        <p:tav tm="100000">
                                          <p:val>
                                            <p:strVal val="#ppt_w"/>
                                          </p:val>
                                        </p:tav>
                                      </p:tavLst>
                                    </p:anim>
                                    <p:anim calcmode="lin" valueType="num">
                                      <p:cBhvr>
                                        <p:cTn id="33" dur="500" fill="hold"/>
                                        <p:tgtEl>
                                          <p:spTgt spid="19"/>
                                        </p:tgtEl>
                                        <p:attrNameLst>
                                          <p:attrName>ppt_h</p:attrName>
                                        </p:attrNameLst>
                                      </p:cBhvr>
                                      <p:tavLst>
                                        <p:tav tm="0">
                                          <p:val>
                                            <p:strVal val="#ppt_h"/>
                                          </p:val>
                                        </p:tav>
                                        <p:tav tm="100000">
                                          <p:val>
                                            <p:strVal val="#ppt_h"/>
                                          </p:val>
                                        </p:tav>
                                      </p:tavLst>
                                    </p:anim>
                                    <p:animEffect transition="in" filter="fade">
                                      <p:cBhvr>
                                        <p:cTn id="34" dur="500"/>
                                        <p:tgtEl>
                                          <p:spTgt spid="19"/>
                                        </p:tgtEl>
                                      </p:cBhvr>
                                    </p:animEffect>
                                  </p:childTnLst>
                                </p:cTn>
                              </p:par>
                            </p:childTnLst>
                          </p:cTn>
                        </p:par>
                        <p:par>
                          <p:cTn id="35" fill="hold">
                            <p:stCondLst>
                              <p:cond delay="1000"/>
                            </p:stCondLst>
                            <p:childTnLst>
                              <p:par>
                                <p:cTn id="36" presetID="55" presetClass="entr" presetSubtype="0" fill="hold" nodeType="after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p:cTn id="38" dur="500" fill="hold"/>
                                        <p:tgtEl>
                                          <p:spTgt spid="12"/>
                                        </p:tgtEl>
                                        <p:attrNameLst>
                                          <p:attrName>ppt_w</p:attrName>
                                        </p:attrNameLst>
                                      </p:cBhvr>
                                      <p:tavLst>
                                        <p:tav tm="0">
                                          <p:val>
                                            <p:strVal val="#ppt_w*0.70"/>
                                          </p:val>
                                        </p:tav>
                                        <p:tav tm="100000">
                                          <p:val>
                                            <p:strVal val="#ppt_w"/>
                                          </p:val>
                                        </p:tav>
                                      </p:tavLst>
                                    </p:anim>
                                    <p:anim calcmode="lin" valueType="num">
                                      <p:cBhvr>
                                        <p:cTn id="39" dur="500" fill="hold"/>
                                        <p:tgtEl>
                                          <p:spTgt spid="12"/>
                                        </p:tgtEl>
                                        <p:attrNameLst>
                                          <p:attrName>ppt_h</p:attrName>
                                        </p:attrNameLst>
                                      </p:cBhvr>
                                      <p:tavLst>
                                        <p:tav tm="0">
                                          <p:val>
                                            <p:strVal val="#ppt_h"/>
                                          </p:val>
                                        </p:tav>
                                        <p:tav tm="100000">
                                          <p:val>
                                            <p:strVal val="#ppt_h"/>
                                          </p:val>
                                        </p:tav>
                                      </p:tavLst>
                                    </p:anim>
                                    <p:animEffect transition="in" filter="fade">
                                      <p:cBhvr>
                                        <p:cTn id="40" dur="500"/>
                                        <p:tgtEl>
                                          <p:spTgt spid="12"/>
                                        </p:tgtEl>
                                      </p:cBhvr>
                                    </p:animEffect>
                                  </p:childTnLst>
                                </p:cTn>
                              </p:par>
                              <p:par>
                                <p:cTn id="41" presetID="55" presetClass="entr" presetSubtype="0"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p:cTn id="43" dur="500" fill="hold"/>
                                        <p:tgtEl>
                                          <p:spTgt spid="13"/>
                                        </p:tgtEl>
                                        <p:attrNameLst>
                                          <p:attrName>ppt_w</p:attrName>
                                        </p:attrNameLst>
                                      </p:cBhvr>
                                      <p:tavLst>
                                        <p:tav tm="0">
                                          <p:val>
                                            <p:strVal val="#ppt_w*0.70"/>
                                          </p:val>
                                        </p:tav>
                                        <p:tav tm="100000">
                                          <p:val>
                                            <p:strVal val="#ppt_w"/>
                                          </p:val>
                                        </p:tav>
                                      </p:tavLst>
                                    </p:anim>
                                    <p:anim calcmode="lin" valueType="num">
                                      <p:cBhvr>
                                        <p:cTn id="44" dur="500" fill="hold"/>
                                        <p:tgtEl>
                                          <p:spTgt spid="13"/>
                                        </p:tgtEl>
                                        <p:attrNameLst>
                                          <p:attrName>ppt_h</p:attrName>
                                        </p:attrNameLst>
                                      </p:cBhvr>
                                      <p:tavLst>
                                        <p:tav tm="0">
                                          <p:val>
                                            <p:strVal val="#ppt_h"/>
                                          </p:val>
                                        </p:tav>
                                        <p:tav tm="100000">
                                          <p:val>
                                            <p:strVal val="#ppt_h"/>
                                          </p:val>
                                        </p:tav>
                                      </p:tavLst>
                                    </p:anim>
                                    <p:animEffect transition="in" filter="fade">
                                      <p:cBhvr>
                                        <p:cTn id="45" dur="500"/>
                                        <p:tgtEl>
                                          <p:spTgt spid="13"/>
                                        </p:tgtEl>
                                      </p:cBhvr>
                                    </p:animEffect>
                                  </p:childTnLst>
                                </p:cTn>
                              </p:par>
                            </p:childTnLst>
                          </p:cTn>
                        </p:par>
                        <p:par>
                          <p:cTn id="46" fill="hold">
                            <p:stCondLst>
                              <p:cond delay="1500"/>
                            </p:stCondLst>
                            <p:childTnLst>
                              <p:par>
                                <p:cTn id="47" presetID="55" presetClass="entr" presetSubtype="0" fill="hold" nodeType="after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p:cTn id="49" dur="500" fill="hold"/>
                                        <p:tgtEl>
                                          <p:spTgt spid="14"/>
                                        </p:tgtEl>
                                        <p:attrNameLst>
                                          <p:attrName>ppt_w</p:attrName>
                                        </p:attrNameLst>
                                      </p:cBhvr>
                                      <p:tavLst>
                                        <p:tav tm="0">
                                          <p:val>
                                            <p:strVal val="#ppt_w*0.70"/>
                                          </p:val>
                                        </p:tav>
                                        <p:tav tm="100000">
                                          <p:val>
                                            <p:strVal val="#ppt_w"/>
                                          </p:val>
                                        </p:tav>
                                      </p:tavLst>
                                    </p:anim>
                                    <p:anim calcmode="lin" valueType="num">
                                      <p:cBhvr>
                                        <p:cTn id="50" dur="500" fill="hold"/>
                                        <p:tgtEl>
                                          <p:spTgt spid="14"/>
                                        </p:tgtEl>
                                        <p:attrNameLst>
                                          <p:attrName>ppt_h</p:attrName>
                                        </p:attrNameLst>
                                      </p:cBhvr>
                                      <p:tavLst>
                                        <p:tav tm="0">
                                          <p:val>
                                            <p:strVal val="#ppt_h"/>
                                          </p:val>
                                        </p:tav>
                                        <p:tav tm="100000">
                                          <p:val>
                                            <p:strVal val="#ppt_h"/>
                                          </p:val>
                                        </p:tav>
                                      </p:tavLst>
                                    </p:anim>
                                    <p:animEffect transition="in" filter="fade">
                                      <p:cBhvr>
                                        <p:cTn id="51" dur="500"/>
                                        <p:tgtEl>
                                          <p:spTgt spid="14"/>
                                        </p:tgtEl>
                                      </p:cBhvr>
                                    </p:animEffect>
                                  </p:childTnLst>
                                </p:cTn>
                              </p:par>
                              <p:par>
                                <p:cTn id="52" presetID="55" presetClass="entr" presetSubtype="0" fill="hold" nodeType="withEffect">
                                  <p:stCondLst>
                                    <p:cond delay="0"/>
                                  </p:stCondLst>
                                  <p:childTnLst>
                                    <p:set>
                                      <p:cBhvr>
                                        <p:cTn id="53" dur="1" fill="hold">
                                          <p:stCondLst>
                                            <p:cond delay="0"/>
                                          </p:stCondLst>
                                        </p:cTn>
                                        <p:tgtEl>
                                          <p:spTgt spid="15"/>
                                        </p:tgtEl>
                                        <p:attrNameLst>
                                          <p:attrName>style.visibility</p:attrName>
                                        </p:attrNameLst>
                                      </p:cBhvr>
                                      <p:to>
                                        <p:strVal val="visible"/>
                                      </p:to>
                                    </p:set>
                                    <p:anim calcmode="lin" valueType="num">
                                      <p:cBhvr>
                                        <p:cTn id="54" dur="500" fill="hold"/>
                                        <p:tgtEl>
                                          <p:spTgt spid="15"/>
                                        </p:tgtEl>
                                        <p:attrNameLst>
                                          <p:attrName>ppt_w</p:attrName>
                                        </p:attrNameLst>
                                      </p:cBhvr>
                                      <p:tavLst>
                                        <p:tav tm="0">
                                          <p:val>
                                            <p:strVal val="#ppt_w*0.70"/>
                                          </p:val>
                                        </p:tav>
                                        <p:tav tm="100000">
                                          <p:val>
                                            <p:strVal val="#ppt_w"/>
                                          </p:val>
                                        </p:tav>
                                      </p:tavLst>
                                    </p:anim>
                                    <p:anim calcmode="lin" valueType="num">
                                      <p:cBhvr>
                                        <p:cTn id="55" dur="500" fill="hold"/>
                                        <p:tgtEl>
                                          <p:spTgt spid="15"/>
                                        </p:tgtEl>
                                        <p:attrNameLst>
                                          <p:attrName>ppt_h</p:attrName>
                                        </p:attrNameLst>
                                      </p:cBhvr>
                                      <p:tavLst>
                                        <p:tav tm="0">
                                          <p:val>
                                            <p:strVal val="#ppt_h"/>
                                          </p:val>
                                        </p:tav>
                                        <p:tav tm="100000">
                                          <p:val>
                                            <p:strVal val="#ppt_h"/>
                                          </p:val>
                                        </p:tav>
                                      </p:tavLst>
                                    </p:anim>
                                    <p:animEffect transition="in" filter="fade">
                                      <p:cBhvr>
                                        <p:cTn id="56" dur="500"/>
                                        <p:tgtEl>
                                          <p:spTgt spid="15"/>
                                        </p:tgtEl>
                                      </p:cBhvr>
                                    </p:animEffect>
                                  </p:childTnLst>
                                </p:cTn>
                              </p:par>
                              <p:par>
                                <p:cTn id="57" presetID="55" presetClass="entr" presetSubtype="0" fill="hold" nodeType="with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p:cTn id="59" dur="500" fill="hold"/>
                                        <p:tgtEl>
                                          <p:spTgt spid="16"/>
                                        </p:tgtEl>
                                        <p:attrNameLst>
                                          <p:attrName>ppt_w</p:attrName>
                                        </p:attrNameLst>
                                      </p:cBhvr>
                                      <p:tavLst>
                                        <p:tav tm="0">
                                          <p:val>
                                            <p:strVal val="#ppt_w*0.70"/>
                                          </p:val>
                                        </p:tav>
                                        <p:tav tm="100000">
                                          <p:val>
                                            <p:strVal val="#ppt_w"/>
                                          </p:val>
                                        </p:tav>
                                      </p:tavLst>
                                    </p:anim>
                                    <p:anim calcmode="lin" valueType="num">
                                      <p:cBhvr>
                                        <p:cTn id="60" dur="500" fill="hold"/>
                                        <p:tgtEl>
                                          <p:spTgt spid="16"/>
                                        </p:tgtEl>
                                        <p:attrNameLst>
                                          <p:attrName>ppt_h</p:attrName>
                                        </p:attrNameLst>
                                      </p:cBhvr>
                                      <p:tavLst>
                                        <p:tav tm="0">
                                          <p:val>
                                            <p:strVal val="#ppt_h"/>
                                          </p:val>
                                        </p:tav>
                                        <p:tav tm="100000">
                                          <p:val>
                                            <p:strVal val="#ppt_h"/>
                                          </p:val>
                                        </p:tav>
                                      </p:tavLst>
                                    </p:anim>
                                    <p:animEffect transition="in" filter="fade">
                                      <p:cBhvr>
                                        <p:cTn id="61" dur="500"/>
                                        <p:tgtEl>
                                          <p:spTgt spid="16"/>
                                        </p:tgtEl>
                                      </p:cBhvr>
                                    </p:animEffect>
                                  </p:childTnLst>
                                </p:cTn>
                              </p:par>
                            </p:childTnLst>
                          </p:cTn>
                        </p:par>
                        <p:par>
                          <p:cTn id="62" fill="hold">
                            <p:stCondLst>
                              <p:cond delay="2000"/>
                            </p:stCondLst>
                            <p:childTnLst>
                              <p:par>
                                <p:cTn id="63" presetID="55" presetClass="entr" presetSubtype="0" fill="hold" nodeType="afterEffect">
                                  <p:stCondLst>
                                    <p:cond delay="0"/>
                                  </p:stCondLst>
                                  <p:childTnLst>
                                    <p:set>
                                      <p:cBhvr>
                                        <p:cTn id="64" dur="1" fill="hold">
                                          <p:stCondLst>
                                            <p:cond delay="0"/>
                                          </p:stCondLst>
                                        </p:cTn>
                                        <p:tgtEl>
                                          <p:spTgt spid="17"/>
                                        </p:tgtEl>
                                        <p:attrNameLst>
                                          <p:attrName>style.visibility</p:attrName>
                                        </p:attrNameLst>
                                      </p:cBhvr>
                                      <p:to>
                                        <p:strVal val="visible"/>
                                      </p:to>
                                    </p:set>
                                    <p:anim calcmode="lin" valueType="num">
                                      <p:cBhvr>
                                        <p:cTn id="65" dur="500" fill="hold"/>
                                        <p:tgtEl>
                                          <p:spTgt spid="17"/>
                                        </p:tgtEl>
                                        <p:attrNameLst>
                                          <p:attrName>ppt_w</p:attrName>
                                        </p:attrNameLst>
                                      </p:cBhvr>
                                      <p:tavLst>
                                        <p:tav tm="0">
                                          <p:val>
                                            <p:strVal val="#ppt_w*0.70"/>
                                          </p:val>
                                        </p:tav>
                                        <p:tav tm="100000">
                                          <p:val>
                                            <p:strVal val="#ppt_w"/>
                                          </p:val>
                                        </p:tav>
                                      </p:tavLst>
                                    </p:anim>
                                    <p:anim calcmode="lin" valueType="num">
                                      <p:cBhvr>
                                        <p:cTn id="66" dur="500" fill="hold"/>
                                        <p:tgtEl>
                                          <p:spTgt spid="17"/>
                                        </p:tgtEl>
                                        <p:attrNameLst>
                                          <p:attrName>ppt_h</p:attrName>
                                        </p:attrNameLst>
                                      </p:cBhvr>
                                      <p:tavLst>
                                        <p:tav tm="0">
                                          <p:val>
                                            <p:strVal val="#ppt_h"/>
                                          </p:val>
                                        </p:tav>
                                        <p:tav tm="100000">
                                          <p:val>
                                            <p:strVal val="#ppt_h"/>
                                          </p:val>
                                        </p:tav>
                                      </p:tavLst>
                                    </p:anim>
                                    <p:animEffect transition="in" filter="fade">
                                      <p:cBhvr>
                                        <p:cTn id="67" dur="500"/>
                                        <p:tgtEl>
                                          <p:spTgt spid="17"/>
                                        </p:tgtEl>
                                      </p:cBhvr>
                                    </p:animEffect>
                                  </p:childTnLst>
                                </p:cTn>
                              </p:par>
                              <p:par>
                                <p:cTn id="68" presetID="55" presetClass="entr" presetSubtype="0" fill="hold" nodeType="withEffect">
                                  <p:stCondLst>
                                    <p:cond delay="0"/>
                                  </p:stCondLst>
                                  <p:childTnLst>
                                    <p:set>
                                      <p:cBhvr>
                                        <p:cTn id="69" dur="1" fill="hold">
                                          <p:stCondLst>
                                            <p:cond delay="0"/>
                                          </p:stCondLst>
                                        </p:cTn>
                                        <p:tgtEl>
                                          <p:spTgt spid="18"/>
                                        </p:tgtEl>
                                        <p:attrNameLst>
                                          <p:attrName>style.visibility</p:attrName>
                                        </p:attrNameLst>
                                      </p:cBhvr>
                                      <p:to>
                                        <p:strVal val="visible"/>
                                      </p:to>
                                    </p:set>
                                    <p:anim calcmode="lin" valueType="num">
                                      <p:cBhvr>
                                        <p:cTn id="70" dur="500" fill="hold"/>
                                        <p:tgtEl>
                                          <p:spTgt spid="18"/>
                                        </p:tgtEl>
                                        <p:attrNameLst>
                                          <p:attrName>ppt_w</p:attrName>
                                        </p:attrNameLst>
                                      </p:cBhvr>
                                      <p:tavLst>
                                        <p:tav tm="0">
                                          <p:val>
                                            <p:strVal val="#ppt_w*0.70"/>
                                          </p:val>
                                        </p:tav>
                                        <p:tav tm="100000">
                                          <p:val>
                                            <p:strVal val="#ppt_w"/>
                                          </p:val>
                                        </p:tav>
                                      </p:tavLst>
                                    </p:anim>
                                    <p:anim calcmode="lin" valueType="num">
                                      <p:cBhvr>
                                        <p:cTn id="71" dur="500" fill="hold"/>
                                        <p:tgtEl>
                                          <p:spTgt spid="18"/>
                                        </p:tgtEl>
                                        <p:attrNameLst>
                                          <p:attrName>ppt_h</p:attrName>
                                        </p:attrNameLst>
                                      </p:cBhvr>
                                      <p:tavLst>
                                        <p:tav tm="0">
                                          <p:val>
                                            <p:strVal val="#ppt_h"/>
                                          </p:val>
                                        </p:tav>
                                        <p:tav tm="100000">
                                          <p:val>
                                            <p:strVal val="#ppt_h"/>
                                          </p:val>
                                        </p:tav>
                                      </p:tavLst>
                                    </p:anim>
                                    <p:animEffect transition="in" filter="fade">
                                      <p:cBhvr>
                                        <p:cTn id="7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E6D63AEC-B7D6-DA45-962A-D0310E8670F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10205" y="1260706"/>
            <a:ext cx="2743815" cy="2564996"/>
          </a:xfrm>
          <a:prstGeom prst="rect">
            <a:avLst/>
          </a:prstGeom>
        </p:spPr>
      </p:pic>
      <p:sp>
        <p:nvSpPr>
          <p:cNvPr id="2" name="Title 1">
            <a:extLst>
              <a:ext uri="{FF2B5EF4-FFF2-40B4-BE49-F238E27FC236}">
                <a16:creationId xmlns:a16="http://schemas.microsoft.com/office/drawing/2014/main" id="{42344FD7-ADF9-5148-B5C0-097A6D23B588}"/>
              </a:ext>
            </a:extLst>
          </p:cNvPr>
          <p:cNvSpPr>
            <a:spLocks noGrp="1"/>
          </p:cNvSpPr>
          <p:nvPr>
            <p:ph type="title"/>
          </p:nvPr>
        </p:nvSpPr>
        <p:spPr>
          <a:xfrm>
            <a:off x="410935" y="171495"/>
            <a:ext cx="7886700" cy="1325563"/>
          </a:xfrm>
        </p:spPr>
        <p:txBody>
          <a:bodyPr>
            <a:normAutofit/>
          </a:bodyPr>
          <a:lstStyle/>
          <a:p>
            <a:r>
              <a:rPr lang="en-US" sz="3600" dirty="0"/>
              <a:t>A Symbolic Processing Subsystem within the Frontoparietal control network</a:t>
            </a:r>
          </a:p>
        </p:txBody>
      </p:sp>
      <p:sp>
        <p:nvSpPr>
          <p:cNvPr id="4" name="Date Placeholder 3">
            <a:extLst>
              <a:ext uri="{FF2B5EF4-FFF2-40B4-BE49-F238E27FC236}">
                <a16:creationId xmlns:a16="http://schemas.microsoft.com/office/drawing/2014/main" id="{0069402E-58DB-1E48-9503-34493A3C7A7C}"/>
              </a:ext>
            </a:extLst>
          </p:cNvPr>
          <p:cNvSpPr>
            <a:spLocks noGrp="1"/>
          </p:cNvSpPr>
          <p:nvPr>
            <p:ph type="dt" sz="half" idx="10"/>
          </p:nvPr>
        </p:nvSpPr>
        <p:spPr/>
        <p:txBody>
          <a:bodyPr/>
          <a:lstStyle/>
          <a:p>
            <a:r>
              <a:rPr lang="en-US"/>
              <a:t>Morin</a:t>
            </a:r>
          </a:p>
        </p:txBody>
      </p:sp>
      <p:sp>
        <p:nvSpPr>
          <p:cNvPr id="5" name="Slide Number Placeholder 4">
            <a:extLst>
              <a:ext uri="{FF2B5EF4-FFF2-40B4-BE49-F238E27FC236}">
                <a16:creationId xmlns:a16="http://schemas.microsoft.com/office/drawing/2014/main" id="{23CFDB33-61E6-5E43-9ACF-11F4813611D3}"/>
              </a:ext>
            </a:extLst>
          </p:cNvPr>
          <p:cNvSpPr>
            <a:spLocks noGrp="1"/>
          </p:cNvSpPr>
          <p:nvPr>
            <p:ph type="sldNum" sz="quarter" idx="12"/>
          </p:nvPr>
        </p:nvSpPr>
        <p:spPr/>
        <p:txBody>
          <a:bodyPr/>
          <a:lstStyle/>
          <a:p>
            <a:fld id="{AA1F9EFB-B960-3A4A-B638-889634413403}" type="slidenum">
              <a:rPr lang="en-US" smtClean="0"/>
              <a:t>10</a:t>
            </a:fld>
            <a:endParaRPr lang="en-US" dirty="0"/>
          </a:p>
        </p:txBody>
      </p:sp>
      <p:sp>
        <p:nvSpPr>
          <p:cNvPr id="15" name="TextBox 14">
            <a:extLst>
              <a:ext uri="{FF2B5EF4-FFF2-40B4-BE49-F238E27FC236}">
                <a16:creationId xmlns:a16="http://schemas.microsoft.com/office/drawing/2014/main" id="{D5A925CA-EDF6-8140-9A48-A25654113167}"/>
              </a:ext>
            </a:extLst>
          </p:cNvPr>
          <p:cNvSpPr txBox="1"/>
          <p:nvPr/>
        </p:nvSpPr>
        <p:spPr>
          <a:xfrm>
            <a:off x="4721579" y="1649463"/>
            <a:ext cx="3774273" cy="1938992"/>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rgbClr val="FF0000"/>
                </a:solidFill>
              </a:rPr>
              <a:t>Anterior Subsystem: </a:t>
            </a:r>
            <a:r>
              <a:rPr lang="en-US" sz="2400" dirty="0"/>
              <a:t>Symbolic processing</a:t>
            </a:r>
            <a:endParaRPr lang="en-US" sz="2400" dirty="0">
              <a:solidFill>
                <a:srgbClr val="00B050"/>
              </a:solidFill>
            </a:endParaRPr>
          </a:p>
          <a:p>
            <a:pPr marL="342900" indent="-342900">
              <a:buFont typeface="Arial" panose="020B0604020202020204" pitchFamily="34" charset="0"/>
              <a:buChar char="•"/>
            </a:pPr>
            <a:endParaRPr lang="en-US" sz="2400" dirty="0">
              <a:solidFill>
                <a:srgbClr val="00B050"/>
              </a:solidFill>
            </a:endParaRPr>
          </a:p>
          <a:p>
            <a:pPr marL="342900" indent="-342900">
              <a:buFont typeface="Arial" panose="020B0604020202020204" pitchFamily="34" charset="0"/>
              <a:buChar char="•"/>
            </a:pPr>
            <a:r>
              <a:rPr lang="en-US" sz="2400" dirty="0">
                <a:solidFill>
                  <a:srgbClr val="00B050"/>
                </a:solidFill>
              </a:rPr>
              <a:t>Posterior subsystem:</a:t>
            </a:r>
            <a:r>
              <a:rPr lang="en-US" sz="2400" dirty="0">
                <a:solidFill>
                  <a:srgbClr val="FFC000"/>
                </a:solidFill>
              </a:rPr>
              <a:t> </a:t>
            </a:r>
            <a:r>
              <a:rPr lang="en-US" sz="2400" dirty="0"/>
              <a:t>Analogical thinking</a:t>
            </a:r>
          </a:p>
        </p:txBody>
      </p:sp>
      <p:pic>
        <p:nvPicPr>
          <p:cNvPr id="16" name="Picture 15">
            <a:extLst>
              <a:ext uri="{FF2B5EF4-FFF2-40B4-BE49-F238E27FC236}">
                <a16:creationId xmlns:a16="http://schemas.microsoft.com/office/drawing/2014/main" id="{895E45D0-48C8-4943-9750-812523504AD0}"/>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8607" b="97131" l="5000" r="95000"/>
                    </a14:imgEffect>
                  </a14:imgLayer>
                </a14:imgProps>
              </a:ext>
              <a:ext uri="{28A0092B-C50C-407E-A947-70E740481C1C}">
                <a14:useLocalDpi xmlns:a14="http://schemas.microsoft.com/office/drawing/2010/main"/>
              </a:ext>
            </a:extLst>
          </a:blip>
          <a:srcRect/>
          <a:stretch/>
        </p:blipFill>
        <p:spPr>
          <a:xfrm>
            <a:off x="872520" y="3781609"/>
            <a:ext cx="2935126" cy="2750087"/>
          </a:xfrm>
          <a:prstGeom prst="rect">
            <a:avLst/>
          </a:prstGeom>
        </p:spPr>
      </p:pic>
      <p:sp>
        <p:nvSpPr>
          <p:cNvPr id="3" name="Oval 2">
            <a:extLst>
              <a:ext uri="{FF2B5EF4-FFF2-40B4-BE49-F238E27FC236}">
                <a16:creationId xmlns:a16="http://schemas.microsoft.com/office/drawing/2014/main" id="{198C84C3-B8A9-674E-B100-B85DDFA3AC45}"/>
              </a:ext>
            </a:extLst>
          </p:cNvPr>
          <p:cNvSpPr/>
          <p:nvPr/>
        </p:nvSpPr>
        <p:spPr>
          <a:xfrm rot="2462440">
            <a:off x="1338700" y="1796568"/>
            <a:ext cx="663762" cy="1345991"/>
          </a:xfrm>
          <a:prstGeom prst="ellipse">
            <a:avLst/>
          </a:prstGeom>
          <a:solidFill>
            <a:srgbClr val="FFC000">
              <a:alpha val="72157"/>
            </a:srgb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0257B6C4-49BC-2941-997C-9629FEAFEBD1}"/>
              </a:ext>
            </a:extLst>
          </p:cNvPr>
          <p:cNvSpPr/>
          <p:nvPr/>
        </p:nvSpPr>
        <p:spPr>
          <a:xfrm rot="8106519">
            <a:off x="2827655" y="1535155"/>
            <a:ext cx="422714" cy="1145222"/>
          </a:xfrm>
          <a:prstGeom prst="ellipse">
            <a:avLst/>
          </a:prstGeom>
          <a:solidFill>
            <a:srgbClr val="FFC000">
              <a:alpha val="72157"/>
            </a:srgb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83821716-FC97-1F4C-9C83-7D99666E5E32}"/>
              </a:ext>
            </a:extLst>
          </p:cNvPr>
          <p:cNvSpPr/>
          <p:nvPr/>
        </p:nvSpPr>
        <p:spPr>
          <a:xfrm rot="2823702">
            <a:off x="1210043" y="2519784"/>
            <a:ext cx="502135" cy="507792"/>
          </a:xfrm>
          <a:prstGeom prst="ellipse">
            <a:avLst/>
          </a:prstGeom>
          <a:solidFill>
            <a:srgbClr val="FF0000">
              <a:alpha val="6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7B15FA2A-F59D-4648-BB3F-9A62C653B694}"/>
              </a:ext>
            </a:extLst>
          </p:cNvPr>
          <p:cNvSpPr/>
          <p:nvPr/>
        </p:nvSpPr>
        <p:spPr>
          <a:xfrm rot="2626918">
            <a:off x="2527717" y="1869753"/>
            <a:ext cx="1075741" cy="401653"/>
          </a:xfrm>
          <a:prstGeom prst="ellipse">
            <a:avLst/>
          </a:prstGeom>
          <a:solidFill>
            <a:srgbClr val="00B050">
              <a:alpha val="6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5AA6F31B-398A-7A42-BAC4-DCCBE7FBA2DD}"/>
              </a:ext>
            </a:extLst>
          </p:cNvPr>
          <p:cNvSpPr/>
          <p:nvPr/>
        </p:nvSpPr>
        <p:spPr>
          <a:xfrm rot="2626918">
            <a:off x="1549921" y="1853584"/>
            <a:ext cx="585810" cy="826071"/>
          </a:xfrm>
          <a:prstGeom prst="ellipse">
            <a:avLst/>
          </a:prstGeom>
          <a:solidFill>
            <a:srgbClr val="00B050">
              <a:alpha val="6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F5176E1-D34F-9E4F-909F-5A530A2CB4C3}"/>
              </a:ext>
            </a:extLst>
          </p:cNvPr>
          <p:cNvSpPr/>
          <p:nvPr/>
        </p:nvSpPr>
        <p:spPr>
          <a:xfrm rot="2462440">
            <a:off x="1535515" y="4233758"/>
            <a:ext cx="431376" cy="559879"/>
          </a:xfrm>
          <a:prstGeom prst="ellipse">
            <a:avLst/>
          </a:prstGeom>
          <a:solidFill>
            <a:srgbClr val="FFC000">
              <a:alpha val="72157"/>
            </a:srgb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AD9DF4AC-0BBB-DC47-A3AB-029868D1E684}"/>
              </a:ext>
            </a:extLst>
          </p:cNvPr>
          <p:cNvSpPr/>
          <p:nvPr/>
        </p:nvSpPr>
        <p:spPr>
          <a:xfrm rot="4401279">
            <a:off x="1547803" y="4286276"/>
            <a:ext cx="381027" cy="507792"/>
          </a:xfrm>
          <a:prstGeom prst="ellipse">
            <a:avLst/>
          </a:prstGeom>
          <a:solidFill>
            <a:srgbClr val="FF0000">
              <a:alpha val="6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E10EF01B-D86A-234D-A5D9-F0FFBF8A6828}"/>
              </a:ext>
            </a:extLst>
          </p:cNvPr>
          <p:cNvSpPr/>
          <p:nvPr/>
        </p:nvSpPr>
        <p:spPr>
          <a:xfrm rot="8161931">
            <a:off x="2773330" y="4241135"/>
            <a:ext cx="429934" cy="477187"/>
          </a:xfrm>
          <a:prstGeom prst="ellipse">
            <a:avLst/>
          </a:prstGeom>
          <a:solidFill>
            <a:srgbClr val="FFC000">
              <a:alpha val="72157"/>
            </a:srgb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824EEF53-8138-A143-AB98-E7BE0E7C70A4}"/>
              </a:ext>
            </a:extLst>
          </p:cNvPr>
          <p:cNvSpPr/>
          <p:nvPr/>
        </p:nvSpPr>
        <p:spPr>
          <a:xfrm rot="2626918">
            <a:off x="2787002" y="4284068"/>
            <a:ext cx="407534" cy="370686"/>
          </a:xfrm>
          <a:prstGeom prst="ellipse">
            <a:avLst/>
          </a:prstGeom>
          <a:solidFill>
            <a:srgbClr val="00B050">
              <a:alpha val="6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8122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uiExpand="1" build="p"/>
      <p:bldP spid="25" grpId="0" animBg="1"/>
      <p:bldP spid="23" grpId="0" animBg="1"/>
      <p:bldP spid="24" grpId="0" animBg="1"/>
      <p:bldP spid="17"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F1062-1065-7446-9F44-BE6FD5312CBB}"/>
              </a:ext>
            </a:extLst>
          </p:cNvPr>
          <p:cNvSpPr>
            <a:spLocks noGrp="1"/>
          </p:cNvSpPr>
          <p:nvPr>
            <p:ph type="title"/>
          </p:nvPr>
        </p:nvSpPr>
        <p:spPr/>
        <p:txBody>
          <a:bodyPr/>
          <a:lstStyle/>
          <a:p>
            <a:r>
              <a:rPr lang="en-US" dirty="0"/>
              <a:t>Conclusions</a:t>
            </a:r>
          </a:p>
        </p:txBody>
      </p:sp>
      <p:sp>
        <p:nvSpPr>
          <p:cNvPr id="4" name="Date Placeholder 3">
            <a:extLst>
              <a:ext uri="{FF2B5EF4-FFF2-40B4-BE49-F238E27FC236}">
                <a16:creationId xmlns:a16="http://schemas.microsoft.com/office/drawing/2014/main" id="{97151602-4103-684E-82E6-ED7CDC6D58D2}"/>
              </a:ext>
            </a:extLst>
          </p:cNvPr>
          <p:cNvSpPr>
            <a:spLocks noGrp="1"/>
          </p:cNvSpPr>
          <p:nvPr>
            <p:ph type="dt" sz="half" idx="10"/>
          </p:nvPr>
        </p:nvSpPr>
        <p:spPr/>
        <p:txBody>
          <a:bodyPr/>
          <a:lstStyle/>
          <a:p>
            <a:r>
              <a:rPr lang="en-US"/>
              <a:t>Morin</a:t>
            </a:r>
          </a:p>
        </p:txBody>
      </p:sp>
      <p:sp>
        <p:nvSpPr>
          <p:cNvPr id="5" name="Slide Number Placeholder 4">
            <a:extLst>
              <a:ext uri="{FF2B5EF4-FFF2-40B4-BE49-F238E27FC236}">
                <a16:creationId xmlns:a16="http://schemas.microsoft.com/office/drawing/2014/main" id="{0FB7AC15-6180-2A4D-9A2D-75C52029984C}"/>
              </a:ext>
            </a:extLst>
          </p:cNvPr>
          <p:cNvSpPr>
            <a:spLocks noGrp="1"/>
          </p:cNvSpPr>
          <p:nvPr>
            <p:ph type="sldNum" sz="quarter" idx="12"/>
          </p:nvPr>
        </p:nvSpPr>
        <p:spPr/>
        <p:txBody>
          <a:bodyPr/>
          <a:lstStyle/>
          <a:p>
            <a:fld id="{AA1F9EFB-B960-3A4A-B638-889634413403}" type="slidenum">
              <a:rPr lang="en-US" smtClean="0"/>
              <a:t>11</a:t>
            </a:fld>
            <a:endParaRPr lang="en-US"/>
          </a:p>
        </p:txBody>
      </p:sp>
      <p:sp>
        <p:nvSpPr>
          <p:cNvPr id="12" name="Content Placeholder 2">
            <a:extLst>
              <a:ext uri="{FF2B5EF4-FFF2-40B4-BE49-F238E27FC236}">
                <a16:creationId xmlns:a16="http://schemas.microsoft.com/office/drawing/2014/main" id="{2D420425-FEEC-C243-8C63-155BCFD7DC86}"/>
              </a:ext>
            </a:extLst>
          </p:cNvPr>
          <p:cNvSpPr>
            <a:spLocks noGrp="1"/>
          </p:cNvSpPr>
          <p:nvPr>
            <p:ph idx="1"/>
          </p:nvPr>
        </p:nvSpPr>
        <p:spPr>
          <a:xfrm>
            <a:off x="3640347" y="1690689"/>
            <a:ext cx="4875003" cy="4665662"/>
          </a:xfrm>
        </p:spPr>
        <p:txBody>
          <a:bodyPr>
            <a:normAutofit/>
          </a:bodyPr>
          <a:lstStyle/>
          <a:p>
            <a:r>
              <a:rPr lang="en-US" dirty="0"/>
              <a:t>Our study identifies a subsystem of the frontoparietal control network that processes symbolic information during reasoning tasks.</a:t>
            </a:r>
          </a:p>
          <a:p>
            <a:r>
              <a:rPr lang="en-US" dirty="0"/>
              <a:t>Future work in our lab will examine the effect of age on logical reasoning, with respect to these brain regions.</a:t>
            </a:r>
          </a:p>
          <a:p>
            <a:endParaRPr lang="en-US" dirty="0"/>
          </a:p>
        </p:txBody>
      </p:sp>
      <p:pic>
        <p:nvPicPr>
          <p:cNvPr id="14" name="Picture 13">
            <a:extLst>
              <a:ext uri="{FF2B5EF4-FFF2-40B4-BE49-F238E27FC236}">
                <a16:creationId xmlns:a16="http://schemas.microsoft.com/office/drawing/2014/main" id="{2F348D0F-AE5A-1C4F-8FDA-F3DA4EE67108}"/>
              </a:ext>
            </a:extLst>
          </p:cNvPr>
          <p:cNvPicPr>
            <a:picLocks noChangeAspect="1"/>
          </p:cNvPicPr>
          <p:nvPr/>
        </p:nvPicPr>
        <p:blipFill>
          <a:blip r:embed="rId2" cstate="email">
            <a:extLst>
              <a:ext uri="{BEBA8EAE-BF5A-486C-A8C5-ECC9F3942E4B}">
                <a14:imgProps xmlns:a14="http://schemas.microsoft.com/office/drawing/2010/main">
                  <a14:imgLayer r:embed="rId3">
                    <a14:imgEffect>
                      <a14:backgroundRemoval t="5839" b="89990" l="5750" r="95417"/>
                    </a14:imgEffect>
                  </a14:imgLayer>
                </a14:imgProps>
              </a:ext>
              <a:ext uri="{28A0092B-C50C-407E-A947-70E740481C1C}">
                <a14:useLocalDpi xmlns:a14="http://schemas.microsoft.com/office/drawing/2010/main"/>
              </a:ext>
            </a:extLst>
          </a:blip>
          <a:stretch>
            <a:fillRect/>
          </a:stretch>
        </p:blipFill>
        <p:spPr>
          <a:xfrm>
            <a:off x="748647" y="4070057"/>
            <a:ext cx="2115581" cy="1690701"/>
          </a:xfrm>
          <a:prstGeom prst="rect">
            <a:avLst/>
          </a:prstGeom>
        </p:spPr>
      </p:pic>
      <p:grpSp>
        <p:nvGrpSpPr>
          <p:cNvPr id="3" name="Group 2">
            <a:extLst>
              <a:ext uri="{FF2B5EF4-FFF2-40B4-BE49-F238E27FC236}">
                <a16:creationId xmlns:a16="http://schemas.microsoft.com/office/drawing/2014/main" id="{E89EA162-7239-524A-A340-05A759D8E831}"/>
              </a:ext>
            </a:extLst>
          </p:cNvPr>
          <p:cNvGrpSpPr/>
          <p:nvPr/>
        </p:nvGrpSpPr>
        <p:grpSpPr>
          <a:xfrm>
            <a:off x="628650" y="2268028"/>
            <a:ext cx="2497301" cy="1406930"/>
            <a:chOff x="278780" y="1835034"/>
            <a:chExt cx="5832088" cy="3285683"/>
          </a:xfrm>
        </p:grpSpPr>
        <p:pic>
          <p:nvPicPr>
            <p:cNvPr id="8" name="Picture 7">
              <a:extLst>
                <a:ext uri="{FF2B5EF4-FFF2-40B4-BE49-F238E27FC236}">
                  <a16:creationId xmlns:a16="http://schemas.microsoft.com/office/drawing/2014/main" id="{AD3B2989-1398-E14A-ABB4-6084E4A10CF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8780" y="1835034"/>
              <a:ext cx="5832088" cy="3285683"/>
            </a:xfrm>
            <a:prstGeom prst="rect">
              <a:avLst/>
            </a:prstGeom>
          </p:spPr>
        </p:pic>
        <p:pic>
          <p:nvPicPr>
            <p:cNvPr id="9" name="Picture 8">
              <a:extLst>
                <a:ext uri="{FF2B5EF4-FFF2-40B4-BE49-F238E27FC236}">
                  <a16:creationId xmlns:a16="http://schemas.microsoft.com/office/drawing/2014/main" id="{0644B871-CFB1-0F43-BD6F-08629AE8F2F9}"/>
                </a:ext>
              </a:extLst>
            </p:cNvPr>
            <p:cNvPicPr>
              <a:picLocks noChangeAspect="1"/>
            </p:cNvPicPr>
            <p:nvPr/>
          </p:nvPicPr>
          <p:blipFill>
            <a:blip r:embed="rId5" cstate="email">
              <a:extLst>
                <a:ext uri="{BEBA8EAE-BF5A-486C-A8C5-ECC9F3942E4B}">
                  <a14:imgProps xmlns:a14="http://schemas.microsoft.com/office/drawing/2010/main">
                    <a14:imgLayer r:embed="rId6">
                      <a14:imgEffect>
                        <a14:backgroundRemoval t="10000" b="90000" l="200" r="100000">
                          <a14:foregroundMark x1="1500" y1="46026" x2="5300" y2="45256"/>
                          <a14:foregroundMark x1="1500" y1="56923" x2="2800" y2="56923"/>
                          <a14:foregroundMark x1="97100" y1="36538" x2="97100" y2="36538"/>
                          <a14:backgroundMark x1="500" y1="47692" x2="500" y2="44872"/>
                          <a14:backgroundMark x1="500" y1="57821" x2="500" y2="57821"/>
                          <a14:backgroundMark x1="400" y1="55769" x2="400" y2="55769"/>
                          <a14:backgroundMark x1="300" y1="57308" x2="300" y2="57308"/>
                        </a14:backgroundRemoval>
                      </a14:imgEffect>
                    </a14:imgLayer>
                  </a14:imgProps>
                </a:ext>
                <a:ext uri="{28A0092B-C50C-407E-A947-70E740481C1C}">
                  <a14:useLocalDpi xmlns:a14="http://schemas.microsoft.com/office/drawing/2010/main"/>
                </a:ext>
              </a:extLst>
            </a:blip>
            <a:stretch>
              <a:fillRect/>
            </a:stretch>
          </p:blipFill>
          <p:spPr>
            <a:xfrm flipH="1">
              <a:off x="410817" y="4011433"/>
              <a:ext cx="795131" cy="620202"/>
            </a:xfrm>
            <a:prstGeom prst="rect">
              <a:avLst/>
            </a:prstGeom>
          </p:spPr>
        </p:pic>
        <p:grpSp>
          <p:nvGrpSpPr>
            <p:cNvPr id="10" name="Group 9">
              <a:extLst>
                <a:ext uri="{FF2B5EF4-FFF2-40B4-BE49-F238E27FC236}">
                  <a16:creationId xmlns:a16="http://schemas.microsoft.com/office/drawing/2014/main" id="{61847D15-61CA-4640-9E41-7EB442B93AC0}"/>
                </a:ext>
              </a:extLst>
            </p:cNvPr>
            <p:cNvGrpSpPr/>
            <p:nvPr/>
          </p:nvGrpSpPr>
          <p:grpSpPr>
            <a:xfrm>
              <a:off x="1046921" y="3142351"/>
              <a:ext cx="848139" cy="869082"/>
              <a:chOff x="1046921" y="3142351"/>
              <a:chExt cx="848139" cy="869082"/>
            </a:xfrm>
          </p:grpSpPr>
          <p:sp>
            <p:nvSpPr>
              <p:cNvPr id="11" name="Rectangle 10">
                <a:extLst>
                  <a:ext uri="{FF2B5EF4-FFF2-40B4-BE49-F238E27FC236}">
                    <a16:creationId xmlns:a16="http://schemas.microsoft.com/office/drawing/2014/main" id="{C501A0AC-8040-EB42-AD3D-1D0093DA052F}"/>
                  </a:ext>
                </a:extLst>
              </p:cNvPr>
              <p:cNvSpPr/>
              <p:nvPr/>
            </p:nvSpPr>
            <p:spPr>
              <a:xfrm>
                <a:off x="1046921" y="3142351"/>
                <a:ext cx="848139" cy="587446"/>
              </a:xfrm>
              <a:prstGeom prst="rect">
                <a:avLst/>
              </a:prstGeom>
              <a:solidFill>
                <a:schemeClr val="accent6">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a:t>Exit 1</a:t>
                </a:r>
              </a:p>
            </p:txBody>
          </p:sp>
          <p:cxnSp>
            <p:nvCxnSpPr>
              <p:cNvPr id="13" name="Straight Connector 12">
                <a:extLst>
                  <a:ext uri="{FF2B5EF4-FFF2-40B4-BE49-F238E27FC236}">
                    <a16:creationId xmlns:a16="http://schemas.microsoft.com/office/drawing/2014/main" id="{EDBF1D9B-B29C-E647-AD33-4287809E0C23}"/>
                  </a:ext>
                </a:extLst>
              </p:cNvPr>
              <p:cNvCxnSpPr/>
              <p:nvPr/>
            </p:nvCxnSpPr>
            <p:spPr>
              <a:xfrm>
                <a:off x="1205948" y="3729797"/>
                <a:ext cx="0" cy="281636"/>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21EAD9F-1B1F-B849-89A5-EA0E1803C886}"/>
                  </a:ext>
                </a:extLst>
              </p:cNvPr>
              <p:cNvCxnSpPr/>
              <p:nvPr/>
            </p:nvCxnSpPr>
            <p:spPr>
              <a:xfrm>
                <a:off x="1657350" y="3729797"/>
                <a:ext cx="0" cy="281636"/>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C3AA7D06-D12A-2B48-98CA-636CA3D33A0F}"/>
                </a:ext>
              </a:extLst>
            </p:cNvPr>
            <p:cNvGrpSpPr/>
            <p:nvPr/>
          </p:nvGrpSpPr>
          <p:grpSpPr>
            <a:xfrm>
              <a:off x="2849216" y="3142351"/>
              <a:ext cx="848139" cy="850184"/>
              <a:chOff x="2849216" y="3142351"/>
              <a:chExt cx="848139" cy="850184"/>
            </a:xfrm>
          </p:grpSpPr>
          <p:sp>
            <p:nvSpPr>
              <p:cNvPr id="17" name="Rectangle 16">
                <a:extLst>
                  <a:ext uri="{FF2B5EF4-FFF2-40B4-BE49-F238E27FC236}">
                    <a16:creationId xmlns:a16="http://schemas.microsoft.com/office/drawing/2014/main" id="{9C1863F4-1E7B-1C48-99FB-B84AFCC16911}"/>
                  </a:ext>
                </a:extLst>
              </p:cNvPr>
              <p:cNvSpPr/>
              <p:nvPr/>
            </p:nvSpPr>
            <p:spPr>
              <a:xfrm>
                <a:off x="2849216" y="3142351"/>
                <a:ext cx="848139" cy="587446"/>
              </a:xfrm>
              <a:prstGeom prst="rect">
                <a:avLst/>
              </a:prstGeom>
              <a:solidFill>
                <a:schemeClr val="accent6">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a:t>Exit 2</a:t>
                </a:r>
              </a:p>
            </p:txBody>
          </p:sp>
          <p:cxnSp>
            <p:nvCxnSpPr>
              <p:cNvPr id="18" name="Straight Connector 17">
                <a:extLst>
                  <a:ext uri="{FF2B5EF4-FFF2-40B4-BE49-F238E27FC236}">
                    <a16:creationId xmlns:a16="http://schemas.microsoft.com/office/drawing/2014/main" id="{ACEF875D-96DA-5945-970A-42D550F81BA6}"/>
                  </a:ext>
                </a:extLst>
              </p:cNvPr>
              <p:cNvCxnSpPr/>
              <p:nvPr/>
            </p:nvCxnSpPr>
            <p:spPr>
              <a:xfrm>
                <a:off x="3041374" y="3710899"/>
                <a:ext cx="0" cy="281636"/>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D21DFA4-5D5F-F547-8CC9-506065EF636A}"/>
                  </a:ext>
                </a:extLst>
              </p:cNvPr>
              <p:cNvCxnSpPr/>
              <p:nvPr/>
            </p:nvCxnSpPr>
            <p:spPr>
              <a:xfrm>
                <a:off x="3492776" y="3710899"/>
                <a:ext cx="0" cy="281636"/>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371373D5-8AFB-FA45-B9B4-E9EAEE2927DC}"/>
                </a:ext>
              </a:extLst>
            </p:cNvPr>
            <p:cNvGrpSpPr/>
            <p:nvPr/>
          </p:nvGrpSpPr>
          <p:grpSpPr>
            <a:xfrm>
              <a:off x="4651512" y="3149981"/>
              <a:ext cx="848139" cy="850184"/>
              <a:chOff x="4651512" y="3142351"/>
              <a:chExt cx="848139" cy="850184"/>
            </a:xfrm>
          </p:grpSpPr>
          <p:sp>
            <p:nvSpPr>
              <p:cNvPr id="21" name="Rectangle 20">
                <a:extLst>
                  <a:ext uri="{FF2B5EF4-FFF2-40B4-BE49-F238E27FC236}">
                    <a16:creationId xmlns:a16="http://schemas.microsoft.com/office/drawing/2014/main" id="{F3AAB666-E74E-EA4C-BBC1-439E49901905}"/>
                  </a:ext>
                </a:extLst>
              </p:cNvPr>
              <p:cNvSpPr/>
              <p:nvPr/>
            </p:nvSpPr>
            <p:spPr>
              <a:xfrm>
                <a:off x="4651512" y="3142351"/>
                <a:ext cx="848139" cy="587446"/>
              </a:xfrm>
              <a:prstGeom prst="rect">
                <a:avLst/>
              </a:prstGeom>
              <a:solidFill>
                <a:schemeClr val="accent6">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a:t>???</a:t>
                </a:r>
              </a:p>
            </p:txBody>
          </p:sp>
          <p:cxnSp>
            <p:nvCxnSpPr>
              <p:cNvPr id="22" name="Straight Connector 21">
                <a:extLst>
                  <a:ext uri="{FF2B5EF4-FFF2-40B4-BE49-F238E27FC236}">
                    <a16:creationId xmlns:a16="http://schemas.microsoft.com/office/drawing/2014/main" id="{5FA99E07-A499-ED4C-902D-C3974FCD09DF}"/>
                  </a:ext>
                </a:extLst>
              </p:cNvPr>
              <p:cNvCxnSpPr/>
              <p:nvPr/>
            </p:nvCxnSpPr>
            <p:spPr>
              <a:xfrm>
                <a:off x="4843670" y="3710899"/>
                <a:ext cx="0" cy="281636"/>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19F5F13-6BC8-7940-A043-7D8EA7939EF7}"/>
                  </a:ext>
                </a:extLst>
              </p:cNvPr>
              <p:cNvCxnSpPr/>
              <p:nvPr/>
            </p:nvCxnSpPr>
            <p:spPr>
              <a:xfrm>
                <a:off x="5295072" y="3710899"/>
                <a:ext cx="0" cy="281636"/>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EDD0D214-02AD-DC49-833E-DBFB51B353F2}"/>
                </a:ext>
              </a:extLst>
            </p:cNvPr>
            <p:cNvGrpSpPr/>
            <p:nvPr/>
          </p:nvGrpSpPr>
          <p:grpSpPr>
            <a:xfrm>
              <a:off x="4651512" y="3142351"/>
              <a:ext cx="848139" cy="850184"/>
              <a:chOff x="4651512" y="3142351"/>
              <a:chExt cx="848139" cy="850184"/>
            </a:xfrm>
          </p:grpSpPr>
          <p:sp>
            <p:nvSpPr>
              <p:cNvPr id="25" name="Rectangle 24">
                <a:extLst>
                  <a:ext uri="{FF2B5EF4-FFF2-40B4-BE49-F238E27FC236}">
                    <a16:creationId xmlns:a16="http://schemas.microsoft.com/office/drawing/2014/main" id="{510D53E2-80D0-D145-AE76-CE806B5A73E0}"/>
                  </a:ext>
                </a:extLst>
              </p:cNvPr>
              <p:cNvSpPr/>
              <p:nvPr/>
            </p:nvSpPr>
            <p:spPr>
              <a:xfrm>
                <a:off x="4651512" y="3142351"/>
                <a:ext cx="848139" cy="587446"/>
              </a:xfrm>
              <a:prstGeom prst="rect">
                <a:avLst/>
              </a:prstGeom>
              <a:solidFill>
                <a:schemeClr val="accent6">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a:t>Exit 3</a:t>
                </a:r>
              </a:p>
            </p:txBody>
          </p:sp>
          <p:cxnSp>
            <p:nvCxnSpPr>
              <p:cNvPr id="26" name="Straight Connector 25">
                <a:extLst>
                  <a:ext uri="{FF2B5EF4-FFF2-40B4-BE49-F238E27FC236}">
                    <a16:creationId xmlns:a16="http://schemas.microsoft.com/office/drawing/2014/main" id="{76507C40-7B3C-1D4D-B37D-776803D8CD7F}"/>
                  </a:ext>
                </a:extLst>
              </p:cNvPr>
              <p:cNvCxnSpPr/>
              <p:nvPr/>
            </p:nvCxnSpPr>
            <p:spPr>
              <a:xfrm>
                <a:off x="4843670" y="3710899"/>
                <a:ext cx="0" cy="281636"/>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B5BE18B-20EE-844D-A374-A68BA44A40C4}"/>
                  </a:ext>
                </a:extLst>
              </p:cNvPr>
              <p:cNvCxnSpPr/>
              <p:nvPr/>
            </p:nvCxnSpPr>
            <p:spPr>
              <a:xfrm>
                <a:off x="5295072" y="3710899"/>
                <a:ext cx="0" cy="281636"/>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611983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C6891-896F-2440-B786-A7C72CCF94AB}"/>
              </a:ext>
            </a:extLst>
          </p:cNvPr>
          <p:cNvSpPr>
            <a:spLocks noGrp="1"/>
          </p:cNvSpPr>
          <p:nvPr>
            <p:ph type="title"/>
          </p:nvPr>
        </p:nvSpPr>
        <p:spPr/>
        <p:txBody>
          <a:bodyPr/>
          <a:lstStyle/>
          <a:p>
            <a:r>
              <a:rPr lang="en-US" dirty="0"/>
              <a:t>Broader Impacts</a:t>
            </a:r>
          </a:p>
        </p:txBody>
      </p:sp>
      <p:sp>
        <p:nvSpPr>
          <p:cNvPr id="4" name="Date Placeholder 3">
            <a:extLst>
              <a:ext uri="{FF2B5EF4-FFF2-40B4-BE49-F238E27FC236}">
                <a16:creationId xmlns:a16="http://schemas.microsoft.com/office/drawing/2014/main" id="{EBBAF5CC-ECAE-A546-864D-69D1FB71C8F5}"/>
              </a:ext>
            </a:extLst>
          </p:cNvPr>
          <p:cNvSpPr>
            <a:spLocks noGrp="1"/>
          </p:cNvSpPr>
          <p:nvPr>
            <p:ph type="dt" sz="half" idx="10"/>
          </p:nvPr>
        </p:nvSpPr>
        <p:spPr/>
        <p:txBody>
          <a:bodyPr/>
          <a:lstStyle/>
          <a:p>
            <a:r>
              <a:rPr lang="en-US"/>
              <a:t>Morin</a:t>
            </a:r>
          </a:p>
        </p:txBody>
      </p:sp>
      <p:sp>
        <p:nvSpPr>
          <p:cNvPr id="5" name="Slide Number Placeholder 4">
            <a:extLst>
              <a:ext uri="{FF2B5EF4-FFF2-40B4-BE49-F238E27FC236}">
                <a16:creationId xmlns:a16="http://schemas.microsoft.com/office/drawing/2014/main" id="{0E107B5B-DB04-4C4B-B392-F8CDE8F0E7A5}"/>
              </a:ext>
            </a:extLst>
          </p:cNvPr>
          <p:cNvSpPr>
            <a:spLocks noGrp="1"/>
          </p:cNvSpPr>
          <p:nvPr>
            <p:ph type="sldNum" sz="quarter" idx="12"/>
          </p:nvPr>
        </p:nvSpPr>
        <p:spPr/>
        <p:txBody>
          <a:bodyPr/>
          <a:lstStyle/>
          <a:p>
            <a:fld id="{AA1F9EFB-B960-3A4A-B638-889634413403}" type="slidenum">
              <a:rPr lang="en-US" smtClean="0"/>
              <a:t>12</a:t>
            </a:fld>
            <a:endParaRPr lang="en-US"/>
          </a:p>
        </p:txBody>
      </p:sp>
      <p:pic>
        <p:nvPicPr>
          <p:cNvPr id="6" name="Picture 5">
            <a:extLst>
              <a:ext uri="{FF2B5EF4-FFF2-40B4-BE49-F238E27FC236}">
                <a16:creationId xmlns:a16="http://schemas.microsoft.com/office/drawing/2014/main" id="{18420E40-4697-EA45-8979-9F21A9790EAD}"/>
              </a:ext>
            </a:extLst>
          </p:cNvPr>
          <p:cNvPicPr>
            <a:picLocks noChangeAspect="1"/>
          </p:cNvPicPr>
          <p:nvPr/>
        </p:nvPicPr>
        <p:blipFill rotWithShape="1">
          <a:blip r:embed="rId2"/>
          <a:srcRect r="9119" b="36878"/>
          <a:stretch/>
        </p:blipFill>
        <p:spPr>
          <a:xfrm>
            <a:off x="664309" y="1426301"/>
            <a:ext cx="4478218" cy="2288556"/>
          </a:xfrm>
          <a:prstGeom prst="rect">
            <a:avLst/>
          </a:prstGeom>
        </p:spPr>
      </p:pic>
      <p:sp>
        <p:nvSpPr>
          <p:cNvPr id="7" name="Rectangle 6">
            <a:extLst>
              <a:ext uri="{FF2B5EF4-FFF2-40B4-BE49-F238E27FC236}">
                <a16:creationId xmlns:a16="http://schemas.microsoft.com/office/drawing/2014/main" id="{21C6BF72-FFD1-3D42-A990-FB8A938B11BB}"/>
              </a:ext>
            </a:extLst>
          </p:cNvPr>
          <p:cNvSpPr/>
          <p:nvPr/>
        </p:nvSpPr>
        <p:spPr>
          <a:xfrm>
            <a:off x="5393070" y="4900424"/>
            <a:ext cx="3122280" cy="646331"/>
          </a:xfrm>
          <a:prstGeom prst="rect">
            <a:avLst/>
          </a:prstGeom>
        </p:spPr>
        <p:txBody>
          <a:bodyPr wrap="square">
            <a:spAutoFit/>
          </a:bodyPr>
          <a:lstStyle/>
          <a:p>
            <a:r>
              <a:rPr lang="en-US" dirty="0">
                <a:hlinkClick r:id="rId3"/>
              </a:rPr>
              <a:t>https://www.obama.org/anguish-and-action/</a:t>
            </a:r>
            <a:endParaRPr lang="en-US" dirty="0"/>
          </a:p>
        </p:txBody>
      </p:sp>
      <p:sp>
        <p:nvSpPr>
          <p:cNvPr id="8" name="Rectangle 7">
            <a:extLst>
              <a:ext uri="{FF2B5EF4-FFF2-40B4-BE49-F238E27FC236}">
                <a16:creationId xmlns:a16="http://schemas.microsoft.com/office/drawing/2014/main" id="{035FE51F-BEE1-2740-9332-44AD71185B36}"/>
              </a:ext>
            </a:extLst>
          </p:cNvPr>
          <p:cNvSpPr/>
          <p:nvPr/>
        </p:nvSpPr>
        <p:spPr>
          <a:xfrm>
            <a:off x="664309" y="3668522"/>
            <a:ext cx="4513877" cy="646331"/>
          </a:xfrm>
          <a:prstGeom prst="rect">
            <a:avLst/>
          </a:prstGeom>
        </p:spPr>
        <p:txBody>
          <a:bodyPr wrap="square">
            <a:spAutoFit/>
          </a:bodyPr>
          <a:lstStyle/>
          <a:p>
            <a:r>
              <a:rPr lang="en-US" dirty="0">
                <a:hlinkClick r:id="rId4"/>
              </a:rPr>
              <a:t>https://www.apa.org/monitor/features/king-challenge</a:t>
            </a:r>
            <a:endParaRPr lang="en-US" dirty="0"/>
          </a:p>
        </p:txBody>
      </p:sp>
      <p:pic>
        <p:nvPicPr>
          <p:cNvPr id="9" name="Picture 8">
            <a:extLst>
              <a:ext uri="{FF2B5EF4-FFF2-40B4-BE49-F238E27FC236}">
                <a16:creationId xmlns:a16="http://schemas.microsoft.com/office/drawing/2014/main" id="{50CDE5E5-F67B-224C-B673-63F8A075A343}"/>
              </a:ext>
            </a:extLst>
          </p:cNvPr>
          <p:cNvPicPr>
            <a:picLocks noChangeAspect="1"/>
          </p:cNvPicPr>
          <p:nvPr/>
        </p:nvPicPr>
        <p:blipFill rotWithShape="1">
          <a:blip r:embed="rId5"/>
          <a:srcRect l="22632" r="21675"/>
          <a:stretch/>
        </p:blipFill>
        <p:spPr>
          <a:xfrm>
            <a:off x="5393070" y="1869498"/>
            <a:ext cx="2953398" cy="2953187"/>
          </a:xfrm>
          <a:prstGeom prst="rect">
            <a:avLst/>
          </a:prstGeom>
        </p:spPr>
      </p:pic>
      <p:pic>
        <p:nvPicPr>
          <p:cNvPr id="10" name="Picture 9">
            <a:extLst>
              <a:ext uri="{FF2B5EF4-FFF2-40B4-BE49-F238E27FC236}">
                <a16:creationId xmlns:a16="http://schemas.microsoft.com/office/drawing/2014/main" id="{4D4FB246-B31D-F742-8642-1E57D5074167}"/>
              </a:ext>
            </a:extLst>
          </p:cNvPr>
          <p:cNvPicPr>
            <a:picLocks noChangeAspect="1"/>
          </p:cNvPicPr>
          <p:nvPr/>
        </p:nvPicPr>
        <p:blipFill rotWithShape="1">
          <a:blip r:embed="rId6"/>
          <a:srcRect l="-1" r="28835"/>
          <a:stretch/>
        </p:blipFill>
        <p:spPr>
          <a:xfrm>
            <a:off x="939152" y="4435148"/>
            <a:ext cx="3928533" cy="1396392"/>
          </a:xfrm>
          <a:prstGeom prst="rect">
            <a:avLst/>
          </a:prstGeom>
        </p:spPr>
      </p:pic>
      <p:sp>
        <p:nvSpPr>
          <p:cNvPr id="11" name="Rectangle 10">
            <a:extLst>
              <a:ext uri="{FF2B5EF4-FFF2-40B4-BE49-F238E27FC236}">
                <a16:creationId xmlns:a16="http://schemas.microsoft.com/office/drawing/2014/main" id="{4DC24F68-52A0-A847-9133-EE819811E6E4}"/>
              </a:ext>
            </a:extLst>
          </p:cNvPr>
          <p:cNvSpPr/>
          <p:nvPr/>
        </p:nvSpPr>
        <p:spPr>
          <a:xfrm>
            <a:off x="896818" y="5710020"/>
            <a:ext cx="4013200" cy="646331"/>
          </a:xfrm>
          <a:prstGeom prst="rect">
            <a:avLst/>
          </a:prstGeom>
        </p:spPr>
        <p:txBody>
          <a:bodyPr wrap="square">
            <a:spAutoFit/>
          </a:bodyPr>
          <a:lstStyle/>
          <a:p>
            <a:r>
              <a:rPr lang="en-US" dirty="0">
                <a:hlinkClick r:id="rId7"/>
              </a:rPr>
              <a:t>https://www.wnycstudios.org/podcasts/radiolab/projects/radiolab-presents-g</a:t>
            </a:r>
            <a:endParaRPr lang="en-US" dirty="0"/>
          </a:p>
        </p:txBody>
      </p:sp>
    </p:spTree>
    <p:extLst>
      <p:ext uri="{BB962C8B-B14F-4D97-AF65-F5344CB8AC3E}">
        <p14:creationId xmlns:p14="http://schemas.microsoft.com/office/powerpoint/2010/main" val="3750712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6BD82-2256-4A4D-9B23-AF6D20B556D5}"/>
              </a:ext>
            </a:extLst>
          </p:cNvPr>
          <p:cNvSpPr>
            <a:spLocks noGrp="1"/>
          </p:cNvSpPr>
          <p:nvPr>
            <p:ph type="title"/>
          </p:nvPr>
        </p:nvSpPr>
        <p:spPr>
          <a:xfrm>
            <a:off x="381192" y="365126"/>
            <a:ext cx="8134158" cy="1325563"/>
          </a:xfrm>
        </p:spPr>
        <p:txBody>
          <a:bodyPr/>
          <a:lstStyle/>
          <a:p>
            <a:r>
              <a:rPr lang="en-US" dirty="0">
                <a:latin typeface="Helvetica Neue Light" panose="02000403000000020004" pitchFamily="2" charset="0"/>
                <a:ea typeface="Helvetica Neue Light" panose="02000403000000020004" pitchFamily="2" charset="0"/>
              </a:rPr>
              <a:t>Thank You!</a:t>
            </a:r>
          </a:p>
        </p:txBody>
      </p:sp>
      <p:sp>
        <p:nvSpPr>
          <p:cNvPr id="3" name="Slide Number Placeholder 2">
            <a:extLst>
              <a:ext uri="{FF2B5EF4-FFF2-40B4-BE49-F238E27FC236}">
                <a16:creationId xmlns:a16="http://schemas.microsoft.com/office/drawing/2014/main" id="{DFC91A76-513F-CC41-8232-D7EDFF402973}"/>
              </a:ext>
            </a:extLst>
          </p:cNvPr>
          <p:cNvSpPr>
            <a:spLocks noGrp="1"/>
          </p:cNvSpPr>
          <p:nvPr>
            <p:ph type="sldNum" sz="quarter" idx="12"/>
          </p:nvPr>
        </p:nvSpPr>
        <p:spPr/>
        <p:txBody>
          <a:bodyPr/>
          <a:lstStyle/>
          <a:p>
            <a:fld id="{DCD0C57A-A379-694B-9C21-16F74B6E68BA}" type="slidenum">
              <a:rPr lang="en-US" smtClean="0"/>
              <a:t>13</a:t>
            </a:fld>
            <a:endParaRPr lang="en-US"/>
          </a:p>
        </p:txBody>
      </p:sp>
      <p:pic>
        <p:nvPicPr>
          <p:cNvPr id="4" name="Picture 3">
            <a:extLst>
              <a:ext uri="{FF2B5EF4-FFF2-40B4-BE49-F238E27FC236}">
                <a16:creationId xmlns:a16="http://schemas.microsoft.com/office/drawing/2014/main" id="{7DB03D63-2368-3942-9C21-F6B5315F29FF}"/>
              </a:ext>
            </a:extLst>
          </p:cNvPr>
          <p:cNvPicPr>
            <a:picLocks noChangeAspect="1"/>
          </p:cNvPicPr>
          <p:nvPr/>
        </p:nvPicPr>
        <p:blipFill rotWithShape="1">
          <a:blip r:embed="rId2"/>
          <a:srcRect t="4763" b="2209"/>
          <a:stretch/>
        </p:blipFill>
        <p:spPr>
          <a:xfrm>
            <a:off x="381192" y="1589593"/>
            <a:ext cx="4361592" cy="3234532"/>
          </a:xfrm>
          <a:prstGeom prst="rect">
            <a:avLst/>
          </a:prstGeom>
        </p:spPr>
      </p:pic>
      <p:pic>
        <p:nvPicPr>
          <p:cNvPr id="5" name="Picture 4">
            <a:extLst>
              <a:ext uri="{FF2B5EF4-FFF2-40B4-BE49-F238E27FC236}">
                <a16:creationId xmlns:a16="http://schemas.microsoft.com/office/drawing/2014/main" id="{5B8CA988-3186-8B44-B84E-708433E71978}"/>
              </a:ext>
            </a:extLst>
          </p:cNvPr>
          <p:cNvPicPr>
            <a:picLocks noChangeAspect="1"/>
          </p:cNvPicPr>
          <p:nvPr/>
        </p:nvPicPr>
        <p:blipFill>
          <a:blip r:embed="rId3"/>
          <a:stretch>
            <a:fillRect/>
          </a:stretch>
        </p:blipFill>
        <p:spPr>
          <a:xfrm>
            <a:off x="2202351" y="5177255"/>
            <a:ext cx="2386524" cy="1079529"/>
          </a:xfrm>
          <a:prstGeom prst="rect">
            <a:avLst/>
          </a:prstGeom>
        </p:spPr>
      </p:pic>
      <p:pic>
        <p:nvPicPr>
          <p:cNvPr id="6" name="Picture 5">
            <a:extLst>
              <a:ext uri="{FF2B5EF4-FFF2-40B4-BE49-F238E27FC236}">
                <a16:creationId xmlns:a16="http://schemas.microsoft.com/office/drawing/2014/main" id="{16BC93C6-B423-CA43-96AC-EE30501D3D25}"/>
              </a:ext>
            </a:extLst>
          </p:cNvPr>
          <p:cNvPicPr>
            <a:picLocks noChangeAspect="1"/>
          </p:cNvPicPr>
          <p:nvPr/>
        </p:nvPicPr>
        <p:blipFill>
          <a:blip r:embed="rId4"/>
          <a:stretch>
            <a:fillRect/>
          </a:stretch>
        </p:blipFill>
        <p:spPr>
          <a:xfrm>
            <a:off x="474741" y="5091812"/>
            <a:ext cx="1600281" cy="1200211"/>
          </a:xfrm>
          <a:prstGeom prst="rect">
            <a:avLst/>
          </a:prstGeom>
        </p:spPr>
      </p:pic>
      <p:pic>
        <p:nvPicPr>
          <p:cNvPr id="7" name="Picture 6">
            <a:extLst>
              <a:ext uri="{FF2B5EF4-FFF2-40B4-BE49-F238E27FC236}">
                <a16:creationId xmlns:a16="http://schemas.microsoft.com/office/drawing/2014/main" id="{62E9A86D-14A7-8B4C-A197-E2BD1CDE4841}"/>
              </a:ext>
            </a:extLst>
          </p:cNvPr>
          <p:cNvPicPr>
            <a:picLocks noChangeAspect="1"/>
          </p:cNvPicPr>
          <p:nvPr/>
        </p:nvPicPr>
        <p:blipFill>
          <a:blip r:embed="rId5"/>
          <a:stretch>
            <a:fillRect/>
          </a:stretch>
        </p:blipFill>
        <p:spPr>
          <a:xfrm>
            <a:off x="6521324" y="5070906"/>
            <a:ext cx="1713529" cy="781331"/>
          </a:xfrm>
          <a:prstGeom prst="rect">
            <a:avLst/>
          </a:prstGeom>
        </p:spPr>
      </p:pic>
      <p:pic>
        <p:nvPicPr>
          <p:cNvPr id="8" name="Picture 7">
            <a:extLst>
              <a:ext uri="{FF2B5EF4-FFF2-40B4-BE49-F238E27FC236}">
                <a16:creationId xmlns:a16="http://schemas.microsoft.com/office/drawing/2014/main" id="{EF300565-4F6F-754D-87D4-E61D18CE6D9E}"/>
              </a:ext>
            </a:extLst>
          </p:cNvPr>
          <p:cNvPicPr>
            <a:picLocks noChangeAspect="1"/>
          </p:cNvPicPr>
          <p:nvPr/>
        </p:nvPicPr>
        <p:blipFill>
          <a:blip r:embed="rId6"/>
          <a:stretch>
            <a:fillRect/>
          </a:stretch>
        </p:blipFill>
        <p:spPr>
          <a:xfrm>
            <a:off x="5237913" y="4882259"/>
            <a:ext cx="1027085" cy="1032453"/>
          </a:xfrm>
          <a:prstGeom prst="rect">
            <a:avLst/>
          </a:prstGeom>
        </p:spPr>
      </p:pic>
      <p:sp>
        <p:nvSpPr>
          <p:cNvPr id="9" name="Rectangle 8">
            <a:extLst>
              <a:ext uri="{FF2B5EF4-FFF2-40B4-BE49-F238E27FC236}">
                <a16:creationId xmlns:a16="http://schemas.microsoft.com/office/drawing/2014/main" id="{DEF90AD9-2B7C-B244-A231-A5384D757DA2}"/>
              </a:ext>
            </a:extLst>
          </p:cNvPr>
          <p:cNvSpPr/>
          <p:nvPr/>
        </p:nvSpPr>
        <p:spPr>
          <a:xfrm>
            <a:off x="5268976" y="5972846"/>
            <a:ext cx="2965877" cy="553998"/>
          </a:xfrm>
          <a:prstGeom prst="rect">
            <a:avLst/>
          </a:prstGeom>
        </p:spPr>
        <p:txBody>
          <a:bodyPr wrap="none">
            <a:spAutoFit/>
          </a:bodyPr>
          <a:lstStyle/>
          <a:p>
            <a:r>
              <a:rPr lang="en-US" sz="1000" dirty="0">
                <a:effectLst/>
              </a:rPr>
              <a:t>NSF Major Research Instrumentation Award 1625552</a:t>
            </a:r>
          </a:p>
          <a:p>
            <a:r>
              <a:rPr lang="en-US" sz="1000" dirty="0"/>
              <a:t>ONR MURI Award N00014-16-1-2832</a:t>
            </a:r>
          </a:p>
          <a:p>
            <a:r>
              <a:rPr lang="en-US" sz="1000" dirty="0">
                <a:effectLst/>
              </a:rPr>
              <a:t>ONR DURIP Award </a:t>
            </a:r>
            <a:r>
              <a:rPr lang="en-US" sz="1000" dirty="0"/>
              <a:t>N00014-17-1-2304</a:t>
            </a:r>
            <a:endParaRPr lang="en-US" sz="1000" dirty="0">
              <a:effectLst/>
            </a:endParaRPr>
          </a:p>
        </p:txBody>
      </p:sp>
      <p:sp>
        <p:nvSpPr>
          <p:cNvPr id="10" name="TextBox 9">
            <a:extLst>
              <a:ext uri="{FF2B5EF4-FFF2-40B4-BE49-F238E27FC236}">
                <a16:creationId xmlns:a16="http://schemas.microsoft.com/office/drawing/2014/main" id="{1E8F0405-09CD-374F-BA8A-5F54EA72C7C5}"/>
              </a:ext>
            </a:extLst>
          </p:cNvPr>
          <p:cNvSpPr txBox="1"/>
          <p:nvPr/>
        </p:nvSpPr>
        <p:spPr>
          <a:xfrm>
            <a:off x="5074859" y="4547126"/>
            <a:ext cx="1036138" cy="276999"/>
          </a:xfrm>
          <a:prstGeom prst="rect">
            <a:avLst/>
          </a:prstGeom>
          <a:noFill/>
        </p:spPr>
        <p:txBody>
          <a:bodyPr wrap="square" rtlCol="0">
            <a:spAutoFit/>
          </a:bodyPr>
          <a:lstStyle/>
          <a:p>
            <a:r>
              <a:rPr lang="en-US" sz="1200" u="sng" dirty="0"/>
              <a:t>Funding</a:t>
            </a:r>
          </a:p>
        </p:txBody>
      </p:sp>
      <p:sp>
        <p:nvSpPr>
          <p:cNvPr id="11" name="TextBox 10">
            <a:extLst>
              <a:ext uri="{FF2B5EF4-FFF2-40B4-BE49-F238E27FC236}">
                <a16:creationId xmlns:a16="http://schemas.microsoft.com/office/drawing/2014/main" id="{82ABB989-5561-7A47-8B48-906C0DE35725}"/>
              </a:ext>
            </a:extLst>
          </p:cNvPr>
          <p:cNvSpPr txBox="1"/>
          <p:nvPr/>
        </p:nvSpPr>
        <p:spPr>
          <a:xfrm>
            <a:off x="5074859" y="1498667"/>
            <a:ext cx="1552278" cy="2862322"/>
          </a:xfrm>
          <a:prstGeom prst="rect">
            <a:avLst/>
          </a:prstGeom>
          <a:noFill/>
        </p:spPr>
        <p:txBody>
          <a:bodyPr wrap="square" rtlCol="0">
            <a:spAutoFit/>
          </a:bodyPr>
          <a:lstStyle/>
          <a:p>
            <a:r>
              <a:rPr lang="en-US" sz="1200" u="sng" dirty="0"/>
              <a:t>GPN</a:t>
            </a:r>
          </a:p>
          <a:p>
            <a:r>
              <a:rPr lang="en-US" sz="1200" dirty="0"/>
              <a:t>Shelley </a:t>
            </a:r>
            <a:r>
              <a:rPr lang="en-US" sz="1200" dirty="0" err="1"/>
              <a:t>Russek</a:t>
            </a:r>
            <a:endParaRPr lang="en-US" sz="1200" dirty="0"/>
          </a:p>
          <a:p>
            <a:r>
              <a:rPr lang="en-US" sz="1200" dirty="0"/>
              <a:t>Sandi Grasso</a:t>
            </a:r>
          </a:p>
          <a:p>
            <a:r>
              <a:rPr lang="en-US" sz="1200" dirty="0" err="1"/>
              <a:t>Nazifa</a:t>
            </a:r>
            <a:r>
              <a:rPr lang="en-US" sz="1200" dirty="0"/>
              <a:t> </a:t>
            </a:r>
            <a:r>
              <a:rPr lang="en-US" sz="1200" dirty="0" err="1"/>
              <a:t>Haque</a:t>
            </a:r>
            <a:endParaRPr lang="en-US" sz="1200" dirty="0"/>
          </a:p>
          <a:p>
            <a:endParaRPr lang="en-US" sz="1200" dirty="0"/>
          </a:p>
          <a:p>
            <a:r>
              <a:rPr lang="en-US" sz="1200" u="sng" dirty="0"/>
              <a:t>Qualifying Exam Committee</a:t>
            </a:r>
          </a:p>
          <a:p>
            <a:r>
              <a:rPr lang="en-US" sz="1200" dirty="0"/>
              <a:t>Chantal Stern</a:t>
            </a:r>
          </a:p>
          <a:p>
            <a:r>
              <a:rPr lang="en-US" sz="1200" dirty="0"/>
              <a:t>Joe McGuire</a:t>
            </a:r>
          </a:p>
          <a:p>
            <a:r>
              <a:rPr lang="en-US" sz="1200" dirty="0"/>
              <a:t>Mike </a:t>
            </a:r>
            <a:r>
              <a:rPr lang="en-US" sz="1200" dirty="0" err="1"/>
              <a:t>Hasselmo</a:t>
            </a:r>
            <a:endParaRPr lang="en-US" sz="1200" dirty="0"/>
          </a:p>
          <a:p>
            <a:endParaRPr lang="en-US" sz="1200" dirty="0"/>
          </a:p>
          <a:p>
            <a:r>
              <a:rPr lang="en-US" sz="1200" u="sng" dirty="0"/>
              <a:t>Cognitive Neuroimaging Center</a:t>
            </a:r>
          </a:p>
          <a:p>
            <a:r>
              <a:rPr lang="en-US" sz="1200" dirty="0"/>
              <a:t>Jay </a:t>
            </a:r>
            <a:r>
              <a:rPr lang="en-US" sz="1200" dirty="0" err="1"/>
              <a:t>Bohland</a:t>
            </a:r>
            <a:endParaRPr lang="en-US" sz="1200" dirty="0"/>
          </a:p>
          <a:p>
            <a:r>
              <a:rPr lang="en-US" sz="1200" dirty="0"/>
              <a:t>Shruthi Chakrapani</a:t>
            </a:r>
          </a:p>
        </p:txBody>
      </p:sp>
      <p:sp>
        <p:nvSpPr>
          <p:cNvPr id="12" name="TextBox 11">
            <a:extLst>
              <a:ext uri="{FF2B5EF4-FFF2-40B4-BE49-F238E27FC236}">
                <a16:creationId xmlns:a16="http://schemas.microsoft.com/office/drawing/2014/main" id="{509321DE-9667-2E45-B4D1-D55AEEAF34A6}"/>
              </a:ext>
            </a:extLst>
          </p:cNvPr>
          <p:cNvSpPr txBox="1"/>
          <p:nvPr/>
        </p:nvSpPr>
        <p:spPr>
          <a:xfrm>
            <a:off x="6785773" y="1498667"/>
            <a:ext cx="2158773" cy="2677656"/>
          </a:xfrm>
          <a:prstGeom prst="rect">
            <a:avLst/>
          </a:prstGeom>
          <a:noFill/>
        </p:spPr>
        <p:txBody>
          <a:bodyPr wrap="square" rtlCol="0">
            <a:spAutoFit/>
          </a:bodyPr>
          <a:lstStyle/>
          <a:p>
            <a:r>
              <a:rPr lang="en-US" sz="1200" u="sng" dirty="0"/>
              <a:t>Stern Lab</a:t>
            </a:r>
          </a:p>
          <a:p>
            <a:r>
              <a:rPr lang="en-US" sz="1200" dirty="0"/>
              <a:t>Chantal Stern</a:t>
            </a:r>
          </a:p>
          <a:p>
            <a:r>
              <a:rPr lang="en-US" sz="1200" dirty="0"/>
              <a:t>Allen Chang</a:t>
            </a:r>
          </a:p>
          <a:p>
            <a:r>
              <a:rPr lang="en-US" sz="1200" dirty="0"/>
              <a:t>Rachel </a:t>
            </a:r>
            <a:r>
              <a:rPr lang="en-US" sz="1200" dirty="0" err="1"/>
              <a:t>Nauer</a:t>
            </a:r>
            <a:endParaRPr lang="en-US" sz="1200" dirty="0"/>
          </a:p>
          <a:p>
            <a:r>
              <a:rPr lang="en-US" sz="1200" dirty="0"/>
              <a:t>Matt Dunne</a:t>
            </a:r>
          </a:p>
          <a:p>
            <a:r>
              <a:rPr lang="en-US" sz="1200" dirty="0" err="1"/>
              <a:t>Stamati</a:t>
            </a:r>
            <a:r>
              <a:rPr lang="en-US" sz="1200" dirty="0"/>
              <a:t> </a:t>
            </a:r>
            <a:r>
              <a:rPr lang="en-US" sz="1200" dirty="0" err="1"/>
              <a:t>Liapis</a:t>
            </a:r>
            <a:endParaRPr lang="en-US" sz="1200" dirty="0"/>
          </a:p>
          <a:p>
            <a:r>
              <a:rPr lang="en-US" sz="1200" dirty="0"/>
              <a:t>Kylie Moore</a:t>
            </a:r>
          </a:p>
          <a:p>
            <a:r>
              <a:rPr lang="en-US" sz="1200" dirty="0"/>
              <a:t>Kelli </a:t>
            </a:r>
            <a:r>
              <a:rPr lang="en-US" sz="1200" dirty="0" err="1"/>
              <a:t>Tahaney</a:t>
            </a:r>
            <a:endParaRPr lang="en-US" sz="1200" dirty="0"/>
          </a:p>
          <a:p>
            <a:r>
              <a:rPr lang="en-US" sz="1200" dirty="0" err="1"/>
              <a:t>Tashauna</a:t>
            </a:r>
            <a:r>
              <a:rPr lang="en-US" sz="1200" dirty="0"/>
              <a:t> Blankenship</a:t>
            </a:r>
          </a:p>
          <a:p>
            <a:r>
              <a:rPr lang="en-US" sz="1200" dirty="0" err="1"/>
              <a:t>Weida</a:t>
            </a:r>
            <a:r>
              <a:rPr lang="en-US" sz="1200" dirty="0"/>
              <a:t> Ma</a:t>
            </a:r>
          </a:p>
          <a:p>
            <a:r>
              <a:rPr lang="en-US" sz="1200" dirty="0"/>
              <a:t>Sheila Yee</a:t>
            </a:r>
          </a:p>
          <a:p>
            <a:endParaRPr lang="en-US" sz="1200" u="sng" dirty="0"/>
          </a:p>
          <a:p>
            <a:r>
              <a:rPr lang="en-US" sz="1200" u="sng" dirty="0"/>
              <a:t>Boston University</a:t>
            </a:r>
          </a:p>
          <a:p>
            <a:r>
              <a:rPr lang="en-US" sz="1200" dirty="0"/>
              <a:t>David Somers</a:t>
            </a:r>
          </a:p>
        </p:txBody>
      </p:sp>
    </p:spTree>
    <p:extLst>
      <p:ext uri="{BB962C8B-B14F-4D97-AF65-F5344CB8AC3E}">
        <p14:creationId xmlns:p14="http://schemas.microsoft.com/office/powerpoint/2010/main" val="4602297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88E57AB-0CD7-AD41-AD84-91E9A770F023}"/>
              </a:ext>
            </a:extLst>
          </p:cNvPr>
          <p:cNvSpPr>
            <a:spLocks noGrp="1"/>
          </p:cNvSpPr>
          <p:nvPr>
            <p:ph type="dt" sz="half" idx="10"/>
          </p:nvPr>
        </p:nvSpPr>
        <p:spPr/>
        <p:txBody>
          <a:bodyPr/>
          <a:lstStyle/>
          <a:p>
            <a:r>
              <a:rPr lang="en-US"/>
              <a:t>Morin</a:t>
            </a:r>
          </a:p>
        </p:txBody>
      </p:sp>
      <p:sp>
        <p:nvSpPr>
          <p:cNvPr id="5" name="Slide Number Placeholder 4">
            <a:extLst>
              <a:ext uri="{FF2B5EF4-FFF2-40B4-BE49-F238E27FC236}">
                <a16:creationId xmlns:a16="http://schemas.microsoft.com/office/drawing/2014/main" id="{EBAABB85-5A3C-F84E-99AE-3D3E734D7E83}"/>
              </a:ext>
            </a:extLst>
          </p:cNvPr>
          <p:cNvSpPr>
            <a:spLocks noGrp="1"/>
          </p:cNvSpPr>
          <p:nvPr>
            <p:ph type="sldNum" sz="quarter" idx="12"/>
          </p:nvPr>
        </p:nvSpPr>
        <p:spPr/>
        <p:txBody>
          <a:bodyPr/>
          <a:lstStyle/>
          <a:p>
            <a:fld id="{AA1F9EFB-B960-3A4A-B638-889634413403}" type="slidenum">
              <a:rPr lang="en-US" smtClean="0"/>
              <a:t>14</a:t>
            </a:fld>
            <a:endParaRPr lang="en-US"/>
          </a:p>
        </p:txBody>
      </p:sp>
    </p:spTree>
    <p:extLst>
      <p:ext uri="{BB962C8B-B14F-4D97-AF65-F5344CB8AC3E}">
        <p14:creationId xmlns:p14="http://schemas.microsoft.com/office/powerpoint/2010/main" val="28985955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9143C-549C-6D4B-A348-A470444889C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E8B298C-1089-3446-8919-6E03FD4882BE}"/>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D417674E-1C8A-E34C-B5A4-7C2C5D367FCB}"/>
              </a:ext>
            </a:extLst>
          </p:cNvPr>
          <p:cNvSpPr>
            <a:spLocks noGrp="1"/>
          </p:cNvSpPr>
          <p:nvPr>
            <p:ph type="dt" sz="half" idx="10"/>
          </p:nvPr>
        </p:nvSpPr>
        <p:spPr/>
        <p:txBody>
          <a:bodyPr/>
          <a:lstStyle/>
          <a:p>
            <a:r>
              <a:rPr lang="en-US"/>
              <a:t>Morin</a:t>
            </a:r>
          </a:p>
        </p:txBody>
      </p:sp>
      <p:sp>
        <p:nvSpPr>
          <p:cNvPr id="5" name="Slide Number Placeholder 4">
            <a:extLst>
              <a:ext uri="{FF2B5EF4-FFF2-40B4-BE49-F238E27FC236}">
                <a16:creationId xmlns:a16="http://schemas.microsoft.com/office/drawing/2014/main" id="{5E24A5E7-6D47-0245-BB75-E6DFE35CB688}"/>
              </a:ext>
            </a:extLst>
          </p:cNvPr>
          <p:cNvSpPr>
            <a:spLocks noGrp="1"/>
          </p:cNvSpPr>
          <p:nvPr>
            <p:ph type="sldNum" sz="quarter" idx="12"/>
          </p:nvPr>
        </p:nvSpPr>
        <p:spPr/>
        <p:txBody>
          <a:bodyPr/>
          <a:lstStyle/>
          <a:p>
            <a:fld id="{AA1F9EFB-B960-3A4A-B638-889634413403}" type="slidenum">
              <a:rPr lang="en-US" smtClean="0"/>
              <a:t>15</a:t>
            </a:fld>
            <a:endParaRPr lang="en-US"/>
          </a:p>
        </p:txBody>
      </p:sp>
      <p:pic>
        <p:nvPicPr>
          <p:cNvPr id="6" name="Picture 5">
            <a:extLst>
              <a:ext uri="{FF2B5EF4-FFF2-40B4-BE49-F238E27FC236}">
                <a16:creationId xmlns:a16="http://schemas.microsoft.com/office/drawing/2014/main" id="{BE29B738-0169-5747-807C-51386434D953}"/>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a:ext>
            </a:extLst>
          </a:blip>
          <a:srcRect/>
          <a:stretch/>
        </p:blipFill>
        <p:spPr>
          <a:xfrm>
            <a:off x="628650" y="646370"/>
            <a:ext cx="3934336" cy="2824418"/>
          </a:xfrm>
          <a:prstGeom prst="rect">
            <a:avLst/>
          </a:prstGeom>
        </p:spPr>
      </p:pic>
      <p:pic>
        <p:nvPicPr>
          <p:cNvPr id="7" name="Picture 6">
            <a:extLst>
              <a:ext uri="{FF2B5EF4-FFF2-40B4-BE49-F238E27FC236}">
                <a16:creationId xmlns:a16="http://schemas.microsoft.com/office/drawing/2014/main" id="{0516E59A-08A6-3A49-BF67-50B98595A75D}"/>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a:ext>
            </a:extLst>
          </a:blip>
          <a:srcRect/>
          <a:stretch/>
        </p:blipFill>
        <p:spPr>
          <a:xfrm>
            <a:off x="628650" y="3453607"/>
            <a:ext cx="3945937" cy="2624464"/>
          </a:xfrm>
          <a:prstGeom prst="rect">
            <a:avLst/>
          </a:prstGeom>
        </p:spPr>
      </p:pic>
      <p:pic>
        <p:nvPicPr>
          <p:cNvPr id="8" name="Picture 7">
            <a:extLst>
              <a:ext uri="{FF2B5EF4-FFF2-40B4-BE49-F238E27FC236}">
                <a16:creationId xmlns:a16="http://schemas.microsoft.com/office/drawing/2014/main" id="{CE59042E-E6B3-4343-995D-2CB10C05BB05}"/>
              </a:ext>
            </a:extLst>
          </p:cNvPr>
          <p:cNvPicPr>
            <a:picLocks noChangeAspect="1"/>
          </p:cNvPicPr>
          <p:nvPr/>
        </p:nvPicPr>
        <p:blipFill rotWithShape="1">
          <a:blip r:embed="rId6" cstate="email">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a:ext>
            </a:extLst>
          </a:blip>
          <a:srcRect/>
          <a:stretch/>
        </p:blipFill>
        <p:spPr>
          <a:xfrm>
            <a:off x="4768663" y="3298288"/>
            <a:ext cx="4194278" cy="2878675"/>
          </a:xfrm>
          <a:prstGeom prst="rect">
            <a:avLst/>
          </a:prstGeom>
        </p:spPr>
      </p:pic>
      <p:pic>
        <p:nvPicPr>
          <p:cNvPr id="9" name="Picture 8">
            <a:extLst>
              <a:ext uri="{FF2B5EF4-FFF2-40B4-BE49-F238E27FC236}">
                <a16:creationId xmlns:a16="http://schemas.microsoft.com/office/drawing/2014/main" id="{65CA83F8-DA31-B743-9D68-82C7D5F4123A}"/>
              </a:ext>
            </a:extLst>
          </p:cNvPr>
          <p:cNvPicPr>
            <a:picLocks noChangeAspect="1"/>
          </p:cNvPicPr>
          <p:nvPr/>
        </p:nvPicPr>
        <p:blipFill rotWithShape="1">
          <a:blip r:embed="rId8" cstate="email">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a:ext>
            </a:extLst>
          </a:blip>
          <a:srcRect/>
          <a:stretch/>
        </p:blipFill>
        <p:spPr>
          <a:xfrm>
            <a:off x="4572000" y="597485"/>
            <a:ext cx="4040437" cy="2856122"/>
          </a:xfrm>
          <a:prstGeom prst="rect">
            <a:avLst/>
          </a:prstGeom>
        </p:spPr>
      </p:pic>
    </p:spTree>
    <p:extLst>
      <p:ext uri="{BB962C8B-B14F-4D97-AF65-F5344CB8AC3E}">
        <p14:creationId xmlns:p14="http://schemas.microsoft.com/office/powerpoint/2010/main" val="6764899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99F3B-8319-9D47-A4CA-AB02FAE378CC}"/>
              </a:ext>
            </a:extLst>
          </p:cNvPr>
          <p:cNvSpPr>
            <a:spLocks noGrp="1"/>
          </p:cNvSpPr>
          <p:nvPr>
            <p:ph type="title"/>
          </p:nvPr>
        </p:nvSpPr>
        <p:spPr>
          <a:xfrm>
            <a:off x="481166" y="162382"/>
            <a:ext cx="7886700" cy="1325563"/>
          </a:xfrm>
        </p:spPr>
        <p:txBody>
          <a:bodyPr>
            <a:normAutofit/>
          </a:bodyPr>
          <a:lstStyle/>
          <a:p>
            <a:r>
              <a:rPr lang="en-US" sz="3600" dirty="0"/>
              <a:t>The Frontoparietal Control Network Supports Logical Reasoning</a:t>
            </a:r>
          </a:p>
        </p:txBody>
      </p:sp>
      <p:sp>
        <p:nvSpPr>
          <p:cNvPr id="4" name="Date Placeholder 3">
            <a:extLst>
              <a:ext uri="{FF2B5EF4-FFF2-40B4-BE49-F238E27FC236}">
                <a16:creationId xmlns:a16="http://schemas.microsoft.com/office/drawing/2014/main" id="{3D672191-F2FA-2141-A08F-99FAB124319E}"/>
              </a:ext>
            </a:extLst>
          </p:cNvPr>
          <p:cNvSpPr>
            <a:spLocks noGrp="1"/>
          </p:cNvSpPr>
          <p:nvPr>
            <p:ph type="dt" sz="half" idx="10"/>
          </p:nvPr>
        </p:nvSpPr>
        <p:spPr/>
        <p:txBody>
          <a:bodyPr/>
          <a:lstStyle/>
          <a:p>
            <a:r>
              <a:rPr lang="en-US"/>
              <a:t>Morin</a:t>
            </a:r>
          </a:p>
        </p:txBody>
      </p:sp>
      <p:sp>
        <p:nvSpPr>
          <p:cNvPr id="5" name="Slide Number Placeholder 4">
            <a:extLst>
              <a:ext uri="{FF2B5EF4-FFF2-40B4-BE49-F238E27FC236}">
                <a16:creationId xmlns:a16="http://schemas.microsoft.com/office/drawing/2014/main" id="{82D0ADC1-4729-E141-A520-7032A43D2F5F}"/>
              </a:ext>
            </a:extLst>
          </p:cNvPr>
          <p:cNvSpPr>
            <a:spLocks noGrp="1"/>
          </p:cNvSpPr>
          <p:nvPr>
            <p:ph type="sldNum" sz="quarter" idx="12"/>
          </p:nvPr>
        </p:nvSpPr>
        <p:spPr/>
        <p:txBody>
          <a:bodyPr/>
          <a:lstStyle/>
          <a:p>
            <a:fld id="{AA1F9EFB-B960-3A4A-B638-889634413403}" type="slidenum">
              <a:rPr lang="en-US" smtClean="0"/>
              <a:t>16</a:t>
            </a:fld>
            <a:endParaRPr lang="en-US"/>
          </a:p>
        </p:txBody>
      </p:sp>
      <p:sp>
        <p:nvSpPr>
          <p:cNvPr id="12" name="TextBox 11">
            <a:extLst>
              <a:ext uri="{FF2B5EF4-FFF2-40B4-BE49-F238E27FC236}">
                <a16:creationId xmlns:a16="http://schemas.microsoft.com/office/drawing/2014/main" id="{D9F69BBD-07A3-CD4C-9FE7-F3B88E3A4D25}"/>
              </a:ext>
            </a:extLst>
          </p:cNvPr>
          <p:cNvSpPr txBox="1"/>
          <p:nvPr/>
        </p:nvSpPr>
        <p:spPr>
          <a:xfrm>
            <a:off x="4467116" y="3592036"/>
            <a:ext cx="3130537" cy="369332"/>
          </a:xfrm>
          <a:prstGeom prst="rect">
            <a:avLst/>
          </a:prstGeom>
          <a:noFill/>
        </p:spPr>
        <p:txBody>
          <a:bodyPr wrap="none" rtlCol="0">
            <a:spAutoFit/>
          </a:bodyPr>
          <a:lstStyle/>
          <a:p>
            <a:r>
              <a:rPr lang="en-US" dirty="0">
                <a:solidFill>
                  <a:srgbClr val="FFC000"/>
                </a:solidFill>
              </a:rPr>
              <a:t>Frontoparietal Control Network</a:t>
            </a:r>
          </a:p>
        </p:txBody>
      </p:sp>
      <p:sp>
        <p:nvSpPr>
          <p:cNvPr id="17" name="Content Placeholder 2">
            <a:extLst>
              <a:ext uri="{FF2B5EF4-FFF2-40B4-BE49-F238E27FC236}">
                <a16:creationId xmlns:a16="http://schemas.microsoft.com/office/drawing/2014/main" id="{BFBA08F4-3317-E348-86D1-A2814C49824F}"/>
              </a:ext>
            </a:extLst>
          </p:cNvPr>
          <p:cNvSpPr>
            <a:spLocks noGrp="1"/>
          </p:cNvSpPr>
          <p:nvPr>
            <p:ph idx="1"/>
          </p:nvPr>
        </p:nvSpPr>
        <p:spPr>
          <a:xfrm>
            <a:off x="597044" y="4592793"/>
            <a:ext cx="7886700" cy="1375756"/>
          </a:xfrm>
        </p:spPr>
        <p:txBody>
          <a:bodyPr/>
          <a:lstStyle/>
          <a:p>
            <a:pPr marL="0" indent="0">
              <a:buNone/>
            </a:pPr>
            <a:r>
              <a:rPr lang="en-US" b="1" u="sng" dirty="0"/>
              <a:t>Central Problem: </a:t>
            </a:r>
            <a:r>
              <a:rPr lang="en-US" dirty="0"/>
              <a:t>During a logical reasoning task, can we detect separate neural signals supporting </a:t>
            </a:r>
            <a:r>
              <a:rPr lang="en-US" b="1" dirty="0"/>
              <a:t>symbolic processing </a:t>
            </a:r>
            <a:r>
              <a:rPr lang="en-US" dirty="0"/>
              <a:t>vs.</a:t>
            </a:r>
            <a:r>
              <a:rPr lang="en-US" b="1" dirty="0"/>
              <a:t> analogical thinking</a:t>
            </a:r>
            <a:r>
              <a:rPr lang="en-US" dirty="0"/>
              <a:t>?</a:t>
            </a:r>
          </a:p>
        </p:txBody>
      </p:sp>
      <p:pic>
        <p:nvPicPr>
          <p:cNvPr id="7" name="Picture 6">
            <a:extLst>
              <a:ext uri="{FF2B5EF4-FFF2-40B4-BE49-F238E27FC236}">
                <a16:creationId xmlns:a16="http://schemas.microsoft.com/office/drawing/2014/main" id="{AB408D00-D5FA-D747-9B8F-02CA52D62E6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35490" y="1609148"/>
            <a:ext cx="2159000" cy="2027197"/>
          </a:xfrm>
          <a:prstGeom prst="rect">
            <a:avLst/>
          </a:prstGeom>
        </p:spPr>
      </p:pic>
      <p:sp>
        <p:nvSpPr>
          <p:cNvPr id="18" name="TextBox 17">
            <a:extLst>
              <a:ext uri="{FF2B5EF4-FFF2-40B4-BE49-F238E27FC236}">
                <a16:creationId xmlns:a16="http://schemas.microsoft.com/office/drawing/2014/main" id="{30E07A10-BD6C-E74E-862C-E9DD7083B835}"/>
              </a:ext>
            </a:extLst>
          </p:cNvPr>
          <p:cNvSpPr txBox="1"/>
          <p:nvPr/>
        </p:nvSpPr>
        <p:spPr>
          <a:xfrm>
            <a:off x="6176369" y="4040185"/>
            <a:ext cx="2191497" cy="369332"/>
          </a:xfrm>
          <a:prstGeom prst="rect">
            <a:avLst/>
          </a:prstGeom>
          <a:noFill/>
        </p:spPr>
        <p:txBody>
          <a:bodyPr wrap="none" rtlCol="0">
            <a:spAutoFit/>
          </a:bodyPr>
          <a:lstStyle/>
          <a:p>
            <a:r>
              <a:rPr lang="en-US" dirty="0"/>
              <a:t>(Melrose, et al. 2018)</a:t>
            </a:r>
          </a:p>
        </p:txBody>
      </p:sp>
      <p:pic>
        <p:nvPicPr>
          <p:cNvPr id="19" name="Picture 18">
            <a:extLst>
              <a:ext uri="{FF2B5EF4-FFF2-40B4-BE49-F238E27FC236}">
                <a16:creationId xmlns:a16="http://schemas.microsoft.com/office/drawing/2014/main" id="{56D061BD-4D13-D042-9355-F7DC23624B6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37592" y="1790726"/>
            <a:ext cx="4092749" cy="1761901"/>
          </a:xfrm>
          <a:prstGeom prst="rect">
            <a:avLst/>
          </a:prstGeom>
        </p:spPr>
      </p:pic>
    </p:spTree>
    <p:extLst>
      <p:ext uri="{BB962C8B-B14F-4D97-AF65-F5344CB8AC3E}">
        <p14:creationId xmlns:p14="http://schemas.microsoft.com/office/powerpoint/2010/main" val="2124695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build="p"/>
    </p:bld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99F3B-8319-9D47-A4CA-AB02FAE378CC}"/>
              </a:ext>
            </a:extLst>
          </p:cNvPr>
          <p:cNvSpPr>
            <a:spLocks noGrp="1"/>
          </p:cNvSpPr>
          <p:nvPr>
            <p:ph type="title"/>
          </p:nvPr>
        </p:nvSpPr>
        <p:spPr>
          <a:xfrm>
            <a:off x="481166" y="162382"/>
            <a:ext cx="7886700" cy="1325563"/>
          </a:xfrm>
        </p:spPr>
        <p:txBody>
          <a:bodyPr>
            <a:normAutofit/>
          </a:bodyPr>
          <a:lstStyle/>
          <a:p>
            <a:r>
              <a:rPr lang="en-US" sz="3600" dirty="0"/>
              <a:t>The Frontoparietal Control Network Supports Logical Reasoning</a:t>
            </a:r>
          </a:p>
        </p:txBody>
      </p:sp>
      <p:sp>
        <p:nvSpPr>
          <p:cNvPr id="4" name="Date Placeholder 3">
            <a:extLst>
              <a:ext uri="{FF2B5EF4-FFF2-40B4-BE49-F238E27FC236}">
                <a16:creationId xmlns:a16="http://schemas.microsoft.com/office/drawing/2014/main" id="{3D672191-F2FA-2141-A08F-99FAB124319E}"/>
              </a:ext>
            </a:extLst>
          </p:cNvPr>
          <p:cNvSpPr>
            <a:spLocks noGrp="1"/>
          </p:cNvSpPr>
          <p:nvPr>
            <p:ph type="dt" sz="half" idx="10"/>
          </p:nvPr>
        </p:nvSpPr>
        <p:spPr/>
        <p:txBody>
          <a:bodyPr/>
          <a:lstStyle/>
          <a:p>
            <a:r>
              <a:rPr lang="en-US"/>
              <a:t>Morin</a:t>
            </a:r>
          </a:p>
        </p:txBody>
      </p:sp>
      <p:sp>
        <p:nvSpPr>
          <p:cNvPr id="5" name="Slide Number Placeholder 4">
            <a:extLst>
              <a:ext uri="{FF2B5EF4-FFF2-40B4-BE49-F238E27FC236}">
                <a16:creationId xmlns:a16="http://schemas.microsoft.com/office/drawing/2014/main" id="{82D0ADC1-4729-E141-A520-7032A43D2F5F}"/>
              </a:ext>
            </a:extLst>
          </p:cNvPr>
          <p:cNvSpPr>
            <a:spLocks noGrp="1"/>
          </p:cNvSpPr>
          <p:nvPr>
            <p:ph type="sldNum" sz="quarter" idx="12"/>
          </p:nvPr>
        </p:nvSpPr>
        <p:spPr/>
        <p:txBody>
          <a:bodyPr/>
          <a:lstStyle/>
          <a:p>
            <a:fld id="{AA1F9EFB-B960-3A4A-B638-889634413403}" type="slidenum">
              <a:rPr lang="en-US" smtClean="0"/>
              <a:t>17</a:t>
            </a:fld>
            <a:endParaRPr lang="en-US"/>
          </a:p>
        </p:txBody>
      </p:sp>
      <p:sp>
        <p:nvSpPr>
          <p:cNvPr id="12" name="TextBox 11">
            <a:extLst>
              <a:ext uri="{FF2B5EF4-FFF2-40B4-BE49-F238E27FC236}">
                <a16:creationId xmlns:a16="http://schemas.microsoft.com/office/drawing/2014/main" id="{D9F69BBD-07A3-CD4C-9FE7-F3B88E3A4D25}"/>
              </a:ext>
            </a:extLst>
          </p:cNvPr>
          <p:cNvSpPr txBox="1"/>
          <p:nvPr/>
        </p:nvSpPr>
        <p:spPr>
          <a:xfrm>
            <a:off x="4594076" y="3835659"/>
            <a:ext cx="3130537" cy="369332"/>
          </a:xfrm>
          <a:prstGeom prst="rect">
            <a:avLst/>
          </a:prstGeom>
          <a:noFill/>
        </p:spPr>
        <p:txBody>
          <a:bodyPr wrap="none" rtlCol="0">
            <a:spAutoFit/>
          </a:bodyPr>
          <a:lstStyle/>
          <a:p>
            <a:r>
              <a:rPr lang="en-US" dirty="0">
                <a:solidFill>
                  <a:srgbClr val="00B050"/>
                </a:solidFill>
              </a:rPr>
              <a:t>Frontoparietal Control Network</a:t>
            </a:r>
          </a:p>
        </p:txBody>
      </p:sp>
      <p:grpSp>
        <p:nvGrpSpPr>
          <p:cNvPr id="20" name="Group 19">
            <a:extLst>
              <a:ext uri="{FF2B5EF4-FFF2-40B4-BE49-F238E27FC236}">
                <a16:creationId xmlns:a16="http://schemas.microsoft.com/office/drawing/2014/main" id="{9EC79FEC-781D-3A49-A37F-2C518BD333A2}"/>
              </a:ext>
            </a:extLst>
          </p:cNvPr>
          <p:cNvGrpSpPr/>
          <p:nvPr/>
        </p:nvGrpSpPr>
        <p:grpSpPr>
          <a:xfrm>
            <a:off x="6056589" y="1643095"/>
            <a:ext cx="2311277" cy="2165567"/>
            <a:chOff x="6035457" y="3488100"/>
            <a:chExt cx="2311277" cy="2165567"/>
          </a:xfrm>
        </p:grpSpPr>
        <p:pic>
          <p:nvPicPr>
            <p:cNvPr id="14" name="Picture 13">
              <a:extLst>
                <a:ext uri="{FF2B5EF4-FFF2-40B4-BE49-F238E27FC236}">
                  <a16:creationId xmlns:a16="http://schemas.microsoft.com/office/drawing/2014/main" id="{EDC5DC61-738B-7743-99E9-F847E7E27362}"/>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8607" b="97131" l="5000" r="95000"/>
                      </a14:imgEffect>
                    </a14:imgLayer>
                  </a14:imgProps>
                </a:ext>
                <a:ext uri="{28A0092B-C50C-407E-A947-70E740481C1C}">
                  <a14:useLocalDpi xmlns:a14="http://schemas.microsoft.com/office/drawing/2010/main"/>
                </a:ext>
              </a:extLst>
            </a:blip>
            <a:srcRect/>
            <a:stretch/>
          </p:blipFill>
          <p:spPr>
            <a:xfrm>
              <a:off x="6035457" y="3488100"/>
              <a:ext cx="2311277" cy="2165567"/>
            </a:xfrm>
            <a:prstGeom prst="rect">
              <a:avLst/>
            </a:prstGeom>
          </p:spPr>
        </p:pic>
        <p:sp>
          <p:nvSpPr>
            <p:cNvPr id="15" name="Oval 14">
              <a:extLst>
                <a:ext uri="{FF2B5EF4-FFF2-40B4-BE49-F238E27FC236}">
                  <a16:creationId xmlns:a16="http://schemas.microsoft.com/office/drawing/2014/main" id="{A9C85135-08EF-0949-AB01-7B10DB009681}"/>
                </a:ext>
              </a:extLst>
            </p:cNvPr>
            <p:cNvSpPr/>
            <p:nvPr/>
          </p:nvSpPr>
          <p:spPr>
            <a:xfrm rot="4401279">
              <a:off x="6567211" y="3885502"/>
              <a:ext cx="300041" cy="399863"/>
            </a:xfrm>
            <a:prstGeom prst="ellipse">
              <a:avLst/>
            </a:prstGeom>
            <a:solidFill>
              <a:srgbClr val="00B050">
                <a:alpha val="6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5FD2432-8A5B-1E40-BAF4-412DD66C9C72}"/>
                </a:ext>
              </a:extLst>
            </p:cNvPr>
            <p:cNvSpPr/>
            <p:nvPr/>
          </p:nvSpPr>
          <p:spPr>
            <a:xfrm rot="2626918">
              <a:off x="7543024" y="3883763"/>
              <a:ext cx="320914" cy="291898"/>
            </a:xfrm>
            <a:prstGeom prst="ellipse">
              <a:avLst/>
            </a:prstGeom>
            <a:solidFill>
              <a:srgbClr val="00B050">
                <a:alpha val="6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4A1D5A59-4B82-6944-9BDF-B739582869B4}"/>
              </a:ext>
            </a:extLst>
          </p:cNvPr>
          <p:cNvGrpSpPr/>
          <p:nvPr/>
        </p:nvGrpSpPr>
        <p:grpSpPr>
          <a:xfrm>
            <a:off x="3672337" y="1643095"/>
            <a:ext cx="2160628" cy="2019816"/>
            <a:chOff x="5026676" y="1396365"/>
            <a:chExt cx="3825652" cy="3576328"/>
          </a:xfrm>
        </p:grpSpPr>
        <p:pic>
          <p:nvPicPr>
            <p:cNvPr id="9" name="Picture 8">
              <a:extLst>
                <a:ext uri="{FF2B5EF4-FFF2-40B4-BE49-F238E27FC236}">
                  <a16:creationId xmlns:a16="http://schemas.microsoft.com/office/drawing/2014/main" id="{A0E6797A-369E-A44A-8E08-455B4D04BBA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026676" y="1396365"/>
              <a:ext cx="3825652" cy="3576328"/>
            </a:xfrm>
            <a:prstGeom prst="rect">
              <a:avLst/>
            </a:prstGeom>
          </p:spPr>
        </p:pic>
        <p:sp>
          <p:nvSpPr>
            <p:cNvPr id="10" name="Oval 9">
              <a:extLst>
                <a:ext uri="{FF2B5EF4-FFF2-40B4-BE49-F238E27FC236}">
                  <a16:creationId xmlns:a16="http://schemas.microsoft.com/office/drawing/2014/main" id="{527BC1FE-E746-404E-93EF-1D40DC293523}"/>
                </a:ext>
              </a:extLst>
            </p:cNvPr>
            <p:cNvSpPr/>
            <p:nvPr/>
          </p:nvSpPr>
          <p:spPr>
            <a:xfrm rot="2626918">
              <a:off x="7142516" y="2245548"/>
              <a:ext cx="1499887" cy="560017"/>
            </a:xfrm>
            <a:prstGeom prst="ellipse">
              <a:avLst/>
            </a:prstGeom>
            <a:solidFill>
              <a:srgbClr val="00B050">
                <a:alpha val="6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62A50508-3DDC-F04E-B88B-A9E1D2174FDB}"/>
                </a:ext>
              </a:extLst>
            </p:cNvPr>
            <p:cNvSpPr/>
            <p:nvPr/>
          </p:nvSpPr>
          <p:spPr>
            <a:xfrm rot="2626918">
              <a:off x="5609669" y="2154887"/>
              <a:ext cx="816785" cy="1641789"/>
            </a:xfrm>
            <a:prstGeom prst="ellipse">
              <a:avLst/>
            </a:prstGeom>
            <a:solidFill>
              <a:srgbClr val="00B050">
                <a:alpha val="6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Content Placeholder 2">
            <a:extLst>
              <a:ext uri="{FF2B5EF4-FFF2-40B4-BE49-F238E27FC236}">
                <a16:creationId xmlns:a16="http://schemas.microsoft.com/office/drawing/2014/main" id="{BFBA08F4-3317-E348-86D1-A2814C49824F}"/>
              </a:ext>
            </a:extLst>
          </p:cNvPr>
          <p:cNvSpPr>
            <a:spLocks noGrp="1"/>
          </p:cNvSpPr>
          <p:nvPr>
            <p:ph idx="1"/>
          </p:nvPr>
        </p:nvSpPr>
        <p:spPr>
          <a:xfrm>
            <a:off x="597044" y="4592793"/>
            <a:ext cx="7886700" cy="1375756"/>
          </a:xfrm>
        </p:spPr>
        <p:txBody>
          <a:bodyPr/>
          <a:lstStyle/>
          <a:p>
            <a:pPr marL="0" indent="0">
              <a:buNone/>
            </a:pPr>
            <a:r>
              <a:rPr lang="en-US" b="1" u="sng" dirty="0"/>
              <a:t>Central Problem: </a:t>
            </a:r>
            <a:r>
              <a:rPr lang="en-US" dirty="0"/>
              <a:t>During a logical reasoning task, can we detect separate neural signals supporting </a:t>
            </a:r>
            <a:r>
              <a:rPr lang="en-US" b="1" dirty="0"/>
              <a:t>symbolic processing </a:t>
            </a:r>
            <a:r>
              <a:rPr lang="en-US" dirty="0"/>
              <a:t>vs.</a:t>
            </a:r>
            <a:r>
              <a:rPr lang="en-US" b="1" dirty="0"/>
              <a:t> analogical thinking</a:t>
            </a:r>
            <a:r>
              <a:rPr lang="en-US" dirty="0"/>
              <a:t>?</a:t>
            </a:r>
          </a:p>
        </p:txBody>
      </p:sp>
      <p:pic>
        <p:nvPicPr>
          <p:cNvPr id="7" name="Picture 6">
            <a:extLst>
              <a:ext uri="{FF2B5EF4-FFF2-40B4-BE49-F238E27FC236}">
                <a16:creationId xmlns:a16="http://schemas.microsoft.com/office/drawing/2014/main" id="{AB408D00-D5FA-D747-9B8F-02CA52D62E6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035490" y="1609148"/>
            <a:ext cx="2159000" cy="2027197"/>
          </a:xfrm>
          <a:prstGeom prst="rect">
            <a:avLst/>
          </a:prstGeom>
        </p:spPr>
      </p:pic>
    </p:spTree>
    <p:extLst>
      <p:ext uri="{BB962C8B-B14F-4D97-AF65-F5344CB8AC3E}">
        <p14:creationId xmlns:p14="http://schemas.microsoft.com/office/powerpoint/2010/main" val="2628470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B7433-FA59-4D45-B1F5-7C4FE482F69F}"/>
              </a:ext>
            </a:extLst>
          </p:cNvPr>
          <p:cNvSpPr>
            <a:spLocks noGrp="1"/>
          </p:cNvSpPr>
          <p:nvPr>
            <p:ph type="title"/>
          </p:nvPr>
        </p:nvSpPr>
        <p:spPr/>
        <p:txBody>
          <a:bodyPr>
            <a:normAutofit/>
          </a:bodyPr>
          <a:lstStyle/>
          <a:p>
            <a:r>
              <a:rPr lang="en-US" sz="3600" dirty="0"/>
              <a:t>Central Problem</a:t>
            </a:r>
          </a:p>
        </p:txBody>
      </p:sp>
      <p:sp>
        <p:nvSpPr>
          <p:cNvPr id="3" name="Content Placeholder 2">
            <a:extLst>
              <a:ext uri="{FF2B5EF4-FFF2-40B4-BE49-F238E27FC236}">
                <a16:creationId xmlns:a16="http://schemas.microsoft.com/office/drawing/2014/main" id="{983F851B-649A-5042-9A2F-2DCC09D07F5D}"/>
              </a:ext>
            </a:extLst>
          </p:cNvPr>
          <p:cNvSpPr>
            <a:spLocks noGrp="1"/>
          </p:cNvSpPr>
          <p:nvPr>
            <p:ph idx="1"/>
          </p:nvPr>
        </p:nvSpPr>
        <p:spPr/>
        <p:txBody>
          <a:bodyPr/>
          <a:lstStyle/>
          <a:p>
            <a:r>
              <a:rPr lang="en-US" dirty="0"/>
              <a:t>During a logical reasoning task, can we detect separate neural signals supporting </a:t>
            </a:r>
            <a:r>
              <a:rPr lang="en-US" b="1" dirty="0"/>
              <a:t>symbolic processing </a:t>
            </a:r>
            <a:r>
              <a:rPr lang="en-US" dirty="0"/>
              <a:t>vs.</a:t>
            </a:r>
            <a:r>
              <a:rPr lang="en-US" b="1" dirty="0"/>
              <a:t> analogical thinking</a:t>
            </a:r>
            <a:r>
              <a:rPr lang="en-US" dirty="0"/>
              <a:t>?</a:t>
            </a:r>
          </a:p>
        </p:txBody>
      </p:sp>
      <p:sp>
        <p:nvSpPr>
          <p:cNvPr id="4" name="Date Placeholder 3">
            <a:extLst>
              <a:ext uri="{FF2B5EF4-FFF2-40B4-BE49-F238E27FC236}">
                <a16:creationId xmlns:a16="http://schemas.microsoft.com/office/drawing/2014/main" id="{5A78D832-95B2-4F49-B23F-8B5C342FACE0}"/>
              </a:ext>
            </a:extLst>
          </p:cNvPr>
          <p:cNvSpPr>
            <a:spLocks noGrp="1"/>
          </p:cNvSpPr>
          <p:nvPr>
            <p:ph type="dt" sz="half" idx="10"/>
          </p:nvPr>
        </p:nvSpPr>
        <p:spPr/>
        <p:txBody>
          <a:bodyPr/>
          <a:lstStyle/>
          <a:p>
            <a:r>
              <a:rPr lang="en-US"/>
              <a:t>Morin</a:t>
            </a:r>
          </a:p>
        </p:txBody>
      </p:sp>
      <p:sp>
        <p:nvSpPr>
          <p:cNvPr id="5" name="Slide Number Placeholder 4">
            <a:extLst>
              <a:ext uri="{FF2B5EF4-FFF2-40B4-BE49-F238E27FC236}">
                <a16:creationId xmlns:a16="http://schemas.microsoft.com/office/drawing/2014/main" id="{DDDE5674-7F7C-7B4E-B4A0-B5F5C33BCF74}"/>
              </a:ext>
            </a:extLst>
          </p:cNvPr>
          <p:cNvSpPr>
            <a:spLocks noGrp="1"/>
          </p:cNvSpPr>
          <p:nvPr>
            <p:ph type="sldNum" sz="quarter" idx="12"/>
          </p:nvPr>
        </p:nvSpPr>
        <p:spPr/>
        <p:txBody>
          <a:bodyPr/>
          <a:lstStyle/>
          <a:p>
            <a:fld id="{AA1F9EFB-B960-3A4A-B638-889634413403}" type="slidenum">
              <a:rPr lang="en-US" smtClean="0"/>
              <a:t>18</a:t>
            </a:fld>
            <a:endParaRPr lang="en-US"/>
          </a:p>
        </p:txBody>
      </p:sp>
      <p:sp>
        <p:nvSpPr>
          <p:cNvPr id="6" name="TextBox 5">
            <a:extLst>
              <a:ext uri="{FF2B5EF4-FFF2-40B4-BE49-F238E27FC236}">
                <a16:creationId xmlns:a16="http://schemas.microsoft.com/office/drawing/2014/main" id="{FE22D0CD-0F79-C04C-A107-B5FBBB40AD56}"/>
              </a:ext>
            </a:extLst>
          </p:cNvPr>
          <p:cNvSpPr txBox="1"/>
          <p:nvPr/>
        </p:nvSpPr>
        <p:spPr>
          <a:xfrm>
            <a:off x="4749798" y="5592149"/>
            <a:ext cx="3130537" cy="369332"/>
          </a:xfrm>
          <a:prstGeom prst="rect">
            <a:avLst/>
          </a:prstGeom>
          <a:noFill/>
        </p:spPr>
        <p:txBody>
          <a:bodyPr wrap="none" rtlCol="0">
            <a:spAutoFit/>
          </a:bodyPr>
          <a:lstStyle/>
          <a:p>
            <a:r>
              <a:rPr lang="en-US" dirty="0">
                <a:solidFill>
                  <a:srgbClr val="00B050"/>
                </a:solidFill>
              </a:rPr>
              <a:t>Frontoparietal Control Network</a:t>
            </a:r>
          </a:p>
        </p:txBody>
      </p:sp>
      <p:grpSp>
        <p:nvGrpSpPr>
          <p:cNvPr id="7" name="Group 6">
            <a:extLst>
              <a:ext uri="{FF2B5EF4-FFF2-40B4-BE49-F238E27FC236}">
                <a16:creationId xmlns:a16="http://schemas.microsoft.com/office/drawing/2014/main" id="{CD8FFB61-1145-5947-A516-93284A45A6CF}"/>
              </a:ext>
            </a:extLst>
          </p:cNvPr>
          <p:cNvGrpSpPr/>
          <p:nvPr/>
        </p:nvGrpSpPr>
        <p:grpSpPr>
          <a:xfrm>
            <a:off x="5995480" y="3319040"/>
            <a:ext cx="2311277" cy="2165567"/>
            <a:chOff x="6035457" y="3488100"/>
            <a:chExt cx="2311277" cy="2165567"/>
          </a:xfrm>
        </p:grpSpPr>
        <p:pic>
          <p:nvPicPr>
            <p:cNvPr id="8" name="Picture 7">
              <a:extLst>
                <a:ext uri="{FF2B5EF4-FFF2-40B4-BE49-F238E27FC236}">
                  <a16:creationId xmlns:a16="http://schemas.microsoft.com/office/drawing/2014/main" id="{0D10873F-71F9-4A42-8AEC-F4D9E2360099}"/>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ackgroundRemoval t="8607" b="97131" l="5000" r="95000"/>
                      </a14:imgEffect>
                    </a14:imgLayer>
                  </a14:imgProps>
                </a:ext>
                <a:ext uri="{28A0092B-C50C-407E-A947-70E740481C1C}">
                  <a14:useLocalDpi xmlns:a14="http://schemas.microsoft.com/office/drawing/2010/main"/>
                </a:ext>
              </a:extLst>
            </a:blip>
            <a:srcRect/>
            <a:stretch/>
          </p:blipFill>
          <p:spPr>
            <a:xfrm>
              <a:off x="6035457" y="3488100"/>
              <a:ext cx="2311277" cy="2165567"/>
            </a:xfrm>
            <a:prstGeom prst="rect">
              <a:avLst/>
            </a:prstGeom>
          </p:spPr>
        </p:pic>
        <p:sp>
          <p:nvSpPr>
            <p:cNvPr id="9" name="Oval 8">
              <a:extLst>
                <a:ext uri="{FF2B5EF4-FFF2-40B4-BE49-F238E27FC236}">
                  <a16:creationId xmlns:a16="http://schemas.microsoft.com/office/drawing/2014/main" id="{CA704B71-76F6-3547-BECD-FC820C396F88}"/>
                </a:ext>
              </a:extLst>
            </p:cNvPr>
            <p:cNvSpPr/>
            <p:nvPr/>
          </p:nvSpPr>
          <p:spPr>
            <a:xfrm rot="4401279">
              <a:off x="6567211" y="3885502"/>
              <a:ext cx="300041" cy="399863"/>
            </a:xfrm>
            <a:prstGeom prst="ellipse">
              <a:avLst/>
            </a:prstGeom>
            <a:solidFill>
              <a:srgbClr val="00B050">
                <a:alpha val="6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94FD1E5-E456-A148-BA39-0F65B580E95C}"/>
                </a:ext>
              </a:extLst>
            </p:cNvPr>
            <p:cNvSpPr/>
            <p:nvPr/>
          </p:nvSpPr>
          <p:spPr>
            <a:xfrm rot="2626918">
              <a:off x="7543024" y="3883763"/>
              <a:ext cx="320914" cy="291898"/>
            </a:xfrm>
            <a:prstGeom prst="ellipse">
              <a:avLst/>
            </a:prstGeom>
            <a:solidFill>
              <a:srgbClr val="00B050">
                <a:alpha val="6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10D7EE52-A315-FB42-9E91-902C7EFA23C4}"/>
              </a:ext>
            </a:extLst>
          </p:cNvPr>
          <p:cNvGrpSpPr/>
          <p:nvPr/>
        </p:nvGrpSpPr>
        <p:grpSpPr>
          <a:xfrm>
            <a:off x="3787185" y="3356851"/>
            <a:ext cx="2160628" cy="2019816"/>
            <a:chOff x="5026676" y="1396365"/>
            <a:chExt cx="3825652" cy="3576328"/>
          </a:xfrm>
        </p:grpSpPr>
        <p:pic>
          <p:nvPicPr>
            <p:cNvPr id="12" name="Picture 11">
              <a:extLst>
                <a:ext uri="{FF2B5EF4-FFF2-40B4-BE49-F238E27FC236}">
                  <a16:creationId xmlns:a16="http://schemas.microsoft.com/office/drawing/2014/main" id="{1F41CAD5-9DE9-A549-A48C-CE7393F84C7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026676" y="1396365"/>
              <a:ext cx="3825652" cy="3576328"/>
            </a:xfrm>
            <a:prstGeom prst="rect">
              <a:avLst/>
            </a:prstGeom>
          </p:spPr>
        </p:pic>
        <p:sp>
          <p:nvSpPr>
            <p:cNvPr id="13" name="Oval 12">
              <a:extLst>
                <a:ext uri="{FF2B5EF4-FFF2-40B4-BE49-F238E27FC236}">
                  <a16:creationId xmlns:a16="http://schemas.microsoft.com/office/drawing/2014/main" id="{7EC0C883-530A-7149-9506-3C35BC8D8AB6}"/>
                </a:ext>
              </a:extLst>
            </p:cNvPr>
            <p:cNvSpPr/>
            <p:nvPr/>
          </p:nvSpPr>
          <p:spPr>
            <a:xfrm rot="2626918">
              <a:off x="7142516" y="2245548"/>
              <a:ext cx="1499887" cy="560017"/>
            </a:xfrm>
            <a:prstGeom prst="ellipse">
              <a:avLst/>
            </a:prstGeom>
            <a:solidFill>
              <a:srgbClr val="00B050">
                <a:alpha val="6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CFB5613-54A4-5C4C-AF68-D451842456D9}"/>
                </a:ext>
              </a:extLst>
            </p:cNvPr>
            <p:cNvSpPr/>
            <p:nvPr/>
          </p:nvSpPr>
          <p:spPr>
            <a:xfrm rot="2626918">
              <a:off x="5609669" y="2154887"/>
              <a:ext cx="816785" cy="1641789"/>
            </a:xfrm>
            <a:prstGeom prst="ellipse">
              <a:avLst/>
            </a:prstGeom>
            <a:solidFill>
              <a:srgbClr val="00B050">
                <a:alpha val="6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41189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B2957-B024-9A44-A948-74451995304A}"/>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39F5C94A-3442-AD43-B486-CFD239DB2666}"/>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4467123" y="1828665"/>
            <a:ext cx="3019527" cy="2147278"/>
          </a:xfrm>
        </p:spPr>
      </p:pic>
      <p:sp>
        <p:nvSpPr>
          <p:cNvPr id="4" name="Date Placeholder 3">
            <a:extLst>
              <a:ext uri="{FF2B5EF4-FFF2-40B4-BE49-F238E27FC236}">
                <a16:creationId xmlns:a16="http://schemas.microsoft.com/office/drawing/2014/main" id="{09B98696-77D7-EA47-A7A7-343ED949BC32}"/>
              </a:ext>
            </a:extLst>
          </p:cNvPr>
          <p:cNvSpPr>
            <a:spLocks noGrp="1"/>
          </p:cNvSpPr>
          <p:nvPr>
            <p:ph type="dt" sz="half" idx="10"/>
          </p:nvPr>
        </p:nvSpPr>
        <p:spPr/>
        <p:txBody>
          <a:bodyPr/>
          <a:lstStyle/>
          <a:p>
            <a:r>
              <a:rPr lang="en-US"/>
              <a:t>Morin</a:t>
            </a:r>
          </a:p>
        </p:txBody>
      </p:sp>
      <p:sp>
        <p:nvSpPr>
          <p:cNvPr id="5" name="Slide Number Placeholder 4">
            <a:extLst>
              <a:ext uri="{FF2B5EF4-FFF2-40B4-BE49-F238E27FC236}">
                <a16:creationId xmlns:a16="http://schemas.microsoft.com/office/drawing/2014/main" id="{853FB00E-9531-E84B-AE4F-909A2CB24FD5}"/>
              </a:ext>
            </a:extLst>
          </p:cNvPr>
          <p:cNvSpPr>
            <a:spLocks noGrp="1"/>
          </p:cNvSpPr>
          <p:nvPr>
            <p:ph type="sldNum" sz="quarter" idx="12"/>
          </p:nvPr>
        </p:nvSpPr>
        <p:spPr/>
        <p:txBody>
          <a:bodyPr/>
          <a:lstStyle/>
          <a:p>
            <a:fld id="{AA1F9EFB-B960-3A4A-B638-889634413403}" type="slidenum">
              <a:rPr lang="en-US" smtClean="0"/>
              <a:t>19</a:t>
            </a:fld>
            <a:endParaRPr lang="en-US"/>
          </a:p>
        </p:txBody>
      </p:sp>
      <p:pic>
        <p:nvPicPr>
          <p:cNvPr id="8" name="Content Placeholder 6">
            <a:extLst>
              <a:ext uri="{FF2B5EF4-FFF2-40B4-BE49-F238E27FC236}">
                <a16:creationId xmlns:a16="http://schemas.microsoft.com/office/drawing/2014/main" id="{71628033-D2E6-F444-91D1-53E34389EBF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65775" y="1876402"/>
            <a:ext cx="3019527" cy="2099541"/>
          </a:xfrm>
          <a:prstGeom prst="rect">
            <a:avLst/>
          </a:prstGeom>
        </p:spPr>
      </p:pic>
    </p:spTree>
    <p:extLst>
      <p:ext uri="{BB962C8B-B14F-4D97-AF65-F5344CB8AC3E}">
        <p14:creationId xmlns:p14="http://schemas.microsoft.com/office/powerpoint/2010/main" val="6263473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83FF4-57D2-8947-8821-FF2AE3CE638F}"/>
              </a:ext>
            </a:extLst>
          </p:cNvPr>
          <p:cNvSpPr>
            <a:spLocks noGrp="1"/>
          </p:cNvSpPr>
          <p:nvPr>
            <p:ph type="ctrTitle"/>
          </p:nvPr>
        </p:nvSpPr>
        <p:spPr/>
        <p:txBody>
          <a:bodyPr>
            <a:normAutofit/>
          </a:bodyPr>
          <a:lstStyle/>
          <a:p>
            <a:r>
              <a:rPr lang="en-US" dirty="0"/>
              <a:t>Logical Reasoning in the Human Brain</a:t>
            </a:r>
          </a:p>
        </p:txBody>
      </p:sp>
      <p:sp>
        <p:nvSpPr>
          <p:cNvPr id="3" name="Subtitle 2">
            <a:extLst>
              <a:ext uri="{FF2B5EF4-FFF2-40B4-BE49-F238E27FC236}">
                <a16:creationId xmlns:a16="http://schemas.microsoft.com/office/drawing/2014/main" id="{764E5BCB-0EAD-9249-A4B2-1501FB69A24A}"/>
              </a:ext>
            </a:extLst>
          </p:cNvPr>
          <p:cNvSpPr>
            <a:spLocks noGrp="1"/>
          </p:cNvSpPr>
          <p:nvPr>
            <p:ph type="subTitle" idx="1"/>
          </p:nvPr>
        </p:nvSpPr>
        <p:spPr/>
        <p:txBody>
          <a:bodyPr/>
          <a:lstStyle/>
          <a:p>
            <a:r>
              <a:rPr lang="en-US" sz="2800" dirty="0"/>
              <a:t>Tom Morin</a:t>
            </a:r>
          </a:p>
          <a:p>
            <a:r>
              <a:rPr lang="en-US" dirty="0"/>
              <a:t>PhD Candidate</a:t>
            </a:r>
          </a:p>
        </p:txBody>
      </p:sp>
      <p:sp>
        <p:nvSpPr>
          <p:cNvPr id="6" name="Date Placeholder 5">
            <a:extLst>
              <a:ext uri="{FF2B5EF4-FFF2-40B4-BE49-F238E27FC236}">
                <a16:creationId xmlns:a16="http://schemas.microsoft.com/office/drawing/2014/main" id="{2CCB441A-6CC9-4245-B6DE-D21616C04F4F}"/>
              </a:ext>
            </a:extLst>
          </p:cNvPr>
          <p:cNvSpPr>
            <a:spLocks noGrp="1"/>
          </p:cNvSpPr>
          <p:nvPr>
            <p:ph type="dt" sz="half" idx="10"/>
          </p:nvPr>
        </p:nvSpPr>
        <p:spPr/>
        <p:txBody>
          <a:bodyPr/>
          <a:lstStyle/>
          <a:p>
            <a:r>
              <a:rPr lang="en-US"/>
              <a:t>Morin</a:t>
            </a:r>
          </a:p>
        </p:txBody>
      </p:sp>
      <p:sp>
        <p:nvSpPr>
          <p:cNvPr id="5" name="Slide Number Placeholder 4">
            <a:extLst>
              <a:ext uri="{FF2B5EF4-FFF2-40B4-BE49-F238E27FC236}">
                <a16:creationId xmlns:a16="http://schemas.microsoft.com/office/drawing/2014/main" id="{2AE12F8C-26CD-E746-93AB-A39C4D6A7A25}"/>
              </a:ext>
            </a:extLst>
          </p:cNvPr>
          <p:cNvSpPr>
            <a:spLocks noGrp="1"/>
          </p:cNvSpPr>
          <p:nvPr>
            <p:ph type="sldNum" sz="quarter" idx="12"/>
          </p:nvPr>
        </p:nvSpPr>
        <p:spPr/>
        <p:txBody>
          <a:bodyPr/>
          <a:lstStyle/>
          <a:p>
            <a:fld id="{AA1F9EFB-B960-3A4A-B638-889634413403}" type="slidenum">
              <a:rPr lang="en-US" smtClean="0"/>
              <a:t>2</a:t>
            </a:fld>
            <a:endParaRPr lang="en-US"/>
          </a:p>
        </p:txBody>
      </p:sp>
      <p:pic>
        <p:nvPicPr>
          <p:cNvPr id="4" name="Picture 3">
            <a:extLst>
              <a:ext uri="{FF2B5EF4-FFF2-40B4-BE49-F238E27FC236}">
                <a16:creationId xmlns:a16="http://schemas.microsoft.com/office/drawing/2014/main" id="{0E6B55B4-F89F-9C42-B834-BCFFD05FEFED}"/>
              </a:ext>
            </a:extLst>
          </p:cNvPr>
          <p:cNvPicPr>
            <a:picLocks noChangeAspect="1"/>
          </p:cNvPicPr>
          <p:nvPr/>
        </p:nvPicPr>
        <p:blipFill>
          <a:blip r:embed="rId3"/>
          <a:stretch>
            <a:fillRect/>
          </a:stretch>
        </p:blipFill>
        <p:spPr>
          <a:xfrm>
            <a:off x="493183" y="5543023"/>
            <a:ext cx="2328334" cy="1082675"/>
          </a:xfrm>
          <a:prstGeom prst="rect">
            <a:avLst/>
          </a:prstGeom>
        </p:spPr>
      </p:pic>
    </p:spTree>
    <p:extLst>
      <p:ext uri="{BB962C8B-B14F-4D97-AF65-F5344CB8AC3E}">
        <p14:creationId xmlns:p14="http://schemas.microsoft.com/office/powerpoint/2010/main" val="16795828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0DD3F-01C0-8E41-9936-1EB14C333CF5}"/>
              </a:ext>
            </a:extLst>
          </p:cNvPr>
          <p:cNvSpPr>
            <a:spLocks noGrp="1"/>
          </p:cNvSpPr>
          <p:nvPr>
            <p:ph type="title"/>
          </p:nvPr>
        </p:nvSpPr>
        <p:spPr/>
        <p:txBody>
          <a:bodyPr/>
          <a:lstStyle/>
          <a:p>
            <a:r>
              <a:rPr lang="en-US" dirty="0"/>
              <a:t>Conditions are Matched for Difficulty</a:t>
            </a:r>
          </a:p>
        </p:txBody>
      </p:sp>
      <p:pic>
        <p:nvPicPr>
          <p:cNvPr id="7" name="Content Placeholder 6">
            <a:extLst>
              <a:ext uri="{FF2B5EF4-FFF2-40B4-BE49-F238E27FC236}">
                <a16:creationId xmlns:a16="http://schemas.microsoft.com/office/drawing/2014/main" id="{62387163-59DC-6B43-807A-3F1083A404D3}"/>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628650" y="1938528"/>
            <a:ext cx="7886700" cy="4125531"/>
          </a:xfrm>
        </p:spPr>
      </p:pic>
      <p:sp>
        <p:nvSpPr>
          <p:cNvPr id="4" name="Date Placeholder 3">
            <a:extLst>
              <a:ext uri="{FF2B5EF4-FFF2-40B4-BE49-F238E27FC236}">
                <a16:creationId xmlns:a16="http://schemas.microsoft.com/office/drawing/2014/main" id="{B520044C-2F22-F74F-B4B7-E8AB0C5234B7}"/>
              </a:ext>
            </a:extLst>
          </p:cNvPr>
          <p:cNvSpPr>
            <a:spLocks noGrp="1"/>
          </p:cNvSpPr>
          <p:nvPr>
            <p:ph type="dt" sz="half" idx="10"/>
          </p:nvPr>
        </p:nvSpPr>
        <p:spPr/>
        <p:txBody>
          <a:bodyPr/>
          <a:lstStyle/>
          <a:p>
            <a:r>
              <a:rPr lang="en-US"/>
              <a:t>Morin</a:t>
            </a:r>
          </a:p>
        </p:txBody>
      </p:sp>
      <p:sp>
        <p:nvSpPr>
          <p:cNvPr id="5" name="Slide Number Placeholder 4">
            <a:extLst>
              <a:ext uri="{FF2B5EF4-FFF2-40B4-BE49-F238E27FC236}">
                <a16:creationId xmlns:a16="http://schemas.microsoft.com/office/drawing/2014/main" id="{E1EAD675-A1E0-EB4F-8F7A-61108A3EB637}"/>
              </a:ext>
            </a:extLst>
          </p:cNvPr>
          <p:cNvSpPr>
            <a:spLocks noGrp="1"/>
          </p:cNvSpPr>
          <p:nvPr>
            <p:ph type="sldNum" sz="quarter" idx="12"/>
          </p:nvPr>
        </p:nvSpPr>
        <p:spPr/>
        <p:txBody>
          <a:bodyPr/>
          <a:lstStyle/>
          <a:p>
            <a:fld id="{AA1F9EFB-B960-3A4A-B638-889634413403}" type="slidenum">
              <a:rPr lang="en-US" smtClean="0"/>
              <a:t>20</a:t>
            </a:fld>
            <a:endParaRPr lang="en-US"/>
          </a:p>
        </p:txBody>
      </p:sp>
    </p:spTree>
    <p:extLst>
      <p:ext uri="{BB962C8B-B14F-4D97-AF65-F5344CB8AC3E}">
        <p14:creationId xmlns:p14="http://schemas.microsoft.com/office/powerpoint/2010/main" val="12277451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BFB01-2525-0E46-B0DB-90EAD99A4E55}"/>
              </a:ext>
            </a:extLst>
          </p:cNvPr>
          <p:cNvSpPr>
            <a:spLocks noGrp="1"/>
          </p:cNvSpPr>
          <p:nvPr>
            <p:ph type="title"/>
          </p:nvPr>
        </p:nvSpPr>
        <p:spPr/>
        <p:txBody>
          <a:bodyPr>
            <a:normAutofit/>
          </a:bodyPr>
          <a:lstStyle/>
          <a:p>
            <a:r>
              <a:rPr lang="en-US" sz="3600" dirty="0"/>
              <a:t>Logical reasoning is an essential basic feature of human cognition</a:t>
            </a:r>
          </a:p>
        </p:txBody>
      </p:sp>
      <p:sp>
        <p:nvSpPr>
          <p:cNvPr id="4" name="Date Placeholder 3">
            <a:extLst>
              <a:ext uri="{FF2B5EF4-FFF2-40B4-BE49-F238E27FC236}">
                <a16:creationId xmlns:a16="http://schemas.microsoft.com/office/drawing/2014/main" id="{A3E48313-7941-8B4D-99CC-2AC48652222D}"/>
              </a:ext>
            </a:extLst>
          </p:cNvPr>
          <p:cNvSpPr>
            <a:spLocks noGrp="1"/>
          </p:cNvSpPr>
          <p:nvPr>
            <p:ph type="dt" sz="half" idx="10"/>
          </p:nvPr>
        </p:nvSpPr>
        <p:spPr/>
        <p:txBody>
          <a:bodyPr/>
          <a:lstStyle/>
          <a:p>
            <a:r>
              <a:rPr lang="en-US"/>
              <a:t>Morin</a:t>
            </a:r>
          </a:p>
        </p:txBody>
      </p:sp>
      <p:sp>
        <p:nvSpPr>
          <p:cNvPr id="5" name="Slide Number Placeholder 4">
            <a:extLst>
              <a:ext uri="{FF2B5EF4-FFF2-40B4-BE49-F238E27FC236}">
                <a16:creationId xmlns:a16="http://schemas.microsoft.com/office/drawing/2014/main" id="{E25231AC-82E0-274B-B2B4-4E603C0D5E79}"/>
              </a:ext>
            </a:extLst>
          </p:cNvPr>
          <p:cNvSpPr>
            <a:spLocks noGrp="1"/>
          </p:cNvSpPr>
          <p:nvPr>
            <p:ph type="sldNum" sz="quarter" idx="12"/>
          </p:nvPr>
        </p:nvSpPr>
        <p:spPr/>
        <p:txBody>
          <a:bodyPr/>
          <a:lstStyle/>
          <a:p>
            <a:fld id="{AA1F9EFB-B960-3A4A-B638-889634413403}" type="slidenum">
              <a:rPr lang="en-US" smtClean="0"/>
              <a:t>3</a:t>
            </a:fld>
            <a:endParaRPr lang="en-US"/>
          </a:p>
        </p:txBody>
      </p:sp>
      <p:pic>
        <p:nvPicPr>
          <p:cNvPr id="8" name="Picture 7">
            <a:extLst>
              <a:ext uri="{FF2B5EF4-FFF2-40B4-BE49-F238E27FC236}">
                <a16:creationId xmlns:a16="http://schemas.microsoft.com/office/drawing/2014/main" id="{8BABFD65-B287-BE44-B3E5-4E2D910EA42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69214" y="2495264"/>
            <a:ext cx="2459092" cy="1965224"/>
          </a:xfrm>
          <a:prstGeom prst="rect">
            <a:avLst/>
          </a:prstGeom>
        </p:spPr>
      </p:pic>
      <p:pic>
        <p:nvPicPr>
          <p:cNvPr id="3" name="Picture 2">
            <a:extLst>
              <a:ext uri="{FF2B5EF4-FFF2-40B4-BE49-F238E27FC236}">
                <a16:creationId xmlns:a16="http://schemas.microsoft.com/office/drawing/2014/main" id="{14D98E8E-BDC4-A24F-B474-F8D413C2744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8780" y="1835034"/>
            <a:ext cx="5832088" cy="3285683"/>
          </a:xfrm>
          <a:prstGeom prst="rect">
            <a:avLst/>
          </a:prstGeom>
        </p:spPr>
      </p:pic>
      <p:pic>
        <p:nvPicPr>
          <p:cNvPr id="7" name="Picture 6">
            <a:extLst>
              <a:ext uri="{FF2B5EF4-FFF2-40B4-BE49-F238E27FC236}">
                <a16:creationId xmlns:a16="http://schemas.microsoft.com/office/drawing/2014/main" id="{0494AB7D-D840-C047-AFC8-F57A040DB6E8}"/>
              </a:ext>
            </a:extLst>
          </p:cNvPr>
          <p:cNvPicPr>
            <a:picLocks noChangeAspect="1"/>
          </p:cNvPicPr>
          <p:nvPr/>
        </p:nvPicPr>
        <p:blipFill>
          <a:blip r:embed="rId5" cstate="email">
            <a:extLst>
              <a:ext uri="{BEBA8EAE-BF5A-486C-A8C5-ECC9F3942E4B}">
                <a14:imgProps xmlns:a14="http://schemas.microsoft.com/office/drawing/2010/main">
                  <a14:imgLayer r:embed="rId6">
                    <a14:imgEffect>
                      <a14:backgroundRemoval t="10000" b="90000" l="200" r="100000">
                        <a14:foregroundMark x1="1500" y1="46026" x2="5300" y2="45256"/>
                        <a14:foregroundMark x1="1500" y1="56923" x2="2800" y2="56923"/>
                        <a14:foregroundMark x1="97100" y1="36538" x2="97100" y2="36538"/>
                        <a14:backgroundMark x1="500" y1="47692" x2="500" y2="44872"/>
                        <a14:backgroundMark x1="500" y1="57821" x2="500" y2="57821"/>
                        <a14:backgroundMark x1="400" y1="55769" x2="400" y2="55769"/>
                        <a14:backgroundMark x1="300" y1="57308" x2="300" y2="57308"/>
                      </a14:backgroundRemoval>
                    </a14:imgEffect>
                  </a14:imgLayer>
                </a14:imgProps>
              </a:ext>
              <a:ext uri="{28A0092B-C50C-407E-A947-70E740481C1C}">
                <a14:useLocalDpi xmlns:a14="http://schemas.microsoft.com/office/drawing/2010/main"/>
              </a:ext>
            </a:extLst>
          </a:blip>
          <a:stretch>
            <a:fillRect/>
          </a:stretch>
        </p:blipFill>
        <p:spPr>
          <a:xfrm flipH="1">
            <a:off x="410817" y="4011433"/>
            <a:ext cx="795131" cy="620202"/>
          </a:xfrm>
          <a:prstGeom prst="rect">
            <a:avLst/>
          </a:prstGeom>
        </p:spPr>
      </p:pic>
      <p:grpSp>
        <p:nvGrpSpPr>
          <p:cNvPr id="14" name="Group 13">
            <a:extLst>
              <a:ext uri="{FF2B5EF4-FFF2-40B4-BE49-F238E27FC236}">
                <a16:creationId xmlns:a16="http://schemas.microsoft.com/office/drawing/2014/main" id="{DCB88F5B-73B9-F34C-9249-2CB5E8F8DD03}"/>
              </a:ext>
            </a:extLst>
          </p:cNvPr>
          <p:cNvGrpSpPr/>
          <p:nvPr/>
        </p:nvGrpSpPr>
        <p:grpSpPr>
          <a:xfrm>
            <a:off x="1046921" y="3142351"/>
            <a:ext cx="848139" cy="869082"/>
            <a:chOff x="1046921" y="3142351"/>
            <a:chExt cx="848139" cy="869082"/>
          </a:xfrm>
        </p:grpSpPr>
        <p:sp>
          <p:nvSpPr>
            <p:cNvPr id="9" name="Rectangle 8">
              <a:extLst>
                <a:ext uri="{FF2B5EF4-FFF2-40B4-BE49-F238E27FC236}">
                  <a16:creationId xmlns:a16="http://schemas.microsoft.com/office/drawing/2014/main" id="{1E9065A1-A8EC-C741-A48F-3D74FCB88033}"/>
                </a:ext>
              </a:extLst>
            </p:cNvPr>
            <p:cNvSpPr/>
            <p:nvPr/>
          </p:nvSpPr>
          <p:spPr>
            <a:xfrm>
              <a:off x="1046921" y="3142351"/>
              <a:ext cx="848139" cy="587446"/>
            </a:xfrm>
            <a:prstGeom prst="rect">
              <a:avLst/>
            </a:prstGeom>
            <a:solidFill>
              <a:schemeClr val="accent6">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Exit 1</a:t>
              </a:r>
            </a:p>
          </p:txBody>
        </p:sp>
        <p:cxnSp>
          <p:nvCxnSpPr>
            <p:cNvPr id="11" name="Straight Connector 10">
              <a:extLst>
                <a:ext uri="{FF2B5EF4-FFF2-40B4-BE49-F238E27FC236}">
                  <a16:creationId xmlns:a16="http://schemas.microsoft.com/office/drawing/2014/main" id="{79E87C3C-B13D-9A4C-80D3-05F396281AF8}"/>
                </a:ext>
              </a:extLst>
            </p:cNvPr>
            <p:cNvCxnSpPr/>
            <p:nvPr/>
          </p:nvCxnSpPr>
          <p:spPr>
            <a:xfrm>
              <a:off x="1205948" y="3729797"/>
              <a:ext cx="0" cy="281636"/>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54B61DB-D3AC-EF45-BBD8-C7F247405BBA}"/>
                </a:ext>
              </a:extLst>
            </p:cNvPr>
            <p:cNvCxnSpPr/>
            <p:nvPr/>
          </p:nvCxnSpPr>
          <p:spPr>
            <a:xfrm>
              <a:off x="1657350" y="3729797"/>
              <a:ext cx="0" cy="281636"/>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2C6103CD-9F60-6847-B712-9AACED93F344}"/>
              </a:ext>
            </a:extLst>
          </p:cNvPr>
          <p:cNvGrpSpPr/>
          <p:nvPr/>
        </p:nvGrpSpPr>
        <p:grpSpPr>
          <a:xfrm>
            <a:off x="2849216" y="3142351"/>
            <a:ext cx="848139" cy="850184"/>
            <a:chOff x="2849216" y="3142351"/>
            <a:chExt cx="848139" cy="850184"/>
          </a:xfrm>
        </p:grpSpPr>
        <p:sp>
          <p:nvSpPr>
            <p:cNvPr id="12" name="Rectangle 11">
              <a:extLst>
                <a:ext uri="{FF2B5EF4-FFF2-40B4-BE49-F238E27FC236}">
                  <a16:creationId xmlns:a16="http://schemas.microsoft.com/office/drawing/2014/main" id="{F4E74D72-25C5-F747-937E-5A8D638ECD05}"/>
                </a:ext>
              </a:extLst>
            </p:cNvPr>
            <p:cNvSpPr/>
            <p:nvPr/>
          </p:nvSpPr>
          <p:spPr>
            <a:xfrm>
              <a:off x="2849216" y="3142351"/>
              <a:ext cx="848139" cy="587446"/>
            </a:xfrm>
            <a:prstGeom prst="rect">
              <a:avLst/>
            </a:prstGeom>
            <a:solidFill>
              <a:schemeClr val="accent6">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Exit 2</a:t>
              </a:r>
            </a:p>
          </p:txBody>
        </p:sp>
        <p:cxnSp>
          <p:nvCxnSpPr>
            <p:cNvPr id="19" name="Straight Connector 18">
              <a:extLst>
                <a:ext uri="{FF2B5EF4-FFF2-40B4-BE49-F238E27FC236}">
                  <a16:creationId xmlns:a16="http://schemas.microsoft.com/office/drawing/2014/main" id="{3C0BD55F-6306-5444-8DD9-13070F675C01}"/>
                </a:ext>
              </a:extLst>
            </p:cNvPr>
            <p:cNvCxnSpPr/>
            <p:nvPr/>
          </p:nvCxnSpPr>
          <p:spPr>
            <a:xfrm>
              <a:off x="3041374" y="3710899"/>
              <a:ext cx="0" cy="281636"/>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73DF839-0CE9-F940-BF6A-2DB7E9817A59}"/>
                </a:ext>
              </a:extLst>
            </p:cNvPr>
            <p:cNvCxnSpPr/>
            <p:nvPr/>
          </p:nvCxnSpPr>
          <p:spPr>
            <a:xfrm>
              <a:off x="3492776" y="3710899"/>
              <a:ext cx="0" cy="281636"/>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543C2C7D-479D-044E-AA6B-38B9859D599A}"/>
              </a:ext>
            </a:extLst>
          </p:cNvPr>
          <p:cNvGrpSpPr/>
          <p:nvPr/>
        </p:nvGrpSpPr>
        <p:grpSpPr>
          <a:xfrm>
            <a:off x="4651512" y="3149981"/>
            <a:ext cx="848139" cy="850184"/>
            <a:chOff x="4651512" y="3142351"/>
            <a:chExt cx="848139" cy="850184"/>
          </a:xfrm>
        </p:grpSpPr>
        <p:sp>
          <p:nvSpPr>
            <p:cNvPr id="29" name="Rectangle 28">
              <a:extLst>
                <a:ext uri="{FF2B5EF4-FFF2-40B4-BE49-F238E27FC236}">
                  <a16:creationId xmlns:a16="http://schemas.microsoft.com/office/drawing/2014/main" id="{97B8D13E-C446-EF40-A60F-2ED4561B8254}"/>
                </a:ext>
              </a:extLst>
            </p:cNvPr>
            <p:cNvSpPr/>
            <p:nvPr/>
          </p:nvSpPr>
          <p:spPr>
            <a:xfrm>
              <a:off x="4651512" y="3142351"/>
              <a:ext cx="848139" cy="587446"/>
            </a:xfrm>
            <a:prstGeom prst="rect">
              <a:avLst/>
            </a:prstGeom>
            <a:solidFill>
              <a:schemeClr val="accent6">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cxnSp>
          <p:nvCxnSpPr>
            <p:cNvPr id="30" name="Straight Connector 29">
              <a:extLst>
                <a:ext uri="{FF2B5EF4-FFF2-40B4-BE49-F238E27FC236}">
                  <a16:creationId xmlns:a16="http://schemas.microsoft.com/office/drawing/2014/main" id="{9568470E-CB35-E147-B419-59A09E299A0F}"/>
                </a:ext>
              </a:extLst>
            </p:cNvPr>
            <p:cNvCxnSpPr/>
            <p:nvPr/>
          </p:nvCxnSpPr>
          <p:spPr>
            <a:xfrm>
              <a:off x="4843670" y="3710899"/>
              <a:ext cx="0" cy="281636"/>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6E54491-A590-DB4B-875D-6BD4336EDE2E}"/>
                </a:ext>
              </a:extLst>
            </p:cNvPr>
            <p:cNvCxnSpPr/>
            <p:nvPr/>
          </p:nvCxnSpPr>
          <p:spPr>
            <a:xfrm>
              <a:off x="5295072" y="3710899"/>
              <a:ext cx="0" cy="281636"/>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36057DC0-4344-F143-9CD7-185F087A202A}"/>
              </a:ext>
            </a:extLst>
          </p:cNvPr>
          <p:cNvGrpSpPr/>
          <p:nvPr/>
        </p:nvGrpSpPr>
        <p:grpSpPr>
          <a:xfrm>
            <a:off x="4651512" y="3142351"/>
            <a:ext cx="848139" cy="850184"/>
            <a:chOff x="4651512" y="3142351"/>
            <a:chExt cx="848139" cy="850184"/>
          </a:xfrm>
        </p:grpSpPr>
        <p:sp>
          <p:nvSpPr>
            <p:cNvPr id="13" name="Rectangle 12">
              <a:extLst>
                <a:ext uri="{FF2B5EF4-FFF2-40B4-BE49-F238E27FC236}">
                  <a16:creationId xmlns:a16="http://schemas.microsoft.com/office/drawing/2014/main" id="{CA2B9BB3-13F4-1F4E-80F1-C3FAF8854E60}"/>
                </a:ext>
              </a:extLst>
            </p:cNvPr>
            <p:cNvSpPr/>
            <p:nvPr/>
          </p:nvSpPr>
          <p:spPr>
            <a:xfrm>
              <a:off x="4651512" y="3142351"/>
              <a:ext cx="848139" cy="587446"/>
            </a:xfrm>
            <a:prstGeom prst="rect">
              <a:avLst/>
            </a:prstGeom>
            <a:solidFill>
              <a:schemeClr val="accent6">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Exit 3</a:t>
              </a:r>
            </a:p>
          </p:txBody>
        </p:sp>
        <p:cxnSp>
          <p:nvCxnSpPr>
            <p:cNvPr id="21" name="Straight Connector 20">
              <a:extLst>
                <a:ext uri="{FF2B5EF4-FFF2-40B4-BE49-F238E27FC236}">
                  <a16:creationId xmlns:a16="http://schemas.microsoft.com/office/drawing/2014/main" id="{E81F64A1-C665-754F-BDEE-EDB786CE853D}"/>
                </a:ext>
              </a:extLst>
            </p:cNvPr>
            <p:cNvCxnSpPr/>
            <p:nvPr/>
          </p:nvCxnSpPr>
          <p:spPr>
            <a:xfrm>
              <a:off x="4843670" y="3710899"/>
              <a:ext cx="0" cy="281636"/>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8AAB0DD-4AC5-8B4F-B489-F6B41D12E652}"/>
                </a:ext>
              </a:extLst>
            </p:cNvPr>
            <p:cNvCxnSpPr/>
            <p:nvPr/>
          </p:nvCxnSpPr>
          <p:spPr>
            <a:xfrm>
              <a:off x="5295072" y="3710899"/>
              <a:ext cx="0" cy="281636"/>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07532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0" presetClass="path" presetSubtype="0" accel="50000" decel="50000" fill="hold" nodeType="clickEffect">
                                  <p:stCondLst>
                                    <p:cond delay="0"/>
                                  </p:stCondLst>
                                  <p:childTnLst>
                                    <p:animMotion origin="layout" path="M -4.44444E-6 3.33333E-6 L 0.44132 -0.00092 " pathEditMode="relative" rAng="0" ptsTypes="AA">
                                      <p:cBhvr>
                                        <p:cTn id="12" dur="2000" fill="hold"/>
                                        <p:tgtEl>
                                          <p:spTgt spid="7"/>
                                        </p:tgtEl>
                                        <p:attrNameLst>
                                          <p:attrName>ppt_x</p:attrName>
                                          <p:attrName>ppt_y</p:attrName>
                                        </p:attrNameLst>
                                      </p:cBhvr>
                                      <p:rCtr x="22378" y="0"/>
                                    </p:animMotion>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50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100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80215-7961-B94B-A16D-4F3B24159B7E}"/>
              </a:ext>
            </a:extLst>
          </p:cNvPr>
          <p:cNvSpPr>
            <a:spLocks noGrp="1"/>
          </p:cNvSpPr>
          <p:nvPr>
            <p:ph type="title"/>
          </p:nvPr>
        </p:nvSpPr>
        <p:spPr/>
        <p:txBody>
          <a:bodyPr>
            <a:normAutofit/>
          </a:bodyPr>
          <a:lstStyle/>
          <a:p>
            <a:r>
              <a:rPr lang="en-US" sz="3600" dirty="0"/>
              <a:t>Impaired Logical Reasoning</a:t>
            </a:r>
          </a:p>
        </p:txBody>
      </p:sp>
      <p:sp>
        <p:nvSpPr>
          <p:cNvPr id="3" name="Content Placeholder 2">
            <a:extLst>
              <a:ext uri="{FF2B5EF4-FFF2-40B4-BE49-F238E27FC236}">
                <a16:creationId xmlns:a16="http://schemas.microsoft.com/office/drawing/2014/main" id="{534F143C-1F3A-D549-8926-1287BE34536B}"/>
              </a:ext>
            </a:extLst>
          </p:cNvPr>
          <p:cNvSpPr>
            <a:spLocks noGrp="1"/>
          </p:cNvSpPr>
          <p:nvPr>
            <p:ph idx="1"/>
          </p:nvPr>
        </p:nvSpPr>
        <p:spPr>
          <a:xfrm>
            <a:off x="628650" y="1586753"/>
            <a:ext cx="5678021" cy="4590210"/>
          </a:xfrm>
        </p:spPr>
        <p:txBody>
          <a:bodyPr>
            <a:normAutofit fontScale="85000" lnSpcReduction="20000"/>
          </a:bodyPr>
          <a:lstStyle/>
          <a:p>
            <a:r>
              <a:rPr lang="en-US" dirty="0"/>
              <a:t>Disorganized thinking</a:t>
            </a:r>
          </a:p>
          <a:p>
            <a:r>
              <a:rPr lang="en-US" dirty="0"/>
              <a:t>Poor planning and problem solving</a:t>
            </a:r>
          </a:p>
          <a:p>
            <a:r>
              <a:rPr lang="en-US" dirty="0"/>
              <a:t>Difficulty analyzing or processing information</a:t>
            </a:r>
          </a:p>
          <a:p>
            <a:endParaRPr lang="en-US" dirty="0"/>
          </a:p>
          <a:p>
            <a:r>
              <a:rPr lang="en-US" dirty="0"/>
              <a:t>Often present in Schizophrenia, Learning Disability, certain Dementias, and to a smaller extent in normal healthy aging</a:t>
            </a:r>
          </a:p>
          <a:p>
            <a:pPr marL="0" indent="0">
              <a:buNone/>
            </a:pPr>
            <a:endParaRPr lang="en-US" dirty="0"/>
          </a:p>
          <a:p>
            <a:r>
              <a:rPr lang="en-US" dirty="0"/>
              <a:t>To better understand these deficits, we must first understand the regions that support logical reasoning in the healthy human brain.</a:t>
            </a:r>
          </a:p>
          <a:p>
            <a:pPr lvl="1"/>
            <a:endParaRPr lang="en-US" dirty="0"/>
          </a:p>
        </p:txBody>
      </p:sp>
      <p:sp>
        <p:nvSpPr>
          <p:cNvPr id="4" name="Date Placeholder 3">
            <a:extLst>
              <a:ext uri="{FF2B5EF4-FFF2-40B4-BE49-F238E27FC236}">
                <a16:creationId xmlns:a16="http://schemas.microsoft.com/office/drawing/2014/main" id="{2E9EB44B-7C82-3B45-B654-4325ABBE72AD}"/>
              </a:ext>
            </a:extLst>
          </p:cNvPr>
          <p:cNvSpPr>
            <a:spLocks noGrp="1"/>
          </p:cNvSpPr>
          <p:nvPr>
            <p:ph type="dt" sz="half" idx="10"/>
          </p:nvPr>
        </p:nvSpPr>
        <p:spPr/>
        <p:txBody>
          <a:bodyPr/>
          <a:lstStyle/>
          <a:p>
            <a:r>
              <a:rPr lang="en-US"/>
              <a:t>Morin</a:t>
            </a:r>
          </a:p>
        </p:txBody>
      </p:sp>
      <p:sp>
        <p:nvSpPr>
          <p:cNvPr id="5" name="Slide Number Placeholder 4">
            <a:extLst>
              <a:ext uri="{FF2B5EF4-FFF2-40B4-BE49-F238E27FC236}">
                <a16:creationId xmlns:a16="http://schemas.microsoft.com/office/drawing/2014/main" id="{3CBFB3D4-2A44-8142-9159-F1055E16AE94}"/>
              </a:ext>
            </a:extLst>
          </p:cNvPr>
          <p:cNvSpPr>
            <a:spLocks noGrp="1"/>
          </p:cNvSpPr>
          <p:nvPr>
            <p:ph type="sldNum" sz="quarter" idx="12"/>
          </p:nvPr>
        </p:nvSpPr>
        <p:spPr/>
        <p:txBody>
          <a:bodyPr/>
          <a:lstStyle/>
          <a:p>
            <a:fld id="{AA1F9EFB-B960-3A4A-B638-889634413403}" type="slidenum">
              <a:rPr lang="en-US" smtClean="0"/>
              <a:t>4</a:t>
            </a:fld>
            <a:endParaRPr lang="en-US"/>
          </a:p>
        </p:txBody>
      </p:sp>
      <p:pic>
        <p:nvPicPr>
          <p:cNvPr id="6" name="Picture 5">
            <a:extLst>
              <a:ext uri="{FF2B5EF4-FFF2-40B4-BE49-F238E27FC236}">
                <a16:creationId xmlns:a16="http://schemas.microsoft.com/office/drawing/2014/main" id="{1CDA96B2-4C3F-4340-BCE4-8E76C7E3E4D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457950" y="1446351"/>
            <a:ext cx="1883970" cy="2554943"/>
          </a:xfrm>
          <a:prstGeom prst="rect">
            <a:avLst/>
          </a:prstGeom>
        </p:spPr>
      </p:pic>
    </p:spTree>
    <p:extLst>
      <p:ext uri="{BB962C8B-B14F-4D97-AF65-F5344CB8AC3E}">
        <p14:creationId xmlns:p14="http://schemas.microsoft.com/office/powerpoint/2010/main" val="3648061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2C97E-0674-8042-AB84-5B39CBAA09DB}"/>
              </a:ext>
            </a:extLst>
          </p:cNvPr>
          <p:cNvSpPr>
            <a:spLocks noGrp="1"/>
          </p:cNvSpPr>
          <p:nvPr>
            <p:ph type="title"/>
          </p:nvPr>
        </p:nvSpPr>
        <p:spPr/>
        <p:txBody>
          <a:bodyPr>
            <a:normAutofit/>
          </a:bodyPr>
          <a:lstStyle/>
          <a:p>
            <a:r>
              <a:rPr lang="en-US" sz="3600" dirty="0"/>
              <a:t>Proposed Components of Logical Reasoning</a:t>
            </a:r>
          </a:p>
        </p:txBody>
      </p:sp>
      <p:sp>
        <p:nvSpPr>
          <p:cNvPr id="3" name="Content Placeholder 2">
            <a:extLst>
              <a:ext uri="{FF2B5EF4-FFF2-40B4-BE49-F238E27FC236}">
                <a16:creationId xmlns:a16="http://schemas.microsoft.com/office/drawing/2014/main" id="{FB9E7E54-714B-CD4C-AA2A-37B3FFAFD2BB}"/>
              </a:ext>
            </a:extLst>
          </p:cNvPr>
          <p:cNvSpPr>
            <a:spLocks noGrp="1"/>
          </p:cNvSpPr>
          <p:nvPr>
            <p:ph idx="1"/>
          </p:nvPr>
        </p:nvSpPr>
        <p:spPr>
          <a:xfrm>
            <a:off x="4209044" y="2330245"/>
            <a:ext cx="4601272" cy="3846717"/>
          </a:xfrm>
        </p:spPr>
        <p:txBody>
          <a:bodyPr>
            <a:normAutofit fontScale="92500"/>
          </a:bodyPr>
          <a:lstStyle/>
          <a:p>
            <a:r>
              <a:rPr lang="en-US" b="1" dirty="0"/>
              <a:t>Symbolic Processing: </a:t>
            </a:r>
            <a:r>
              <a:rPr lang="en-US" dirty="0"/>
              <a:t>Convert complex visual information into simplified symbolic ideas containing only the essential information</a:t>
            </a:r>
          </a:p>
          <a:p>
            <a:r>
              <a:rPr lang="en-US" b="1" dirty="0"/>
              <a:t>Analogical Thinking: </a:t>
            </a:r>
            <a:r>
              <a:rPr lang="en-US" dirty="0"/>
              <a:t>Determine how the symbols change and relate to each other. Predict what comes next.</a:t>
            </a:r>
          </a:p>
        </p:txBody>
      </p:sp>
      <p:sp>
        <p:nvSpPr>
          <p:cNvPr id="4" name="Date Placeholder 3">
            <a:extLst>
              <a:ext uri="{FF2B5EF4-FFF2-40B4-BE49-F238E27FC236}">
                <a16:creationId xmlns:a16="http://schemas.microsoft.com/office/drawing/2014/main" id="{3D24492B-D952-4F49-A7BF-D5C787FD9F53}"/>
              </a:ext>
            </a:extLst>
          </p:cNvPr>
          <p:cNvSpPr>
            <a:spLocks noGrp="1"/>
          </p:cNvSpPr>
          <p:nvPr>
            <p:ph type="dt" sz="half" idx="10"/>
          </p:nvPr>
        </p:nvSpPr>
        <p:spPr/>
        <p:txBody>
          <a:bodyPr/>
          <a:lstStyle/>
          <a:p>
            <a:r>
              <a:rPr lang="en-US"/>
              <a:t>Morin</a:t>
            </a:r>
          </a:p>
        </p:txBody>
      </p:sp>
      <p:sp>
        <p:nvSpPr>
          <p:cNvPr id="5" name="Slide Number Placeholder 4">
            <a:extLst>
              <a:ext uri="{FF2B5EF4-FFF2-40B4-BE49-F238E27FC236}">
                <a16:creationId xmlns:a16="http://schemas.microsoft.com/office/drawing/2014/main" id="{EED89D09-6321-8E48-BEB1-6859FFFDFEE7}"/>
              </a:ext>
            </a:extLst>
          </p:cNvPr>
          <p:cNvSpPr>
            <a:spLocks noGrp="1"/>
          </p:cNvSpPr>
          <p:nvPr>
            <p:ph type="sldNum" sz="quarter" idx="12"/>
          </p:nvPr>
        </p:nvSpPr>
        <p:spPr/>
        <p:txBody>
          <a:bodyPr/>
          <a:lstStyle/>
          <a:p>
            <a:fld id="{AA1F9EFB-B960-3A4A-B638-889634413403}" type="slidenum">
              <a:rPr lang="en-US" smtClean="0"/>
              <a:t>5</a:t>
            </a:fld>
            <a:endParaRPr lang="en-US"/>
          </a:p>
        </p:txBody>
      </p:sp>
      <p:grpSp>
        <p:nvGrpSpPr>
          <p:cNvPr id="8" name="Group 7">
            <a:extLst>
              <a:ext uri="{FF2B5EF4-FFF2-40B4-BE49-F238E27FC236}">
                <a16:creationId xmlns:a16="http://schemas.microsoft.com/office/drawing/2014/main" id="{8547B1E9-D737-F34D-8238-246FE0D30B52}"/>
              </a:ext>
            </a:extLst>
          </p:cNvPr>
          <p:cNvGrpSpPr/>
          <p:nvPr/>
        </p:nvGrpSpPr>
        <p:grpSpPr>
          <a:xfrm>
            <a:off x="628650" y="2719897"/>
            <a:ext cx="848139" cy="869082"/>
            <a:chOff x="1046921" y="3142351"/>
            <a:chExt cx="848139" cy="869082"/>
          </a:xfrm>
        </p:grpSpPr>
        <p:sp>
          <p:nvSpPr>
            <p:cNvPr id="9" name="Rectangle 8">
              <a:extLst>
                <a:ext uri="{FF2B5EF4-FFF2-40B4-BE49-F238E27FC236}">
                  <a16:creationId xmlns:a16="http://schemas.microsoft.com/office/drawing/2014/main" id="{E99FA425-3B01-8B47-BF7D-B47E3BB9A4A4}"/>
                </a:ext>
              </a:extLst>
            </p:cNvPr>
            <p:cNvSpPr/>
            <p:nvPr/>
          </p:nvSpPr>
          <p:spPr>
            <a:xfrm>
              <a:off x="1046921" y="3142351"/>
              <a:ext cx="848139" cy="587446"/>
            </a:xfrm>
            <a:prstGeom prst="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Exit 1</a:t>
              </a:r>
            </a:p>
          </p:txBody>
        </p:sp>
        <p:cxnSp>
          <p:nvCxnSpPr>
            <p:cNvPr id="10" name="Straight Connector 9">
              <a:extLst>
                <a:ext uri="{FF2B5EF4-FFF2-40B4-BE49-F238E27FC236}">
                  <a16:creationId xmlns:a16="http://schemas.microsoft.com/office/drawing/2014/main" id="{333341C6-C91F-5D4D-8A89-9F044DC1FABD}"/>
                </a:ext>
              </a:extLst>
            </p:cNvPr>
            <p:cNvCxnSpPr/>
            <p:nvPr/>
          </p:nvCxnSpPr>
          <p:spPr>
            <a:xfrm>
              <a:off x="1205948" y="3729797"/>
              <a:ext cx="0" cy="2816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5DE8D04-9AEE-AD40-A1DD-CEBDE7C939FA}"/>
                </a:ext>
              </a:extLst>
            </p:cNvPr>
            <p:cNvCxnSpPr/>
            <p:nvPr/>
          </p:nvCxnSpPr>
          <p:spPr>
            <a:xfrm>
              <a:off x="1657350" y="3729797"/>
              <a:ext cx="0" cy="2816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BB1F35C6-7029-874E-8877-0EF88AEA1141}"/>
              </a:ext>
            </a:extLst>
          </p:cNvPr>
          <p:cNvGrpSpPr/>
          <p:nvPr/>
        </p:nvGrpSpPr>
        <p:grpSpPr>
          <a:xfrm>
            <a:off x="516234" y="4609137"/>
            <a:ext cx="848139" cy="869082"/>
            <a:chOff x="1046921" y="3142351"/>
            <a:chExt cx="848139" cy="869082"/>
          </a:xfrm>
        </p:grpSpPr>
        <p:sp>
          <p:nvSpPr>
            <p:cNvPr id="33" name="Rectangle 32">
              <a:extLst>
                <a:ext uri="{FF2B5EF4-FFF2-40B4-BE49-F238E27FC236}">
                  <a16:creationId xmlns:a16="http://schemas.microsoft.com/office/drawing/2014/main" id="{2108AE9A-EB54-354C-AC42-88DBB3FC0A45}"/>
                </a:ext>
              </a:extLst>
            </p:cNvPr>
            <p:cNvSpPr/>
            <p:nvPr/>
          </p:nvSpPr>
          <p:spPr>
            <a:xfrm>
              <a:off x="1046921" y="3142351"/>
              <a:ext cx="848139" cy="587446"/>
            </a:xfrm>
            <a:prstGeom prst="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Exit 1</a:t>
              </a:r>
            </a:p>
          </p:txBody>
        </p:sp>
        <p:cxnSp>
          <p:nvCxnSpPr>
            <p:cNvPr id="34" name="Straight Connector 33">
              <a:extLst>
                <a:ext uri="{FF2B5EF4-FFF2-40B4-BE49-F238E27FC236}">
                  <a16:creationId xmlns:a16="http://schemas.microsoft.com/office/drawing/2014/main" id="{8230131D-ECEE-DD45-A179-5E6D7E1CFA0E}"/>
                </a:ext>
              </a:extLst>
            </p:cNvPr>
            <p:cNvCxnSpPr/>
            <p:nvPr/>
          </p:nvCxnSpPr>
          <p:spPr>
            <a:xfrm>
              <a:off x="1205948" y="3729797"/>
              <a:ext cx="0" cy="2816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C76AD98-FEE7-E74F-8A1E-15923CDECE55}"/>
                </a:ext>
              </a:extLst>
            </p:cNvPr>
            <p:cNvCxnSpPr/>
            <p:nvPr/>
          </p:nvCxnSpPr>
          <p:spPr>
            <a:xfrm>
              <a:off x="1657350" y="3729797"/>
              <a:ext cx="0" cy="2816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20968D7B-3AB5-2C4A-83D3-029029B4861B}"/>
              </a:ext>
            </a:extLst>
          </p:cNvPr>
          <p:cNvGrpSpPr/>
          <p:nvPr/>
        </p:nvGrpSpPr>
        <p:grpSpPr>
          <a:xfrm>
            <a:off x="1771543" y="4612773"/>
            <a:ext cx="848139" cy="869082"/>
            <a:chOff x="1046921" y="3142351"/>
            <a:chExt cx="848139" cy="869082"/>
          </a:xfrm>
        </p:grpSpPr>
        <p:sp>
          <p:nvSpPr>
            <p:cNvPr id="37" name="Rectangle 36">
              <a:extLst>
                <a:ext uri="{FF2B5EF4-FFF2-40B4-BE49-F238E27FC236}">
                  <a16:creationId xmlns:a16="http://schemas.microsoft.com/office/drawing/2014/main" id="{110687E1-C38C-324E-905F-3C01A2DE6D31}"/>
                </a:ext>
              </a:extLst>
            </p:cNvPr>
            <p:cNvSpPr/>
            <p:nvPr/>
          </p:nvSpPr>
          <p:spPr>
            <a:xfrm>
              <a:off x="1046921" y="3142351"/>
              <a:ext cx="848139" cy="587446"/>
            </a:xfrm>
            <a:prstGeom prst="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Exit 2</a:t>
              </a:r>
            </a:p>
          </p:txBody>
        </p:sp>
        <p:cxnSp>
          <p:nvCxnSpPr>
            <p:cNvPr id="38" name="Straight Connector 37">
              <a:extLst>
                <a:ext uri="{FF2B5EF4-FFF2-40B4-BE49-F238E27FC236}">
                  <a16:creationId xmlns:a16="http://schemas.microsoft.com/office/drawing/2014/main" id="{18470711-C51E-AB49-98A9-4FCEBDCFF7F8}"/>
                </a:ext>
              </a:extLst>
            </p:cNvPr>
            <p:cNvCxnSpPr/>
            <p:nvPr/>
          </p:nvCxnSpPr>
          <p:spPr>
            <a:xfrm>
              <a:off x="1205948" y="3729797"/>
              <a:ext cx="0" cy="2816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5DB5229-FCD7-DF44-A501-57058C80D06C}"/>
                </a:ext>
              </a:extLst>
            </p:cNvPr>
            <p:cNvCxnSpPr/>
            <p:nvPr/>
          </p:nvCxnSpPr>
          <p:spPr>
            <a:xfrm>
              <a:off x="1657350" y="3729797"/>
              <a:ext cx="0" cy="2816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D055D787-7384-9947-AA15-94FCDE9C41B7}"/>
              </a:ext>
            </a:extLst>
          </p:cNvPr>
          <p:cNvGrpSpPr/>
          <p:nvPr/>
        </p:nvGrpSpPr>
        <p:grpSpPr>
          <a:xfrm>
            <a:off x="2999518" y="4609137"/>
            <a:ext cx="848139" cy="869082"/>
            <a:chOff x="1046921" y="3142351"/>
            <a:chExt cx="848139" cy="869082"/>
          </a:xfrm>
        </p:grpSpPr>
        <p:sp>
          <p:nvSpPr>
            <p:cNvPr id="41" name="Rectangle 40">
              <a:extLst>
                <a:ext uri="{FF2B5EF4-FFF2-40B4-BE49-F238E27FC236}">
                  <a16:creationId xmlns:a16="http://schemas.microsoft.com/office/drawing/2014/main" id="{EFA7B119-F77E-154B-B5DB-C5E6BD16EAEA}"/>
                </a:ext>
              </a:extLst>
            </p:cNvPr>
            <p:cNvSpPr/>
            <p:nvPr/>
          </p:nvSpPr>
          <p:spPr>
            <a:xfrm>
              <a:off x="1046921" y="3142351"/>
              <a:ext cx="848139" cy="587446"/>
            </a:xfrm>
            <a:prstGeom prst="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Exit ?</a:t>
              </a:r>
            </a:p>
          </p:txBody>
        </p:sp>
        <p:cxnSp>
          <p:nvCxnSpPr>
            <p:cNvPr id="42" name="Straight Connector 41">
              <a:extLst>
                <a:ext uri="{FF2B5EF4-FFF2-40B4-BE49-F238E27FC236}">
                  <a16:creationId xmlns:a16="http://schemas.microsoft.com/office/drawing/2014/main" id="{5D03EB60-F564-8841-AE9C-EA30951100B4}"/>
                </a:ext>
              </a:extLst>
            </p:cNvPr>
            <p:cNvCxnSpPr/>
            <p:nvPr/>
          </p:nvCxnSpPr>
          <p:spPr>
            <a:xfrm>
              <a:off x="1205948" y="3729797"/>
              <a:ext cx="0" cy="2816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B64C11A-DEE9-2741-8F2C-1C15B6114F05}"/>
                </a:ext>
              </a:extLst>
            </p:cNvPr>
            <p:cNvCxnSpPr/>
            <p:nvPr/>
          </p:nvCxnSpPr>
          <p:spPr>
            <a:xfrm>
              <a:off x="1657350" y="3729797"/>
              <a:ext cx="0" cy="2816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Circular Arrow 12">
            <a:extLst>
              <a:ext uri="{FF2B5EF4-FFF2-40B4-BE49-F238E27FC236}">
                <a16:creationId xmlns:a16="http://schemas.microsoft.com/office/drawing/2014/main" id="{D67AF31F-0765-DC45-98A1-9C2C6F01F0A1}"/>
              </a:ext>
            </a:extLst>
          </p:cNvPr>
          <p:cNvSpPr/>
          <p:nvPr/>
        </p:nvSpPr>
        <p:spPr>
          <a:xfrm rot="19962842">
            <a:off x="952720" y="4034739"/>
            <a:ext cx="1162228" cy="1221698"/>
          </a:xfrm>
          <a:prstGeom prst="circularArrow">
            <a:avLst>
              <a:gd name="adj1" fmla="val 12500"/>
              <a:gd name="adj2" fmla="val 1142319"/>
              <a:gd name="adj3" fmla="val 20457681"/>
              <a:gd name="adj4" fmla="val 14056398"/>
              <a:gd name="adj5" fmla="val 12500"/>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4" name="Circular Arrow 43">
            <a:extLst>
              <a:ext uri="{FF2B5EF4-FFF2-40B4-BE49-F238E27FC236}">
                <a16:creationId xmlns:a16="http://schemas.microsoft.com/office/drawing/2014/main" id="{E3697566-5217-704A-913D-3A599E9051FF}"/>
              </a:ext>
            </a:extLst>
          </p:cNvPr>
          <p:cNvSpPr/>
          <p:nvPr/>
        </p:nvSpPr>
        <p:spPr>
          <a:xfrm rot="19962842">
            <a:off x="2320779" y="4014167"/>
            <a:ext cx="1162228" cy="1221698"/>
          </a:xfrm>
          <a:prstGeom prst="circularArrow">
            <a:avLst>
              <a:gd name="adj1" fmla="val 12500"/>
              <a:gd name="adj2" fmla="val 1142319"/>
              <a:gd name="adj3" fmla="val 20457681"/>
              <a:gd name="adj4" fmla="val 14056398"/>
              <a:gd name="adj5" fmla="val 12500"/>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47" name="Group 46">
            <a:extLst>
              <a:ext uri="{FF2B5EF4-FFF2-40B4-BE49-F238E27FC236}">
                <a16:creationId xmlns:a16="http://schemas.microsoft.com/office/drawing/2014/main" id="{3C59D169-8BE8-1C4C-A875-54015AA61744}"/>
              </a:ext>
            </a:extLst>
          </p:cNvPr>
          <p:cNvGrpSpPr/>
          <p:nvPr/>
        </p:nvGrpSpPr>
        <p:grpSpPr>
          <a:xfrm>
            <a:off x="1657350" y="2001890"/>
            <a:ext cx="2190307" cy="1436013"/>
            <a:chOff x="1657350" y="2001890"/>
            <a:chExt cx="2190307" cy="1436013"/>
          </a:xfrm>
        </p:grpSpPr>
        <p:sp>
          <p:nvSpPr>
            <p:cNvPr id="7" name="Cloud Callout 6">
              <a:extLst>
                <a:ext uri="{FF2B5EF4-FFF2-40B4-BE49-F238E27FC236}">
                  <a16:creationId xmlns:a16="http://schemas.microsoft.com/office/drawing/2014/main" id="{4EA81B57-80FC-304A-A16A-D93765CF6818}"/>
                </a:ext>
              </a:extLst>
            </p:cNvPr>
            <p:cNvSpPr/>
            <p:nvPr/>
          </p:nvSpPr>
          <p:spPr>
            <a:xfrm>
              <a:off x="1657350" y="2001890"/>
              <a:ext cx="2190307" cy="1436013"/>
            </a:xfrm>
            <a:prstGeom prst="cloudCallout">
              <a:avLst>
                <a:gd name="adj1" fmla="val -42678"/>
                <a:gd name="adj2" fmla="val 64721"/>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65614A1-4B7B-354C-936C-5045367FAAED}"/>
                </a:ext>
              </a:extLst>
            </p:cNvPr>
            <p:cNvSpPr txBox="1"/>
            <p:nvPr/>
          </p:nvSpPr>
          <p:spPr>
            <a:xfrm rot="20792973">
              <a:off x="1930570" y="2384038"/>
              <a:ext cx="418704" cy="646331"/>
            </a:xfrm>
            <a:prstGeom prst="rect">
              <a:avLst/>
            </a:prstGeom>
            <a:noFill/>
          </p:spPr>
          <p:txBody>
            <a:bodyPr wrap="none" rtlCol="0">
              <a:spAutoFit/>
            </a:bodyPr>
            <a:lstStyle/>
            <a:p>
              <a:r>
                <a:rPr lang="en-US" sz="3600" b="1" dirty="0"/>
                <a:t>1</a:t>
              </a:r>
            </a:p>
          </p:txBody>
        </p:sp>
        <p:sp>
          <p:nvSpPr>
            <p:cNvPr id="45" name="TextBox 44">
              <a:extLst>
                <a:ext uri="{FF2B5EF4-FFF2-40B4-BE49-F238E27FC236}">
                  <a16:creationId xmlns:a16="http://schemas.microsoft.com/office/drawing/2014/main" id="{961581A7-627C-7344-BDFC-EEBDADDDD456}"/>
                </a:ext>
              </a:extLst>
            </p:cNvPr>
            <p:cNvSpPr txBox="1"/>
            <p:nvPr/>
          </p:nvSpPr>
          <p:spPr>
            <a:xfrm rot="21335687">
              <a:off x="2453602" y="2164561"/>
              <a:ext cx="418704" cy="646331"/>
            </a:xfrm>
            <a:prstGeom prst="rect">
              <a:avLst/>
            </a:prstGeom>
            <a:noFill/>
          </p:spPr>
          <p:txBody>
            <a:bodyPr wrap="none" rtlCol="0">
              <a:spAutoFit/>
            </a:bodyPr>
            <a:lstStyle/>
            <a:p>
              <a:r>
                <a:rPr lang="en-US" sz="3600" b="1" dirty="0"/>
                <a:t>2</a:t>
              </a:r>
            </a:p>
          </p:txBody>
        </p:sp>
        <p:sp>
          <p:nvSpPr>
            <p:cNvPr id="46" name="TextBox 45">
              <a:extLst>
                <a:ext uri="{FF2B5EF4-FFF2-40B4-BE49-F238E27FC236}">
                  <a16:creationId xmlns:a16="http://schemas.microsoft.com/office/drawing/2014/main" id="{38CBD7E8-D3B0-AE4E-BE9E-335176186D43}"/>
                </a:ext>
              </a:extLst>
            </p:cNvPr>
            <p:cNvSpPr txBox="1"/>
            <p:nvPr/>
          </p:nvSpPr>
          <p:spPr>
            <a:xfrm rot="1253778">
              <a:off x="2876805" y="2550531"/>
              <a:ext cx="418704" cy="646331"/>
            </a:xfrm>
            <a:prstGeom prst="rect">
              <a:avLst/>
            </a:prstGeom>
            <a:noFill/>
          </p:spPr>
          <p:txBody>
            <a:bodyPr wrap="none" rtlCol="0">
              <a:spAutoFit/>
            </a:bodyPr>
            <a:lstStyle/>
            <a:p>
              <a:r>
                <a:rPr lang="en-US" sz="3600" b="1" dirty="0"/>
                <a:t>3</a:t>
              </a:r>
            </a:p>
          </p:txBody>
        </p:sp>
      </p:grpSp>
    </p:spTree>
    <p:extLst>
      <p:ext uri="{BB962C8B-B14F-4D97-AF65-F5344CB8AC3E}">
        <p14:creationId xmlns:p14="http://schemas.microsoft.com/office/powerpoint/2010/main" val="147899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par>
                          <p:cTn id="9" fill="hold">
                            <p:stCondLst>
                              <p:cond delay="0"/>
                            </p:stCondLst>
                            <p:childTnLst>
                              <p:par>
                                <p:cTn id="10" presetID="10" presetClass="entr" presetSubtype="0" fill="hold" nodeType="afterEffect">
                                  <p:stCondLst>
                                    <p:cond delay="50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50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childTnLst>
                          </p:cTn>
                        </p:par>
                        <p:par>
                          <p:cTn id="21" fill="hold">
                            <p:stCondLst>
                              <p:cond delay="0"/>
                            </p:stCondLst>
                            <p:childTnLst>
                              <p:par>
                                <p:cTn id="22" presetID="10" presetClass="entr" presetSubtype="0"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fade">
                                      <p:cBhvr>
                                        <p:cTn id="28" dur="500"/>
                                        <p:tgtEl>
                                          <p:spTgt spid="36"/>
                                        </p:tgtEl>
                                      </p:cBhvr>
                                    </p:animEffect>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fade">
                                      <p:cBhvr>
                                        <p:cTn id="32" dur="500"/>
                                        <p:tgtEl>
                                          <p:spTgt spid="44"/>
                                        </p:tgtEl>
                                      </p:cBhvr>
                                    </p:animEffect>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fade">
                                      <p:cBhvr>
                                        <p:cTn id="36"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3" grpId="0" animBg="1"/>
      <p:bldP spid="4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99F3B-8319-9D47-A4CA-AB02FAE378CC}"/>
              </a:ext>
            </a:extLst>
          </p:cNvPr>
          <p:cNvSpPr>
            <a:spLocks noGrp="1"/>
          </p:cNvSpPr>
          <p:nvPr>
            <p:ph type="title"/>
          </p:nvPr>
        </p:nvSpPr>
        <p:spPr>
          <a:xfrm>
            <a:off x="481166" y="162382"/>
            <a:ext cx="7886700" cy="1325563"/>
          </a:xfrm>
        </p:spPr>
        <p:txBody>
          <a:bodyPr>
            <a:normAutofit/>
          </a:bodyPr>
          <a:lstStyle/>
          <a:p>
            <a:r>
              <a:rPr lang="en-US" sz="3600" dirty="0"/>
              <a:t>The Frontoparietal Control Network Supports Logical Reasoning</a:t>
            </a:r>
          </a:p>
        </p:txBody>
      </p:sp>
      <p:sp>
        <p:nvSpPr>
          <p:cNvPr id="4" name="Date Placeholder 3">
            <a:extLst>
              <a:ext uri="{FF2B5EF4-FFF2-40B4-BE49-F238E27FC236}">
                <a16:creationId xmlns:a16="http://schemas.microsoft.com/office/drawing/2014/main" id="{3D672191-F2FA-2141-A08F-99FAB124319E}"/>
              </a:ext>
            </a:extLst>
          </p:cNvPr>
          <p:cNvSpPr>
            <a:spLocks noGrp="1"/>
          </p:cNvSpPr>
          <p:nvPr>
            <p:ph type="dt" sz="half" idx="10"/>
          </p:nvPr>
        </p:nvSpPr>
        <p:spPr/>
        <p:txBody>
          <a:bodyPr/>
          <a:lstStyle/>
          <a:p>
            <a:r>
              <a:rPr lang="en-US"/>
              <a:t>Morin</a:t>
            </a:r>
          </a:p>
        </p:txBody>
      </p:sp>
      <p:sp>
        <p:nvSpPr>
          <p:cNvPr id="5" name="Slide Number Placeholder 4">
            <a:extLst>
              <a:ext uri="{FF2B5EF4-FFF2-40B4-BE49-F238E27FC236}">
                <a16:creationId xmlns:a16="http://schemas.microsoft.com/office/drawing/2014/main" id="{82D0ADC1-4729-E141-A520-7032A43D2F5F}"/>
              </a:ext>
            </a:extLst>
          </p:cNvPr>
          <p:cNvSpPr>
            <a:spLocks noGrp="1"/>
          </p:cNvSpPr>
          <p:nvPr>
            <p:ph type="sldNum" sz="quarter" idx="12"/>
          </p:nvPr>
        </p:nvSpPr>
        <p:spPr/>
        <p:txBody>
          <a:bodyPr/>
          <a:lstStyle/>
          <a:p>
            <a:fld id="{AA1F9EFB-B960-3A4A-B638-889634413403}" type="slidenum">
              <a:rPr lang="en-US" smtClean="0"/>
              <a:t>6</a:t>
            </a:fld>
            <a:endParaRPr lang="en-US"/>
          </a:p>
        </p:txBody>
      </p:sp>
      <p:sp>
        <p:nvSpPr>
          <p:cNvPr id="17" name="Content Placeholder 2">
            <a:extLst>
              <a:ext uri="{FF2B5EF4-FFF2-40B4-BE49-F238E27FC236}">
                <a16:creationId xmlns:a16="http://schemas.microsoft.com/office/drawing/2014/main" id="{BFBA08F4-3317-E348-86D1-A2814C49824F}"/>
              </a:ext>
            </a:extLst>
          </p:cNvPr>
          <p:cNvSpPr>
            <a:spLocks noGrp="1"/>
          </p:cNvSpPr>
          <p:nvPr>
            <p:ph idx="1"/>
          </p:nvPr>
        </p:nvSpPr>
        <p:spPr>
          <a:xfrm>
            <a:off x="628650" y="4753883"/>
            <a:ext cx="7886700" cy="1375756"/>
          </a:xfrm>
        </p:spPr>
        <p:txBody>
          <a:bodyPr>
            <a:normAutofit/>
          </a:bodyPr>
          <a:lstStyle/>
          <a:p>
            <a:pPr marL="0" indent="0">
              <a:buNone/>
            </a:pPr>
            <a:r>
              <a:rPr lang="en-US" b="1" u="sng" dirty="0"/>
              <a:t>Central Problem: </a:t>
            </a:r>
            <a:r>
              <a:rPr lang="en-US" dirty="0"/>
              <a:t>Within this network, are there separate regions supporting </a:t>
            </a:r>
            <a:r>
              <a:rPr lang="en-US" b="1" dirty="0"/>
              <a:t>symbolic processing </a:t>
            </a:r>
            <a:r>
              <a:rPr lang="en-US" dirty="0"/>
              <a:t>vs.</a:t>
            </a:r>
            <a:r>
              <a:rPr lang="en-US" b="1" dirty="0"/>
              <a:t> analogical thinking</a:t>
            </a:r>
            <a:r>
              <a:rPr lang="en-US" dirty="0"/>
              <a:t>?</a:t>
            </a:r>
          </a:p>
        </p:txBody>
      </p:sp>
      <p:pic>
        <p:nvPicPr>
          <p:cNvPr id="3" name="Picture 2">
            <a:extLst>
              <a:ext uri="{FF2B5EF4-FFF2-40B4-BE49-F238E27FC236}">
                <a16:creationId xmlns:a16="http://schemas.microsoft.com/office/drawing/2014/main" id="{1706AF72-1CB1-F241-8A91-FFA1A9416FF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45730" y="1550612"/>
            <a:ext cx="4757571" cy="2553183"/>
          </a:xfrm>
          <a:prstGeom prst="rect">
            <a:avLst/>
          </a:prstGeom>
        </p:spPr>
      </p:pic>
      <p:sp>
        <p:nvSpPr>
          <p:cNvPr id="6" name="TextBox 5">
            <a:extLst>
              <a:ext uri="{FF2B5EF4-FFF2-40B4-BE49-F238E27FC236}">
                <a16:creationId xmlns:a16="http://schemas.microsoft.com/office/drawing/2014/main" id="{5C7FD9BC-9990-A74E-88E5-2C029FB12F2E}"/>
              </a:ext>
            </a:extLst>
          </p:cNvPr>
          <p:cNvSpPr txBox="1"/>
          <p:nvPr/>
        </p:nvSpPr>
        <p:spPr>
          <a:xfrm>
            <a:off x="4700994" y="4157839"/>
            <a:ext cx="2102307" cy="369332"/>
          </a:xfrm>
          <a:prstGeom prst="rect">
            <a:avLst/>
          </a:prstGeom>
          <a:noFill/>
        </p:spPr>
        <p:txBody>
          <a:bodyPr wrap="none" rtlCol="0">
            <a:spAutoFit/>
          </a:bodyPr>
          <a:lstStyle/>
          <a:p>
            <a:r>
              <a:rPr lang="en-US" dirty="0"/>
              <a:t>(Harding et al. 2015)</a:t>
            </a:r>
          </a:p>
        </p:txBody>
      </p:sp>
    </p:spTree>
    <p:extLst>
      <p:ext uri="{BB962C8B-B14F-4D97-AF65-F5344CB8AC3E}">
        <p14:creationId xmlns:p14="http://schemas.microsoft.com/office/powerpoint/2010/main" val="1881136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3DB1F-EA3B-FE44-8CCC-434FC813EE63}"/>
              </a:ext>
            </a:extLst>
          </p:cNvPr>
          <p:cNvSpPr>
            <a:spLocks noGrp="1"/>
          </p:cNvSpPr>
          <p:nvPr>
            <p:ph type="title"/>
          </p:nvPr>
        </p:nvSpPr>
        <p:spPr/>
        <p:txBody>
          <a:bodyPr>
            <a:normAutofit/>
          </a:bodyPr>
          <a:lstStyle/>
          <a:p>
            <a:r>
              <a:rPr lang="en-US" sz="3600" dirty="0"/>
              <a:t>Logical Reasoning Task</a:t>
            </a:r>
          </a:p>
        </p:txBody>
      </p:sp>
      <p:sp>
        <p:nvSpPr>
          <p:cNvPr id="4" name="Date Placeholder 3">
            <a:extLst>
              <a:ext uri="{FF2B5EF4-FFF2-40B4-BE49-F238E27FC236}">
                <a16:creationId xmlns:a16="http://schemas.microsoft.com/office/drawing/2014/main" id="{DA6FC88C-8832-4C4F-96B1-C2C427BF46CE}"/>
              </a:ext>
            </a:extLst>
          </p:cNvPr>
          <p:cNvSpPr>
            <a:spLocks noGrp="1"/>
          </p:cNvSpPr>
          <p:nvPr>
            <p:ph type="dt" sz="half" idx="10"/>
          </p:nvPr>
        </p:nvSpPr>
        <p:spPr/>
        <p:txBody>
          <a:bodyPr/>
          <a:lstStyle/>
          <a:p>
            <a:r>
              <a:rPr lang="en-US"/>
              <a:t>Morin</a:t>
            </a:r>
          </a:p>
        </p:txBody>
      </p:sp>
      <p:sp>
        <p:nvSpPr>
          <p:cNvPr id="5" name="Slide Number Placeholder 4">
            <a:extLst>
              <a:ext uri="{FF2B5EF4-FFF2-40B4-BE49-F238E27FC236}">
                <a16:creationId xmlns:a16="http://schemas.microsoft.com/office/drawing/2014/main" id="{A7FE45F6-AF28-7346-910B-06569BEF7EB5}"/>
              </a:ext>
            </a:extLst>
          </p:cNvPr>
          <p:cNvSpPr>
            <a:spLocks noGrp="1"/>
          </p:cNvSpPr>
          <p:nvPr>
            <p:ph type="sldNum" sz="quarter" idx="12"/>
          </p:nvPr>
        </p:nvSpPr>
        <p:spPr/>
        <p:txBody>
          <a:bodyPr/>
          <a:lstStyle/>
          <a:p>
            <a:fld id="{AA1F9EFB-B960-3A4A-B638-889634413403}" type="slidenum">
              <a:rPr lang="en-US" smtClean="0"/>
              <a:t>7</a:t>
            </a:fld>
            <a:endParaRPr lang="en-US"/>
          </a:p>
        </p:txBody>
      </p:sp>
      <p:pic>
        <p:nvPicPr>
          <p:cNvPr id="6" name="Picture 5">
            <a:extLst>
              <a:ext uri="{FF2B5EF4-FFF2-40B4-BE49-F238E27FC236}">
                <a16:creationId xmlns:a16="http://schemas.microsoft.com/office/drawing/2014/main" id="{BED978DC-BE3F-394B-9E3D-9875F51455E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649891" y="2464726"/>
            <a:ext cx="4310103" cy="2346902"/>
          </a:xfrm>
          <a:prstGeom prst="rect">
            <a:avLst/>
          </a:prstGeom>
        </p:spPr>
      </p:pic>
      <p:pic>
        <p:nvPicPr>
          <p:cNvPr id="7" name="Picture 6">
            <a:extLst>
              <a:ext uri="{FF2B5EF4-FFF2-40B4-BE49-F238E27FC236}">
                <a16:creationId xmlns:a16="http://schemas.microsoft.com/office/drawing/2014/main" id="{FF6228CE-A4A1-9148-A861-63737AF20E6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04462" y="2423721"/>
            <a:ext cx="4121853" cy="2346902"/>
          </a:xfrm>
          <a:prstGeom prst="rect">
            <a:avLst/>
          </a:prstGeom>
        </p:spPr>
      </p:pic>
      <p:sp>
        <p:nvSpPr>
          <p:cNvPr id="8" name="TextBox 7">
            <a:extLst>
              <a:ext uri="{FF2B5EF4-FFF2-40B4-BE49-F238E27FC236}">
                <a16:creationId xmlns:a16="http://schemas.microsoft.com/office/drawing/2014/main" id="{5995EB00-2AE2-3C45-B9BA-AB49370DC8EE}"/>
              </a:ext>
            </a:extLst>
          </p:cNvPr>
          <p:cNvSpPr txBox="1"/>
          <p:nvPr/>
        </p:nvSpPr>
        <p:spPr>
          <a:xfrm>
            <a:off x="5214186" y="2034477"/>
            <a:ext cx="3181512" cy="461665"/>
          </a:xfrm>
          <a:prstGeom prst="rect">
            <a:avLst/>
          </a:prstGeom>
          <a:noFill/>
        </p:spPr>
        <p:txBody>
          <a:bodyPr wrap="none" rtlCol="0">
            <a:spAutoFit/>
          </a:bodyPr>
          <a:lstStyle/>
          <a:p>
            <a:r>
              <a:rPr lang="en-US" sz="2400" dirty="0"/>
              <a:t>Non-symbolic Condition</a:t>
            </a:r>
          </a:p>
        </p:txBody>
      </p:sp>
      <p:sp>
        <p:nvSpPr>
          <p:cNvPr id="9" name="TextBox 8">
            <a:extLst>
              <a:ext uri="{FF2B5EF4-FFF2-40B4-BE49-F238E27FC236}">
                <a16:creationId xmlns:a16="http://schemas.microsoft.com/office/drawing/2014/main" id="{1A7972B6-70DB-E244-842F-4371A036B1BC}"/>
              </a:ext>
            </a:extLst>
          </p:cNvPr>
          <p:cNvSpPr txBox="1"/>
          <p:nvPr/>
        </p:nvSpPr>
        <p:spPr>
          <a:xfrm>
            <a:off x="1302188" y="2003061"/>
            <a:ext cx="2585964" cy="461665"/>
          </a:xfrm>
          <a:prstGeom prst="rect">
            <a:avLst/>
          </a:prstGeom>
          <a:noFill/>
        </p:spPr>
        <p:txBody>
          <a:bodyPr wrap="none" rtlCol="0">
            <a:spAutoFit/>
          </a:bodyPr>
          <a:lstStyle/>
          <a:p>
            <a:r>
              <a:rPr lang="en-US" sz="2400" dirty="0"/>
              <a:t>Symbolic Condition</a:t>
            </a:r>
          </a:p>
        </p:txBody>
      </p:sp>
      <p:sp>
        <p:nvSpPr>
          <p:cNvPr id="3" name="TextBox 2">
            <a:extLst>
              <a:ext uri="{FF2B5EF4-FFF2-40B4-BE49-F238E27FC236}">
                <a16:creationId xmlns:a16="http://schemas.microsoft.com/office/drawing/2014/main" id="{C36B6D15-658E-0243-A5DE-43A89E4514BD}"/>
              </a:ext>
            </a:extLst>
          </p:cNvPr>
          <p:cNvSpPr txBox="1"/>
          <p:nvPr/>
        </p:nvSpPr>
        <p:spPr>
          <a:xfrm>
            <a:off x="4730913" y="4932384"/>
            <a:ext cx="3359509" cy="830997"/>
          </a:xfrm>
          <a:prstGeom prst="rect">
            <a:avLst/>
          </a:prstGeom>
          <a:noFill/>
        </p:spPr>
        <p:txBody>
          <a:bodyPr wrap="none" rtlCol="0">
            <a:spAutoFit/>
          </a:bodyPr>
          <a:lstStyle/>
          <a:p>
            <a:pPr marL="285750" indent="-285750">
              <a:buFont typeface="Arial" panose="020B0604020202020204" pitchFamily="34" charset="0"/>
              <a:buChar char="•"/>
            </a:pPr>
            <a:r>
              <a:rPr lang="en-US" sz="2400" dirty="0"/>
              <a:t>Analogical Thinking ✅</a:t>
            </a:r>
          </a:p>
          <a:p>
            <a:pPr marL="285750" indent="-285750">
              <a:buFont typeface="Arial" panose="020B0604020202020204" pitchFamily="34" charset="0"/>
              <a:buChar char="•"/>
            </a:pPr>
            <a:r>
              <a:rPr lang="en-US" sz="2400" dirty="0"/>
              <a:t>Symbolic Processing ❌</a:t>
            </a:r>
          </a:p>
        </p:txBody>
      </p:sp>
      <p:sp>
        <p:nvSpPr>
          <p:cNvPr id="12" name="TextBox 11">
            <a:extLst>
              <a:ext uri="{FF2B5EF4-FFF2-40B4-BE49-F238E27FC236}">
                <a16:creationId xmlns:a16="http://schemas.microsoft.com/office/drawing/2014/main" id="{749D453F-EEC8-E64C-A2EB-C098BE4BA45D}"/>
              </a:ext>
            </a:extLst>
          </p:cNvPr>
          <p:cNvSpPr txBox="1"/>
          <p:nvPr/>
        </p:nvSpPr>
        <p:spPr>
          <a:xfrm>
            <a:off x="505784" y="4935983"/>
            <a:ext cx="3359509" cy="830997"/>
          </a:xfrm>
          <a:prstGeom prst="rect">
            <a:avLst/>
          </a:prstGeom>
          <a:noFill/>
        </p:spPr>
        <p:txBody>
          <a:bodyPr wrap="none" rtlCol="0">
            <a:spAutoFit/>
          </a:bodyPr>
          <a:lstStyle/>
          <a:p>
            <a:pPr marL="285750" indent="-285750">
              <a:buFont typeface="Arial" panose="020B0604020202020204" pitchFamily="34" charset="0"/>
              <a:buChar char="•"/>
            </a:pPr>
            <a:r>
              <a:rPr lang="en-US" sz="2400" dirty="0"/>
              <a:t>Analogical Thinking ✅</a:t>
            </a:r>
          </a:p>
          <a:p>
            <a:pPr marL="285750" indent="-285750">
              <a:buFont typeface="Arial" panose="020B0604020202020204" pitchFamily="34" charset="0"/>
              <a:buChar char="•"/>
            </a:pPr>
            <a:r>
              <a:rPr lang="en-US" sz="2400" dirty="0"/>
              <a:t>Symbolic Processing ✅</a:t>
            </a:r>
          </a:p>
        </p:txBody>
      </p:sp>
    </p:spTree>
    <p:extLst>
      <p:ext uri="{BB962C8B-B14F-4D97-AF65-F5344CB8AC3E}">
        <p14:creationId xmlns:p14="http://schemas.microsoft.com/office/powerpoint/2010/main" val="1792162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3"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CD798-2573-BD49-AFDD-C4054D749DC8}"/>
              </a:ext>
            </a:extLst>
          </p:cNvPr>
          <p:cNvSpPr>
            <a:spLocks noGrp="1"/>
          </p:cNvSpPr>
          <p:nvPr>
            <p:ph type="title"/>
          </p:nvPr>
        </p:nvSpPr>
        <p:spPr/>
        <p:txBody>
          <a:bodyPr/>
          <a:lstStyle/>
          <a:p>
            <a:r>
              <a:rPr lang="en-US" dirty="0"/>
              <a:t>Methodology</a:t>
            </a:r>
          </a:p>
        </p:txBody>
      </p:sp>
      <p:sp>
        <p:nvSpPr>
          <p:cNvPr id="3" name="Content Placeholder 2">
            <a:extLst>
              <a:ext uri="{FF2B5EF4-FFF2-40B4-BE49-F238E27FC236}">
                <a16:creationId xmlns:a16="http://schemas.microsoft.com/office/drawing/2014/main" id="{DAAC813A-0FDB-BE47-8AE3-CE784EDE795E}"/>
              </a:ext>
            </a:extLst>
          </p:cNvPr>
          <p:cNvSpPr>
            <a:spLocks noGrp="1"/>
          </p:cNvSpPr>
          <p:nvPr>
            <p:ph idx="1"/>
          </p:nvPr>
        </p:nvSpPr>
        <p:spPr>
          <a:xfrm>
            <a:off x="628650" y="1825625"/>
            <a:ext cx="3727219" cy="4351338"/>
          </a:xfrm>
        </p:spPr>
        <p:txBody>
          <a:bodyPr/>
          <a:lstStyle/>
          <a:p>
            <a:r>
              <a:rPr lang="en-US" dirty="0"/>
              <a:t>27 Healthy Young Adults </a:t>
            </a:r>
          </a:p>
          <a:p>
            <a:pPr lvl="1"/>
            <a:r>
              <a:rPr lang="en-US" dirty="0"/>
              <a:t>18 – 35 years old</a:t>
            </a:r>
          </a:p>
          <a:p>
            <a:pPr lvl="1"/>
            <a:r>
              <a:rPr lang="en-US" dirty="0"/>
              <a:t>10 M, 17 F</a:t>
            </a:r>
          </a:p>
          <a:p>
            <a:r>
              <a:rPr lang="en-US" dirty="0"/>
              <a:t>396 trials of the task </a:t>
            </a:r>
          </a:p>
          <a:p>
            <a:r>
              <a:rPr lang="en-US" dirty="0"/>
              <a:t>1 hour MRI scanning session</a:t>
            </a:r>
          </a:p>
        </p:txBody>
      </p:sp>
      <p:sp>
        <p:nvSpPr>
          <p:cNvPr id="4" name="Date Placeholder 3">
            <a:extLst>
              <a:ext uri="{FF2B5EF4-FFF2-40B4-BE49-F238E27FC236}">
                <a16:creationId xmlns:a16="http://schemas.microsoft.com/office/drawing/2014/main" id="{8F0EE663-D097-724D-A7BE-8CB6EA9C8E94}"/>
              </a:ext>
            </a:extLst>
          </p:cNvPr>
          <p:cNvSpPr>
            <a:spLocks noGrp="1"/>
          </p:cNvSpPr>
          <p:nvPr>
            <p:ph type="dt" sz="half" idx="10"/>
          </p:nvPr>
        </p:nvSpPr>
        <p:spPr/>
        <p:txBody>
          <a:bodyPr/>
          <a:lstStyle/>
          <a:p>
            <a:r>
              <a:rPr lang="en-US"/>
              <a:t>Morin</a:t>
            </a:r>
          </a:p>
        </p:txBody>
      </p:sp>
      <p:sp>
        <p:nvSpPr>
          <p:cNvPr id="5" name="Slide Number Placeholder 4">
            <a:extLst>
              <a:ext uri="{FF2B5EF4-FFF2-40B4-BE49-F238E27FC236}">
                <a16:creationId xmlns:a16="http://schemas.microsoft.com/office/drawing/2014/main" id="{E31B711A-4482-9B47-9362-63667A2F784E}"/>
              </a:ext>
            </a:extLst>
          </p:cNvPr>
          <p:cNvSpPr>
            <a:spLocks noGrp="1"/>
          </p:cNvSpPr>
          <p:nvPr>
            <p:ph type="sldNum" sz="quarter" idx="12"/>
          </p:nvPr>
        </p:nvSpPr>
        <p:spPr/>
        <p:txBody>
          <a:bodyPr/>
          <a:lstStyle/>
          <a:p>
            <a:fld id="{AA1F9EFB-B960-3A4A-B638-889634413403}" type="slidenum">
              <a:rPr lang="en-US" smtClean="0"/>
              <a:t>8</a:t>
            </a:fld>
            <a:endParaRPr lang="en-US"/>
          </a:p>
        </p:txBody>
      </p:sp>
      <p:pic>
        <p:nvPicPr>
          <p:cNvPr id="6" name="Picture 5">
            <a:extLst>
              <a:ext uri="{FF2B5EF4-FFF2-40B4-BE49-F238E27FC236}">
                <a16:creationId xmlns:a16="http://schemas.microsoft.com/office/drawing/2014/main" id="{0EFAD762-7B0A-0640-A436-72B35EADD76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98257" y="3574472"/>
            <a:ext cx="3048809" cy="2286607"/>
          </a:xfrm>
          <a:prstGeom prst="rect">
            <a:avLst/>
          </a:prstGeom>
        </p:spPr>
      </p:pic>
      <p:pic>
        <p:nvPicPr>
          <p:cNvPr id="7" name="Picture 6">
            <a:extLst>
              <a:ext uri="{FF2B5EF4-FFF2-40B4-BE49-F238E27FC236}">
                <a16:creationId xmlns:a16="http://schemas.microsoft.com/office/drawing/2014/main" id="{C3F4B31F-5605-8142-AC01-3F0227A59CE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520543" y="2222434"/>
            <a:ext cx="2153580" cy="1172650"/>
          </a:xfrm>
          <a:prstGeom prst="rect">
            <a:avLst/>
          </a:prstGeom>
        </p:spPr>
      </p:pic>
      <p:pic>
        <p:nvPicPr>
          <p:cNvPr id="8" name="Picture 7">
            <a:extLst>
              <a:ext uri="{FF2B5EF4-FFF2-40B4-BE49-F238E27FC236}">
                <a16:creationId xmlns:a16="http://schemas.microsoft.com/office/drawing/2014/main" id="{CCDE9D33-5D96-8E41-98D0-A3235893E43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299314" y="2222434"/>
            <a:ext cx="2059520" cy="1172650"/>
          </a:xfrm>
          <a:prstGeom prst="rect">
            <a:avLst/>
          </a:prstGeom>
        </p:spPr>
      </p:pic>
      <p:pic>
        <p:nvPicPr>
          <p:cNvPr id="9" name="Content Placeholder 6">
            <a:extLst>
              <a:ext uri="{FF2B5EF4-FFF2-40B4-BE49-F238E27FC236}">
                <a16:creationId xmlns:a16="http://schemas.microsoft.com/office/drawing/2014/main" id="{2CFD22E4-BB12-8942-BD7B-862C9D2564F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355869" y="1043653"/>
            <a:ext cx="1946410" cy="1054851"/>
          </a:xfrm>
          <a:prstGeom prst="rect">
            <a:avLst/>
          </a:prstGeom>
          <a:ln w="38100">
            <a:solidFill>
              <a:srgbClr val="FF0000"/>
            </a:solidFill>
          </a:ln>
        </p:spPr>
      </p:pic>
      <p:pic>
        <p:nvPicPr>
          <p:cNvPr id="10" name="Content Placeholder 6">
            <a:extLst>
              <a:ext uri="{FF2B5EF4-FFF2-40B4-BE49-F238E27FC236}">
                <a16:creationId xmlns:a16="http://schemas.microsoft.com/office/drawing/2014/main" id="{B7EEEDCC-B300-F54B-B0BB-9D2A70C9B3B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582826" y="1043205"/>
            <a:ext cx="2029014" cy="1054851"/>
          </a:xfrm>
          <a:prstGeom prst="rect">
            <a:avLst/>
          </a:prstGeom>
          <a:ln w="38100">
            <a:solidFill>
              <a:srgbClr val="FF0000"/>
            </a:solidFill>
          </a:ln>
        </p:spPr>
      </p:pic>
    </p:spTree>
    <p:extLst>
      <p:ext uri="{BB962C8B-B14F-4D97-AF65-F5344CB8AC3E}">
        <p14:creationId xmlns:p14="http://schemas.microsoft.com/office/powerpoint/2010/main" val="928459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1361F-23E1-4648-8C9E-A0619351244E}"/>
              </a:ext>
            </a:extLst>
          </p:cNvPr>
          <p:cNvSpPr>
            <a:spLocks noGrp="1"/>
          </p:cNvSpPr>
          <p:nvPr>
            <p:ph type="title"/>
          </p:nvPr>
        </p:nvSpPr>
        <p:spPr/>
        <p:txBody>
          <a:bodyPr>
            <a:normAutofit/>
          </a:bodyPr>
          <a:lstStyle/>
          <a:p>
            <a:r>
              <a:rPr lang="en-US" sz="3600" dirty="0"/>
              <a:t>fMRI Reveals Distinct Brain Systems Activated for Symbolic Reasoning</a:t>
            </a:r>
          </a:p>
        </p:txBody>
      </p:sp>
      <p:sp>
        <p:nvSpPr>
          <p:cNvPr id="4" name="Date Placeholder 3">
            <a:extLst>
              <a:ext uri="{FF2B5EF4-FFF2-40B4-BE49-F238E27FC236}">
                <a16:creationId xmlns:a16="http://schemas.microsoft.com/office/drawing/2014/main" id="{EDBE9503-FC40-AB49-8B32-A6E31AE261AB}"/>
              </a:ext>
            </a:extLst>
          </p:cNvPr>
          <p:cNvSpPr>
            <a:spLocks noGrp="1"/>
          </p:cNvSpPr>
          <p:nvPr>
            <p:ph type="dt" sz="half" idx="10"/>
          </p:nvPr>
        </p:nvSpPr>
        <p:spPr/>
        <p:txBody>
          <a:bodyPr/>
          <a:lstStyle/>
          <a:p>
            <a:r>
              <a:rPr lang="en-US"/>
              <a:t>Morin</a:t>
            </a:r>
          </a:p>
        </p:txBody>
      </p:sp>
      <p:sp>
        <p:nvSpPr>
          <p:cNvPr id="5" name="Slide Number Placeholder 4">
            <a:extLst>
              <a:ext uri="{FF2B5EF4-FFF2-40B4-BE49-F238E27FC236}">
                <a16:creationId xmlns:a16="http://schemas.microsoft.com/office/drawing/2014/main" id="{41361221-BBD7-9F45-A97D-289228AA911B}"/>
              </a:ext>
            </a:extLst>
          </p:cNvPr>
          <p:cNvSpPr>
            <a:spLocks noGrp="1"/>
          </p:cNvSpPr>
          <p:nvPr>
            <p:ph type="sldNum" sz="quarter" idx="12"/>
          </p:nvPr>
        </p:nvSpPr>
        <p:spPr/>
        <p:txBody>
          <a:bodyPr/>
          <a:lstStyle/>
          <a:p>
            <a:fld id="{AA1F9EFB-B960-3A4A-B638-889634413403}" type="slidenum">
              <a:rPr lang="en-US" smtClean="0"/>
              <a:t>9</a:t>
            </a:fld>
            <a:endParaRPr lang="en-US"/>
          </a:p>
        </p:txBody>
      </p:sp>
      <p:pic>
        <p:nvPicPr>
          <p:cNvPr id="6" name="Picture 5">
            <a:extLst>
              <a:ext uri="{FF2B5EF4-FFF2-40B4-BE49-F238E27FC236}">
                <a16:creationId xmlns:a16="http://schemas.microsoft.com/office/drawing/2014/main" id="{6D51AB17-7C1B-3F4A-9B45-F4576EF5A8D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349308" y="4515488"/>
            <a:ext cx="2235932" cy="1217492"/>
          </a:xfrm>
          <a:prstGeom prst="rect">
            <a:avLst/>
          </a:prstGeom>
        </p:spPr>
      </p:pic>
      <p:pic>
        <p:nvPicPr>
          <p:cNvPr id="7" name="Picture 6">
            <a:extLst>
              <a:ext uri="{FF2B5EF4-FFF2-40B4-BE49-F238E27FC236}">
                <a16:creationId xmlns:a16="http://schemas.microsoft.com/office/drawing/2014/main" id="{5B742C9E-7022-1F4B-A60A-97E41DBF265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349308" y="2857107"/>
            <a:ext cx="2211340" cy="1212360"/>
          </a:xfrm>
          <a:prstGeom prst="rect">
            <a:avLst/>
          </a:prstGeom>
        </p:spPr>
      </p:pic>
      <p:sp>
        <p:nvSpPr>
          <p:cNvPr id="8" name="TextBox 7">
            <a:extLst>
              <a:ext uri="{FF2B5EF4-FFF2-40B4-BE49-F238E27FC236}">
                <a16:creationId xmlns:a16="http://schemas.microsoft.com/office/drawing/2014/main" id="{42F2FB62-BA61-8B4F-9B2F-E9BD3E361F7C}"/>
              </a:ext>
            </a:extLst>
          </p:cNvPr>
          <p:cNvSpPr txBox="1"/>
          <p:nvPr/>
        </p:nvSpPr>
        <p:spPr>
          <a:xfrm>
            <a:off x="0" y="4752592"/>
            <a:ext cx="1469313" cy="369332"/>
          </a:xfrm>
          <a:prstGeom prst="rect">
            <a:avLst/>
          </a:prstGeom>
          <a:noFill/>
        </p:spPr>
        <p:txBody>
          <a:bodyPr wrap="none" rtlCol="0">
            <a:spAutoFit/>
          </a:bodyPr>
          <a:lstStyle/>
          <a:p>
            <a:r>
              <a:rPr lang="en-US" dirty="0"/>
              <a:t>Non-symbolic</a:t>
            </a:r>
          </a:p>
        </p:txBody>
      </p:sp>
      <p:sp>
        <p:nvSpPr>
          <p:cNvPr id="9" name="TextBox 8">
            <a:extLst>
              <a:ext uri="{FF2B5EF4-FFF2-40B4-BE49-F238E27FC236}">
                <a16:creationId xmlns:a16="http://schemas.microsoft.com/office/drawing/2014/main" id="{EDE42157-CCBA-7B4C-BF97-65DB83C90BC4}"/>
              </a:ext>
            </a:extLst>
          </p:cNvPr>
          <p:cNvSpPr txBox="1"/>
          <p:nvPr/>
        </p:nvSpPr>
        <p:spPr>
          <a:xfrm>
            <a:off x="171521" y="3281463"/>
            <a:ext cx="1023422" cy="369332"/>
          </a:xfrm>
          <a:prstGeom prst="rect">
            <a:avLst/>
          </a:prstGeom>
          <a:noFill/>
        </p:spPr>
        <p:txBody>
          <a:bodyPr wrap="none" rtlCol="0">
            <a:spAutoFit/>
          </a:bodyPr>
          <a:lstStyle/>
          <a:p>
            <a:r>
              <a:rPr lang="en-US" dirty="0"/>
              <a:t>Symbolic</a:t>
            </a:r>
          </a:p>
        </p:txBody>
      </p:sp>
      <p:pic>
        <p:nvPicPr>
          <p:cNvPr id="16" name="Picture 15">
            <a:extLst>
              <a:ext uri="{FF2B5EF4-FFF2-40B4-BE49-F238E27FC236}">
                <a16:creationId xmlns:a16="http://schemas.microsoft.com/office/drawing/2014/main" id="{892B03A9-DF5F-AE47-922C-35781D8F965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768975" y="3953840"/>
            <a:ext cx="4276899" cy="2200379"/>
          </a:xfrm>
          <a:prstGeom prst="rect">
            <a:avLst/>
          </a:prstGeom>
        </p:spPr>
      </p:pic>
      <p:pic>
        <p:nvPicPr>
          <p:cNvPr id="17" name="Picture 16">
            <a:extLst>
              <a:ext uri="{FF2B5EF4-FFF2-40B4-BE49-F238E27FC236}">
                <a16:creationId xmlns:a16="http://schemas.microsoft.com/office/drawing/2014/main" id="{6729719D-36B2-EB4E-9999-87EECEF4E2F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696892" y="2197478"/>
            <a:ext cx="4317048" cy="2022102"/>
          </a:xfrm>
          <a:prstGeom prst="rect">
            <a:avLst/>
          </a:prstGeom>
        </p:spPr>
      </p:pic>
      <p:sp>
        <p:nvSpPr>
          <p:cNvPr id="14" name="Oval 13">
            <a:extLst>
              <a:ext uri="{FF2B5EF4-FFF2-40B4-BE49-F238E27FC236}">
                <a16:creationId xmlns:a16="http://schemas.microsoft.com/office/drawing/2014/main" id="{B1E1C70D-3D42-D244-84C9-15502CB22AE7}"/>
              </a:ext>
            </a:extLst>
          </p:cNvPr>
          <p:cNvSpPr/>
          <p:nvPr/>
        </p:nvSpPr>
        <p:spPr>
          <a:xfrm rot="19300481">
            <a:off x="3924768" y="3159307"/>
            <a:ext cx="520448" cy="51115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7BE341C-E0A9-0743-8A76-915D434597EE}"/>
              </a:ext>
            </a:extLst>
          </p:cNvPr>
          <p:cNvSpPr/>
          <p:nvPr/>
        </p:nvSpPr>
        <p:spPr>
          <a:xfrm rot="19300481">
            <a:off x="6301060" y="2713992"/>
            <a:ext cx="608604" cy="48784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9C9310A-17AE-384A-9621-70260D0CAF99}"/>
              </a:ext>
            </a:extLst>
          </p:cNvPr>
          <p:cNvSpPr/>
          <p:nvPr/>
        </p:nvSpPr>
        <p:spPr>
          <a:xfrm rot="20653522">
            <a:off x="4778718" y="2675496"/>
            <a:ext cx="702482" cy="1128777"/>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0862ABC-0F1F-E045-9D82-00442A7601B4}"/>
              </a:ext>
            </a:extLst>
          </p:cNvPr>
          <p:cNvSpPr/>
          <p:nvPr/>
        </p:nvSpPr>
        <p:spPr>
          <a:xfrm rot="20653522">
            <a:off x="4828247" y="4322336"/>
            <a:ext cx="688100" cy="1128777"/>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F04A5F3C-E73A-9F4C-B27F-FBC898A0285C}"/>
              </a:ext>
            </a:extLst>
          </p:cNvPr>
          <p:cNvSpPr/>
          <p:nvPr/>
        </p:nvSpPr>
        <p:spPr>
          <a:xfrm rot="20653522">
            <a:off x="7164736" y="2639413"/>
            <a:ext cx="544024" cy="56934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ED6DAA4C-F411-A04F-9810-B7935FCE593A}"/>
              </a:ext>
            </a:extLst>
          </p:cNvPr>
          <p:cNvSpPr/>
          <p:nvPr/>
        </p:nvSpPr>
        <p:spPr>
          <a:xfrm rot="20653522">
            <a:off x="7163428" y="4314139"/>
            <a:ext cx="544024" cy="559711"/>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952EE067-106F-3647-9915-0483EE199E25}"/>
              </a:ext>
            </a:extLst>
          </p:cNvPr>
          <p:cNvSpPr/>
          <p:nvPr/>
        </p:nvSpPr>
        <p:spPr>
          <a:xfrm rot="19300481">
            <a:off x="4216377" y="2885974"/>
            <a:ext cx="520448" cy="511158"/>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78972B1A-3A1D-DC47-8A58-8B315FAB71D3}"/>
              </a:ext>
            </a:extLst>
          </p:cNvPr>
          <p:cNvSpPr/>
          <p:nvPr/>
        </p:nvSpPr>
        <p:spPr>
          <a:xfrm rot="19300481">
            <a:off x="4311775" y="4550182"/>
            <a:ext cx="520448" cy="511158"/>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414114A9-9795-7442-87EF-5E3D6FF493C9}"/>
              </a:ext>
            </a:extLst>
          </p:cNvPr>
          <p:cNvGrpSpPr/>
          <p:nvPr/>
        </p:nvGrpSpPr>
        <p:grpSpPr>
          <a:xfrm>
            <a:off x="8109959" y="3125913"/>
            <a:ext cx="1000595" cy="2121932"/>
            <a:chOff x="7827327" y="3125913"/>
            <a:chExt cx="1000595" cy="2121932"/>
          </a:xfrm>
        </p:grpSpPr>
        <p:pic>
          <p:nvPicPr>
            <p:cNvPr id="10" name="Picture 9">
              <a:extLst>
                <a:ext uri="{FF2B5EF4-FFF2-40B4-BE49-F238E27FC236}">
                  <a16:creationId xmlns:a16="http://schemas.microsoft.com/office/drawing/2014/main" id="{7073B4FD-5CD1-A04B-B2E5-5B49A4BB309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012475" y="3125913"/>
              <a:ext cx="596900" cy="1752600"/>
            </a:xfrm>
            <a:prstGeom prst="rect">
              <a:avLst/>
            </a:prstGeom>
          </p:spPr>
        </p:pic>
        <p:sp>
          <p:nvSpPr>
            <p:cNvPr id="11" name="TextBox 10">
              <a:extLst>
                <a:ext uri="{FF2B5EF4-FFF2-40B4-BE49-F238E27FC236}">
                  <a16:creationId xmlns:a16="http://schemas.microsoft.com/office/drawing/2014/main" id="{8EBA1CF6-8D7B-3D49-A493-D72ACD4E33FE}"/>
                </a:ext>
              </a:extLst>
            </p:cNvPr>
            <p:cNvSpPr txBox="1"/>
            <p:nvPr/>
          </p:nvSpPr>
          <p:spPr>
            <a:xfrm>
              <a:off x="7827327" y="4878513"/>
              <a:ext cx="1000595" cy="369332"/>
            </a:xfrm>
            <a:prstGeom prst="rect">
              <a:avLst/>
            </a:prstGeom>
            <a:noFill/>
          </p:spPr>
          <p:txBody>
            <a:bodyPr wrap="none" rtlCol="0">
              <a:spAutoFit/>
            </a:bodyPr>
            <a:lstStyle/>
            <a:p>
              <a:r>
                <a:rPr lang="en-US" sz="900" dirty="0">
                  <a:latin typeface="Helvetica Neue Light" panose="02000403000000020004" pitchFamily="2" charset="0"/>
                  <a:ea typeface="Helvetica Neue Light" panose="02000403000000020004" pitchFamily="2" charset="0"/>
                </a:rPr>
                <a:t>ETAC Corrected</a:t>
              </a:r>
            </a:p>
            <a:p>
              <a:r>
                <a:rPr lang="en-US" sz="900" dirty="0">
                  <a:latin typeface="Helvetica Neue Light" panose="02000403000000020004" pitchFamily="2" charset="0"/>
                  <a:ea typeface="Helvetica Neue Light" panose="02000403000000020004" pitchFamily="2" charset="0"/>
                </a:rPr>
                <a:t>for </a:t>
              </a:r>
              <a:r>
                <a:rPr lang="en-US" sz="900" dirty="0" err="1">
                  <a:latin typeface="Helvetica Neue Light" panose="02000403000000020004" pitchFamily="2" charset="0"/>
                  <a:ea typeface="Helvetica Neue Light" panose="02000403000000020004" pitchFamily="2" charset="0"/>
                </a:rPr>
                <a:t>mult</a:t>
              </a:r>
              <a:r>
                <a:rPr lang="en-US" sz="900" dirty="0">
                  <a:latin typeface="Helvetica Neue Light" panose="02000403000000020004" pitchFamily="2" charset="0"/>
                  <a:ea typeface="Helvetica Neue Light" panose="02000403000000020004" pitchFamily="2" charset="0"/>
                </a:rPr>
                <a:t>. comp.</a:t>
              </a:r>
            </a:p>
          </p:txBody>
        </p:sp>
      </p:grpSp>
    </p:spTree>
    <p:extLst>
      <p:ext uri="{BB962C8B-B14F-4D97-AF65-F5344CB8AC3E}">
        <p14:creationId xmlns:p14="http://schemas.microsoft.com/office/powerpoint/2010/main" val="4014459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4" grpId="0" animBg="1"/>
      <p:bldP spid="18" grpId="0" animBg="1"/>
      <p:bldP spid="20" grpId="0" animBg="1"/>
      <p:bldP spid="21" grpId="0" animBg="1"/>
      <p:bldP spid="22" grpId="0" animBg="1"/>
      <p:bldP spid="23" grpId="0" animBg="1"/>
      <p:bldP spid="29" grpId="0" animBg="1"/>
      <p:bldP spid="30"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2815</TotalTime>
  <Words>1784</Words>
  <Application>Microsoft Macintosh PowerPoint</Application>
  <PresentationFormat>On-screen Show (4:3)</PresentationFormat>
  <Paragraphs>189</Paragraphs>
  <Slides>20</Slides>
  <Notes>10</Notes>
  <HiddenSlides>7</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Calibri Light</vt:lpstr>
      <vt:lpstr>Helvetica Neue Light</vt:lpstr>
      <vt:lpstr>Office Theme</vt:lpstr>
      <vt:lpstr>PowerPoint Presentation</vt:lpstr>
      <vt:lpstr>Logical Reasoning in the Human Brain</vt:lpstr>
      <vt:lpstr>Logical reasoning is an essential basic feature of human cognition</vt:lpstr>
      <vt:lpstr>Impaired Logical Reasoning</vt:lpstr>
      <vt:lpstr>Proposed Components of Logical Reasoning</vt:lpstr>
      <vt:lpstr>The Frontoparietal Control Network Supports Logical Reasoning</vt:lpstr>
      <vt:lpstr>Logical Reasoning Task</vt:lpstr>
      <vt:lpstr>Methodology</vt:lpstr>
      <vt:lpstr>fMRI Reveals Distinct Brain Systems Activated for Symbolic Reasoning</vt:lpstr>
      <vt:lpstr>A Symbolic Processing Subsystem within the Frontoparietal control network</vt:lpstr>
      <vt:lpstr>Conclusions</vt:lpstr>
      <vt:lpstr>Broader Impacts</vt:lpstr>
      <vt:lpstr>Thank You!</vt:lpstr>
      <vt:lpstr>PowerPoint Presentation</vt:lpstr>
      <vt:lpstr>PowerPoint Presentation</vt:lpstr>
      <vt:lpstr>The Frontoparietal Control Network Supports Logical Reasoning</vt:lpstr>
      <vt:lpstr>The Frontoparietal Control Network Supports Logical Reasoning</vt:lpstr>
      <vt:lpstr>Central Problem</vt:lpstr>
      <vt:lpstr>PowerPoint Presentation</vt:lpstr>
      <vt:lpstr>Conditions are Matched for Difficulty</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Examining the Brain Activity that Supports Reasoning</dc:title>
  <dc:creator>Microsoft Office User</dc:creator>
  <cp:lastModifiedBy>Microsoft Office User</cp:lastModifiedBy>
  <cp:revision>77</cp:revision>
  <dcterms:created xsi:type="dcterms:W3CDTF">2020-02-17T21:56:33Z</dcterms:created>
  <dcterms:modified xsi:type="dcterms:W3CDTF">2020-06-02T20:27:14Z</dcterms:modified>
</cp:coreProperties>
</file>