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9"/>
  </p:notesMasterIdLst>
  <p:sldIdLst>
    <p:sldId id="258" r:id="rId2"/>
    <p:sldId id="262" r:id="rId3"/>
    <p:sldId id="263" r:id="rId4"/>
    <p:sldId id="340" r:id="rId5"/>
    <p:sldId id="335" r:id="rId6"/>
    <p:sldId id="270" r:id="rId7"/>
    <p:sldId id="342" r:id="rId8"/>
    <p:sldId id="301" r:id="rId9"/>
    <p:sldId id="264" r:id="rId10"/>
    <p:sldId id="303" r:id="rId11"/>
    <p:sldId id="294" r:id="rId12"/>
    <p:sldId id="297" r:id="rId13"/>
    <p:sldId id="284" r:id="rId14"/>
    <p:sldId id="283" r:id="rId15"/>
    <p:sldId id="311" r:id="rId16"/>
    <p:sldId id="321" r:id="rId17"/>
    <p:sldId id="339" r:id="rId18"/>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0" roundtripDataSignature="AMtx7mggNsIXQ0Af4NIvD7glZc2pep7Bu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0D66"/>
    <a:srgbClr val="083A2B"/>
    <a:srgbClr val="DAB02E"/>
    <a:srgbClr val="DD99BC"/>
    <a:srgbClr val="7EBDC3"/>
    <a:srgbClr val="92BDA3"/>
    <a:srgbClr val="A5D5B8"/>
    <a:srgbClr val="FFFFFF"/>
    <a:srgbClr val="586F62"/>
    <a:srgbClr val="C1EE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41"/>
    <p:restoredTop sz="86890"/>
  </p:normalViewPr>
  <p:slideViewPr>
    <p:cSldViewPr snapToGrid="0">
      <p:cViewPr varScale="1">
        <p:scale>
          <a:sx n="143" d="100"/>
          <a:sy n="143" d="100"/>
        </p:scale>
        <p:origin x="34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63"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6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5322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128 individuals from the Harvard Aging Brain Study. They found that reduced novelty-related activity and reduced functional connectivity between the LC and the hippocampus were associated with steeper cognitive decline over ten years. This was particularly true on the presence of elevated levels of A-beta. This study suggests that LC functional activation can be measured as a potential risk-factor and that it may be predictive of AD-trajectories.</a:t>
            </a:r>
            <a:endParaRPr dirty="0"/>
          </a:p>
        </p:txBody>
      </p:sp>
      <p:sp>
        <p:nvSpPr>
          <p:cNvPr id="96" name="Google Shape;96;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6173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Lin et al. also examined </a:t>
            </a:r>
            <a:r>
              <a:rPr lang="en-US" dirty="0" err="1"/>
              <a:t>NbM</a:t>
            </a:r>
            <a:r>
              <a:rPr lang="en-US" dirty="0"/>
              <a:t> volume in a sample of 28 (14 AD, 14 age matched controls). Using ex-vivo MRI and immunohistochemistry follow-ups, they related imaging measures with cholinergic cell density. They found that </a:t>
            </a:r>
            <a:r>
              <a:rPr lang="en-US" dirty="0" err="1"/>
              <a:t>NbM</a:t>
            </a:r>
            <a:r>
              <a:rPr lang="en-US" dirty="0"/>
              <a:t> volume, and mean diffusivity of white matter tracts projecting from </a:t>
            </a:r>
            <a:r>
              <a:rPr lang="en-US" dirty="0" err="1"/>
              <a:t>NbM</a:t>
            </a:r>
            <a:r>
              <a:rPr lang="en-US" dirty="0"/>
              <a:t> to the temporal lobe were associated cholinergic cell density. Together, this suggests that cholinergic degeneration in </a:t>
            </a:r>
            <a:r>
              <a:rPr lang="en-US" dirty="0" err="1"/>
              <a:t>NbM</a:t>
            </a:r>
            <a:r>
              <a:rPr lang="en-US" dirty="0"/>
              <a:t> may contribute to damaged cortical projections and cognitive decline.</a:t>
            </a:r>
            <a:endParaRPr dirty="0"/>
          </a:p>
        </p:txBody>
      </p:sp>
      <p:sp>
        <p:nvSpPr>
          <p:cNvPr id="96" name="Google Shape;96;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0555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Moving on to measuring volume and signal intensity in the </a:t>
            </a:r>
            <a:r>
              <a:rPr lang="en-US" dirty="0" err="1"/>
              <a:t>neuromodulatory</a:t>
            </a:r>
            <a:r>
              <a:rPr lang="en-US" dirty="0"/>
              <a:t> subcortical systems, Morris et al. developed a machine learning algorithm to segment the VTA (top) and the Substantia Nigra (bottom) using 3T and 7T MR images. Their sample consisted of 51 subjects, 21 of whom has a mood or anxiety disorder. They found that VTA integrity (measured by signal intensity) was associated with motivation scores. The machine learning methods used here might be useful in the future if we are trying to segment these small nuclei on lower resolution scanners.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Dahl et al. aggregated across published LC maps to yield a high confidence meta-mask, which corresponds well with previously published post-mortem reports. </a:t>
            </a:r>
            <a:endParaRPr dirty="0"/>
          </a:p>
        </p:txBody>
      </p:sp>
      <p:sp>
        <p:nvSpPr>
          <p:cNvPr id="96" name="Google Shape;96;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6416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Moving on to the final focus area, let’s talk about tau accumulation and the locus Coeruleus!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A big area of discussion is whether LC degeneration and tau accumulation are a normal part of aging, or whether it should be considered a prodromal stage of Alzheimer’s disease. In a study by Jacobs et al., they looked at LC integrity carriers of PSEN-1. Carriers are predestined to develop </a:t>
            </a:r>
            <a:r>
              <a:rPr lang="en-US" dirty="0" err="1"/>
              <a:t>autosomoal</a:t>
            </a:r>
            <a:r>
              <a:rPr lang="en-US" dirty="0"/>
              <a:t> dominant AD at an early age. They found that LC integrity started to decline at age 32 in carriers, 12 years before clinical onset, and 20 years earlier than in sporadic AD. LC integrity was associated with memory scores, and this relationship was mediated by tau accumulation in posterior parietal regions. Additionally, LC integrity was correlated with cortical accumulation of Amyloid beta, measured by PiB PET, cortical Tau, measured by </a:t>
            </a:r>
            <a:r>
              <a:rPr lang="en-US" dirty="0" err="1"/>
              <a:t>flortaucipir</a:t>
            </a:r>
            <a:r>
              <a:rPr lang="en-US" dirty="0"/>
              <a:t>. And perhaps most excitingly, they found a relationship between the change in LC intensity and the change in precuneus tau burden during longitudinal follow-ups (subset of 10 carriers and 7 non-carriers). As LC intensity decreased, tau burden increased. These sorts of longitudinal studies, and the opportunity to study ADAD is crucial to understanding the etiology of AD and how LC may be involved in the disease’s earliest stages.</a:t>
            </a:r>
            <a:endParaRPr dirty="0"/>
          </a:p>
        </p:txBody>
      </p:sp>
      <p:sp>
        <p:nvSpPr>
          <p:cNvPr id="96" name="Google Shape;96;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0198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In a study of post-mortem tissue, </a:t>
            </a:r>
            <a:r>
              <a:rPr lang="en-US" dirty="0" err="1"/>
              <a:t>Gilvesy</a:t>
            </a:r>
            <a:r>
              <a:rPr lang="en-US" dirty="0"/>
              <a:t> et al. show that tau-burden in the LC increases with </a:t>
            </a:r>
            <a:r>
              <a:rPr lang="en-US" dirty="0" err="1"/>
              <a:t>Braak</a:t>
            </a:r>
            <a:r>
              <a:rPr lang="en-US" dirty="0"/>
              <a:t> stage. They suggest that LC neurons are uniquely susceptible because the cytoskeleton is repeatedly reorganized for homeostatic adaptation. This paper suggests that more rostral areas of LC accumulate more tau, and that this may result in its spread to hippocampus, EC, and other AD-vulnerable regions along LC projections.</a:t>
            </a:r>
          </a:p>
          <a:p>
            <a:pPr marL="0" lvl="0" indent="0" algn="l" rtl="0">
              <a:lnSpc>
                <a:spcPct val="100000"/>
              </a:lnSpc>
              <a:spcBef>
                <a:spcPts val="0"/>
              </a:spcBef>
              <a:spcAft>
                <a:spcPts val="0"/>
              </a:spcAft>
              <a:buSzPts val="1100"/>
              <a:buNone/>
            </a:pPr>
            <a:endParaRPr dirty="0"/>
          </a:p>
        </p:txBody>
      </p:sp>
      <p:sp>
        <p:nvSpPr>
          <p:cNvPr id="96" name="Google Shape;96;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2187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In a study of 35 patients, Murray et al. measured ptau217 and ptau181 in plasma. In autopsy follow ups they found that plasma tau levels were associated with parietal tau and amyloid. They also found that LC cell count was predictive of plasma tau, but </a:t>
            </a:r>
            <a:r>
              <a:rPr lang="en-US" dirty="0" err="1"/>
              <a:t>NbM</a:t>
            </a:r>
            <a:r>
              <a:rPr lang="en-US" dirty="0"/>
              <a:t> cell count was not. Cognitive measures were predicted by brain tau, but not plasma tau.</a:t>
            </a:r>
          </a:p>
          <a:p>
            <a:pPr marL="0" lvl="0" indent="0" algn="l" rtl="0">
              <a:lnSpc>
                <a:spcPct val="100000"/>
              </a:lnSpc>
              <a:spcBef>
                <a:spcPts val="0"/>
              </a:spcBef>
              <a:spcAft>
                <a:spcPts val="0"/>
              </a:spcAft>
              <a:buSzPts val="1100"/>
              <a:buNone/>
            </a:pPr>
            <a:r>
              <a:rPr lang="en-US" dirty="0"/>
              <a:t>They conclude that “Higher soluble plasma p‑tau levels may be the result of an intersection between insoluble deposits of amyloid‑</a:t>
            </a:r>
            <a:r>
              <a:rPr lang="el-GR" dirty="0"/>
              <a:t>β </a:t>
            </a:r>
            <a:r>
              <a:rPr lang="en-US" dirty="0"/>
              <a:t>and tau accumulation in brain, and may be associated with locus coeruleus degeneration.” And here they outline a possible mechanism by which amyloid-driven LC degeneration allows tau to begin spreading throughout the brain.</a:t>
            </a:r>
            <a:endParaRPr dirty="0"/>
          </a:p>
        </p:txBody>
      </p:sp>
      <p:sp>
        <p:nvSpPr>
          <p:cNvPr id="96" name="Google Shape;96;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3644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6" name="Google Shape;96;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1925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6" name="Google Shape;96;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8354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6" name="Google Shape;96;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2208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6" name="Google Shape;96;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8295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December</a:t>
            </a:r>
            <a:endParaRPr dirty="0"/>
          </a:p>
        </p:txBody>
      </p:sp>
      <p:sp>
        <p:nvSpPr>
          <p:cNvPr id="96" name="Google Shape;96;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77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25 cognitively normal young adult males</a:t>
            </a:r>
            <a:endParaRPr dirty="0"/>
          </a:p>
        </p:txBody>
      </p:sp>
      <p:sp>
        <p:nvSpPr>
          <p:cNvPr id="96" name="Google Shape;96;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8925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Cog. Normal older adults n=118</a:t>
            </a:r>
          </a:p>
          <a:p>
            <a:pPr marL="0" lvl="0" indent="0" algn="l" rtl="0">
              <a:lnSpc>
                <a:spcPct val="100000"/>
              </a:lnSpc>
              <a:spcBef>
                <a:spcPts val="0"/>
              </a:spcBef>
              <a:spcAft>
                <a:spcPts val="0"/>
              </a:spcAft>
              <a:buSzPts val="1100"/>
              <a:buNone/>
            </a:pPr>
            <a:r>
              <a:rPr lang="en-US" dirty="0"/>
              <a:t>MCI n=44</a:t>
            </a:r>
          </a:p>
          <a:p>
            <a:pPr marL="0" lvl="0" indent="0" algn="l" rtl="0">
              <a:lnSpc>
                <a:spcPct val="100000"/>
              </a:lnSpc>
              <a:spcBef>
                <a:spcPts val="0"/>
              </a:spcBef>
              <a:spcAft>
                <a:spcPts val="0"/>
              </a:spcAft>
              <a:buSzPts val="1100"/>
              <a:buNone/>
            </a:pPr>
            <a:r>
              <a:rPr lang="en-US" dirty="0"/>
              <a:t>AD n=28</a:t>
            </a:r>
            <a:endParaRPr dirty="0"/>
          </a:p>
        </p:txBody>
      </p:sp>
      <p:sp>
        <p:nvSpPr>
          <p:cNvPr id="96" name="Google Shape;96;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32723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N = 47 cognitive normal older adults</a:t>
            </a:r>
            <a:endParaRPr dirty="0"/>
          </a:p>
        </p:txBody>
      </p:sp>
      <p:sp>
        <p:nvSpPr>
          <p:cNvPr id="96" name="Google Shape;96;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397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6" name="Google Shape;96;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1089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6" name="Google Shape;96;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2543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7"/>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8"/>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8"/>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8"/>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1"/>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a:spLocks noGrp="1"/>
          </p:cNvSpPr>
          <p:nvPr>
            <p:ph type="pic" idx="2"/>
          </p:nvPr>
        </p:nvSpPr>
        <p:spPr>
          <a:xfrm>
            <a:off x="1792288" y="459581"/>
            <a:ext cx="5486400" cy="3086100"/>
          </a:xfrm>
          <a:prstGeom prst="rect">
            <a:avLst/>
          </a:prstGeom>
          <a:noFill/>
          <a:ln>
            <a:noFill/>
          </a:ln>
        </p:spPr>
      </p:sp>
      <p:sp>
        <p:nvSpPr>
          <p:cNvPr id="64" name="Google Shape;64;p12"/>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90D66"/>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4.png"/><Relationship Id="rId4" Type="http://schemas.microsoft.com/office/2007/relationships/hdphoto" Target="../media/hdphoto6.wdp"/><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7.png"/><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5.wdp"/><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11.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png"/><Relationship Id="rId10" Type="http://schemas.openxmlformats.org/officeDocument/2006/relationships/image" Target="../media/image35.png"/><Relationship Id="rId4" Type="http://schemas.microsoft.com/office/2007/relationships/hdphoto" Target="../media/hdphoto8.wdp"/><Relationship Id="rId9" Type="http://schemas.openxmlformats.org/officeDocument/2006/relationships/image" Target="../media/image34.png"/><Relationship Id="rId1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12.png"/><Relationship Id="rId5" Type="http://schemas.openxmlformats.org/officeDocument/2006/relationships/image" Target="../media/image41.png"/><Relationship Id="rId10" Type="http://schemas.openxmlformats.org/officeDocument/2006/relationships/image" Target="../media/image45.png"/><Relationship Id="rId4" Type="http://schemas.microsoft.com/office/2007/relationships/hdphoto" Target="../media/hdphoto9.wdp"/><Relationship Id="rId9"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3.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51.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49.jpeg"/><Relationship Id="rId5" Type="http://schemas.openxmlformats.org/officeDocument/2006/relationships/image" Target="../media/image48.png"/><Relationship Id="rId15" Type="http://schemas.openxmlformats.org/officeDocument/2006/relationships/image" Target="../media/image12.png"/><Relationship Id="rId10" Type="http://schemas.openxmlformats.org/officeDocument/2006/relationships/image" Target="../media/image10.svg"/><Relationship Id="rId4" Type="http://schemas.openxmlformats.org/officeDocument/2006/relationships/image" Target="../media/image47.jpeg"/><Relationship Id="rId9" Type="http://schemas.openxmlformats.org/officeDocument/2006/relationships/image" Target="../media/image9.png"/><Relationship Id="rId1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4" Type="http://schemas.microsoft.com/office/2007/relationships/hdphoto" Target="../media/hdphoto3.wdp"/><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0.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1"/>
            <a:ext cx="9144000" cy="440641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2"/>
          <p:cNvSpPr txBox="1"/>
          <p:nvPr/>
        </p:nvSpPr>
        <p:spPr>
          <a:xfrm>
            <a:off x="307975" y="1655043"/>
            <a:ext cx="8305800" cy="24845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3200" b="1" i="0" u="none" strike="noStrike" cap="none" dirty="0">
                <a:solidFill>
                  <a:srgbClr val="4A0D66"/>
                </a:solidFill>
                <a:latin typeface="Arial"/>
                <a:ea typeface="Arial"/>
                <a:cs typeface="Arial"/>
                <a:sym typeface="Arial"/>
              </a:rPr>
              <a:t>2022 Year in Review</a:t>
            </a: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err="1">
                <a:solidFill>
                  <a:srgbClr val="4A0D66"/>
                </a:solidFill>
                <a:latin typeface="Arial"/>
                <a:ea typeface="Arial"/>
                <a:cs typeface="Arial"/>
                <a:sym typeface="Arial"/>
              </a:rPr>
              <a:t>Neuromodulatory</a:t>
            </a:r>
            <a:r>
              <a:rPr lang="en-US" sz="2000" b="1" i="0" u="none" strike="noStrike" cap="none" dirty="0">
                <a:solidFill>
                  <a:srgbClr val="4A0D66"/>
                </a:solidFill>
                <a:latin typeface="Arial"/>
                <a:ea typeface="Arial"/>
                <a:cs typeface="Arial"/>
                <a:sym typeface="Arial"/>
              </a:rPr>
              <a:t> Subcortical Systems PIA</a:t>
            </a:r>
          </a:p>
          <a:p>
            <a:pPr marL="0" marR="0" lvl="0" indent="0" algn="ctr" rtl="0">
              <a:lnSpc>
                <a:spcPct val="100000"/>
              </a:lnSpc>
              <a:spcBef>
                <a:spcPts val="0"/>
              </a:spcBef>
              <a:spcAft>
                <a:spcPts val="0"/>
              </a:spcAft>
              <a:buClr>
                <a:srgbClr val="000000"/>
              </a:buClr>
              <a:buSzPts val="2000"/>
              <a:buFont typeface="Arial"/>
              <a:buNone/>
            </a:pPr>
            <a:r>
              <a:rPr lang="en-US" sz="2000" b="1" dirty="0">
                <a:solidFill>
                  <a:srgbClr val="4A0D66"/>
                </a:solidFill>
              </a:rPr>
              <a:t>[Clinical/Human Research]</a:t>
            </a:r>
          </a:p>
          <a:p>
            <a:pPr marL="0" marR="0" lvl="0" indent="0" algn="ctr" rtl="0">
              <a:lnSpc>
                <a:spcPct val="100000"/>
              </a:lnSpc>
              <a:spcBef>
                <a:spcPts val="0"/>
              </a:spcBef>
              <a:spcAft>
                <a:spcPts val="0"/>
              </a:spcAft>
              <a:buClr>
                <a:srgbClr val="000000"/>
              </a:buClr>
              <a:buSzPts val="2000"/>
              <a:buFont typeface="Arial"/>
              <a:buNone/>
            </a:pPr>
            <a:endParaRPr lang="en-US" sz="2000" b="1" i="1" u="none" strike="noStrike" cap="none" dirty="0">
              <a:solidFill>
                <a:srgbClr val="4A0D6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1800" dirty="0">
                <a:solidFill>
                  <a:srgbClr val="4A0D66"/>
                </a:solidFill>
              </a:rPr>
              <a:t>Thomas Morin, PhD</a:t>
            </a:r>
          </a:p>
          <a:p>
            <a:pPr marL="0" marR="0" lvl="0" indent="0" algn="ctr" rtl="0">
              <a:lnSpc>
                <a:spcPct val="100000"/>
              </a:lnSpc>
              <a:spcBef>
                <a:spcPts val="0"/>
              </a:spcBef>
              <a:spcAft>
                <a:spcPts val="0"/>
              </a:spcAft>
              <a:buClr>
                <a:srgbClr val="000000"/>
              </a:buClr>
              <a:buSzPts val="2000"/>
              <a:buFont typeface="Arial"/>
              <a:buNone/>
            </a:pPr>
            <a:r>
              <a:rPr lang="en-US" sz="1800" dirty="0">
                <a:solidFill>
                  <a:srgbClr val="4A0D66"/>
                </a:solidFill>
              </a:rPr>
              <a:t>January 19, 2023</a:t>
            </a:r>
          </a:p>
          <a:p>
            <a:pPr marL="0" marR="0" lvl="0" indent="0" algn="ctr" rtl="0">
              <a:lnSpc>
                <a:spcPct val="100000"/>
              </a:lnSpc>
              <a:spcBef>
                <a:spcPts val="0"/>
              </a:spcBef>
              <a:spcAft>
                <a:spcPts val="0"/>
              </a:spcAft>
              <a:buClr>
                <a:srgbClr val="000000"/>
              </a:buClr>
              <a:buSzPts val="1800"/>
              <a:buFont typeface="Arial"/>
              <a:buNone/>
            </a:pPr>
            <a:endParaRPr sz="1800" b="1" i="1" u="none" strike="noStrike" cap="none" dirty="0">
              <a:solidFill>
                <a:schemeClr val="lt1"/>
              </a:solidFill>
              <a:latin typeface="Arial"/>
              <a:ea typeface="Arial"/>
              <a:cs typeface="Arial"/>
              <a:sym typeface="Arial"/>
            </a:endParaRPr>
          </a:p>
        </p:txBody>
      </p:sp>
      <p:pic>
        <p:nvPicPr>
          <p:cNvPr id="100" name="Google Shape;100;p2" descr="Twitter @ISTAAR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4528392"/>
            <a:ext cx="790334" cy="679685"/>
          </a:xfrm>
          <a:prstGeom prst="rect">
            <a:avLst/>
          </a:prstGeom>
          <a:noFill/>
          <a:ln>
            <a:noFill/>
          </a:ln>
        </p:spPr>
      </p:pic>
      <p:sp>
        <p:nvSpPr>
          <p:cNvPr id="101" name="Google Shape;101;p2"/>
          <p:cNvSpPr txBox="1"/>
          <p:nvPr/>
        </p:nvSpPr>
        <p:spPr>
          <a:xfrm>
            <a:off x="638781" y="4644545"/>
            <a:ext cx="2708430" cy="7202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Arial"/>
                <a:ea typeface="Arial"/>
                <a:cs typeface="Arial"/>
                <a:sym typeface="Arial"/>
              </a:rPr>
              <a:t>Follow @NSS_PIA</a:t>
            </a:r>
            <a:endParaRPr sz="1800" b="1" i="0" u="none" strike="noStrike" cap="none" dirty="0">
              <a:solidFill>
                <a:schemeClr val="lt1"/>
              </a:solidFill>
              <a:latin typeface="Arial"/>
              <a:ea typeface="Arial"/>
              <a:cs typeface="Arial"/>
              <a:sym typeface="Arial"/>
            </a:endParaRPr>
          </a:p>
        </p:txBody>
      </p:sp>
      <p:sp>
        <p:nvSpPr>
          <p:cNvPr id="102" name="Google Shape;102;p2"/>
          <p:cNvSpPr/>
          <p:nvPr/>
        </p:nvSpPr>
        <p:spPr>
          <a:xfrm>
            <a:off x="0" y="9133"/>
            <a:ext cx="2961736" cy="1316612"/>
          </a:xfrm>
          <a:prstGeom prst="rect">
            <a:avLst/>
          </a:prstGeom>
          <a:solidFill>
            <a:srgbClr val="4A0D66"/>
          </a:solidFill>
          <a:ln w="25400" cap="flat" cmpd="sng">
            <a:solidFill>
              <a:srgbClr val="4A0D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3" name="Google Shape;103;p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54339" y="-544216"/>
            <a:ext cx="3092958" cy="2390013"/>
          </a:xfrm>
          <a:prstGeom prst="rect">
            <a:avLst/>
          </a:prstGeom>
          <a:noFill/>
          <a:ln>
            <a:noFill/>
          </a:ln>
        </p:spPr>
      </p:pic>
      <p:cxnSp>
        <p:nvCxnSpPr>
          <p:cNvPr id="105" name="Google Shape;105;p2"/>
          <p:cNvCxnSpPr>
            <a:cxnSpLocks/>
          </p:cNvCxnSpPr>
          <p:nvPr/>
        </p:nvCxnSpPr>
        <p:spPr>
          <a:xfrm flipH="1">
            <a:off x="-23117" y="1316612"/>
            <a:ext cx="9190233" cy="0"/>
          </a:xfrm>
          <a:prstGeom prst="straightConnector1">
            <a:avLst/>
          </a:prstGeom>
          <a:noFill/>
          <a:ln w="76200" cap="flat" cmpd="sng">
            <a:solidFill>
              <a:srgbClr val="FFA400"/>
            </a:solidFill>
            <a:prstDash val="solid"/>
            <a:round/>
            <a:headEnd type="none" w="sm" len="sm"/>
            <a:tailEnd type="none" w="sm" len="sm"/>
          </a:ln>
        </p:spPr>
      </p:cxnSp>
      <p:sp>
        <p:nvSpPr>
          <p:cNvPr id="107" name="Google Shape;107;p2" descr="Image result for twitter logo with transparent background"/>
          <p:cNvSpPr/>
          <p:nvPr/>
        </p:nvSpPr>
        <p:spPr>
          <a:xfrm>
            <a:off x="155575" y="-108347"/>
            <a:ext cx="304800" cy="2286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8" name="Google Shape;108;p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4406417"/>
            <a:ext cx="9166558" cy="59637"/>
          </a:xfrm>
          <a:prstGeom prst="rect">
            <a:avLst/>
          </a:prstGeom>
          <a:noFill/>
          <a:ln>
            <a:noFill/>
          </a:ln>
        </p:spPr>
      </p:pic>
      <p:sp>
        <p:nvSpPr>
          <p:cNvPr id="110" name="Google Shape;110;p2"/>
          <p:cNvSpPr txBox="1"/>
          <p:nvPr/>
        </p:nvSpPr>
        <p:spPr>
          <a:xfrm>
            <a:off x="6846193" y="4514763"/>
            <a:ext cx="2235536"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chemeClr val="lt1"/>
                </a:solidFill>
                <a:latin typeface="Arial"/>
                <a:ea typeface="Arial"/>
                <a:cs typeface="Arial"/>
                <a:sym typeface="Arial"/>
              </a:rPr>
              <a:t>Join the PIA Group.</a:t>
            </a:r>
            <a:endParaRPr b="1" dirty="0"/>
          </a:p>
          <a:p>
            <a:pPr marL="0" marR="0" lvl="0" indent="0" algn="l" rtl="0">
              <a:lnSpc>
                <a:spcPct val="100000"/>
              </a:lnSpc>
              <a:spcBef>
                <a:spcPts val="0"/>
              </a:spcBef>
              <a:spcAft>
                <a:spcPts val="0"/>
              </a:spcAft>
              <a:buNone/>
            </a:pPr>
            <a:r>
              <a:rPr lang="en-US" sz="1600" b="1" i="0" u="none" strike="noStrike" cap="none" dirty="0">
                <a:solidFill>
                  <a:schemeClr val="lt1"/>
                </a:solidFill>
                <a:latin typeface="Arial"/>
                <a:ea typeface="Arial"/>
                <a:cs typeface="Arial"/>
                <a:sym typeface="Arial"/>
              </a:rPr>
              <a:t>http://</a:t>
            </a:r>
            <a:r>
              <a:rPr lang="en-US" sz="1600" b="1" i="0" u="none" strike="noStrike" cap="none" dirty="0" err="1">
                <a:solidFill>
                  <a:schemeClr val="lt1"/>
                </a:solidFill>
                <a:latin typeface="Arial"/>
                <a:ea typeface="Arial"/>
                <a:cs typeface="Arial"/>
                <a:sym typeface="Arial"/>
              </a:rPr>
              <a:t>bit.ly</a:t>
            </a:r>
            <a:r>
              <a:rPr lang="en-US" sz="1600" b="1" i="0" u="none" strike="noStrike" cap="none" dirty="0">
                <a:solidFill>
                  <a:schemeClr val="lt1"/>
                </a:solidFill>
                <a:latin typeface="Arial"/>
                <a:ea typeface="Arial"/>
                <a:cs typeface="Arial"/>
                <a:sym typeface="Arial"/>
              </a:rPr>
              <a:t>/NSS_PIA</a:t>
            </a:r>
            <a:endParaRPr sz="1600" b="1" i="0" u="none" strike="noStrike" cap="none" dirty="0">
              <a:solidFill>
                <a:srgbClr val="000000"/>
              </a:solidFill>
              <a:latin typeface="Arial"/>
              <a:ea typeface="Arial"/>
              <a:cs typeface="Arial"/>
              <a:sym typeface="Arial"/>
            </a:endParaRPr>
          </a:p>
        </p:txBody>
      </p:sp>
      <p:pic>
        <p:nvPicPr>
          <p:cNvPr id="1026" name="Picture 2" descr="Linkedin Logo | ? logo, Social media design, Happy new year wallpaper">
            <a:extLst>
              <a:ext uri="{FF2B5EF4-FFF2-40B4-BE49-F238E27FC236}">
                <a16:creationId xmlns:a16="http://schemas.microsoft.com/office/drawing/2014/main" id="{25D1131B-3764-EAF5-DEC7-202EBD7DF88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58965" y="4565723"/>
            <a:ext cx="487228" cy="4872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AB509DB-CA08-EA41-E949-922DB44CA4C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995744" y="229566"/>
            <a:ext cx="2175790" cy="859947"/>
          </a:xfrm>
          <a:prstGeom prst="rect">
            <a:avLst/>
          </a:prstGeom>
        </p:spPr>
      </p:pic>
      <p:pic>
        <p:nvPicPr>
          <p:cNvPr id="6" name="Picture 5">
            <a:extLst>
              <a:ext uri="{FF2B5EF4-FFF2-40B4-BE49-F238E27FC236}">
                <a16:creationId xmlns:a16="http://schemas.microsoft.com/office/drawing/2014/main" id="{878E1642-3C22-0016-CE86-A1C0CCD1E04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14396" y="-1081"/>
            <a:ext cx="3092958" cy="1256705"/>
          </a:xfrm>
          <a:prstGeom prst="rect">
            <a:avLst/>
          </a:prstGeom>
        </p:spPr>
      </p:pic>
      <p:grpSp>
        <p:nvGrpSpPr>
          <p:cNvPr id="7" name="Group 6">
            <a:extLst>
              <a:ext uri="{FF2B5EF4-FFF2-40B4-BE49-F238E27FC236}">
                <a16:creationId xmlns:a16="http://schemas.microsoft.com/office/drawing/2014/main" id="{86D5C07C-EFA0-5704-6D34-E2F846A76D3E}"/>
              </a:ext>
            </a:extLst>
          </p:cNvPr>
          <p:cNvGrpSpPr/>
          <p:nvPr/>
        </p:nvGrpSpPr>
        <p:grpSpPr>
          <a:xfrm>
            <a:off x="7083639" y="3334882"/>
            <a:ext cx="1998090" cy="993009"/>
            <a:chOff x="7140271" y="3802625"/>
            <a:chExt cx="1998090" cy="993009"/>
          </a:xfrm>
        </p:grpSpPr>
        <p:sp>
          <p:nvSpPr>
            <p:cNvPr id="8" name="Google Shape;102;p2">
              <a:extLst>
                <a:ext uri="{FF2B5EF4-FFF2-40B4-BE49-F238E27FC236}">
                  <a16:creationId xmlns:a16="http://schemas.microsoft.com/office/drawing/2014/main" id="{971A5966-B513-7078-0CAA-751C580FDB6A}"/>
                </a:ext>
              </a:extLst>
            </p:cNvPr>
            <p:cNvSpPr/>
            <p:nvPr/>
          </p:nvSpPr>
          <p:spPr>
            <a:xfrm>
              <a:off x="7140271" y="3812886"/>
              <a:ext cx="1992450" cy="982748"/>
            </a:xfrm>
            <a:prstGeom prst="rect">
              <a:avLst/>
            </a:prstGeom>
            <a:solidFill>
              <a:srgbClr val="4A0D66">
                <a:alpha val="74902"/>
              </a:srgbClr>
            </a:solidFill>
            <a:ln>
              <a:noFill/>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 name="TextBox 8">
              <a:extLst>
                <a:ext uri="{FF2B5EF4-FFF2-40B4-BE49-F238E27FC236}">
                  <a16:creationId xmlns:a16="http://schemas.microsoft.com/office/drawing/2014/main" id="{97314D7F-0B83-F77C-A7AF-A4C2FEB7A3FE}"/>
                </a:ext>
              </a:extLst>
            </p:cNvPr>
            <p:cNvSpPr txBox="1"/>
            <p:nvPr/>
          </p:nvSpPr>
          <p:spPr>
            <a:xfrm>
              <a:off x="7353443" y="4044299"/>
              <a:ext cx="1784918" cy="707886"/>
            </a:xfrm>
            <a:prstGeom prst="rect">
              <a:avLst/>
            </a:prstGeom>
            <a:noFill/>
          </p:spPr>
          <p:txBody>
            <a:bodyPr wrap="square" rtlCol="0">
              <a:spAutoFit/>
            </a:bodyPr>
            <a:lstStyle/>
            <a:p>
              <a:r>
                <a:rPr lang="en-US" sz="1000" dirty="0">
                  <a:solidFill>
                    <a:schemeClr val="bg1"/>
                  </a:solidFill>
                </a:rPr>
                <a:t>tmorin2@mgh.harvard.edu</a:t>
              </a:r>
            </a:p>
            <a:p>
              <a:r>
                <a:rPr lang="en-US" sz="1000" dirty="0">
                  <a:solidFill>
                    <a:schemeClr val="bg1"/>
                  </a:solidFill>
                </a:rPr>
                <a:t>tommorin@brandeis.edu</a:t>
              </a:r>
            </a:p>
            <a:p>
              <a:r>
                <a:rPr lang="en-US" sz="1000" dirty="0">
                  <a:solidFill>
                    <a:schemeClr val="bg1"/>
                  </a:solidFill>
                </a:rPr>
                <a:t>@ThomasMorin1</a:t>
              </a:r>
            </a:p>
            <a:p>
              <a:r>
                <a:rPr lang="en-US" sz="1000" dirty="0" err="1">
                  <a:solidFill>
                    <a:schemeClr val="bg1"/>
                  </a:solidFill>
                </a:rPr>
                <a:t>www.tmmorin.com</a:t>
              </a:r>
              <a:endParaRPr lang="en-US" sz="1050" dirty="0">
                <a:solidFill>
                  <a:schemeClr val="bg1"/>
                </a:solidFill>
              </a:endParaRPr>
            </a:p>
          </p:txBody>
        </p:sp>
        <p:sp>
          <p:nvSpPr>
            <p:cNvPr id="10" name="TextBox 9">
              <a:extLst>
                <a:ext uri="{FF2B5EF4-FFF2-40B4-BE49-F238E27FC236}">
                  <a16:creationId xmlns:a16="http://schemas.microsoft.com/office/drawing/2014/main" id="{12BA084A-B458-AD65-C668-28E34DD17775}"/>
                </a:ext>
              </a:extLst>
            </p:cNvPr>
            <p:cNvSpPr txBox="1"/>
            <p:nvPr/>
          </p:nvSpPr>
          <p:spPr>
            <a:xfrm>
              <a:off x="7140271" y="3802625"/>
              <a:ext cx="1992450" cy="276999"/>
            </a:xfrm>
            <a:prstGeom prst="rect">
              <a:avLst/>
            </a:prstGeom>
            <a:noFill/>
          </p:spPr>
          <p:txBody>
            <a:bodyPr wrap="square">
              <a:spAutoFit/>
            </a:bodyPr>
            <a:lstStyle/>
            <a:p>
              <a:r>
                <a:rPr lang="en-US" sz="1200" b="1" u="sng" dirty="0">
                  <a:solidFill>
                    <a:schemeClr val="bg1"/>
                  </a:solidFill>
                </a:rPr>
                <a:t>Contact Info</a:t>
              </a:r>
            </a:p>
          </p:txBody>
        </p:sp>
        <p:sp>
          <p:nvSpPr>
            <p:cNvPr id="11" name="Graphic 57">
              <a:extLst>
                <a:ext uri="{FF2B5EF4-FFF2-40B4-BE49-F238E27FC236}">
                  <a16:creationId xmlns:a16="http://schemas.microsoft.com/office/drawing/2014/main" id="{AB619D38-8A1E-45E4-E744-08E9265AC5DE}"/>
                </a:ext>
              </a:extLst>
            </p:cNvPr>
            <p:cNvSpPr/>
            <p:nvPr/>
          </p:nvSpPr>
          <p:spPr>
            <a:xfrm>
              <a:off x="7257465" y="4110537"/>
              <a:ext cx="154829" cy="116121"/>
            </a:xfrm>
            <a:custGeom>
              <a:avLst/>
              <a:gdLst>
                <a:gd name="connsiteX0" fmla="*/ 26054 w 208434"/>
                <a:gd name="connsiteY0" fmla="*/ 19541 h 156325"/>
                <a:gd name="connsiteX1" fmla="*/ 19541 w 208434"/>
                <a:gd name="connsiteY1" fmla="*/ 26054 h 156325"/>
                <a:gd name="connsiteX2" fmla="*/ 19541 w 208434"/>
                <a:gd name="connsiteY2" fmla="*/ 35051 h 156325"/>
                <a:gd name="connsiteX3" fmla="*/ 89765 w 208434"/>
                <a:gd name="connsiteY3" fmla="*/ 92696 h 156325"/>
                <a:gd name="connsiteX4" fmla="*/ 118710 w 208434"/>
                <a:gd name="connsiteY4" fmla="*/ 92696 h 156325"/>
                <a:gd name="connsiteX5" fmla="*/ 188893 w 208434"/>
                <a:gd name="connsiteY5" fmla="*/ 35051 h 156325"/>
                <a:gd name="connsiteX6" fmla="*/ 188893 w 208434"/>
                <a:gd name="connsiteY6" fmla="*/ 26054 h 156325"/>
                <a:gd name="connsiteX7" fmla="*/ 182380 w 208434"/>
                <a:gd name="connsiteY7" fmla="*/ 19541 h 156325"/>
                <a:gd name="connsiteX8" fmla="*/ 26054 w 208434"/>
                <a:gd name="connsiteY8" fmla="*/ 19541 h 156325"/>
                <a:gd name="connsiteX9" fmla="*/ 19541 w 208434"/>
                <a:gd name="connsiteY9" fmla="*/ 60332 h 156325"/>
                <a:gd name="connsiteX10" fmla="*/ 19541 w 208434"/>
                <a:gd name="connsiteY10" fmla="*/ 130271 h 156325"/>
                <a:gd name="connsiteX11" fmla="*/ 26054 w 208434"/>
                <a:gd name="connsiteY11" fmla="*/ 136785 h 156325"/>
                <a:gd name="connsiteX12" fmla="*/ 182380 w 208434"/>
                <a:gd name="connsiteY12" fmla="*/ 136785 h 156325"/>
                <a:gd name="connsiteX13" fmla="*/ 188893 w 208434"/>
                <a:gd name="connsiteY13" fmla="*/ 130271 h 156325"/>
                <a:gd name="connsiteX14" fmla="*/ 188893 w 208434"/>
                <a:gd name="connsiteY14" fmla="*/ 60332 h 156325"/>
                <a:gd name="connsiteX15" fmla="*/ 131085 w 208434"/>
                <a:gd name="connsiteY15" fmla="*/ 107799 h 156325"/>
                <a:gd name="connsiteX16" fmla="*/ 77349 w 208434"/>
                <a:gd name="connsiteY16" fmla="*/ 107799 h 156325"/>
                <a:gd name="connsiteX17" fmla="*/ 19541 w 208434"/>
                <a:gd name="connsiteY17" fmla="*/ 60332 h 156325"/>
                <a:gd name="connsiteX18" fmla="*/ 0 w 208434"/>
                <a:gd name="connsiteY18" fmla="*/ 26054 h 156325"/>
                <a:gd name="connsiteX19" fmla="*/ 26054 w 208434"/>
                <a:gd name="connsiteY19" fmla="*/ 0 h 156325"/>
                <a:gd name="connsiteX20" fmla="*/ 182380 w 208434"/>
                <a:gd name="connsiteY20" fmla="*/ 0 h 156325"/>
                <a:gd name="connsiteX21" fmla="*/ 208434 w 208434"/>
                <a:gd name="connsiteY21" fmla="*/ 26054 h 156325"/>
                <a:gd name="connsiteX22" fmla="*/ 208434 w 208434"/>
                <a:gd name="connsiteY22" fmla="*/ 130271 h 156325"/>
                <a:gd name="connsiteX23" fmla="*/ 182380 w 208434"/>
                <a:gd name="connsiteY23" fmla="*/ 156326 h 156325"/>
                <a:gd name="connsiteX24" fmla="*/ 26054 w 208434"/>
                <a:gd name="connsiteY24" fmla="*/ 156326 h 156325"/>
                <a:gd name="connsiteX25" fmla="*/ 0 w 208434"/>
                <a:gd name="connsiteY25" fmla="*/ 130271 h 156325"/>
                <a:gd name="connsiteX26" fmla="*/ 0 w 208434"/>
                <a:gd name="connsiteY26" fmla="*/ 26054 h 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8434" h="156325">
                  <a:moveTo>
                    <a:pt x="26054" y="19541"/>
                  </a:moveTo>
                  <a:cubicBezTo>
                    <a:pt x="22472" y="19541"/>
                    <a:pt x="19541" y="22472"/>
                    <a:pt x="19541" y="26054"/>
                  </a:cubicBezTo>
                  <a:lnTo>
                    <a:pt x="19541" y="35051"/>
                  </a:lnTo>
                  <a:lnTo>
                    <a:pt x="89765" y="92696"/>
                  </a:lnTo>
                  <a:cubicBezTo>
                    <a:pt x="98192" y="99617"/>
                    <a:pt x="110283" y="99617"/>
                    <a:pt x="118710" y="92696"/>
                  </a:cubicBezTo>
                  <a:lnTo>
                    <a:pt x="188893" y="35051"/>
                  </a:lnTo>
                  <a:lnTo>
                    <a:pt x="188893" y="26054"/>
                  </a:lnTo>
                  <a:cubicBezTo>
                    <a:pt x="188893" y="22472"/>
                    <a:pt x="185962" y="19541"/>
                    <a:pt x="182380" y="19541"/>
                  </a:cubicBezTo>
                  <a:lnTo>
                    <a:pt x="26054" y="19541"/>
                  </a:lnTo>
                  <a:close/>
                  <a:moveTo>
                    <a:pt x="19541" y="60332"/>
                  </a:moveTo>
                  <a:lnTo>
                    <a:pt x="19541" y="130271"/>
                  </a:lnTo>
                  <a:cubicBezTo>
                    <a:pt x="19541" y="133854"/>
                    <a:pt x="22472" y="136785"/>
                    <a:pt x="26054" y="136785"/>
                  </a:cubicBezTo>
                  <a:lnTo>
                    <a:pt x="182380" y="136785"/>
                  </a:lnTo>
                  <a:cubicBezTo>
                    <a:pt x="185962" y="136785"/>
                    <a:pt x="188893" y="133854"/>
                    <a:pt x="188893" y="130271"/>
                  </a:cubicBezTo>
                  <a:lnTo>
                    <a:pt x="188893" y="60332"/>
                  </a:lnTo>
                  <a:lnTo>
                    <a:pt x="131085" y="107799"/>
                  </a:lnTo>
                  <a:cubicBezTo>
                    <a:pt x="115453" y="120623"/>
                    <a:pt x="92940" y="120623"/>
                    <a:pt x="77349" y="107799"/>
                  </a:cubicBezTo>
                  <a:lnTo>
                    <a:pt x="19541" y="60332"/>
                  </a:lnTo>
                  <a:close/>
                  <a:moveTo>
                    <a:pt x="0" y="26054"/>
                  </a:moveTo>
                  <a:cubicBezTo>
                    <a:pt x="0" y="11684"/>
                    <a:pt x="11684" y="0"/>
                    <a:pt x="26054" y="0"/>
                  </a:cubicBezTo>
                  <a:lnTo>
                    <a:pt x="182380" y="0"/>
                  </a:lnTo>
                  <a:cubicBezTo>
                    <a:pt x="196750" y="0"/>
                    <a:pt x="208434" y="11684"/>
                    <a:pt x="208434" y="26054"/>
                  </a:cubicBezTo>
                  <a:lnTo>
                    <a:pt x="208434" y="130271"/>
                  </a:lnTo>
                  <a:cubicBezTo>
                    <a:pt x="208434" y="144642"/>
                    <a:pt x="196750" y="156326"/>
                    <a:pt x="182380" y="156326"/>
                  </a:cubicBezTo>
                  <a:lnTo>
                    <a:pt x="26054" y="156326"/>
                  </a:lnTo>
                  <a:cubicBezTo>
                    <a:pt x="11684" y="156326"/>
                    <a:pt x="0" y="144642"/>
                    <a:pt x="0" y="130271"/>
                  </a:cubicBezTo>
                  <a:lnTo>
                    <a:pt x="0" y="26054"/>
                  </a:lnTo>
                  <a:close/>
                </a:path>
              </a:pathLst>
            </a:custGeom>
            <a:solidFill>
              <a:schemeClr val="bg1"/>
            </a:solidFill>
            <a:ln w="391" cap="flat">
              <a:noFill/>
              <a:prstDash val="solid"/>
              <a:miter/>
            </a:ln>
          </p:spPr>
          <p:txBody>
            <a:bodyPr rtlCol="0" anchor="ctr"/>
            <a:lstStyle/>
            <a:p>
              <a:endParaRPr lang="en-US"/>
            </a:p>
          </p:txBody>
        </p:sp>
        <p:sp>
          <p:nvSpPr>
            <p:cNvPr id="12" name="Graphic 57">
              <a:extLst>
                <a:ext uri="{FF2B5EF4-FFF2-40B4-BE49-F238E27FC236}">
                  <a16:creationId xmlns:a16="http://schemas.microsoft.com/office/drawing/2014/main" id="{1708B97E-4797-486E-E03C-1C01FE4FB021}"/>
                </a:ext>
              </a:extLst>
            </p:cNvPr>
            <p:cNvSpPr/>
            <p:nvPr/>
          </p:nvSpPr>
          <p:spPr>
            <a:xfrm>
              <a:off x="7257465" y="4266443"/>
              <a:ext cx="154829" cy="116121"/>
            </a:xfrm>
            <a:custGeom>
              <a:avLst/>
              <a:gdLst>
                <a:gd name="connsiteX0" fmla="*/ 26054 w 208434"/>
                <a:gd name="connsiteY0" fmla="*/ 19541 h 156325"/>
                <a:gd name="connsiteX1" fmla="*/ 19541 w 208434"/>
                <a:gd name="connsiteY1" fmla="*/ 26054 h 156325"/>
                <a:gd name="connsiteX2" fmla="*/ 19541 w 208434"/>
                <a:gd name="connsiteY2" fmla="*/ 35051 h 156325"/>
                <a:gd name="connsiteX3" fmla="*/ 89765 w 208434"/>
                <a:gd name="connsiteY3" fmla="*/ 92696 h 156325"/>
                <a:gd name="connsiteX4" fmla="*/ 118710 w 208434"/>
                <a:gd name="connsiteY4" fmla="*/ 92696 h 156325"/>
                <a:gd name="connsiteX5" fmla="*/ 188893 w 208434"/>
                <a:gd name="connsiteY5" fmla="*/ 35051 h 156325"/>
                <a:gd name="connsiteX6" fmla="*/ 188893 w 208434"/>
                <a:gd name="connsiteY6" fmla="*/ 26054 h 156325"/>
                <a:gd name="connsiteX7" fmla="*/ 182380 w 208434"/>
                <a:gd name="connsiteY7" fmla="*/ 19541 h 156325"/>
                <a:gd name="connsiteX8" fmla="*/ 26054 w 208434"/>
                <a:gd name="connsiteY8" fmla="*/ 19541 h 156325"/>
                <a:gd name="connsiteX9" fmla="*/ 19541 w 208434"/>
                <a:gd name="connsiteY9" fmla="*/ 60332 h 156325"/>
                <a:gd name="connsiteX10" fmla="*/ 19541 w 208434"/>
                <a:gd name="connsiteY10" fmla="*/ 130271 h 156325"/>
                <a:gd name="connsiteX11" fmla="*/ 26054 w 208434"/>
                <a:gd name="connsiteY11" fmla="*/ 136785 h 156325"/>
                <a:gd name="connsiteX12" fmla="*/ 182380 w 208434"/>
                <a:gd name="connsiteY12" fmla="*/ 136785 h 156325"/>
                <a:gd name="connsiteX13" fmla="*/ 188893 w 208434"/>
                <a:gd name="connsiteY13" fmla="*/ 130271 h 156325"/>
                <a:gd name="connsiteX14" fmla="*/ 188893 w 208434"/>
                <a:gd name="connsiteY14" fmla="*/ 60332 h 156325"/>
                <a:gd name="connsiteX15" fmla="*/ 131085 w 208434"/>
                <a:gd name="connsiteY15" fmla="*/ 107799 h 156325"/>
                <a:gd name="connsiteX16" fmla="*/ 77349 w 208434"/>
                <a:gd name="connsiteY16" fmla="*/ 107799 h 156325"/>
                <a:gd name="connsiteX17" fmla="*/ 19541 w 208434"/>
                <a:gd name="connsiteY17" fmla="*/ 60332 h 156325"/>
                <a:gd name="connsiteX18" fmla="*/ 0 w 208434"/>
                <a:gd name="connsiteY18" fmla="*/ 26054 h 156325"/>
                <a:gd name="connsiteX19" fmla="*/ 26054 w 208434"/>
                <a:gd name="connsiteY19" fmla="*/ 0 h 156325"/>
                <a:gd name="connsiteX20" fmla="*/ 182380 w 208434"/>
                <a:gd name="connsiteY20" fmla="*/ 0 h 156325"/>
                <a:gd name="connsiteX21" fmla="*/ 208434 w 208434"/>
                <a:gd name="connsiteY21" fmla="*/ 26054 h 156325"/>
                <a:gd name="connsiteX22" fmla="*/ 208434 w 208434"/>
                <a:gd name="connsiteY22" fmla="*/ 130271 h 156325"/>
                <a:gd name="connsiteX23" fmla="*/ 182380 w 208434"/>
                <a:gd name="connsiteY23" fmla="*/ 156326 h 156325"/>
                <a:gd name="connsiteX24" fmla="*/ 26054 w 208434"/>
                <a:gd name="connsiteY24" fmla="*/ 156326 h 156325"/>
                <a:gd name="connsiteX25" fmla="*/ 0 w 208434"/>
                <a:gd name="connsiteY25" fmla="*/ 130271 h 156325"/>
                <a:gd name="connsiteX26" fmla="*/ 0 w 208434"/>
                <a:gd name="connsiteY26" fmla="*/ 26054 h 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8434" h="156325">
                  <a:moveTo>
                    <a:pt x="26054" y="19541"/>
                  </a:moveTo>
                  <a:cubicBezTo>
                    <a:pt x="22472" y="19541"/>
                    <a:pt x="19541" y="22472"/>
                    <a:pt x="19541" y="26054"/>
                  </a:cubicBezTo>
                  <a:lnTo>
                    <a:pt x="19541" y="35051"/>
                  </a:lnTo>
                  <a:lnTo>
                    <a:pt x="89765" y="92696"/>
                  </a:lnTo>
                  <a:cubicBezTo>
                    <a:pt x="98192" y="99617"/>
                    <a:pt x="110283" y="99617"/>
                    <a:pt x="118710" y="92696"/>
                  </a:cubicBezTo>
                  <a:lnTo>
                    <a:pt x="188893" y="35051"/>
                  </a:lnTo>
                  <a:lnTo>
                    <a:pt x="188893" y="26054"/>
                  </a:lnTo>
                  <a:cubicBezTo>
                    <a:pt x="188893" y="22472"/>
                    <a:pt x="185962" y="19541"/>
                    <a:pt x="182380" y="19541"/>
                  </a:cubicBezTo>
                  <a:lnTo>
                    <a:pt x="26054" y="19541"/>
                  </a:lnTo>
                  <a:close/>
                  <a:moveTo>
                    <a:pt x="19541" y="60332"/>
                  </a:moveTo>
                  <a:lnTo>
                    <a:pt x="19541" y="130271"/>
                  </a:lnTo>
                  <a:cubicBezTo>
                    <a:pt x="19541" y="133854"/>
                    <a:pt x="22472" y="136785"/>
                    <a:pt x="26054" y="136785"/>
                  </a:cubicBezTo>
                  <a:lnTo>
                    <a:pt x="182380" y="136785"/>
                  </a:lnTo>
                  <a:cubicBezTo>
                    <a:pt x="185962" y="136785"/>
                    <a:pt x="188893" y="133854"/>
                    <a:pt x="188893" y="130271"/>
                  </a:cubicBezTo>
                  <a:lnTo>
                    <a:pt x="188893" y="60332"/>
                  </a:lnTo>
                  <a:lnTo>
                    <a:pt x="131085" y="107799"/>
                  </a:lnTo>
                  <a:cubicBezTo>
                    <a:pt x="115453" y="120623"/>
                    <a:pt x="92940" y="120623"/>
                    <a:pt x="77349" y="107799"/>
                  </a:cubicBezTo>
                  <a:lnTo>
                    <a:pt x="19541" y="60332"/>
                  </a:lnTo>
                  <a:close/>
                  <a:moveTo>
                    <a:pt x="0" y="26054"/>
                  </a:moveTo>
                  <a:cubicBezTo>
                    <a:pt x="0" y="11684"/>
                    <a:pt x="11684" y="0"/>
                    <a:pt x="26054" y="0"/>
                  </a:cubicBezTo>
                  <a:lnTo>
                    <a:pt x="182380" y="0"/>
                  </a:lnTo>
                  <a:cubicBezTo>
                    <a:pt x="196750" y="0"/>
                    <a:pt x="208434" y="11684"/>
                    <a:pt x="208434" y="26054"/>
                  </a:cubicBezTo>
                  <a:lnTo>
                    <a:pt x="208434" y="130271"/>
                  </a:lnTo>
                  <a:cubicBezTo>
                    <a:pt x="208434" y="144642"/>
                    <a:pt x="196750" y="156326"/>
                    <a:pt x="182380" y="156326"/>
                  </a:cubicBezTo>
                  <a:lnTo>
                    <a:pt x="26054" y="156326"/>
                  </a:lnTo>
                  <a:cubicBezTo>
                    <a:pt x="11684" y="156326"/>
                    <a:pt x="0" y="144642"/>
                    <a:pt x="0" y="130271"/>
                  </a:cubicBezTo>
                  <a:lnTo>
                    <a:pt x="0" y="26054"/>
                  </a:lnTo>
                  <a:close/>
                </a:path>
              </a:pathLst>
            </a:custGeom>
            <a:solidFill>
              <a:schemeClr val="bg1"/>
            </a:solidFill>
            <a:ln w="391" cap="flat">
              <a:noFill/>
              <a:prstDash val="solid"/>
              <a:miter/>
            </a:ln>
          </p:spPr>
          <p:txBody>
            <a:bodyPr rtlCol="0" anchor="ctr"/>
            <a:lstStyle/>
            <a:p>
              <a:endParaRPr lang="en-US"/>
            </a:p>
          </p:txBody>
        </p:sp>
        <p:pic>
          <p:nvPicPr>
            <p:cNvPr id="13" name="Graphic 12">
              <a:extLst>
                <a:ext uri="{FF2B5EF4-FFF2-40B4-BE49-F238E27FC236}">
                  <a16:creationId xmlns:a16="http://schemas.microsoft.com/office/drawing/2014/main" id="{D9EED497-17E9-FA1F-24AC-F3F1DE92D34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246241" y="4584075"/>
              <a:ext cx="166053" cy="132842"/>
            </a:xfrm>
            <a:prstGeom prst="rect">
              <a:avLst/>
            </a:prstGeom>
          </p:spPr>
        </p:pic>
        <p:pic>
          <p:nvPicPr>
            <p:cNvPr id="14" name="Graphic 13">
              <a:extLst>
                <a:ext uri="{FF2B5EF4-FFF2-40B4-BE49-F238E27FC236}">
                  <a16:creationId xmlns:a16="http://schemas.microsoft.com/office/drawing/2014/main" id="{B49E19F1-713E-2CE2-CB63-48D8B8124155}"/>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254346" y="4409671"/>
              <a:ext cx="157948" cy="157948"/>
            </a:xfrm>
            <a:prstGeom prst="rect">
              <a:avLst/>
            </a:prstGeom>
          </p:spPr>
        </p:pic>
      </p:grpSp>
    </p:spTree>
    <p:extLst>
      <p:ext uri="{BB962C8B-B14F-4D97-AF65-F5344CB8AC3E}">
        <p14:creationId xmlns:p14="http://schemas.microsoft.com/office/powerpoint/2010/main" val="2043989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11279" y="9132"/>
            <a:ext cx="9144000" cy="479248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0" y="9133"/>
            <a:ext cx="9144000" cy="873525"/>
          </a:xfrm>
          <a:prstGeom prst="rect">
            <a:avLst/>
          </a:prstGeom>
          <a:solidFill>
            <a:srgbClr val="4A0D66"/>
          </a:solidFill>
          <a:ln w="25400" cap="flat" cmpd="sng">
            <a:solidFill>
              <a:srgbClr val="4A0D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2" descr="Image result for twitter logo with transparent background"/>
          <p:cNvSpPr/>
          <p:nvPr/>
        </p:nvSpPr>
        <p:spPr>
          <a:xfrm>
            <a:off x="155575" y="-108347"/>
            <a:ext cx="304800" cy="2286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54" name="Picture 6">
            <a:extLst>
              <a:ext uri="{FF2B5EF4-FFF2-40B4-BE49-F238E27FC236}">
                <a16:creationId xmlns:a16="http://schemas.microsoft.com/office/drawing/2014/main" id="{8913C973-7526-4505-5B01-12DCC8154B8E}"/>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6140" b="94298" l="2724" r="92607">
                        <a14:foregroundMark x1="24903" y1="75439" x2="26459" y2="64035"/>
                        <a14:foregroundMark x1="22568" y1="6579" x2="39300" y2="8333"/>
                        <a14:foregroundMark x1="55642" y1="94298" x2="61868" y2="91667"/>
                        <a14:foregroundMark x1="69650" y1="16667" x2="75097" y2="28070"/>
                        <a14:foregroundMark x1="88716" y1="72807" x2="92607" y2="62719"/>
                        <a14:backgroundMark x1="1946" y1="42544" x2="4280" y2="45175"/>
                        <a14:backgroundMark x1="2724" y1="32018" x2="3113" y2="39474"/>
                        <a14:backgroundMark x1="2724" y1="41228" x2="2724" y2="35088"/>
                        <a14:backgroundMark x1="1946" y1="31140" x2="3113" y2="42544"/>
                        <a14:backgroundMark x1="77432" y1="36842" x2="77043" y2="38596"/>
                        <a14:backgroundMark x1="77432" y1="30702" x2="81712" y2="37719"/>
                        <a14:backgroundMark x1="84047" y1="39912" x2="80156" y2="39035"/>
                        <a14:backgroundMark x1="78210" y1="28070" x2="78210" y2="33333"/>
                        <a14:backgroundMark x1="65370" y1="87719" x2="80156" y2="77632"/>
                        <a14:backgroundMark x1="64202" y1="85965" x2="78988" y2="78509"/>
                        <a14:backgroundMark x1="78988" y1="80263" x2="76265" y2="83333"/>
                        <a14:backgroundMark x1="74319" y1="84211" x2="74319" y2="84211"/>
                        <a14:backgroundMark x1="75097" y1="84649" x2="75097" y2="84649"/>
                        <a14:backgroundMark x1="75097" y1="79825" x2="75097" y2="82895"/>
                        <a14:backgroundMark x1="20623" y1="75877" x2="21012" y2="82456"/>
                      </a14:backgroundRemoval>
                    </a14:imgEffect>
                  </a14:imgLayer>
                </a14:imgProps>
              </a:ext>
              <a:ext uri="{28A0092B-C50C-407E-A947-70E740481C1C}">
                <a14:useLocalDpi xmlns:a14="http://schemas.microsoft.com/office/drawing/2010/main"/>
              </a:ext>
            </a:extLst>
          </a:blip>
          <a:srcRect/>
          <a:stretch/>
        </p:blipFill>
        <p:spPr bwMode="auto">
          <a:xfrm>
            <a:off x="74050" y="75051"/>
            <a:ext cx="386325" cy="34217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4;p2">
            <a:extLst>
              <a:ext uri="{FF2B5EF4-FFF2-40B4-BE49-F238E27FC236}">
                <a16:creationId xmlns:a16="http://schemas.microsoft.com/office/drawing/2014/main" id="{E1C0AB2E-2504-CD57-1AED-4F10BB8B6283}"/>
              </a:ext>
            </a:extLst>
          </p:cNvPr>
          <p:cNvSpPr txBox="1"/>
          <p:nvPr/>
        </p:nvSpPr>
        <p:spPr>
          <a:xfrm>
            <a:off x="627229" y="85345"/>
            <a:ext cx="8361196" cy="711423"/>
          </a:xfrm>
          <a:prstGeom prst="rect">
            <a:avLst/>
          </a:prstGeom>
          <a:noFill/>
          <a:ln>
            <a:noFill/>
          </a:ln>
        </p:spPr>
        <p:txBody>
          <a:bodyPr spcFirstLastPara="1" wrap="square" lIns="91425" tIns="45700" rIns="91425" bIns="45700" anchor="t" anchorCtr="0">
            <a:noAutofit/>
          </a:bodyPr>
          <a:lstStyle/>
          <a:p>
            <a:pPr lvl="0">
              <a:buSzPts val="2000"/>
            </a:pPr>
            <a:r>
              <a:rPr lang="en-US" sz="2000" b="1" dirty="0">
                <a:solidFill>
                  <a:srgbClr val="7EBDC3"/>
                </a:solidFill>
              </a:rPr>
              <a:t>Area 2: Measuring NSS Structure &amp; Function</a:t>
            </a:r>
          </a:p>
          <a:p>
            <a:pPr marL="0" marR="0" lvl="0" indent="0" algn="l" rtl="0">
              <a:lnSpc>
                <a:spcPct val="100000"/>
              </a:lnSpc>
              <a:spcBef>
                <a:spcPts val="0"/>
              </a:spcBef>
              <a:spcAft>
                <a:spcPts val="0"/>
              </a:spcAft>
              <a:buClr>
                <a:srgbClr val="000000"/>
              </a:buClr>
              <a:buSzPts val="2000"/>
              <a:buFont typeface="Arial"/>
              <a:buNone/>
            </a:pPr>
            <a:endParaRPr sz="2000" b="1" dirty="0">
              <a:solidFill>
                <a:schemeClr val="lt1"/>
              </a:solidFill>
            </a:endParaRPr>
          </a:p>
          <a:p>
            <a:pPr marL="0" marR="0" lvl="0" indent="0" algn="l" rtl="0">
              <a:lnSpc>
                <a:spcPct val="100000"/>
              </a:lnSpc>
              <a:spcBef>
                <a:spcPts val="0"/>
              </a:spcBef>
              <a:spcAft>
                <a:spcPts val="0"/>
              </a:spcAft>
              <a:buClr>
                <a:srgbClr val="000000"/>
              </a:buClr>
              <a:buSzPts val="2000"/>
              <a:buFont typeface="Arial"/>
              <a:buNone/>
            </a:pPr>
            <a:endParaRPr sz="2000" b="1" dirty="0">
              <a:solidFill>
                <a:schemeClr val="lt1"/>
              </a:solidFill>
            </a:endParaRPr>
          </a:p>
        </p:txBody>
      </p:sp>
      <p:pic>
        <p:nvPicPr>
          <p:cNvPr id="5" name="Picture 4">
            <a:extLst>
              <a:ext uri="{FF2B5EF4-FFF2-40B4-BE49-F238E27FC236}">
                <a16:creationId xmlns:a16="http://schemas.microsoft.com/office/drawing/2014/main" id="{501821BA-D941-863F-053D-DF45FF67E73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96924" y="3204197"/>
            <a:ext cx="2046157" cy="1410485"/>
          </a:xfrm>
          <a:prstGeom prst="rect">
            <a:avLst/>
          </a:prstGeom>
        </p:spPr>
      </p:pic>
      <p:sp>
        <p:nvSpPr>
          <p:cNvPr id="38" name="Rectangle 37">
            <a:extLst>
              <a:ext uri="{FF2B5EF4-FFF2-40B4-BE49-F238E27FC236}">
                <a16:creationId xmlns:a16="http://schemas.microsoft.com/office/drawing/2014/main" id="{C98E5C85-CB1A-0532-257C-368E22E4E839}"/>
              </a:ext>
            </a:extLst>
          </p:cNvPr>
          <p:cNvSpPr/>
          <p:nvPr/>
        </p:nvSpPr>
        <p:spPr>
          <a:xfrm>
            <a:off x="735645" y="1027247"/>
            <a:ext cx="5353923" cy="333695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0DF9B99-6B08-2C78-8189-030D600638ED}"/>
              </a:ext>
            </a:extLst>
          </p:cNvPr>
          <p:cNvGrpSpPr/>
          <p:nvPr/>
        </p:nvGrpSpPr>
        <p:grpSpPr>
          <a:xfrm>
            <a:off x="6474254" y="899227"/>
            <a:ext cx="2748729" cy="3978603"/>
            <a:chOff x="6474254" y="899227"/>
            <a:chExt cx="2748729" cy="3978603"/>
          </a:xfrm>
        </p:grpSpPr>
        <p:sp>
          <p:nvSpPr>
            <p:cNvPr id="6" name="Rectangle 5">
              <a:extLst>
                <a:ext uri="{FF2B5EF4-FFF2-40B4-BE49-F238E27FC236}">
                  <a16:creationId xmlns:a16="http://schemas.microsoft.com/office/drawing/2014/main" id="{263DF9C6-0FD5-C562-4E83-F066BAF4381A}"/>
                </a:ext>
              </a:extLst>
            </p:cNvPr>
            <p:cNvSpPr/>
            <p:nvPr/>
          </p:nvSpPr>
          <p:spPr>
            <a:xfrm>
              <a:off x="6531429" y="899227"/>
              <a:ext cx="2635129" cy="3978603"/>
            </a:xfrm>
            <a:prstGeom prst="rect">
              <a:avLst/>
            </a:prstGeom>
            <a:solidFill>
              <a:srgbClr val="4A0D6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BD438666-698F-524D-A0D0-EB87182C21BD}"/>
                </a:ext>
              </a:extLst>
            </p:cNvPr>
            <p:cNvCxnSpPr>
              <a:cxnSpLocks/>
            </p:cNvCxnSpPr>
            <p:nvPr/>
          </p:nvCxnSpPr>
          <p:spPr>
            <a:xfrm>
              <a:off x="8748034" y="993783"/>
              <a:ext cx="0" cy="3727073"/>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0EB90-0E1E-F551-44E7-BF2E1D773DAB}"/>
                </a:ext>
              </a:extLst>
            </p:cNvPr>
            <p:cNvCxnSpPr>
              <a:cxnSpLocks/>
            </p:cNvCxnSpPr>
            <p:nvPr/>
          </p:nvCxnSpPr>
          <p:spPr>
            <a:xfrm>
              <a:off x="8660570" y="107342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F4EE0D8-B923-FEB5-A023-0CB19B77D67A}"/>
                </a:ext>
              </a:extLst>
            </p:cNvPr>
            <p:cNvCxnSpPr>
              <a:cxnSpLocks/>
            </p:cNvCxnSpPr>
            <p:nvPr/>
          </p:nvCxnSpPr>
          <p:spPr>
            <a:xfrm>
              <a:off x="8660570" y="1383768"/>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2A57403-86A3-A376-DA09-C91E6876D4B8}"/>
                </a:ext>
              </a:extLst>
            </p:cNvPr>
            <p:cNvCxnSpPr>
              <a:cxnSpLocks/>
            </p:cNvCxnSpPr>
            <p:nvPr/>
          </p:nvCxnSpPr>
          <p:spPr>
            <a:xfrm>
              <a:off x="8660569" y="1694110"/>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37AFC0F-3DEF-5439-FB7D-8E1717FFA3F1}"/>
                </a:ext>
              </a:extLst>
            </p:cNvPr>
            <p:cNvCxnSpPr>
              <a:cxnSpLocks/>
            </p:cNvCxnSpPr>
            <p:nvPr/>
          </p:nvCxnSpPr>
          <p:spPr>
            <a:xfrm>
              <a:off x="8660568" y="2004452"/>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4334C38-56F4-144B-BE14-30A0BAE79435}"/>
                </a:ext>
              </a:extLst>
            </p:cNvPr>
            <p:cNvCxnSpPr>
              <a:cxnSpLocks/>
            </p:cNvCxnSpPr>
            <p:nvPr/>
          </p:nvCxnSpPr>
          <p:spPr>
            <a:xfrm>
              <a:off x="8660568" y="2314794"/>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FC79A01-1C8D-0269-DF49-31B46EF18FDD}"/>
                </a:ext>
              </a:extLst>
            </p:cNvPr>
            <p:cNvCxnSpPr>
              <a:cxnSpLocks/>
            </p:cNvCxnSpPr>
            <p:nvPr/>
          </p:nvCxnSpPr>
          <p:spPr>
            <a:xfrm>
              <a:off x="8660568" y="262513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B945DCF-689B-6FD8-58DD-EB64017D3854}"/>
                </a:ext>
              </a:extLst>
            </p:cNvPr>
            <p:cNvCxnSpPr>
              <a:cxnSpLocks/>
            </p:cNvCxnSpPr>
            <p:nvPr/>
          </p:nvCxnSpPr>
          <p:spPr>
            <a:xfrm>
              <a:off x="8660568" y="2935478"/>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4C2E9BF-9DF3-CB10-BE64-0985EB48FD93}"/>
                </a:ext>
              </a:extLst>
            </p:cNvPr>
            <p:cNvCxnSpPr>
              <a:cxnSpLocks/>
            </p:cNvCxnSpPr>
            <p:nvPr/>
          </p:nvCxnSpPr>
          <p:spPr>
            <a:xfrm>
              <a:off x="8660568" y="3245820"/>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BEC0566-31B6-99B5-23D9-A60205C6FCDE}"/>
                </a:ext>
              </a:extLst>
            </p:cNvPr>
            <p:cNvCxnSpPr>
              <a:cxnSpLocks/>
            </p:cNvCxnSpPr>
            <p:nvPr/>
          </p:nvCxnSpPr>
          <p:spPr>
            <a:xfrm>
              <a:off x="8660567" y="3556162"/>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FBFAAD2-8902-D80F-FCE7-46871CE12D65}"/>
                </a:ext>
              </a:extLst>
            </p:cNvPr>
            <p:cNvCxnSpPr>
              <a:cxnSpLocks/>
            </p:cNvCxnSpPr>
            <p:nvPr/>
          </p:nvCxnSpPr>
          <p:spPr>
            <a:xfrm>
              <a:off x="8660567" y="3866504"/>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A6F7FAB-5B95-C7D7-BD5A-00432F5B8EAA}"/>
                </a:ext>
              </a:extLst>
            </p:cNvPr>
            <p:cNvCxnSpPr>
              <a:cxnSpLocks/>
            </p:cNvCxnSpPr>
            <p:nvPr/>
          </p:nvCxnSpPr>
          <p:spPr>
            <a:xfrm>
              <a:off x="8660567" y="417684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2F7BAEB-8D79-2322-BBD9-FC4B97A4EA72}"/>
                </a:ext>
              </a:extLst>
            </p:cNvPr>
            <p:cNvCxnSpPr>
              <a:cxnSpLocks/>
            </p:cNvCxnSpPr>
            <p:nvPr/>
          </p:nvCxnSpPr>
          <p:spPr>
            <a:xfrm>
              <a:off x="8660567" y="4487185"/>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A59CD8F-6D1E-62ED-C66F-E1516C8D0DCF}"/>
                </a:ext>
              </a:extLst>
            </p:cNvPr>
            <p:cNvSpPr txBox="1"/>
            <p:nvPr/>
          </p:nvSpPr>
          <p:spPr>
            <a:xfrm>
              <a:off x="8796263" y="946225"/>
              <a:ext cx="389850" cy="246221"/>
            </a:xfrm>
            <a:prstGeom prst="rect">
              <a:avLst/>
            </a:prstGeom>
            <a:noFill/>
          </p:spPr>
          <p:txBody>
            <a:bodyPr wrap="none" rtlCol="0">
              <a:spAutoFit/>
            </a:bodyPr>
            <a:lstStyle/>
            <a:p>
              <a:r>
                <a:rPr lang="en-US" sz="1000" dirty="0">
                  <a:solidFill>
                    <a:schemeClr val="bg1"/>
                  </a:solidFill>
                </a:rPr>
                <a:t>Jan</a:t>
              </a:r>
            </a:p>
          </p:txBody>
        </p:sp>
        <p:sp>
          <p:nvSpPr>
            <p:cNvPr id="49" name="TextBox 48">
              <a:extLst>
                <a:ext uri="{FF2B5EF4-FFF2-40B4-BE49-F238E27FC236}">
                  <a16:creationId xmlns:a16="http://schemas.microsoft.com/office/drawing/2014/main" id="{40992BA7-F8FD-AFA3-6281-DD3B55147401}"/>
                </a:ext>
              </a:extLst>
            </p:cNvPr>
            <p:cNvSpPr txBox="1"/>
            <p:nvPr/>
          </p:nvSpPr>
          <p:spPr>
            <a:xfrm>
              <a:off x="8796263" y="1240534"/>
              <a:ext cx="404278" cy="246221"/>
            </a:xfrm>
            <a:prstGeom prst="rect">
              <a:avLst/>
            </a:prstGeom>
            <a:noFill/>
          </p:spPr>
          <p:txBody>
            <a:bodyPr wrap="none" rtlCol="0">
              <a:spAutoFit/>
            </a:bodyPr>
            <a:lstStyle/>
            <a:p>
              <a:r>
                <a:rPr lang="en-US" sz="1000" dirty="0">
                  <a:solidFill>
                    <a:schemeClr val="bg1"/>
                  </a:solidFill>
                </a:rPr>
                <a:t>Feb</a:t>
              </a:r>
            </a:p>
          </p:txBody>
        </p:sp>
        <p:sp>
          <p:nvSpPr>
            <p:cNvPr id="50" name="TextBox 49">
              <a:extLst>
                <a:ext uri="{FF2B5EF4-FFF2-40B4-BE49-F238E27FC236}">
                  <a16:creationId xmlns:a16="http://schemas.microsoft.com/office/drawing/2014/main" id="{7E57C93E-BA4B-C7C0-9E54-3FD7300654FA}"/>
                </a:ext>
              </a:extLst>
            </p:cNvPr>
            <p:cNvSpPr txBox="1"/>
            <p:nvPr/>
          </p:nvSpPr>
          <p:spPr>
            <a:xfrm>
              <a:off x="8796263" y="1559384"/>
              <a:ext cx="405880" cy="246221"/>
            </a:xfrm>
            <a:prstGeom prst="rect">
              <a:avLst/>
            </a:prstGeom>
            <a:noFill/>
          </p:spPr>
          <p:txBody>
            <a:bodyPr wrap="none" rtlCol="0">
              <a:spAutoFit/>
            </a:bodyPr>
            <a:lstStyle/>
            <a:p>
              <a:r>
                <a:rPr lang="en-US" sz="1000" dirty="0">
                  <a:solidFill>
                    <a:schemeClr val="bg1"/>
                  </a:solidFill>
                </a:rPr>
                <a:t>Mar</a:t>
              </a:r>
            </a:p>
          </p:txBody>
        </p:sp>
        <p:sp>
          <p:nvSpPr>
            <p:cNvPr id="51" name="TextBox 50">
              <a:extLst>
                <a:ext uri="{FF2B5EF4-FFF2-40B4-BE49-F238E27FC236}">
                  <a16:creationId xmlns:a16="http://schemas.microsoft.com/office/drawing/2014/main" id="{857FBCEB-D3DA-4FD5-1351-22398D5C497B}"/>
                </a:ext>
              </a:extLst>
            </p:cNvPr>
            <p:cNvSpPr txBox="1"/>
            <p:nvPr/>
          </p:nvSpPr>
          <p:spPr>
            <a:xfrm>
              <a:off x="8796263" y="1878234"/>
              <a:ext cx="383438" cy="246221"/>
            </a:xfrm>
            <a:prstGeom prst="rect">
              <a:avLst/>
            </a:prstGeom>
            <a:noFill/>
          </p:spPr>
          <p:txBody>
            <a:bodyPr wrap="none" rtlCol="0">
              <a:spAutoFit/>
            </a:bodyPr>
            <a:lstStyle/>
            <a:p>
              <a:r>
                <a:rPr lang="en-US" sz="1000" dirty="0">
                  <a:solidFill>
                    <a:schemeClr val="bg1"/>
                  </a:solidFill>
                </a:rPr>
                <a:t>Apr</a:t>
              </a:r>
            </a:p>
          </p:txBody>
        </p:sp>
        <p:sp>
          <p:nvSpPr>
            <p:cNvPr id="52" name="TextBox 51">
              <a:extLst>
                <a:ext uri="{FF2B5EF4-FFF2-40B4-BE49-F238E27FC236}">
                  <a16:creationId xmlns:a16="http://schemas.microsoft.com/office/drawing/2014/main" id="{B83FE839-B0E8-8EDB-B8DD-889CFA4657B8}"/>
                </a:ext>
              </a:extLst>
            </p:cNvPr>
            <p:cNvSpPr txBox="1"/>
            <p:nvPr/>
          </p:nvSpPr>
          <p:spPr>
            <a:xfrm>
              <a:off x="8796263" y="2188267"/>
              <a:ext cx="426720" cy="246221"/>
            </a:xfrm>
            <a:prstGeom prst="rect">
              <a:avLst/>
            </a:prstGeom>
            <a:noFill/>
          </p:spPr>
          <p:txBody>
            <a:bodyPr wrap="none" rtlCol="0">
              <a:spAutoFit/>
            </a:bodyPr>
            <a:lstStyle/>
            <a:p>
              <a:r>
                <a:rPr lang="en-US" sz="1000" dirty="0">
                  <a:solidFill>
                    <a:schemeClr val="bg1"/>
                  </a:solidFill>
                </a:rPr>
                <a:t>May</a:t>
              </a:r>
            </a:p>
          </p:txBody>
        </p:sp>
        <p:sp>
          <p:nvSpPr>
            <p:cNvPr id="53" name="TextBox 52">
              <a:extLst>
                <a:ext uri="{FF2B5EF4-FFF2-40B4-BE49-F238E27FC236}">
                  <a16:creationId xmlns:a16="http://schemas.microsoft.com/office/drawing/2014/main" id="{82E3B199-C269-0F03-717E-49D5189F0CFA}"/>
                </a:ext>
              </a:extLst>
            </p:cNvPr>
            <p:cNvSpPr txBox="1"/>
            <p:nvPr/>
          </p:nvSpPr>
          <p:spPr>
            <a:xfrm>
              <a:off x="8796263" y="2498052"/>
              <a:ext cx="389850" cy="246221"/>
            </a:xfrm>
            <a:prstGeom prst="rect">
              <a:avLst/>
            </a:prstGeom>
            <a:noFill/>
          </p:spPr>
          <p:txBody>
            <a:bodyPr wrap="none" rtlCol="0">
              <a:spAutoFit/>
            </a:bodyPr>
            <a:lstStyle/>
            <a:p>
              <a:r>
                <a:rPr lang="en-US" sz="1000" dirty="0">
                  <a:solidFill>
                    <a:schemeClr val="bg1"/>
                  </a:solidFill>
                </a:rPr>
                <a:t>Jun</a:t>
              </a:r>
            </a:p>
          </p:txBody>
        </p:sp>
        <p:sp>
          <p:nvSpPr>
            <p:cNvPr id="54" name="TextBox 53">
              <a:extLst>
                <a:ext uri="{FF2B5EF4-FFF2-40B4-BE49-F238E27FC236}">
                  <a16:creationId xmlns:a16="http://schemas.microsoft.com/office/drawing/2014/main" id="{92117117-6B0B-FDB8-A36D-2E7245491A94}"/>
                </a:ext>
              </a:extLst>
            </p:cNvPr>
            <p:cNvSpPr txBox="1"/>
            <p:nvPr/>
          </p:nvSpPr>
          <p:spPr>
            <a:xfrm>
              <a:off x="8796263" y="2794054"/>
              <a:ext cx="348172" cy="246221"/>
            </a:xfrm>
            <a:prstGeom prst="rect">
              <a:avLst/>
            </a:prstGeom>
            <a:noFill/>
          </p:spPr>
          <p:txBody>
            <a:bodyPr wrap="none" rtlCol="0">
              <a:spAutoFit/>
            </a:bodyPr>
            <a:lstStyle/>
            <a:p>
              <a:r>
                <a:rPr lang="en-US" sz="1000" dirty="0">
                  <a:solidFill>
                    <a:schemeClr val="bg1"/>
                  </a:solidFill>
                </a:rPr>
                <a:t>Jul</a:t>
              </a:r>
            </a:p>
          </p:txBody>
        </p:sp>
        <p:sp>
          <p:nvSpPr>
            <p:cNvPr id="55" name="TextBox 54">
              <a:extLst>
                <a:ext uri="{FF2B5EF4-FFF2-40B4-BE49-F238E27FC236}">
                  <a16:creationId xmlns:a16="http://schemas.microsoft.com/office/drawing/2014/main" id="{0060A798-FB25-1405-D7D4-C4BA669CBD90}"/>
                </a:ext>
              </a:extLst>
            </p:cNvPr>
            <p:cNvSpPr txBox="1"/>
            <p:nvPr/>
          </p:nvSpPr>
          <p:spPr>
            <a:xfrm>
              <a:off x="8796263" y="3126683"/>
              <a:ext cx="410690" cy="246221"/>
            </a:xfrm>
            <a:prstGeom prst="rect">
              <a:avLst/>
            </a:prstGeom>
            <a:noFill/>
          </p:spPr>
          <p:txBody>
            <a:bodyPr wrap="none" rtlCol="0">
              <a:spAutoFit/>
            </a:bodyPr>
            <a:lstStyle/>
            <a:p>
              <a:r>
                <a:rPr lang="en-US" sz="1000" dirty="0">
                  <a:solidFill>
                    <a:schemeClr val="bg1"/>
                  </a:solidFill>
                </a:rPr>
                <a:t>Aug</a:t>
              </a:r>
            </a:p>
          </p:txBody>
        </p:sp>
        <p:sp>
          <p:nvSpPr>
            <p:cNvPr id="56" name="TextBox 55">
              <a:extLst>
                <a:ext uri="{FF2B5EF4-FFF2-40B4-BE49-F238E27FC236}">
                  <a16:creationId xmlns:a16="http://schemas.microsoft.com/office/drawing/2014/main" id="{B1A300C1-ED6D-31B4-95F4-BED8D99580E7}"/>
                </a:ext>
              </a:extLst>
            </p:cNvPr>
            <p:cNvSpPr txBox="1"/>
            <p:nvPr/>
          </p:nvSpPr>
          <p:spPr>
            <a:xfrm>
              <a:off x="8796263" y="3430061"/>
              <a:ext cx="410690" cy="246221"/>
            </a:xfrm>
            <a:prstGeom prst="rect">
              <a:avLst/>
            </a:prstGeom>
            <a:noFill/>
          </p:spPr>
          <p:txBody>
            <a:bodyPr wrap="none" rtlCol="0">
              <a:spAutoFit/>
            </a:bodyPr>
            <a:lstStyle/>
            <a:p>
              <a:r>
                <a:rPr lang="en-US" sz="1000" dirty="0">
                  <a:solidFill>
                    <a:schemeClr val="bg1"/>
                  </a:solidFill>
                </a:rPr>
                <a:t>Sep</a:t>
              </a:r>
            </a:p>
          </p:txBody>
        </p:sp>
        <p:sp>
          <p:nvSpPr>
            <p:cNvPr id="57" name="TextBox 56">
              <a:extLst>
                <a:ext uri="{FF2B5EF4-FFF2-40B4-BE49-F238E27FC236}">
                  <a16:creationId xmlns:a16="http://schemas.microsoft.com/office/drawing/2014/main" id="{BDF012D9-CE56-7A19-2CA2-8940AB03EE3C}"/>
                </a:ext>
              </a:extLst>
            </p:cNvPr>
            <p:cNvSpPr txBox="1"/>
            <p:nvPr/>
          </p:nvSpPr>
          <p:spPr>
            <a:xfrm>
              <a:off x="8796263" y="3750479"/>
              <a:ext cx="383438" cy="246221"/>
            </a:xfrm>
            <a:prstGeom prst="rect">
              <a:avLst/>
            </a:prstGeom>
            <a:noFill/>
          </p:spPr>
          <p:txBody>
            <a:bodyPr wrap="none" rtlCol="0">
              <a:spAutoFit/>
            </a:bodyPr>
            <a:lstStyle/>
            <a:p>
              <a:r>
                <a:rPr lang="en-US" sz="1000" dirty="0">
                  <a:solidFill>
                    <a:schemeClr val="bg1"/>
                  </a:solidFill>
                </a:rPr>
                <a:t>Oct</a:t>
              </a:r>
            </a:p>
          </p:txBody>
        </p:sp>
        <p:sp>
          <p:nvSpPr>
            <p:cNvPr id="58" name="TextBox 57">
              <a:extLst>
                <a:ext uri="{FF2B5EF4-FFF2-40B4-BE49-F238E27FC236}">
                  <a16:creationId xmlns:a16="http://schemas.microsoft.com/office/drawing/2014/main" id="{BA93B5A9-BEA1-A9A0-AED7-A40EB455BD0E}"/>
                </a:ext>
              </a:extLst>
            </p:cNvPr>
            <p:cNvSpPr txBox="1"/>
            <p:nvPr/>
          </p:nvSpPr>
          <p:spPr>
            <a:xfrm>
              <a:off x="8796263" y="4053857"/>
              <a:ext cx="412292" cy="246221"/>
            </a:xfrm>
            <a:prstGeom prst="rect">
              <a:avLst/>
            </a:prstGeom>
            <a:noFill/>
          </p:spPr>
          <p:txBody>
            <a:bodyPr wrap="none" rtlCol="0">
              <a:spAutoFit/>
            </a:bodyPr>
            <a:lstStyle/>
            <a:p>
              <a:r>
                <a:rPr lang="en-US" sz="1000" dirty="0">
                  <a:solidFill>
                    <a:schemeClr val="bg1"/>
                  </a:solidFill>
                </a:rPr>
                <a:t>Nov</a:t>
              </a:r>
            </a:p>
          </p:txBody>
        </p:sp>
        <p:sp>
          <p:nvSpPr>
            <p:cNvPr id="59" name="TextBox 58">
              <a:extLst>
                <a:ext uri="{FF2B5EF4-FFF2-40B4-BE49-F238E27FC236}">
                  <a16:creationId xmlns:a16="http://schemas.microsoft.com/office/drawing/2014/main" id="{5DC32DCE-6DD4-8E79-9070-9EC65D7183CD}"/>
                </a:ext>
              </a:extLst>
            </p:cNvPr>
            <p:cNvSpPr txBox="1"/>
            <p:nvPr/>
          </p:nvSpPr>
          <p:spPr>
            <a:xfrm>
              <a:off x="8796263" y="4364199"/>
              <a:ext cx="412292" cy="246221"/>
            </a:xfrm>
            <a:prstGeom prst="rect">
              <a:avLst/>
            </a:prstGeom>
            <a:noFill/>
          </p:spPr>
          <p:txBody>
            <a:bodyPr wrap="none" rtlCol="0">
              <a:spAutoFit/>
            </a:bodyPr>
            <a:lstStyle/>
            <a:p>
              <a:r>
                <a:rPr lang="en-US" sz="1000" dirty="0">
                  <a:solidFill>
                    <a:schemeClr val="bg1"/>
                  </a:solidFill>
                </a:rPr>
                <a:t>Dec</a:t>
              </a:r>
            </a:p>
          </p:txBody>
        </p:sp>
        <p:sp>
          <p:nvSpPr>
            <p:cNvPr id="60" name="TextBox 59">
              <a:extLst>
                <a:ext uri="{FF2B5EF4-FFF2-40B4-BE49-F238E27FC236}">
                  <a16:creationId xmlns:a16="http://schemas.microsoft.com/office/drawing/2014/main" id="{F973B463-2EC6-8B9B-AC13-2D818B6DC628}"/>
                </a:ext>
              </a:extLst>
            </p:cNvPr>
            <p:cNvSpPr txBox="1"/>
            <p:nvPr/>
          </p:nvSpPr>
          <p:spPr>
            <a:xfrm>
              <a:off x="7129881" y="4056083"/>
              <a:ext cx="1601721" cy="246221"/>
            </a:xfrm>
            <a:prstGeom prst="rect">
              <a:avLst/>
            </a:prstGeom>
            <a:noFill/>
          </p:spPr>
          <p:txBody>
            <a:bodyPr wrap="none" rtlCol="0">
              <a:spAutoFit/>
            </a:bodyPr>
            <a:lstStyle/>
            <a:p>
              <a:pPr algn="r"/>
              <a:r>
                <a:rPr lang="en-US" sz="1000" dirty="0">
                  <a:solidFill>
                    <a:srgbClr val="DD99BC"/>
                  </a:solidFill>
                </a:rPr>
                <a:t>Parent et al. </a:t>
              </a:r>
              <a:r>
                <a:rPr lang="en-US" sz="1000" i="1" dirty="0">
                  <a:solidFill>
                    <a:srgbClr val="DD99BC"/>
                  </a:solidFill>
                </a:rPr>
                <a:t>Neuroimage</a:t>
              </a:r>
              <a:endParaRPr lang="en-US" sz="1000" dirty="0">
                <a:solidFill>
                  <a:srgbClr val="DD99BC"/>
                </a:solidFill>
              </a:endParaRPr>
            </a:p>
          </p:txBody>
        </p:sp>
        <p:sp>
          <p:nvSpPr>
            <p:cNvPr id="61" name="TextBox 60">
              <a:extLst>
                <a:ext uri="{FF2B5EF4-FFF2-40B4-BE49-F238E27FC236}">
                  <a16:creationId xmlns:a16="http://schemas.microsoft.com/office/drawing/2014/main" id="{A35BE569-BCDE-83F7-3D5D-1C720BA82B47}"/>
                </a:ext>
              </a:extLst>
            </p:cNvPr>
            <p:cNvSpPr txBox="1"/>
            <p:nvPr/>
          </p:nvSpPr>
          <p:spPr>
            <a:xfrm>
              <a:off x="6709895" y="3430061"/>
              <a:ext cx="2021707" cy="246221"/>
            </a:xfrm>
            <a:prstGeom prst="rect">
              <a:avLst/>
            </a:prstGeom>
            <a:noFill/>
          </p:spPr>
          <p:txBody>
            <a:bodyPr wrap="none" rtlCol="0">
              <a:spAutoFit/>
            </a:bodyPr>
            <a:lstStyle/>
            <a:p>
              <a:pPr algn="r"/>
              <a:r>
                <a:rPr lang="en-US" sz="1000" dirty="0">
                  <a:solidFill>
                    <a:srgbClr val="DD99BC"/>
                  </a:solidFill>
                </a:rPr>
                <a:t>Liebe et al. </a:t>
              </a:r>
              <a:r>
                <a:rPr lang="en-US" sz="1000" i="1" dirty="0">
                  <a:solidFill>
                    <a:srgbClr val="DD99BC"/>
                  </a:solidFill>
                </a:rPr>
                <a:t>Molecular Psychiatry</a:t>
              </a:r>
              <a:endParaRPr lang="en-US" sz="1000" dirty="0">
                <a:solidFill>
                  <a:srgbClr val="DD99BC"/>
                </a:solidFill>
              </a:endParaRPr>
            </a:p>
          </p:txBody>
        </p:sp>
        <p:sp>
          <p:nvSpPr>
            <p:cNvPr id="62" name="TextBox 61">
              <a:extLst>
                <a:ext uri="{FF2B5EF4-FFF2-40B4-BE49-F238E27FC236}">
                  <a16:creationId xmlns:a16="http://schemas.microsoft.com/office/drawing/2014/main" id="{2AB572C1-5C9D-4E4E-9053-F79C4461A7A7}"/>
                </a:ext>
              </a:extLst>
            </p:cNvPr>
            <p:cNvSpPr txBox="1"/>
            <p:nvPr/>
          </p:nvSpPr>
          <p:spPr>
            <a:xfrm>
              <a:off x="6596081" y="1816538"/>
              <a:ext cx="2135521" cy="246221"/>
            </a:xfrm>
            <a:prstGeom prst="rect">
              <a:avLst/>
            </a:prstGeom>
            <a:noFill/>
          </p:spPr>
          <p:txBody>
            <a:bodyPr wrap="none" rtlCol="0">
              <a:spAutoFit/>
            </a:bodyPr>
            <a:lstStyle/>
            <a:p>
              <a:pPr algn="r"/>
              <a:r>
                <a:rPr lang="en-US" sz="1000" dirty="0">
                  <a:solidFill>
                    <a:srgbClr val="DD99BC"/>
                  </a:solidFill>
                </a:rPr>
                <a:t>Cassidy et al. </a:t>
              </a:r>
              <a:r>
                <a:rPr lang="en-US" sz="1000" i="1" dirty="0" err="1">
                  <a:solidFill>
                    <a:srgbClr val="DD99BC"/>
                  </a:solidFill>
                </a:rPr>
                <a:t>Neuropsychopharm</a:t>
              </a:r>
              <a:r>
                <a:rPr lang="en-US" sz="1000" i="1" dirty="0">
                  <a:solidFill>
                    <a:srgbClr val="DD99BC"/>
                  </a:solidFill>
                </a:rPr>
                <a:t>.</a:t>
              </a:r>
            </a:p>
          </p:txBody>
        </p:sp>
        <p:sp>
          <p:nvSpPr>
            <p:cNvPr id="63" name="TextBox 62">
              <a:extLst>
                <a:ext uri="{FF2B5EF4-FFF2-40B4-BE49-F238E27FC236}">
                  <a16:creationId xmlns:a16="http://schemas.microsoft.com/office/drawing/2014/main" id="{E12FF293-9853-C3FE-3662-28C19D108DAB}"/>
                </a:ext>
              </a:extLst>
            </p:cNvPr>
            <p:cNvSpPr txBox="1"/>
            <p:nvPr/>
          </p:nvSpPr>
          <p:spPr>
            <a:xfrm>
              <a:off x="7141103" y="4319595"/>
              <a:ext cx="1590499" cy="246221"/>
            </a:xfrm>
            <a:prstGeom prst="rect">
              <a:avLst/>
            </a:prstGeom>
            <a:noFill/>
          </p:spPr>
          <p:txBody>
            <a:bodyPr wrap="none" rtlCol="0">
              <a:spAutoFit/>
            </a:bodyPr>
            <a:lstStyle/>
            <a:p>
              <a:pPr algn="r"/>
              <a:r>
                <a:rPr lang="en-US" sz="1000" dirty="0">
                  <a:solidFill>
                    <a:srgbClr val="7EBDC3"/>
                  </a:solidFill>
                </a:rPr>
                <a:t>Morris et al. </a:t>
              </a:r>
              <a:r>
                <a:rPr lang="en-US" sz="1000" i="1" dirty="0" err="1">
                  <a:solidFill>
                    <a:srgbClr val="7EBDC3"/>
                  </a:solidFill>
                </a:rPr>
                <a:t>NeuroImage</a:t>
              </a:r>
              <a:endParaRPr lang="en-US" sz="1000" dirty="0">
                <a:solidFill>
                  <a:srgbClr val="7EBDC3"/>
                </a:solidFill>
              </a:endParaRPr>
            </a:p>
          </p:txBody>
        </p:sp>
        <p:sp>
          <p:nvSpPr>
            <p:cNvPr id="64" name="TextBox 63">
              <a:extLst>
                <a:ext uri="{FF2B5EF4-FFF2-40B4-BE49-F238E27FC236}">
                  <a16:creationId xmlns:a16="http://schemas.microsoft.com/office/drawing/2014/main" id="{486B9499-190B-97EA-FD26-CA167A3317E8}"/>
                </a:ext>
              </a:extLst>
            </p:cNvPr>
            <p:cNvSpPr txBox="1"/>
            <p:nvPr/>
          </p:nvSpPr>
          <p:spPr>
            <a:xfrm>
              <a:off x="7024083" y="1978319"/>
              <a:ext cx="1707519" cy="246221"/>
            </a:xfrm>
            <a:prstGeom prst="rect">
              <a:avLst/>
            </a:prstGeom>
            <a:noFill/>
          </p:spPr>
          <p:txBody>
            <a:bodyPr wrap="none" rtlCol="0">
              <a:spAutoFit/>
            </a:bodyPr>
            <a:lstStyle/>
            <a:p>
              <a:pPr algn="r"/>
              <a:r>
                <a:rPr lang="en-US" sz="1000" dirty="0">
                  <a:solidFill>
                    <a:srgbClr val="7EBDC3"/>
                  </a:solidFill>
                </a:rPr>
                <a:t>Dahl et al. </a:t>
              </a:r>
              <a:r>
                <a:rPr lang="en-US" sz="1000" i="1" dirty="0" err="1">
                  <a:solidFill>
                    <a:srgbClr val="7EBDC3"/>
                  </a:solidFill>
                </a:rPr>
                <a:t>Neurobio</a:t>
              </a:r>
              <a:r>
                <a:rPr lang="en-US" sz="1000" i="1" dirty="0">
                  <a:solidFill>
                    <a:srgbClr val="7EBDC3"/>
                  </a:solidFill>
                </a:rPr>
                <a:t>. Aging</a:t>
              </a:r>
              <a:endParaRPr lang="en-US" sz="1000" dirty="0">
                <a:solidFill>
                  <a:srgbClr val="7EBDC3"/>
                </a:solidFill>
              </a:endParaRPr>
            </a:p>
          </p:txBody>
        </p:sp>
        <p:sp>
          <p:nvSpPr>
            <p:cNvPr id="65" name="TextBox 64">
              <a:extLst>
                <a:ext uri="{FF2B5EF4-FFF2-40B4-BE49-F238E27FC236}">
                  <a16:creationId xmlns:a16="http://schemas.microsoft.com/office/drawing/2014/main" id="{F72CC89E-36C5-7E5D-ED20-6E8D4C0AFD9B}"/>
                </a:ext>
              </a:extLst>
            </p:cNvPr>
            <p:cNvSpPr txBox="1"/>
            <p:nvPr/>
          </p:nvSpPr>
          <p:spPr>
            <a:xfrm>
              <a:off x="6677835" y="1480195"/>
              <a:ext cx="2053767" cy="246221"/>
            </a:xfrm>
            <a:prstGeom prst="rect">
              <a:avLst/>
            </a:prstGeom>
            <a:noFill/>
          </p:spPr>
          <p:txBody>
            <a:bodyPr wrap="none" rtlCol="0">
              <a:spAutoFit/>
            </a:bodyPr>
            <a:lstStyle/>
            <a:p>
              <a:pPr algn="r"/>
              <a:r>
                <a:rPr lang="en-US" sz="1000" b="1" dirty="0" err="1">
                  <a:solidFill>
                    <a:srgbClr val="7EBDC3"/>
                  </a:solidFill>
                </a:rPr>
                <a:t>Prokopiou</a:t>
              </a:r>
              <a:r>
                <a:rPr lang="en-US" sz="1000" b="1" dirty="0">
                  <a:solidFill>
                    <a:srgbClr val="7EBDC3"/>
                  </a:solidFill>
                </a:rPr>
                <a:t> et al. </a:t>
              </a:r>
              <a:r>
                <a:rPr lang="en-US" sz="1000" b="1" i="1" dirty="0">
                  <a:solidFill>
                    <a:srgbClr val="7EBDC3"/>
                  </a:solidFill>
                </a:rPr>
                <a:t>Nature Comm.</a:t>
              </a:r>
              <a:endParaRPr lang="en-US" sz="1000" b="1" dirty="0">
                <a:solidFill>
                  <a:srgbClr val="7EBDC3"/>
                </a:solidFill>
              </a:endParaRPr>
            </a:p>
          </p:txBody>
        </p:sp>
        <p:sp>
          <p:nvSpPr>
            <p:cNvPr id="66" name="TextBox 65">
              <a:extLst>
                <a:ext uri="{FF2B5EF4-FFF2-40B4-BE49-F238E27FC236}">
                  <a16:creationId xmlns:a16="http://schemas.microsoft.com/office/drawing/2014/main" id="{55BEB7F0-9345-FD8F-C57A-FCA2093169B2}"/>
                </a:ext>
              </a:extLst>
            </p:cNvPr>
            <p:cNvSpPr txBox="1"/>
            <p:nvPr/>
          </p:nvSpPr>
          <p:spPr>
            <a:xfrm>
              <a:off x="6474254" y="1237931"/>
              <a:ext cx="2257348" cy="246221"/>
            </a:xfrm>
            <a:prstGeom prst="rect">
              <a:avLst/>
            </a:prstGeom>
            <a:noFill/>
          </p:spPr>
          <p:txBody>
            <a:bodyPr wrap="none" rtlCol="0">
              <a:spAutoFit/>
            </a:bodyPr>
            <a:lstStyle/>
            <a:p>
              <a:pPr algn="r"/>
              <a:r>
                <a:rPr lang="en-US" sz="1000" dirty="0" err="1">
                  <a:solidFill>
                    <a:srgbClr val="7EBDC3"/>
                  </a:solidFill>
                </a:rPr>
                <a:t>Aghakhanyan</a:t>
              </a:r>
              <a:r>
                <a:rPr lang="en-US" sz="1000" dirty="0">
                  <a:solidFill>
                    <a:srgbClr val="7EBDC3"/>
                  </a:solidFill>
                </a:rPr>
                <a:t> et al. </a:t>
              </a:r>
              <a:r>
                <a:rPr lang="en-US" sz="1000" i="1" dirty="0" err="1">
                  <a:solidFill>
                    <a:srgbClr val="7EBDC3"/>
                  </a:solidFill>
                </a:rPr>
                <a:t>Neurobio</a:t>
              </a:r>
              <a:r>
                <a:rPr lang="en-US" sz="1000" i="1" dirty="0">
                  <a:solidFill>
                    <a:srgbClr val="7EBDC3"/>
                  </a:solidFill>
                </a:rPr>
                <a:t>. Aging.</a:t>
              </a:r>
            </a:p>
          </p:txBody>
        </p:sp>
        <p:sp>
          <p:nvSpPr>
            <p:cNvPr id="67" name="TextBox 66">
              <a:extLst>
                <a:ext uri="{FF2B5EF4-FFF2-40B4-BE49-F238E27FC236}">
                  <a16:creationId xmlns:a16="http://schemas.microsoft.com/office/drawing/2014/main" id="{E3F1120A-4F58-66D4-6FD7-66C46C5B24C9}"/>
                </a:ext>
              </a:extLst>
            </p:cNvPr>
            <p:cNvSpPr txBox="1"/>
            <p:nvPr/>
          </p:nvSpPr>
          <p:spPr>
            <a:xfrm>
              <a:off x="7732611" y="3108192"/>
              <a:ext cx="998991" cy="246221"/>
            </a:xfrm>
            <a:prstGeom prst="rect">
              <a:avLst/>
            </a:prstGeom>
            <a:noFill/>
          </p:spPr>
          <p:txBody>
            <a:bodyPr wrap="none" rtlCol="0">
              <a:spAutoFit/>
            </a:bodyPr>
            <a:lstStyle/>
            <a:p>
              <a:pPr algn="r"/>
              <a:r>
                <a:rPr lang="en-US" sz="1000" dirty="0">
                  <a:solidFill>
                    <a:srgbClr val="7EBDC3"/>
                  </a:solidFill>
                </a:rPr>
                <a:t>Lin et al. </a:t>
              </a:r>
              <a:r>
                <a:rPr lang="en-US" sz="1000" i="1" dirty="0">
                  <a:solidFill>
                    <a:srgbClr val="7EBDC3"/>
                  </a:solidFill>
                </a:rPr>
                <a:t>Brain</a:t>
              </a:r>
            </a:p>
          </p:txBody>
        </p:sp>
        <p:sp>
          <p:nvSpPr>
            <p:cNvPr id="68" name="TextBox 67">
              <a:extLst>
                <a:ext uri="{FF2B5EF4-FFF2-40B4-BE49-F238E27FC236}">
                  <a16:creationId xmlns:a16="http://schemas.microsoft.com/office/drawing/2014/main" id="{BDF00A1F-1354-CAE8-0048-065188D2A991}"/>
                </a:ext>
              </a:extLst>
            </p:cNvPr>
            <p:cNvSpPr txBox="1"/>
            <p:nvPr/>
          </p:nvSpPr>
          <p:spPr>
            <a:xfrm>
              <a:off x="6881416" y="1625467"/>
              <a:ext cx="1850186" cy="246221"/>
            </a:xfrm>
            <a:prstGeom prst="rect">
              <a:avLst/>
            </a:prstGeom>
            <a:noFill/>
          </p:spPr>
          <p:txBody>
            <a:bodyPr wrap="none" rtlCol="0">
              <a:spAutoFit/>
            </a:bodyPr>
            <a:lstStyle/>
            <a:p>
              <a:pPr algn="r"/>
              <a:r>
                <a:rPr lang="en-US" sz="1000" dirty="0">
                  <a:solidFill>
                    <a:srgbClr val="92BDA3"/>
                  </a:solidFill>
                </a:rPr>
                <a:t>Jacobs et al. </a:t>
              </a:r>
              <a:r>
                <a:rPr lang="en-US" sz="1000" i="1" dirty="0" err="1">
                  <a:solidFill>
                    <a:srgbClr val="92BDA3"/>
                  </a:solidFill>
                </a:rPr>
                <a:t>Alz</a:t>
              </a:r>
              <a:r>
                <a:rPr lang="en-US" sz="1000" i="1" dirty="0">
                  <a:solidFill>
                    <a:srgbClr val="92BDA3"/>
                  </a:solidFill>
                </a:rPr>
                <a:t>. &amp; Dementia</a:t>
              </a:r>
              <a:endParaRPr lang="en-US" sz="1000" dirty="0">
                <a:solidFill>
                  <a:srgbClr val="92BDA3"/>
                </a:solidFill>
              </a:endParaRPr>
            </a:p>
          </p:txBody>
        </p:sp>
        <p:sp>
          <p:nvSpPr>
            <p:cNvPr id="69" name="TextBox 68">
              <a:extLst>
                <a:ext uri="{FF2B5EF4-FFF2-40B4-BE49-F238E27FC236}">
                  <a16:creationId xmlns:a16="http://schemas.microsoft.com/office/drawing/2014/main" id="{61F4191F-5A9D-5F6D-D112-A90FB10B19AC}"/>
                </a:ext>
              </a:extLst>
            </p:cNvPr>
            <p:cNvSpPr txBox="1"/>
            <p:nvPr/>
          </p:nvSpPr>
          <p:spPr>
            <a:xfrm>
              <a:off x="6735542" y="3738591"/>
              <a:ext cx="1996060" cy="246221"/>
            </a:xfrm>
            <a:prstGeom prst="rect">
              <a:avLst/>
            </a:prstGeom>
            <a:noFill/>
          </p:spPr>
          <p:txBody>
            <a:bodyPr wrap="none" rtlCol="0">
              <a:spAutoFit/>
            </a:bodyPr>
            <a:lstStyle/>
            <a:p>
              <a:pPr algn="r"/>
              <a:r>
                <a:rPr lang="en-US" sz="1000" dirty="0" err="1">
                  <a:solidFill>
                    <a:srgbClr val="92BDA3"/>
                  </a:solidFill>
                </a:rPr>
                <a:t>Gilvesy</a:t>
              </a:r>
              <a:r>
                <a:rPr lang="en-US" sz="1000" dirty="0">
                  <a:solidFill>
                    <a:srgbClr val="92BDA3"/>
                  </a:solidFill>
                </a:rPr>
                <a:t> et al. </a:t>
              </a:r>
              <a:r>
                <a:rPr lang="en-US" sz="1000" i="1" dirty="0" err="1">
                  <a:solidFill>
                    <a:srgbClr val="92BDA3"/>
                  </a:solidFill>
                </a:rPr>
                <a:t>Neuropathologica</a:t>
              </a:r>
              <a:endParaRPr lang="en-US" sz="1000" dirty="0">
                <a:solidFill>
                  <a:srgbClr val="92BDA3"/>
                </a:solidFill>
              </a:endParaRPr>
            </a:p>
          </p:txBody>
        </p:sp>
        <p:sp>
          <p:nvSpPr>
            <p:cNvPr id="70" name="TextBox 69">
              <a:extLst>
                <a:ext uri="{FF2B5EF4-FFF2-40B4-BE49-F238E27FC236}">
                  <a16:creationId xmlns:a16="http://schemas.microsoft.com/office/drawing/2014/main" id="{5CECDDBC-2F62-DF2C-F69F-8EE0677484C1}"/>
                </a:ext>
              </a:extLst>
            </p:cNvPr>
            <p:cNvSpPr txBox="1"/>
            <p:nvPr/>
          </p:nvSpPr>
          <p:spPr>
            <a:xfrm>
              <a:off x="6669819" y="4492640"/>
              <a:ext cx="2061783" cy="246221"/>
            </a:xfrm>
            <a:prstGeom prst="rect">
              <a:avLst/>
            </a:prstGeom>
            <a:noFill/>
          </p:spPr>
          <p:txBody>
            <a:bodyPr wrap="none" rtlCol="0">
              <a:spAutoFit/>
            </a:bodyPr>
            <a:lstStyle/>
            <a:p>
              <a:pPr algn="r"/>
              <a:r>
                <a:rPr lang="en-US" sz="1000" dirty="0">
                  <a:solidFill>
                    <a:srgbClr val="92BDA3"/>
                  </a:solidFill>
                </a:rPr>
                <a:t>Murray et al. </a:t>
              </a:r>
              <a:r>
                <a:rPr lang="en-US" sz="1000" i="1" dirty="0">
                  <a:solidFill>
                    <a:srgbClr val="92BDA3"/>
                  </a:solidFill>
                </a:rPr>
                <a:t>Neurodegeneration</a:t>
              </a:r>
              <a:endParaRPr lang="en-US" sz="1000" dirty="0">
                <a:solidFill>
                  <a:srgbClr val="92BDA3"/>
                </a:solidFill>
              </a:endParaRPr>
            </a:p>
          </p:txBody>
        </p:sp>
      </p:grpSp>
      <p:pic>
        <p:nvPicPr>
          <p:cNvPr id="108" name="Google Shape;108;p2"/>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1279" y="4801624"/>
            <a:ext cx="9166558" cy="59637"/>
          </a:xfrm>
          <a:prstGeom prst="rect">
            <a:avLst/>
          </a:prstGeom>
          <a:noFill/>
          <a:ln>
            <a:noFill/>
          </a:ln>
        </p:spPr>
      </p:pic>
      <p:cxnSp>
        <p:nvCxnSpPr>
          <p:cNvPr id="105" name="Google Shape;105;p2"/>
          <p:cNvCxnSpPr>
            <a:cxnSpLocks/>
          </p:cNvCxnSpPr>
          <p:nvPr/>
        </p:nvCxnSpPr>
        <p:spPr>
          <a:xfrm flipH="1">
            <a:off x="-23675" y="882660"/>
            <a:ext cx="9190233" cy="0"/>
          </a:xfrm>
          <a:prstGeom prst="straightConnector1">
            <a:avLst/>
          </a:prstGeom>
          <a:noFill/>
          <a:ln w="76200" cap="flat" cmpd="sng">
            <a:solidFill>
              <a:srgbClr val="FFA400"/>
            </a:solidFill>
            <a:prstDash val="solid"/>
            <a:round/>
            <a:headEnd type="none" w="sm" len="sm"/>
            <a:tailEnd type="none" w="sm" len="sm"/>
          </a:ln>
        </p:spPr>
      </p:cxnSp>
      <p:pic>
        <p:nvPicPr>
          <p:cNvPr id="71" name="Picture 70">
            <a:extLst>
              <a:ext uri="{FF2B5EF4-FFF2-40B4-BE49-F238E27FC236}">
                <a16:creationId xmlns:a16="http://schemas.microsoft.com/office/drawing/2014/main" id="{6EC0C92C-7F85-D2AC-7F29-D7103FC8856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53379" y="1405593"/>
            <a:ext cx="5149121" cy="1810323"/>
          </a:xfrm>
          <a:prstGeom prst="rect">
            <a:avLst/>
          </a:prstGeom>
        </p:spPr>
      </p:pic>
      <p:sp>
        <p:nvSpPr>
          <p:cNvPr id="72" name="TextBox 71">
            <a:extLst>
              <a:ext uri="{FF2B5EF4-FFF2-40B4-BE49-F238E27FC236}">
                <a16:creationId xmlns:a16="http://schemas.microsoft.com/office/drawing/2014/main" id="{2E0BE5D8-91E8-0EF0-D50E-632C3F5A5990}"/>
              </a:ext>
            </a:extLst>
          </p:cNvPr>
          <p:cNvSpPr txBox="1"/>
          <p:nvPr/>
        </p:nvSpPr>
        <p:spPr>
          <a:xfrm>
            <a:off x="753379" y="1451332"/>
            <a:ext cx="2356735" cy="307777"/>
          </a:xfrm>
          <a:prstGeom prst="rect">
            <a:avLst/>
          </a:prstGeom>
          <a:noFill/>
        </p:spPr>
        <p:txBody>
          <a:bodyPr wrap="none" rtlCol="0">
            <a:spAutoFit/>
          </a:bodyPr>
          <a:lstStyle/>
          <a:p>
            <a:r>
              <a:rPr lang="en-US" dirty="0">
                <a:solidFill>
                  <a:srgbClr val="4A0D66"/>
                </a:solidFill>
              </a:rPr>
              <a:t>Novelty-Related LC Activity</a:t>
            </a:r>
          </a:p>
        </p:txBody>
      </p:sp>
      <p:pic>
        <p:nvPicPr>
          <p:cNvPr id="73" name="Picture 72">
            <a:extLst>
              <a:ext uri="{FF2B5EF4-FFF2-40B4-BE49-F238E27FC236}">
                <a16:creationId xmlns:a16="http://schemas.microsoft.com/office/drawing/2014/main" id="{A0FB4E17-4EAD-9F9A-BD9D-91B9F9A9616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943081" y="3279052"/>
            <a:ext cx="1164236" cy="1410485"/>
          </a:xfrm>
          <a:prstGeom prst="rect">
            <a:avLst/>
          </a:prstGeom>
        </p:spPr>
      </p:pic>
      <p:sp>
        <p:nvSpPr>
          <p:cNvPr id="74" name="TextBox 73">
            <a:extLst>
              <a:ext uri="{FF2B5EF4-FFF2-40B4-BE49-F238E27FC236}">
                <a16:creationId xmlns:a16="http://schemas.microsoft.com/office/drawing/2014/main" id="{CD18332C-5AE8-B2BF-BC62-173AF2DC650E}"/>
              </a:ext>
            </a:extLst>
          </p:cNvPr>
          <p:cNvSpPr txBox="1"/>
          <p:nvPr/>
        </p:nvSpPr>
        <p:spPr>
          <a:xfrm rot="16200000">
            <a:off x="1467452" y="3755638"/>
            <a:ext cx="915635" cy="400110"/>
          </a:xfrm>
          <a:prstGeom prst="rect">
            <a:avLst/>
          </a:prstGeom>
          <a:noFill/>
        </p:spPr>
        <p:txBody>
          <a:bodyPr wrap="none" rtlCol="0">
            <a:spAutoFit/>
          </a:bodyPr>
          <a:lstStyle/>
          <a:p>
            <a:pPr algn="ctr"/>
            <a:r>
              <a:rPr lang="en-US" sz="1000" dirty="0">
                <a:solidFill>
                  <a:srgbClr val="4A0D66"/>
                </a:solidFill>
              </a:rPr>
              <a:t>Cognitive</a:t>
            </a:r>
          </a:p>
          <a:p>
            <a:pPr algn="ctr"/>
            <a:r>
              <a:rPr lang="en-US" sz="1000" dirty="0">
                <a:solidFill>
                  <a:srgbClr val="4A0D66"/>
                </a:solidFill>
              </a:rPr>
              <a:t>Performance</a:t>
            </a:r>
          </a:p>
        </p:txBody>
      </p:sp>
      <p:sp>
        <p:nvSpPr>
          <p:cNvPr id="9" name="TextBox 8">
            <a:extLst>
              <a:ext uri="{FF2B5EF4-FFF2-40B4-BE49-F238E27FC236}">
                <a16:creationId xmlns:a16="http://schemas.microsoft.com/office/drawing/2014/main" id="{6740CA93-CE52-AF68-91E8-D4AAA3033796}"/>
              </a:ext>
            </a:extLst>
          </p:cNvPr>
          <p:cNvSpPr txBox="1"/>
          <p:nvPr/>
        </p:nvSpPr>
        <p:spPr>
          <a:xfrm>
            <a:off x="3729059" y="4508354"/>
            <a:ext cx="2802370" cy="307777"/>
          </a:xfrm>
          <a:prstGeom prst="rect">
            <a:avLst/>
          </a:prstGeom>
          <a:noFill/>
        </p:spPr>
        <p:txBody>
          <a:bodyPr wrap="none" rtlCol="0">
            <a:spAutoFit/>
          </a:bodyPr>
          <a:lstStyle/>
          <a:p>
            <a:pPr algn="r"/>
            <a:r>
              <a:rPr lang="en-US" b="1" dirty="0" err="1">
                <a:solidFill>
                  <a:srgbClr val="7EBDC3"/>
                </a:solidFill>
              </a:rPr>
              <a:t>Prokopiou</a:t>
            </a:r>
            <a:r>
              <a:rPr lang="en-US" b="1" dirty="0">
                <a:solidFill>
                  <a:srgbClr val="7EBDC3"/>
                </a:solidFill>
              </a:rPr>
              <a:t> et al. </a:t>
            </a:r>
            <a:r>
              <a:rPr lang="en-US" b="1" i="1" dirty="0">
                <a:solidFill>
                  <a:srgbClr val="7EBDC3"/>
                </a:solidFill>
              </a:rPr>
              <a:t>Nature Comm.</a:t>
            </a:r>
          </a:p>
        </p:txBody>
      </p:sp>
      <p:sp>
        <p:nvSpPr>
          <p:cNvPr id="4" name="TextBox 3">
            <a:extLst>
              <a:ext uri="{FF2B5EF4-FFF2-40B4-BE49-F238E27FC236}">
                <a16:creationId xmlns:a16="http://schemas.microsoft.com/office/drawing/2014/main" id="{D7110B0B-AC4A-5CBC-B9A3-3010BF1B9F36}"/>
              </a:ext>
            </a:extLst>
          </p:cNvPr>
          <p:cNvSpPr txBox="1"/>
          <p:nvPr/>
        </p:nvSpPr>
        <p:spPr>
          <a:xfrm>
            <a:off x="74050" y="974850"/>
            <a:ext cx="6399509" cy="338554"/>
          </a:xfrm>
          <a:prstGeom prst="rect">
            <a:avLst/>
          </a:prstGeom>
          <a:noFill/>
        </p:spPr>
        <p:txBody>
          <a:bodyPr wrap="none" rtlCol="0">
            <a:spAutoFit/>
          </a:bodyPr>
          <a:lstStyle/>
          <a:p>
            <a:r>
              <a:rPr lang="en-US" sz="1600" b="1" dirty="0">
                <a:solidFill>
                  <a:srgbClr val="4A0D66"/>
                </a:solidFill>
              </a:rPr>
              <a:t>Linking LC Functional Activity to Subsequent Cognitive Decline</a:t>
            </a:r>
          </a:p>
        </p:txBody>
      </p:sp>
      <p:cxnSp>
        <p:nvCxnSpPr>
          <p:cNvPr id="13" name="Straight Arrow Connector 12">
            <a:extLst>
              <a:ext uri="{FF2B5EF4-FFF2-40B4-BE49-F238E27FC236}">
                <a16:creationId xmlns:a16="http://schemas.microsoft.com/office/drawing/2014/main" id="{6DBE0154-6F32-DBCF-3AFA-8EB693E3D378}"/>
              </a:ext>
            </a:extLst>
          </p:cNvPr>
          <p:cNvCxnSpPr/>
          <p:nvPr/>
        </p:nvCxnSpPr>
        <p:spPr>
          <a:xfrm>
            <a:off x="2578195" y="3430061"/>
            <a:ext cx="1278785" cy="67814"/>
          </a:xfrm>
          <a:prstGeom prst="straightConnector1">
            <a:avLst/>
          </a:prstGeom>
          <a:ln w="38100">
            <a:solidFill>
              <a:srgbClr val="DAB02E"/>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D930D55-E824-5373-0C0E-92984C40545E}"/>
              </a:ext>
            </a:extLst>
          </p:cNvPr>
          <p:cNvCxnSpPr>
            <a:cxnSpLocks/>
          </p:cNvCxnSpPr>
          <p:nvPr/>
        </p:nvCxnSpPr>
        <p:spPr>
          <a:xfrm>
            <a:off x="2528551" y="3678113"/>
            <a:ext cx="1266263" cy="641482"/>
          </a:xfrm>
          <a:prstGeom prst="straightConnector1">
            <a:avLst/>
          </a:prstGeom>
          <a:ln w="38100">
            <a:solidFill>
              <a:srgbClr val="083A2B"/>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ECA34F8-0B5C-57BB-4016-2C73CF83492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312102" y="-1398"/>
            <a:ext cx="849473" cy="849473"/>
          </a:xfrm>
          <a:prstGeom prst="rect">
            <a:avLst/>
          </a:prstGeom>
        </p:spPr>
      </p:pic>
    </p:spTree>
    <p:extLst>
      <p:ext uri="{BB962C8B-B14F-4D97-AF65-F5344CB8AC3E}">
        <p14:creationId xmlns:p14="http://schemas.microsoft.com/office/powerpoint/2010/main" val="254939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11279" y="9132"/>
            <a:ext cx="9144000" cy="479248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2" name="Google Shape;102;p2"/>
          <p:cNvSpPr/>
          <p:nvPr/>
        </p:nvSpPr>
        <p:spPr>
          <a:xfrm>
            <a:off x="0" y="9133"/>
            <a:ext cx="9144000" cy="873525"/>
          </a:xfrm>
          <a:prstGeom prst="rect">
            <a:avLst/>
          </a:prstGeom>
          <a:solidFill>
            <a:srgbClr val="4A0D66"/>
          </a:solidFill>
          <a:ln w="25400" cap="flat" cmpd="sng">
            <a:solidFill>
              <a:srgbClr val="4A0D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2" descr="Image result for twitter logo with transparent background"/>
          <p:cNvSpPr/>
          <p:nvPr/>
        </p:nvSpPr>
        <p:spPr>
          <a:xfrm>
            <a:off x="155575" y="-108347"/>
            <a:ext cx="304800" cy="2286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54" name="Picture 6">
            <a:extLst>
              <a:ext uri="{FF2B5EF4-FFF2-40B4-BE49-F238E27FC236}">
                <a16:creationId xmlns:a16="http://schemas.microsoft.com/office/drawing/2014/main" id="{8913C973-7526-4505-5B01-12DCC8154B8E}"/>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6140" b="94298" l="2724" r="92607">
                        <a14:foregroundMark x1="24903" y1="75439" x2="26459" y2="64035"/>
                        <a14:foregroundMark x1="22568" y1="6579" x2="39300" y2="8333"/>
                        <a14:foregroundMark x1="55642" y1="94298" x2="61868" y2="91667"/>
                        <a14:foregroundMark x1="69650" y1="16667" x2="75097" y2="28070"/>
                        <a14:foregroundMark x1="88716" y1="72807" x2="92607" y2="62719"/>
                        <a14:backgroundMark x1="1946" y1="42544" x2="4280" y2="45175"/>
                        <a14:backgroundMark x1="2724" y1="32018" x2="3113" y2="39474"/>
                        <a14:backgroundMark x1="2724" y1="41228" x2="2724" y2="35088"/>
                        <a14:backgroundMark x1="1946" y1="31140" x2="3113" y2="42544"/>
                        <a14:backgroundMark x1="77432" y1="36842" x2="77043" y2="38596"/>
                        <a14:backgroundMark x1="77432" y1="30702" x2="81712" y2="37719"/>
                        <a14:backgroundMark x1="84047" y1="39912" x2="80156" y2="39035"/>
                        <a14:backgroundMark x1="78210" y1="28070" x2="78210" y2="33333"/>
                        <a14:backgroundMark x1="65370" y1="87719" x2="80156" y2="77632"/>
                        <a14:backgroundMark x1="64202" y1="85965" x2="78988" y2="78509"/>
                        <a14:backgroundMark x1="78988" y1="80263" x2="76265" y2="83333"/>
                        <a14:backgroundMark x1="74319" y1="84211" x2="74319" y2="84211"/>
                        <a14:backgroundMark x1="75097" y1="84649" x2="75097" y2="84649"/>
                        <a14:backgroundMark x1="75097" y1="79825" x2="75097" y2="82895"/>
                        <a14:backgroundMark x1="20623" y1="75877" x2="21012" y2="82456"/>
                      </a14:backgroundRemoval>
                    </a14:imgEffect>
                  </a14:imgLayer>
                </a14:imgProps>
              </a:ext>
              <a:ext uri="{28A0092B-C50C-407E-A947-70E740481C1C}">
                <a14:useLocalDpi xmlns:a14="http://schemas.microsoft.com/office/drawing/2010/main"/>
              </a:ext>
            </a:extLst>
          </a:blip>
          <a:srcRect/>
          <a:stretch/>
        </p:blipFill>
        <p:spPr bwMode="auto">
          <a:xfrm>
            <a:off x="74050" y="75051"/>
            <a:ext cx="386325" cy="34217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4;p2">
            <a:extLst>
              <a:ext uri="{FF2B5EF4-FFF2-40B4-BE49-F238E27FC236}">
                <a16:creationId xmlns:a16="http://schemas.microsoft.com/office/drawing/2014/main" id="{E1C0AB2E-2504-CD57-1AED-4F10BB8B6283}"/>
              </a:ext>
            </a:extLst>
          </p:cNvPr>
          <p:cNvSpPr txBox="1"/>
          <p:nvPr/>
        </p:nvSpPr>
        <p:spPr>
          <a:xfrm>
            <a:off x="627229" y="85345"/>
            <a:ext cx="8361196" cy="7114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7EBDC3"/>
                </a:solidFill>
                <a:latin typeface="Arial"/>
                <a:ea typeface="Arial"/>
                <a:cs typeface="Arial"/>
                <a:sym typeface="Arial"/>
              </a:rPr>
              <a:t>Area 2: Measuring NSS Structure &amp; Function</a:t>
            </a:r>
            <a:endParaRPr lang="en-US" sz="2000" b="1" dirty="0">
              <a:solidFill>
                <a:srgbClr val="7EBDC3"/>
              </a:solidFill>
            </a:endParaRPr>
          </a:p>
          <a:p>
            <a:pPr marL="0" marR="0" lvl="0" indent="0" algn="l" rtl="0">
              <a:lnSpc>
                <a:spcPct val="100000"/>
              </a:lnSpc>
              <a:spcBef>
                <a:spcPts val="0"/>
              </a:spcBef>
              <a:spcAft>
                <a:spcPts val="0"/>
              </a:spcAft>
              <a:buClr>
                <a:srgbClr val="000000"/>
              </a:buClr>
              <a:buSzPts val="2000"/>
              <a:buFont typeface="Arial"/>
              <a:buNone/>
            </a:pPr>
            <a:endParaRPr sz="2000" b="1" dirty="0">
              <a:solidFill>
                <a:schemeClr val="lt1"/>
              </a:solidFill>
            </a:endParaRPr>
          </a:p>
          <a:p>
            <a:pPr marL="0" marR="0" lvl="0" indent="0" algn="l" rtl="0">
              <a:lnSpc>
                <a:spcPct val="100000"/>
              </a:lnSpc>
              <a:spcBef>
                <a:spcPts val="0"/>
              </a:spcBef>
              <a:spcAft>
                <a:spcPts val="0"/>
              </a:spcAft>
              <a:buClr>
                <a:srgbClr val="000000"/>
              </a:buClr>
              <a:buSzPts val="2000"/>
              <a:buFont typeface="Arial"/>
              <a:buNone/>
            </a:pPr>
            <a:endParaRPr sz="2000" b="1" dirty="0">
              <a:solidFill>
                <a:schemeClr val="lt1"/>
              </a:solidFill>
            </a:endParaRPr>
          </a:p>
        </p:txBody>
      </p:sp>
      <p:pic>
        <p:nvPicPr>
          <p:cNvPr id="7" name="Picture 6">
            <a:extLst>
              <a:ext uri="{FF2B5EF4-FFF2-40B4-BE49-F238E27FC236}">
                <a16:creationId xmlns:a16="http://schemas.microsoft.com/office/drawing/2014/main" id="{32ECB43A-2AB3-583B-0A9B-27AEEDBA307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55505" y="1378368"/>
            <a:ext cx="2994011" cy="3459647"/>
          </a:xfrm>
          <a:prstGeom prst="rect">
            <a:avLst/>
          </a:prstGeom>
        </p:spPr>
      </p:pic>
      <p:sp>
        <p:nvSpPr>
          <p:cNvPr id="9" name="TextBox 8">
            <a:extLst>
              <a:ext uri="{FF2B5EF4-FFF2-40B4-BE49-F238E27FC236}">
                <a16:creationId xmlns:a16="http://schemas.microsoft.com/office/drawing/2014/main" id="{676A6664-EDDB-170B-CE6B-C54477F1527D}"/>
              </a:ext>
            </a:extLst>
          </p:cNvPr>
          <p:cNvSpPr txBox="1"/>
          <p:nvPr/>
        </p:nvSpPr>
        <p:spPr>
          <a:xfrm>
            <a:off x="5114053" y="4485564"/>
            <a:ext cx="1417376" cy="307777"/>
          </a:xfrm>
          <a:prstGeom prst="rect">
            <a:avLst/>
          </a:prstGeom>
          <a:noFill/>
        </p:spPr>
        <p:txBody>
          <a:bodyPr wrap="none" rtlCol="0">
            <a:spAutoFit/>
          </a:bodyPr>
          <a:lstStyle/>
          <a:p>
            <a:pPr algn="r"/>
            <a:r>
              <a:rPr lang="en-US" b="1" dirty="0">
                <a:solidFill>
                  <a:srgbClr val="7EBDC3"/>
                </a:solidFill>
              </a:rPr>
              <a:t>Lin et al. </a:t>
            </a:r>
            <a:r>
              <a:rPr lang="en-US" b="1" i="1" dirty="0">
                <a:solidFill>
                  <a:srgbClr val="7EBDC3"/>
                </a:solidFill>
              </a:rPr>
              <a:t>Brain</a:t>
            </a:r>
          </a:p>
        </p:txBody>
      </p:sp>
      <p:grpSp>
        <p:nvGrpSpPr>
          <p:cNvPr id="5" name="Group 4">
            <a:extLst>
              <a:ext uri="{FF2B5EF4-FFF2-40B4-BE49-F238E27FC236}">
                <a16:creationId xmlns:a16="http://schemas.microsoft.com/office/drawing/2014/main" id="{EA2DE5A0-8050-72AF-70E5-C37215D60C59}"/>
              </a:ext>
            </a:extLst>
          </p:cNvPr>
          <p:cNvGrpSpPr/>
          <p:nvPr/>
        </p:nvGrpSpPr>
        <p:grpSpPr>
          <a:xfrm>
            <a:off x="6474254" y="899227"/>
            <a:ext cx="2748729" cy="3978603"/>
            <a:chOff x="6474254" y="899227"/>
            <a:chExt cx="2748729" cy="3978603"/>
          </a:xfrm>
        </p:grpSpPr>
        <p:sp>
          <p:nvSpPr>
            <p:cNvPr id="6" name="Rectangle 5">
              <a:extLst>
                <a:ext uri="{FF2B5EF4-FFF2-40B4-BE49-F238E27FC236}">
                  <a16:creationId xmlns:a16="http://schemas.microsoft.com/office/drawing/2014/main" id="{D035BEAA-D308-79F6-AF39-33C451320A8B}"/>
                </a:ext>
              </a:extLst>
            </p:cNvPr>
            <p:cNvSpPr/>
            <p:nvPr/>
          </p:nvSpPr>
          <p:spPr>
            <a:xfrm>
              <a:off x="6531429" y="899227"/>
              <a:ext cx="2635129" cy="3978603"/>
            </a:xfrm>
            <a:prstGeom prst="rect">
              <a:avLst/>
            </a:prstGeom>
            <a:solidFill>
              <a:srgbClr val="4A0D6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C72DFB3C-2008-CE6B-9103-1A82D058EA60}"/>
                </a:ext>
              </a:extLst>
            </p:cNvPr>
            <p:cNvCxnSpPr>
              <a:cxnSpLocks/>
            </p:cNvCxnSpPr>
            <p:nvPr/>
          </p:nvCxnSpPr>
          <p:spPr>
            <a:xfrm>
              <a:off x="8748034" y="993783"/>
              <a:ext cx="0" cy="3727073"/>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8FA843-0591-0A76-0316-E444DDDE298C}"/>
                </a:ext>
              </a:extLst>
            </p:cNvPr>
            <p:cNvCxnSpPr>
              <a:cxnSpLocks/>
            </p:cNvCxnSpPr>
            <p:nvPr/>
          </p:nvCxnSpPr>
          <p:spPr>
            <a:xfrm>
              <a:off x="8660570" y="107342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21C6CB-D9A4-20DC-FD07-0A2D9A51FF10}"/>
                </a:ext>
              </a:extLst>
            </p:cNvPr>
            <p:cNvCxnSpPr>
              <a:cxnSpLocks/>
            </p:cNvCxnSpPr>
            <p:nvPr/>
          </p:nvCxnSpPr>
          <p:spPr>
            <a:xfrm>
              <a:off x="8660570" y="1383768"/>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C1355FD-B168-D140-EF68-67040B75A5D3}"/>
                </a:ext>
              </a:extLst>
            </p:cNvPr>
            <p:cNvCxnSpPr>
              <a:cxnSpLocks/>
            </p:cNvCxnSpPr>
            <p:nvPr/>
          </p:nvCxnSpPr>
          <p:spPr>
            <a:xfrm>
              <a:off x="8660569" y="1694110"/>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B560C78-76D3-B6E0-CF01-AC29BF9AF21B}"/>
                </a:ext>
              </a:extLst>
            </p:cNvPr>
            <p:cNvCxnSpPr>
              <a:cxnSpLocks/>
            </p:cNvCxnSpPr>
            <p:nvPr/>
          </p:nvCxnSpPr>
          <p:spPr>
            <a:xfrm>
              <a:off x="8660568" y="2004452"/>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ECAEEF8-1CF8-3344-B77A-86EB4BACA5E0}"/>
                </a:ext>
              </a:extLst>
            </p:cNvPr>
            <p:cNvCxnSpPr>
              <a:cxnSpLocks/>
            </p:cNvCxnSpPr>
            <p:nvPr/>
          </p:nvCxnSpPr>
          <p:spPr>
            <a:xfrm>
              <a:off x="8660568" y="2314794"/>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041B7F3-0ABE-B859-9ED6-9DC91F00392D}"/>
                </a:ext>
              </a:extLst>
            </p:cNvPr>
            <p:cNvCxnSpPr>
              <a:cxnSpLocks/>
            </p:cNvCxnSpPr>
            <p:nvPr/>
          </p:nvCxnSpPr>
          <p:spPr>
            <a:xfrm>
              <a:off x="8660568" y="262513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DC15013-4A77-ED35-0EA3-BDDE8C424587}"/>
                </a:ext>
              </a:extLst>
            </p:cNvPr>
            <p:cNvCxnSpPr>
              <a:cxnSpLocks/>
            </p:cNvCxnSpPr>
            <p:nvPr/>
          </p:nvCxnSpPr>
          <p:spPr>
            <a:xfrm>
              <a:off x="8660568" y="2935478"/>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1249A3B-227B-8763-2B06-A1398FE55747}"/>
                </a:ext>
              </a:extLst>
            </p:cNvPr>
            <p:cNvCxnSpPr>
              <a:cxnSpLocks/>
            </p:cNvCxnSpPr>
            <p:nvPr/>
          </p:nvCxnSpPr>
          <p:spPr>
            <a:xfrm>
              <a:off x="8660568" y="3245820"/>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E7DDBA0-EAE4-84AD-18AD-BD9EEA136AE4}"/>
                </a:ext>
              </a:extLst>
            </p:cNvPr>
            <p:cNvCxnSpPr>
              <a:cxnSpLocks/>
            </p:cNvCxnSpPr>
            <p:nvPr/>
          </p:nvCxnSpPr>
          <p:spPr>
            <a:xfrm>
              <a:off x="8660567" y="3556162"/>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4894FC4-0B73-AB95-4F2A-83490305EF58}"/>
                </a:ext>
              </a:extLst>
            </p:cNvPr>
            <p:cNvCxnSpPr>
              <a:cxnSpLocks/>
            </p:cNvCxnSpPr>
            <p:nvPr/>
          </p:nvCxnSpPr>
          <p:spPr>
            <a:xfrm>
              <a:off x="8660567" y="3866504"/>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15895DE-6771-2705-3DBC-EEDFB8E76FC6}"/>
                </a:ext>
              </a:extLst>
            </p:cNvPr>
            <p:cNvCxnSpPr>
              <a:cxnSpLocks/>
            </p:cNvCxnSpPr>
            <p:nvPr/>
          </p:nvCxnSpPr>
          <p:spPr>
            <a:xfrm>
              <a:off x="8660567" y="417684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4745CD9-9E0E-EF9B-659D-5AECD2D9E0FB}"/>
                </a:ext>
              </a:extLst>
            </p:cNvPr>
            <p:cNvCxnSpPr>
              <a:cxnSpLocks/>
            </p:cNvCxnSpPr>
            <p:nvPr/>
          </p:nvCxnSpPr>
          <p:spPr>
            <a:xfrm>
              <a:off x="8660567" y="4487185"/>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C185791-AA05-4215-7099-A5FEFC952B1D}"/>
                </a:ext>
              </a:extLst>
            </p:cNvPr>
            <p:cNvSpPr txBox="1"/>
            <p:nvPr/>
          </p:nvSpPr>
          <p:spPr>
            <a:xfrm>
              <a:off x="8796263" y="946225"/>
              <a:ext cx="389850" cy="246221"/>
            </a:xfrm>
            <a:prstGeom prst="rect">
              <a:avLst/>
            </a:prstGeom>
            <a:noFill/>
          </p:spPr>
          <p:txBody>
            <a:bodyPr wrap="none" rtlCol="0">
              <a:spAutoFit/>
            </a:bodyPr>
            <a:lstStyle/>
            <a:p>
              <a:r>
                <a:rPr lang="en-US" sz="1000" dirty="0">
                  <a:solidFill>
                    <a:schemeClr val="bg1"/>
                  </a:solidFill>
                </a:rPr>
                <a:t>Jan</a:t>
              </a:r>
            </a:p>
          </p:txBody>
        </p:sp>
        <p:sp>
          <p:nvSpPr>
            <p:cNvPr id="51" name="TextBox 50">
              <a:extLst>
                <a:ext uri="{FF2B5EF4-FFF2-40B4-BE49-F238E27FC236}">
                  <a16:creationId xmlns:a16="http://schemas.microsoft.com/office/drawing/2014/main" id="{1C547EC1-CA57-5B32-6FAB-2A8C0D40D147}"/>
                </a:ext>
              </a:extLst>
            </p:cNvPr>
            <p:cNvSpPr txBox="1"/>
            <p:nvPr/>
          </p:nvSpPr>
          <p:spPr>
            <a:xfrm>
              <a:off x="8796263" y="1240534"/>
              <a:ext cx="404278" cy="246221"/>
            </a:xfrm>
            <a:prstGeom prst="rect">
              <a:avLst/>
            </a:prstGeom>
            <a:noFill/>
          </p:spPr>
          <p:txBody>
            <a:bodyPr wrap="none" rtlCol="0">
              <a:spAutoFit/>
            </a:bodyPr>
            <a:lstStyle/>
            <a:p>
              <a:r>
                <a:rPr lang="en-US" sz="1000" dirty="0">
                  <a:solidFill>
                    <a:schemeClr val="bg1"/>
                  </a:solidFill>
                </a:rPr>
                <a:t>Feb</a:t>
              </a:r>
            </a:p>
          </p:txBody>
        </p:sp>
        <p:sp>
          <p:nvSpPr>
            <p:cNvPr id="52" name="TextBox 51">
              <a:extLst>
                <a:ext uri="{FF2B5EF4-FFF2-40B4-BE49-F238E27FC236}">
                  <a16:creationId xmlns:a16="http://schemas.microsoft.com/office/drawing/2014/main" id="{91260D06-888C-AB5D-5996-9464E381E2A9}"/>
                </a:ext>
              </a:extLst>
            </p:cNvPr>
            <p:cNvSpPr txBox="1"/>
            <p:nvPr/>
          </p:nvSpPr>
          <p:spPr>
            <a:xfrm>
              <a:off x="8796263" y="1559384"/>
              <a:ext cx="405880" cy="246221"/>
            </a:xfrm>
            <a:prstGeom prst="rect">
              <a:avLst/>
            </a:prstGeom>
            <a:noFill/>
          </p:spPr>
          <p:txBody>
            <a:bodyPr wrap="none" rtlCol="0">
              <a:spAutoFit/>
            </a:bodyPr>
            <a:lstStyle/>
            <a:p>
              <a:r>
                <a:rPr lang="en-US" sz="1000" dirty="0">
                  <a:solidFill>
                    <a:schemeClr val="bg1"/>
                  </a:solidFill>
                </a:rPr>
                <a:t>Mar</a:t>
              </a:r>
            </a:p>
          </p:txBody>
        </p:sp>
        <p:sp>
          <p:nvSpPr>
            <p:cNvPr id="53" name="TextBox 52">
              <a:extLst>
                <a:ext uri="{FF2B5EF4-FFF2-40B4-BE49-F238E27FC236}">
                  <a16:creationId xmlns:a16="http://schemas.microsoft.com/office/drawing/2014/main" id="{887D397A-05A9-F5BF-0290-1346C4D1C537}"/>
                </a:ext>
              </a:extLst>
            </p:cNvPr>
            <p:cNvSpPr txBox="1"/>
            <p:nvPr/>
          </p:nvSpPr>
          <p:spPr>
            <a:xfrm>
              <a:off x="8796263" y="1878234"/>
              <a:ext cx="383438" cy="246221"/>
            </a:xfrm>
            <a:prstGeom prst="rect">
              <a:avLst/>
            </a:prstGeom>
            <a:noFill/>
          </p:spPr>
          <p:txBody>
            <a:bodyPr wrap="none" rtlCol="0">
              <a:spAutoFit/>
            </a:bodyPr>
            <a:lstStyle/>
            <a:p>
              <a:r>
                <a:rPr lang="en-US" sz="1000" dirty="0">
                  <a:solidFill>
                    <a:schemeClr val="bg1"/>
                  </a:solidFill>
                </a:rPr>
                <a:t>Apr</a:t>
              </a:r>
            </a:p>
          </p:txBody>
        </p:sp>
        <p:sp>
          <p:nvSpPr>
            <p:cNvPr id="54" name="TextBox 53">
              <a:extLst>
                <a:ext uri="{FF2B5EF4-FFF2-40B4-BE49-F238E27FC236}">
                  <a16:creationId xmlns:a16="http://schemas.microsoft.com/office/drawing/2014/main" id="{E6473D86-B4C8-815D-3863-44BF8DB5FEE7}"/>
                </a:ext>
              </a:extLst>
            </p:cNvPr>
            <p:cNvSpPr txBox="1"/>
            <p:nvPr/>
          </p:nvSpPr>
          <p:spPr>
            <a:xfrm>
              <a:off x="8796263" y="2188267"/>
              <a:ext cx="426720" cy="246221"/>
            </a:xfrm>
            <a:prstGeom prst="rect">
              <a:avLst/>
            </a:prstGeom>
            <a:noFill/>
          </p:spPr>
          <p:txBody>
            <a:bodyPr wrap="none" rtlCol="0">
              <a:spAutoFit/>
            </a:bodyPr>
            <a:lstStyle/>
            <a:p>
              <a:r>
                <a:rPr lang="en-US" sz="1000" dirty="0">
                  <a:solidFill>
                    <a:schemeClr val="bg1"/>
                  </a:solidFill>
                </a:rPr>
                <a:t>May</a:t>
              </a:r>
            </a:p>
          </p:txBody>
        </p:sp>
        <p:sp>
          <p:nvSpPr>
            <p:cNvPr id="55" name="TextBox 54">
              <a:extLst>
                <a:ext uri="{FF2B5EF4-FFF2-40B4-BE49-F238E27FC236}">
                  <a16:creationId xmlns:a16="http://schemas.microsoft.com/office/drawing/2014/main" id="{6021F3F5-F3D4-EF9F-9F9A-A8D95CFD7BA4}"/>
                </a:ext>
              </a:extLst>
            </p:cNvPr>
            <p:cNvSpPr txBox="1"/>
            <p:nvPr/>
          </p:nvSpPr>
          <p:spPr>
            <a:xfrm>
              <a:off x="8796263" y="2498052"/>
              <a:ext cx="389850" cy="246221"/>
            </a:xfrm>
            <a:prstGeom prst="rect">
              <a:avLst/>
            </a:prstGeom>
            <a:noFill/>
          </p:spPr>
          <p:txBody>
            <a:bodyPr wrap="none" rtlCol="0">
              <a:spAutoFit/>
            </a:bodyPr>
            <a:lstStyle/>
            <a:p>
              <a:r>
                <a:rPr lang="en-US" sz="1000" dirty="0">
                  <a:solidFill>
                    <a:schemeClr val="bg1"/>
                  </a:solidFill>
                </a:rPr>
                <a:t>Jun</a:t>
              </a:r>
            </a:p>
          </p:txBody>
        </p:sp>
        <p:sp>
          <p:nvSpPr>
            <p:cNvPr id="56" name="TextBox 55">
              <a:extLst>
                <a:ext uri="{FF2B5EF4-FFF2-40B4-BE49-F238E27FC236}">
                  <a16:creationId xmlns:a16="http://schemas.microsoft.com/office/drawing/2014/main" id="{57B7C6E4-C8B5-92CF-5D1B-78A184545964}"/>
                </a:ext>
              </a:extLst>
            </p:cNvPr>
            <p:cNvSpPr txBox="1"/>
            <p:nvPr/>
          </p:nvSpPr>
          <p:spPr>
            <a:xfrm>
              <a:off x="8796263" y="2794054"/>
              <a:ext cx="348172" cy="246221"/>
            </a:xfrm>
            <a:prstGeom prst="rect">
              <a:avLst/>
            </a:prstGeom>
            <a:noFill/>
          </p:spPr>
          <p:txBody>
            <a:bodyPr wrap="none" rtlCol="0">
              <a:spAutoFit/>
            </a:bodyPr>
            <a:lstStyle/>
            <a:p>
              <a:r>
                <a:rPr lang="en-US" sz="1000" dirty="0">
                  <a:solidFill>
                    <a:schemeClr val="bg1"/>
                  </a:solidFill>
                </a:rPr>
                <a:t>Jul</a:t>
              </a:r>
            </a:p>
          </p:txBody>
        </p:sp>
        <p:sp>
          <p:nvSpPr>
            <p:cNvPr id="57" name="TextBox 56">
              <a:extLst>
                <a:ext uri="{FF2B5EF4-FFF2-40B4-BE49-F238E27FC236}">
                  <a16:creationId xmlns:a16="http://schemas.microsoft.com/office/drawing/2014/main" id="{D182BBA7-3B46-7088-FB26-879492453BFB}"/>
                </a:ext>
              </a:extLst>
            </p:cNvPr>
            <p:cNvSpPr txBox="1"/>
            <p:nvPr/>
          </p:nvSpPr>
          <p:spPr>
            <a:xfrm>
              <a:off x="8796263" y="3126683"/>
              <a:ext cx="410690" cy="246221"/>
            </a:xfrm>
            <a:prstGeom prst="rect">
              <a:avLst/>
            </a:prstGeom>
            <a:noFill/>
          </p:spPr>
          <p:txBody>
            <a:bodyPr wrap="none" rtlCol="0">
              <a:spAutoFit/>
            </a:bodyPr>
            <a:lstStyle/>
            <a:p>
              <a:r>
                <a:rPr lang="en-US" sz="1000" dirty="0">
                  <a:solidFill>
                    <a:schemeClr val="bg1"/>
                  </a:solidFill>
                </a:rPr>
                <a:t>Aug</a:t>
              </a:r>
            </a:p>
          </p:txBody>
        </p:sp>
        <p:sp>
          <p:nvSpPr>
            <p:cNvPr id="58" name="TextBox 57">
              <a:extLst>
                <a:ext uri="{FF2B5EF4-FFF2-40B4-BE49-F238E27FC236}">
                  <a16:creationId xmlns:a16="http://schemas.microsoft.com/office/drawing/2014/main" id="{7CED0B87-2BAB-6F46-CF18-1E377AEF3470}"/>
                </a:ext>
              </a:extLst>
            </p:cNvPr>
            <p:cNvSpPr txBox="1"/>
            <p:nvPr/>
          </p:nvSpPr>
          <p:spPr>
            <a:xfrm>
              <a:off x="8796263" y="3430061"/>
              <a:ext cx="410690" cy="246221"/>
            </a:xfrm>
            <a:prstGeom prst="rect">
              <a:avLst/>
            </a:prstGeom>
            <a:noFill/>
          </p:spPr>
          <p:txBody>
            <a:bodyPr wrap="none" rtlCol="0">
              <a:spAutoFit/>
            </a:bodyPr>
            <a:lstStyle/>
            <a:p>
              <a:r>
                <a:rPr lang="en-US" sz="1000" dirty="0">
                  <a:solidFill>
                    <a:schemeClr val="bg1"/>
                  </a:solidFill>
                </a:rPr>
                <a:t>Sep</a:t>
              </a:r>
            </a:p>
          </p:txBody>
        </p:sp>
        <p:sp>
          <p:nvSpPr>
            <p:cNvPr id="59" name="TextBox 58">
              <a:extLst>
                <a:ext uri="{FF2B5EF4-FFF2-40B4-BE49-F238E27FC236}">
                  <a16:creationId xmlns:a16="http://schemas.microsoft.com/office/drawing/2014/main" id="{33135D5B-F2FA-6475-7E17-33CE82139B80}"/>
                </a:ext>
              </a:extLst>
            </p:cNvPr>
            <p:cNvSpPr txBox="1"/>
            <p:nvPr/>
          </p:nvSpPr>
          <p:spPr>
            <a:xfrm>
              <a:off x="8796263" y="3750479"/>
              <a:ext cx="383438" cy="246221"/>
            </a:xfrm>
            <a:prstGeom prst="rect">
              <a:avLst/>
            </a:prstGeom>
            <a:noFill/>
          </p:spPr>
          <p:txBody>
            <a:bodyPr wrap="none" rtlCol="0">
              <a:spAutoFit/>
            </a:bodyPr>
            <a:lstStyle/>
            <a:p>
              <a:r>
                <a:rPr lang="en-US" sz="1000" dirty="0">
                  <a:solidFill>
                    <a:schemeClr val="bg1"/>
                  </a:solidFill>
                </a:rPr>
                <a:t>Oct</a:t>
              </a:r>
            </a:p>
          </p:txBody>
        </p:sp>
        <p:sp>
          <p:nvSpPr>
            <p:cNvPr id="60" name="TextBox 59">
              <a:extLst>
                <a:ext uri="{FF2B5EF4-FFF2-40B4-BE49-F238E27FC236}">
                  <a16:creationId xmlns:a16="http://schemas.microsoft.com/office/drawing/2014/main" id="{701AA1EC-BFB3-BAF7-3512-3F47CA500425}"/>
                </a:ext>
              </a:extLst>
            </p:cNvPr>
            <p:cNvSpPr txBox="1"/>
            <p:nvPr/>
          </p:nvSpPr>
          <p:spPr>
            <a:xfrm>
              <a:off x="8796263" y="4053857"/>
              <a:ext cx="412292" cy="246221"/>
            </a:xfrm>
            <a:prstGeom prst="rect">
              <a:avLst/>
            </a:prstGeom>
            <a:noFill/>
          </p:spPr>
          <p:txBody>
            <a:bodyPr wrap="none" rtlCol="0">
              <a:spAutoFit/>
            </a:bodyPr>
            <a:lstStyle/>
            <a:p>
              <a:r>
                <a:rPr lang="en-US" sz="1000" dirty="0">
                  <a:solidFill>
                    <a:schemeClr val="bg1"/>
                  </a:solidFill>
                </a:rPr>
                <a:t>Nov</a:t>
              </a:r>
            </a:p>
          </p:txBody>
        </p:sp>
        <p:sp>
          <p:nvSpPr>
            <p:cNvPr id="61" name="TextBox 60">
              <a:extLst>
                <a:ext uri="{FF2B5EF4-FFF2-40B4-BE49-F238E27FC236}">
                  <a16:creationId xmlns:a16="http://schemas.microsoft.com/office/drawing/2014/main" id="{96FAAA57-B548-168D-3974-8F77D2A49C6B}"/>
                </a:ext>
              </a:extLst>
            </p:cNvPr>
            <p:cNvSpPr txBox="1"/>
            <p:nvPr/>
          </p:nvSpPr>
          <p:spPr>
            <a:xfrm>
              <a:off x="8796263" y="4364199"/>
              <a:ext cx="412292" cy="246221"/>
            </a:xfrm>
            <a:prstGeom prst="rect">
              <a:avLst/>
            </a:prstGeom>
            <a:noFill/>
          </p:spPr>
          <p:txBody>
            <a:bodyPr wrap="none" rtlCol="0">
              <a:spAutoFit/>
            </a:bodyPr>
            <a:lstStyle/>
            <a:p>
              <a:r>
                <a:rPr lang="en-US" sz="1000" dirty="0">
                  <a:solidFill>
                    <a:schemeClr val="bg1"/>
                  </a:solidFill>
                </a:rPr>
                <a:t>Dec</a:t>
              </a:r>
            </a:p>
          </p:txBody>
        </p:sp>
        <p:sp>
          <p:nvSpPr>
            <p:cNvPr id="62" name="TextBox 61">
              <a:extLst>
                <a:ext uri="{FF2B5EF4-FFF2-40B4-BE49-F238E27FC236}">
                  <a16:creationId xmlns:a16="http://schemas.microsoft.com/office/drawing/2014/main" id="{057B097F-201D-D266-8B89-775BFB54EE37}"/>
                </a:ext>
              </a:extLst>
            </p:cNvPr>
            <p:cNvSpPr txBox="1"/>
            <p:nvPr/>
          </p:nvSpPr>
          <p:spPr>
            <a:xfrm>
              <a:off x="7129881" y="4056083"/>
              <a:ext cx="1601721" cy="246221"/>
            </a:xfrm>
            <a:prstGeom prst="rect">
              <a:avLst/>
            </a:prstGeom>
            <a:noFill/>
          </p:spPr>
          <p:txBody>
            <a:bodyPr wrap="none" rtlCol="0">
              <a:spAutoFit/>
            </a:bodyPr>
            <a:lstStyle/>
            <a:p>
              <a:pPr algn="r"/>
              <a:r>
                <a:rPr lang="en-US" sz="1000" dirty="0">
                  <a:solidFill>
                    <a:srgbClr val="DD99BC"/>
                  </a:solidFill>
                </a:rPr>
                <a:t>Parent et al. </a:t>
              </a:r>
              <a:r>
                <a:rPr lang="en-US" sz="1000" i="1" dirty="0">
                  <a:solidFill>
                    <a:srgbClr val="DD99BC"/>
                  </a:solidFill>
                </a:rPr>
                <a:t>Neuroimage</a:t>
              </a:r>
              <a:endParaRPr lang="en-US" sz="1000" dirty="0">
                <a:solidFill>
                  <a:srgbClr val="DD99BC"/>
                </a:solidFill>
              </a:endParaRPr>
            </a:p>
          </p:txBody>
        </p:sp>
        <p:sp>
          <p:nvSpPr>
            <p:cNvPr id="63" name="TextBox 62">
              <a:extLst>
                <a:ext uri="{FF2B5EF4-FFF2-40B4-BE49-F238E27FC236}">
                  <a16:creationId xmlns:a16="http://schemas.microsoft.com/office/drawing/2014/main" id="{B497DAEB-B878-199F-521F-4F3E9466D4C2}"/>
                </a:ext>
              </a:extLst>
            </p:cNvPr>
            <p:cNvSpPr txBox="1"/>
            <p:nvPr/>
          </p:nvSpPr>
          <p:spPr>
            <a:xfrm>
              <a:off x="6709895" y="3430061"/>
              <a:ext cx="2021707" cy="246221"/>
            </a:xfrm>
            <a:prstGeom prst="rect">
              <a:avLst/>
            </a:prstGeom>
            <a:noFill/>
          </p:spPr>
          <p:txBody>
            <a:bodyPr wrap="none" rtlCol="0">
              <a:spAutoFit/>
            </a:bodyPr>
            <a:lstStyle/>
            <a:p>
              <a:pPr algn="r"/>
              <a:r>
                <a:rPr lang="en-US" sz="1000" dirty="0">
                  <a:solidFill>
                    <a:srgbClr val="DD99BC"/>
                  </a:solidFill>
                </a:rPr>
                <a:t>Liebe et al. </a:t>
              </a:r>
              <a:r>
                <a:rPr lang="en-US" sz="1000" i="1" dirty="0">
                  <a:solidFill>
                    <a:srgbClr val="DD99BC"/>
                  </a:solidFill>
                </a:rPr>
                <a:t>Molecular Psychiatry</a:t>
              </a:r>
              <a:endParaRPr lang="en-US" sz="1000" dirty="0">
                <a:solidFill>
                  <a:srgbClr val="DD99BC"/>
                </a:solidFill>
              </a:endParaRPr>
            </a:p>
          </p:txBody>
        </p:sp>
        <p:sp>
          <p:nvSpPr>
            <p:cNvPr id="64" name="TextBox 63">
              <a:extLst>
                <a:ext uri="{FF2B5EF4-FFF2-40B4-BE49-F238E27FC236}">
                  <a16:creationId xmlns:a16="http://schemas.microsoft.com/office/drawing/2014/main" id="{5021F4F1-2512-0248-E96C-3C3CA5E9030F}"/>
                </a:ext>
              </a:extLst>
            </p:cNvPr>
            <p:cNvSpPr txBox="1"/>
            <p:nvPr/>
          </p:nvSpPr>
          <p:spPr>
            <a:xfrm>
              <a:off x="6596081" y="1816538"/>
              <a:ext cx="2135521" cy="246221"/>
            </a:xfrm>
            <a:prstGeom prst="rect">
              <a:avLst/>
            </a:prstGeom>
            <a:noFill/>
          </p:spPr>
          <p:txBody>
            <a:bodyPr wrap="none" rtlCol="0">
              <a:spAutoFit/>
            </a:bodyPr>
            <a:lstStyle/>
            <a:p>
              <a:pPr algn="r"/>
              <a:r>
                <a:rPr lang="en-US" sz="1000" dirty="0">
                  <a:solidFill>
                    <a:srgbClr val="DD99BC"/>
                  </a:solidFill>
                </a:rPr>
                <a:t>Cassidy et al. </a:t>
              </a:r>
              <a:r>
                <a:rPr lang="en-US" sz="1000" i="1" dirty="0" err="1">
                  <a:solidFill>
                    <a:srgbClr val="DD99BC"/>
                  </a:solidFill>
                </a:rPr>
                <a:t>Neuropsychopharm</a:t>
              </a:r>
              <a:r>
                <a:rPr lang="en-US" sz="1000" i="1" dirty="0">
                  <a:solidFill>
                    <a:srgbClr val="DD99BC"/>
                  </a:solidFill>
                </a:rPr>
                <a:t>.</a:t>
              </a:r>
            </a:p>
          </p:txBody>
        </p:sp>
        <p:sp>
          <p:nvSpPr>
            <p:cNvPr id="65" name="TextBox 64">
              <a:extLst>
                <a:ext uri="{FF2B5EF4-FFF2-40B4-BE49-F238E27FC236}">
                  <a16:creationId xmlns:a16="http://schemas.microsoft.com/office/drawing/2014/main" id="{F964816D-9836-ACBF-F141-EC90AE2C846E}"/>
                </a:ext>
              </a:extLst>
            </p:cNvPr>
            <p:cNvSpPr txBox="1"/>
            <p:nvPr/>
          </p:nvSpPr>
          <p:spPr>
            <a:xfrm>
              <a:off x="7141103" y="4319595"/>
              <a:ext cx="1590499" cy="246221"/>
            </a:xfrm>
            <a:prstGeom prst="rect">
              <a:avLst/>
            </a:prstGeom>
            <a:noFill/>
          </p:spPr>
          <p:txBody>
            <a:bodyPr wrap="none" rtlCol="0">
              <a:spAutoFit/>
            </a:bodyPr>
            <a:lstStyle/>
            <a:p>
              <a:pPr algn="r"/>
              <a:r>
                <a:rPr lang="en-US" sz="1000" dirty="0">
                  <a:solidFill>
                    <a:srgbClr val="7EBDC3"/>
                  </a:solidFill>
                </a:rPr>
                <a:t>Morris et al. </a:t>
              </a:r>
              <a:r>
                <a:rPr lang="en-US" sz="1000" i="1" dirty="0" err="1">
                  <a:solidFill>
                    <a:srgbClr val="7EBDC3"/>
                  </a:solidFill>
                </a:rPr>
                <a:t>NeuroImage</a:t>
              </a:r>
              <a:endParaRPr lang="en-US" sz="1000" dirty="0">
                <a:solidFill>
                  <a:srgbClr val="7EBDC3"/>
                </a:solidFill>
              </a:endParaRPr>
            </a:p>
          </p:txBody>
        </p:sp>
        <p:sp>
          <p:nvSpPr>
            <p:cNvPr id="66" name="TextBox 65">
              <a:extLst>
                <a:ext uri="{FF2B5EF4-FFF2-40B4-BE49-F238E27FC236}">
                  <a16:creationId xmlns:a16="http://schemas.microsoft.com/office/drawing/2014/main" id="{948FE07E-7B8D-107B-B8A2-A7D739697A8A}"/>
                </a:ext>
              </a:extLst>
            </p:cNvPr>
            <p:cNvSpPr txBox="1"/>
            <p:nvPr/>
          </p:nvSpPr>
          <p:spPr>
            <a:xfrm>
              <a:off x="7024083" y="1978319"/>
              <a:ext cx="1707519" cy="246221"/>
            </a:xfrm>
            <a:prstGeom prst="rect">
              <a:avLst/>
            </a:prstGeom>
            <a:noFill/>
          </p:spPr>
          <p:txBody>
            <a:bodyPr wrap="none" rtlCol="0">
              <a:spAutoFit/>
            </a:bodyPr>
            <a:lstStyle/>
            <a:p>
              <a:pPr algn="r"/>
              <a:r>
                <a:rPr lang="en-US" sz="1000" dirty="0">
                  <a:solidFill>
                    <a:srgbClr val="7EBDC3"/>
                  </a:solidFill>
                </a:rPr>
                <a:t>Dahl et al. </a:t>
              </a:r>
              <a:r>
                <a:rPr lang="en-US" sz="1000" i="1" dirty="0" err="1">
                  <a:solidFill>
                    <a:srgbClr val="7EBDC3"/>
                  </a:solidFill>
                </a:rPr>
                <a:t>Neurobio</a:t>
              </a:r>
              <a:r>
                <a:rPr lang="en-US" sz="1000" i="1" dirty="0">
                  <a:solidFill>
                    <a:srgbClr val="7EBDC3"/>
                  </a:solidFill>
                </a:rPr>
                <a:t>. Aging</a:t>
              </a:r>
              <a:endParaRPr lang="en-US" sz="1000" dirty="0">
                <a:solidFill>
                  <a:srgbClr val="7EBDC3"/>
                </a:solidFill>
              </a:endParaRPr>
            </a:p>
          </p:txBody>
        </p:sp>
        <p:sp>
          <p:nvSpPr>
            <p:cNvPr id="67" name="TextBox 66">
              <a:extLst>
                <a:ext uri="{FF2B5EF4-FFF2-40B4-BE49-F238E27FC236}">
                  <a16:creationId xmlns:a16="http://schemas.microsoft.com/office/drawing/2014/main" id="{8445E579-1D65-172E-49E1-7667BBD64555}"/>
                </a:ext>
              </a:extLst>
            </p:cNvPr>
            <p:cNvSpPr txBox="1"/>
            <p:nvPr/>
          </p:nvSpPr>
          <p:spPr>
            <a:xfrm>
              <a:off x="6794854" y="1480195"/>
              <a:ext cx="1936748" cy="246221"/>
            </a:xfrm>
            <a:prstGeom prst="rect">
              <a:avLst/>
            </a:prstGeom>
            <a:noFill/>
          </p:spPr>
          <p:txBody>
            <a:bodyPr wrap="none" rtlCol="0">
              <a:spAutoFit/>
            </a:bodyPr>
            <a:lstStyle/>
            <a:p>
              <a:pPr algn="r"/>
              <a:r>
                <a:rPr lang="en-US" sz="1000" dirty="0" err="1">
                  <a:solidFill>
                    <a:srgbClr val="7EBDC3"/>
                  </a:solidFill>
                </a:rPr>
                <a:t>Prokopiou</a:t>
              </a:r>
              <a:r>
                <a:rPr lang="en-US" sz="1000" dirty="0">
                  <a:solidFill>
                    <a:srgbClr val="7EBDC3"/>
                  </a:solidFill>
                </a:rPr>
                <a:t> et al. </a:t>
              </a:r>
              <a:r>
                <a:rPr lang="en-US" sz="1000" i="1" dirty="0">
                  <a:solidFill>
                    <a:srgbClr val="7EBDC3"/>
                  </a:solidFill>
                </a:rPr>
                <a:t>Nature Comm.</a:t>
              </a:r>
              <a:endParaRPr lang="en-US" sz="1000" dirty="0">
                <a:solidFill>
                  <a:srgbClr val="7EBDC3"/>
                </a:solidFill>
              </a:endParaRPr>
            </a:p>
          </p:txBody>
        </p:sp>
        <p:sp>
          <p:nvSpPr>
            <p:cNvPr id="68" name="TextBox 67">
              <a:extLst>
                <a:ext uri="{FF2B5EF4-FFF2-40B4-BE49-F238E27FC236}">
                  <a16:creationId xmlns:a16="http://schemas.microsoft.com/office/drawing/2014/main" id="{2CFC146E-5224-40F2-008F-447552AB90B0}"/>
                </a:ext>
              </a:extLst>
            </p:cNvPr>
            <p:cNvSpPr txBox="1"/>
            <p:nvPr/>
          </p:nvSpPr>
          <p:spPr>
            <a:xfrm>
              <a:off x="6474254" y="1237931"/>
              <a:ext cx="2257348" cy="246221"/>
            </a:xfrm>
            <a:prstGeom prst="rect">
              <a:avLst/>
            </a:prstGeom>
            <a:noFill/>
          </p:spPr>
          <p:txBody>
            <a:bodyPr wrap="none" rtlCol="0">
              <a:spAutoFit/>
            </a:bodyPr>
            <a:lstStyle/>
            <a:p>
              <a:pPr algn="r"/>
              <a:r>
                <a:rPr lang="en-US" sz="1000" dirty="0" err="1">
                  <a:solidFill>
                    <a:srgbClr val="7EBDC3"/>
                  </a:solidFill>
                </a:rPr>
                <a:t>Aghakhanyan</a:t>
              </a:r>
              <a:r>
                <a:rPr lang="en-US" sz="1000" dirty="0">
                  <a:solidFill>
                    <a:srgbClr val="7EBDC3"/>
                  </a:solidFill>
                </a:rPr>
                <a:t> et al. </a:t>
              </a:r>
              <a:r>
                <a:rPr lang="en-US" sz="1000" i="1" dirty="0" err="1">
                  <a:solidFill>
                    <a:srgbClr val="7EBDC3"/>
                  </a:solidFill>
                </a:rPr>
                <a:t>Neurobio</a:t>
              </a:r>
              <a:r>
                <a:rPr lang="en-US" sz="1000" i="1" dirty="0">
                  <a:solidFill>
                    <a:srgbClr val="7EBDC3"/>
                  </a:solidFill>
                </a:rPr>
                <a:t>. Aging.</a:t>
              </a:r>
            </a:p>
          </p:txBody>
        </p:sp>
        <p:sp>
          <p:nvSpPr>
            <p:cNvPr id="69" name="TextBox 68">
              <a:extLst>
                <a:ext uri="{FF2B5EF4-FFF2-40B4-BE49-F238E27FC236}">
                  <a16:creationId xmlns:a16="http://schemas.microsoft.com/office/drawing/2014/main" id="{97475AAA-4DA3-AC0D-1A7A-1EDCCDB8550C}"/>
                </a:ext>
              </a:extLst>
            </p:cNvPr>
            <p:cNvSpPr txBox="1"/>
            <p:nvPr/>
          </p:nvSpPr>
          <p:spPr>
            <a:xfrm>
              <a:off x="7666887" y="3108192"/>
              <a:ext cx="1064715" cy="246221"/>
            </a:xfrm>
            <a:prstGeom prst="rect">
              <a:avLst/>
            </a:prstGeom>
            <a:noFill/>
          </p:spPr>
          <p:txBody>
            <a:bodyPr wrap="none" rtlCol="0">
              <a:spAutoFit/>
            </a:bodyPr>
            <a:lstStyle/>
            <a:p>
              <a:pPr algn="r"/>
              <a:r>
                <a:rPr lang="en-US" sz="1000" b="1" dirty="0">
                  <a:solidFill>
                    <a:srgbClr val="7EBDC3"/>
                  </a:solidFill>
                </a:rPr>
                <a:t>Lin et al. </a:t>
              </a:r>
              <a:r>
                <a:rPr lang="en-US" sz="1000" b="1" i="1" dirty="0">
                  <a:solidFill>
                    <a:srgbClr val="7EBDC3"/>
                  </a:solidFill>
                </a:rPr>
                <a:t>Brain</a:t>
              </a:r>
            </a:p>
          </p:txBody>
        </p:sp>
        <p:sp>
          <p:nvSpPr>
            <p:cNvPr id="70" name="TextBox 69">
              <a:extLst>
                <a:ext uri="{FF2B5EF4-FFF2-40B4-BE49-F238E27FC236}">
                  <a16:creationId xmlns:a16="http://schemas.microsoft.com/office/drawing/2014/main" id="{FCE8577A-B1A4-CA99-BF64-E11AF2C57438}"/>
                </a:ext>
              </a:extLst>
            </p:cNvPr>
            <p:cNvSpPr txBox="1"/>
            <p:nvPr/>
          </p:nvSpPr>
          <p:spPr>
            <a:xfrm>
              <a:off x="6881416" y="1625467"/>
              <a:ext cx="1850186" cy="246221"/>
            </a:xfrm>
            <a:prstGeom prst="rect">
              <a:avLst/>
            </a:prstGeom>
            <a:noFill/>
          </p:spPr>
          <p:txBody>
            <a:bodyPr wrap="none" rtlCol="0">
              <a:spAutoFit/>
            </a:bodyPr>
            <a:lstStyle/>
            <a:p>
              <a:pPr algn="r"/>
              <a:r>
                <a:rPr lang="en-US" sz="1000" dirty="0">
                  <a:solidFill>
                    <a:srgbClr val="92BDA3"/>
                  </a:solidFill>
                </a:rPr>
                <a:t>Jacobs et al. </a:t>
              </a:r>
              <a:r>
                <a:rPr lang="en-US" sz="1000" i="1" dirty="0" err="1">
                  <a:solidFill>
                    <a:srgbClr val="92BDA3"/>
                  </a:solidFill>
                </a:rPr>
                <a:t>Alz</a:t>
              </a:r>
              <a:r>
                <a:rPr lang="en-US" sz="1000" i="1" dirty="0">
                  <a:solidFill>
                    <a:srgbClr val="92BDA3"/>
                  </a:solidFill>
                </a:rPr>
                <a:t>. &amp; Dementia</a:t>
              </a:r>
              <a:endParaRPr lang="en-US" sz="1000" dirty="0">
                <a:solidFill>
                  <a:srgbClr val="92BDA3"/>
                </a:solidFill>
              </a:endParaRPr>
            </a:p>
          </p:txBody>
        </p:sp>
        <p:sp>
          <p:nvSpPr>
            <p:cNvPr id="71" name="TextBox 70">
              <a:extLst>
                <a:ext uri="{FF2B5EF4-FFF2-40B4-BE49-F238E27FC236}">
                  <a16:creationId xmlns:a16="http://schemas.microsoft.com/office/drawing/2014/main" id="{BF75F046-3028-8D9D-45F8-4E7E858860A3}"/>
                </a:ext>
              </a:extLst>
            </p:cNvPr>
            <p:cNvSpPr txBox="1"/>
            <p:nvPr/>
          </p:nvSpPr>
          <p:spPr>
            <a:xfrm>
              <a:off x="6735542" y="3738591"/>
              <a:ext cx="1996060" cy="246221"/>
            </a:xfrm>
            <a:prstGeom prst="rect">
              <a:avLst/>
            </a:prstGeom>
            <a:noFill/>
          </p:spPr>
          <p:txBody>
            <a:bodyPr wrap="none" rtlCol="0">
              <a:spAutoFit/>
            </a:bodyPr>
            <a:lstStyle/>
            <a:p>
              <a:pPr algn="r"/>
              <a:r>
                <a:rPr lang="en-US" sz="1000" dirty="0" err="1">
                  <a:solidFill>
                    <a:srgbClr val="92BDA3"/>
                  </a:solidFill>
                </a:rPr>
                <a:t>Gilvesy</a:t>
              </a:r>
              <a:r>
                <a:rPr lang="en-US" sz="1000" dirty="0">
                  <a:solidFill>
                    <a:srgbClr val="92BDA3"/>
                  </a:solidFill>
                </a:rPr>
                <a:t> et al. </a:t>
              </a:r>
              <a:r>
                <a:rPr lang="en-US" sz="1000" i="1" dirty="0" err="1">
                  <a:solidFill>
                    <a:srgbClr val="92BDA3"/>
                  </a:solidFill>
                </a:rPr>
                <a:t>Neuropathologica</a:t>
              </a:r>
              <a:endParaRPr lang="en-US" sz="1000" dirty="0">
                <a:solidFill>
                  <a:srgbClr val="92BDA3"/>
                </a:solidFill>
              </a:endParaRPr>
            </a:p>
          </p:txBody>
        </p:sp>
        <p:sp>
          <p:nvSpPr>
            <p:cNvPr id="72" name="TextBox 71">
              <a:extLst>
                <a:ext uri="{FF2B5EF4-FFF2-40B4-BE49-F238E27FC236}">
                  <a16:creationId xmlns:a16="http://schemas.microsoft.com/office/drawing/2014/main" id="{203011EB-335F-DB32-B497-6B1E4E9D9AA8}"/>
                </a:ext>
              </a:extLst>
            </p:cNvPr>
            <p:cNvSpPr txBox="1"/>
            <p:nvPr/>
          </p:nvSpPr>
          <p:spPr>
            <a:xfrm>
              <a:off x="6669819" y="4492640"/>
              <a:ext cx="2061783" cy="246221"/>
            </a:xfrm>
            <a:prstGeom prst="rect">
              <a:avLst/>
            </a:prstGeom>
            <a:noFill/>
          </p:spPr>
          <p:txBody>
            <a:bodyPr wrap="none" rtlCol="0">
              <a:spAutoFit/>
            </a:bodyPr>
            <a:lstStyle/>
            <a:p>
              <a:pPr algn="r"/>
              <a:r>
                <a:rPr lang="en-US" sz="1000" dirty="0">
                  <a:solidFill>
                    <a:srgbClr val="92BDA3"/>
                  </a:solidFill>
                </a:rPr>
                <a:t>Murray et al. </a:t>
              </a:r>
              <a:r>
                <a:rPr lang="en-US" sz="1000" i="1" dirty="0">
                  <a:solidFill>
                    <a:srgbClr val="92BDA3"/>
                  </a:solidFill>
                </a:rPr>
                <a:t>Neurodegeneration</a:t>
              </a:r>
              <a:endParaRPr lang="en-US" sz="1000" dirty="0">
                <a:solidFill>
                  <a:srgbClr val="92BDA3"/>
                </a:solidFill>
              </a:endParaRPr>
            </a:p>
          </p:txBody>
        </p:sp>
      </p:grpSp>
      <p:cxnSp>
        <p:nvCxnSpPr>
          <p:cNvPr id="105" name="Google Shape;105;p2"/>
          <p:cNvCxnSpPr>
            <a:cxnSpLocks/>
          </p:cNvCxnSpPr>
          <p:nvPr/>
        </p:nvCxnSpPr>
        <p:spPr>
          <a:xfrm flipH="1">
            <a:off x="-23675" y="882660"/>
            <a:ext cx="9190233" cy="0"/>
          </a:xfrm>
          <a:prstGeom prst="straightConnector1">
            <a:avLst/>
          </a:prstGeom>
          <a:noFill/>
          <a:ln w="76200" cap="flat" cmpd="sng">
            <a:solidFill>
              <a:srgbClr val="FFA400"/>
            </a:solidFill>
            <a:prstDash val="solid"/>
            <a:round/>
            <a:headEnd type="none" w="sm" len="sm"/>
            <a:tailEnd type="none" w="sm" len="sm"/>
          </a:ln>
        </p:spPr>
      </p:cxnSp>
      <p:pic>
        <p:nvPicPr>
          <p:cNvPr id="108" name="Google Shape;108;p2"/>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1279" y="4801624"/>
            <a:ext cx="9166558" cy="59637"/>
          </a:xfrm>
          <a:prstGeom prst="rect">
            <a:avLst/>
          </a:prstGeom>
          <a:noFill/>
          <a:ln>
            <a:noFill/>
          </a:ln>
        </p:spPr>
      </p:pic>
      <p:sp>
        <p:nvSpPr>
          <p:cNvPr id="4" name="TextBox 3">
            <a:extLst>
              <a:ext uri="{FF2B5EF4-FFF2-40B4-BE49-F238E27FC236}">
                <a16:creationId xmlns:a16="http://schemas.microsoft.com/office/drawing/2014/main" id="{80F7A8DD-4117-8FAE-8C37-FDA692DDCB6F}"/>
              </a:ext>
            </a:extLst>
          </p:cNvPr>
          <p:cNvSpPr txBox="1"/>
          <p:nvPr/>
        </p:nvSpPr>
        <p:spPr>
          <a:xfrm>
            <a:off x="74050" y="974850"/>
            <a:ext cx="6555000" cy="338554"/>
          </a:xfrm>
          <a:prstGeom prst="rect">
            <a:avLst/>
          </a:prstGeom>
          <a:noFill/>
        </p:spPr>
        <p:txBody>
          <a:bodyPr wrap="none" rtlCol="0">
            <a:spAutoFit/>
          </a:bodyPr>
          <a:lstStyle/>
          <a:p>
            <a:r>
              <a:rPr lang="en-US" sz="1600" b="1" dirty="0" err="1">
                <a:solidFill>
                  <a:srgbClr val="4A0D66"/>
                </a:solidFill>
              </a:rPr>
              <a:t>NbM</a:t>
            </a:r>
            <a:r>
              <a:rPr lang="en-US" sz="1600" b="1" dirty="0">
                <a:solidFill>
                  <a:srgbClr val="4A0D66"/>
                </a:solidFill>
              </a:rPr>
              <a:t> Cholinergic Cell Density and Integrity of White Matter Tracts</a:t>
            </a:r>
          </a:p>
        </p:txBody>
      </p:sp>
      <p:pic>
        <p:nvPicPr>
          <p:cNvPr id="13" name="Picture 12">
            <a:extLst>
              <a:ext uri="{FF2B5EF4-FFF2-40B4-BE49-F238E27FC236}">
                <a16:creationId xmlns:a16="http://schemas.microsoft.com/office/drawing/2014/main" id="{4EB215AE-0DC6-5FA7-90FB-F488FF0293F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12102" y="-1398"/>
            <a:ext cx="849473" cy="849473"/>
          </a:xfrm>
          <a:prstGeom prst="rect">
            <a:avLst/>
          </a:prstGeom>
        </p:spPr>
      </p:pic>
    </p:spTree>
    <p:extLst>
      <p:ext uri="{BB962C8B-B14F-4D97-AF65-F5344CB8AC3E}">
        <p14:creationId xmlns:p14="http://schemas.microsoft.com/office/powerpoint/2010/main" val="3254718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11279" y="9132"/>
            <a:ext cx="9144000" cy="479248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Calibri"/>
              <a:ea typeface="Calibri"/>
              <a:cs typeface="Calibri"/>
              <a:sym typeface="Calibri"/>
            </a:endParaRPr>
          </a:p>
        </p:txBody>
      </p:sp>
      <p:sp>
        <p:nvSpPr>
          <p:cNvPr id="102" name="Google Shape;102;p2"/>
          <p:cNvSpPr/>
          <p:nvPr/>
        </p:nvSpPr>
        <p:spPr>
          <a:xfrm>
            <a:off x="0" y="9133"/>
            <a:ext cx="9144000" cy="873525"/>
          </a:xfrm>
          <a:prstGeom prst="rect">
            <a:avLst/>
          </a:prstGeom>
          <a:solidFill>
            <a:srgbClr val="4A0D66"/>
          </a:solidFill>
          <a:ln w="25400" cap="flat" cmpd="sng">
            <a:solidFill>
              <a:srgbClr val="4A0D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2" descr="Image result for twitter logo with transparent background"/>
          <p:cNvSpPr/>
          <p:nvPr/>
        </p:nvSpPr>
        <p:spPr>
          <a:xfrm>
            <a:off x="155575" y="-108347"/>
            <a:ext cx="304800" cy="2286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54" name="Picture 6">
            <a:extLst>
              <a:ext uri="{FF2B5EF4-FFF2-40B4-BE49-F238E27FC236}">
                <a16:creationId xmlns:a16="http://schemas.microsoft.com/office/drawing/2014/main" id="{8913C973-7526-4505-5B01-12DCC8154B8E}"/>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6140" b="94298" l="2724" r="92607">
                        <a14:foregroundMark x1="24903" y1="75439" x2="26459" y2="64035"/>
                        <a14:foregroundMark x1="22568" y1="6579" x2="39300" y2="8333"/>
                        <a14:foregroundMark x1="55642" y1="94298" x2="61868" y2="91667"/>
                        <a14:foregroundMark x1="69650" y1="16667" x2="75097" y2="28070"/>
                        <a14:foregroundMark x1="88716" y1="72807" x2="92607" y2="62719"/>
                        <a14:backgroundMark x1="1946" y1="42544" x2="4280" y2="45175"/>
                        <a14:backgroundMark x1="2724" y1="32018" x2="3113" y2="39474"/>
                        <a14:backgroundMark x1="2724" y1="41228" x2="2724" y2="35088"/>
                        <a14:backgroundMark x1="1946" y1="31140" x2="3113" y2="42544"/>
                        <a14:backgroundMark x1="77432" y1="36842" x2="77043" y2="38596"/>
                        <a14:backgroundMark x1="77432" y1="30702" x2="81712" y2="37719"/>
                        <a14:backgroundMark x1="84047" y1="39912" x2="80156" y2="39035"/>
                        <a14:backgroundMark x1="78210" y1="28070" x2="78210" y2="33333"/>
                        <a14:backgroundMark x1="65370" y1="87719" x2="80156" y2="77632"/>
                        <a14:backgroundMark x1="64202" y1="85965" x2="78988" y2="78509"/>
                        <a14:backgroundMark x1="78988" y1="80263" x2="76265" y2="83333"/>
                        <a14:backgroundMark x1="74319" y1="84211" x2="74319" y2="84211"/>
                        <a14:backgroundMark x1="75097" y1="84649" x2="75097" y2="84649"/>
                        <a14:backgroundMark x1="75097" y1="79825" x2="75097" y2="82895"/>
                        <a14:backgroundMark x1="20623" y1="75877" x2="21012" y2="82456"/>
                      </a14:backgroundRemoval>
                    </a14:imgEffect>
                  </a14:imgLayer>
                </a14:imgProps>
              </a:ext>
              <a:ext uri="{28A0092B-C50C-407E-A947-70E740481C1C}">
                <a14:useLocalDpi xmlns:a14="http://schemas.microsoft.com/office/drawing/2010/main"/>
              </a:ext>
            </a:extLst>
          </a:blip>
          <a:srcRect/>
          <a:stretch/>
        </p:blipFill>
        <p:spPr bwMode="auto">
          <a:xfrm>
            <a:off x="74050" y="75051"/>
            <a:ext cx="386325" cy="34217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4;p2">
            <a:extLst>
              <a:ext uri="{FF2B5EF4-FFF2-40B4-BE49-F238E27FC236}">
                <a16:creationId xmlns:a16="http://schemas.microsoft.com/office/drawing/2014/main" id="{E1C0AB2E-2504-CD57-1AED-4F10BB8B6283}"/>
              </a:ext>
            </a:extLst>
          </p:cNvPr>
          <p:cNvSpPr txBox="1"/>
          <p:nvPr/>
        </p:nvSpPr>
        <p:spPr>
          <a:xfrm>
            <a:off x="627229" y="85345"/>
            <a:ext cx="8361196" cy="7114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7EBDC3"/>
                </a:solidFill>
                <a:latin typeface="Arial"/>
                <a:ea typeface="Arial"/>
                <a:cs typeface="Arial"/>
                <a:sym typeface="Arial"/>
              </a:rPr>
              <a:t>Area 2: Measuring NSS Structure &amp; Function</a:t>
            </a:r>
            <a:endParaRPr sz="2000" b="1" dirty="0">
              <a:solidFill>
                <a:srgbClr val="7EBDC3"/>
              </a:solidFill>
            </a:endParaRPr>
          </a:p>
          <a:p>
            <a:pPr marL="0" marR="0" lvl="0" indent="0" algn="l" rtl="0">
              <a:lnSpc>
                <a:spcPct val="100000"/>
              </a:lnSpc>
              <a:spcBef>
                <a:spcPts val="0"/>
              </a:spcBef>
              <a:spcAft>
                <a:spcPts val="0"/>
              </a:spcAft>
              <a:buClr>
                <a:srgbClr val="000000"/>
              </a:buClr>
              <a:buSzPts val="2000"/>
              <a:buFont typeface="Arial"/>
              <a:buNone/>
            </a:pPr>
            <a:endParaRPr sz="2000" b="1" dirty="0">
              <a:solidFill>
                <a:schemeClr val="lt1"/>
              </a:solidFill>
            </a:endParaRPr>
          </a:p>
        </p:txBody>
      </p:sp>
      <p:pic>
        <p:nvPicPr>
          <p:cNvPr id="5" name="Picture 4">
            <a:extLst>
              <a:ext uri="{FF2B5EF4-FFF2-40B4-BE49-F238E27FC236}">
                <a16:creationId xmlns:a16="http://schemas.microsoft.com/office/drawing/2014/main" id="{E6D838DA-9976-6F54-105F-FEC1564F5B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5847" y="1871688"/>
            <a:ext cx="2070127" cy="2568964"/>
          </a:xfrm>
          <a:prstGeom prst="rect">
            <a:avLst/>
          </a:prstGeom>
          <a:ln w="38100">
            <a:noFill/>
          </a:ln>
        </p:spPr>
      </p:pic>
      <p:sp>
        <p:nvSpPr>
          <p:cNvPr id="6" name="TextBox 5">
            <a:extLst>
              <a:ext uri="{FF2B5EF4-FFF2-40B4-BE49-F238E27FC236}">
                <a16:creationId xmlns:a16="http://schemas.microsoft.com/office/drawing/2014/main" id="{A2B3E2CC-C5DB-7E78-8D4B-5CD30A2E228B}"/>
              </a:ext>
            </a:extLst>
          </p:cNvPr>
          <p:cNvSpPr txBox="1"/>
          <p:nvPr/>
        </p:nvSpPr>
        <p:spPr>
          <a:xfrm>
            <a:off x="395965" y="4503908"/>
            <a:ext cx="2518298" cy="307777"/>
          </a:xfrm>
          <a:prstGeom prst="rect">
            <a:avLst/>
          </a:prstGeom>
          <a:noFill/>
        </p:spPr>
        <p:txBody>
          <a:bodyPr wrap="square" rtlCol="0">
            <a:spAutoFit/>
          </a:bodyPr>
          <a:lstStyle/>
          <a:p>
            <a:pPr algn="r"/>
            <a:r>
              <a:rPr lang="en-US" b="1" dirty="0">
                <a:solidFill>
                  <a:srgbClr val="7EBDC3"/>
                </a:solidFill>
              </a:rPr>
              <a:t>Morris et al. </a:t>
            </a:r>
            <a:r>
              <a:rPr lang="en-US" b="1" i="1" dirty="0" err="1">
                <a:solidFill>
                  <a:srgbClr val="7EBDC3"/>
                </a:solidFill>
              </a:rPr>
              <a:t>NeuroImage</a:t>
            </a:r>
            <a:endParaRPr lang="en-US" b="1" i="1" dirty="0">
              <a:solidFill>
                <a:srgbClr val="7EBDC3"/>
              </a:solidFill>
            </a:endParaRPr>
          </a:p>
        </p:txBody>
      </p:sp>
      <p:pic>
        <p:nvPicPr>
          <p:cNvPr id="7" name="Picture 6">
            <a:extLst>
              <a:ext uri="{FF2B5EF4-FFF2-40B4-BE49-F238E27FC236}">
                <a16:creationId xmlns:a16="http://schemas.microsoft.com/office/drawing/2014/main" id="{807A88EE-C9FA-1C5C-4818-80CFF5B7991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333657" y="1726416"/>
            <a:ext cx="2948339" cy="1334753"/>
          </a:xfrm>
          <a:prstGeom prst="rect">
            <a:avLst/>
          </a:prstGeom>
        </p:spPr>
      </p:pic>
      <p:pic>
        <p:nvPicPr>
          <p:cNvPr id="9" name="Picture 8">
            <a:extLst>
              <a:ext uri="{FF2B5EF4-FFF2-40B4-BE49-F238E27FC236}">
                <a16:creationId xmlns:a16="http://schemas.microsoft.com/office/drawing/2014/main" id="{604A28C6-9D21-5AEA-A1EF-B175AF6477B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712994" y="3052287"/>
            <a:ext cx="1981858" cy="1334753"/>
          </a:xfrm>
          <a:prstGeom prst="rect">
            <a:avLst/>
          </a:prstGeom>
        </p:spPr>
      </p:pic>
      <p:sp>
        <p:nvSpPr>
          <p:cNvPr id="12" name="TextBox 11">
            <a:extLst>
              <a:ext uri="{FF2B5EF4-FFF2-40B4-BE49-F238E27FC236}">
                <a16:creationId xmlns:a16="http://schemas.microsoft.com/office/drawing/2014/main" id="{85B42C9A-F0F4-E6E6-7D20-EFB239071263}"/>
              </a:ext>
            </a:extLst>
          </p:cNvPr>
          <p:cNvSpPr txBox="1"/>
          <p:nvPr/>
        </p:nvSpPr>
        <p:spPr>
          <a:xfrm>
            <a:off x="3474894" y="4503955"/>
            <a:ext cx="3084363" cy="307777"/>
          </a:xfrm>
          <a:prstGeom prst="rect">
            <a:avLst/>
          </a:prstGeom>
          <a:noFill/>
        </p:spPr>
        <p:txBody>
          <a:bodyPr wrap="square" rtlCol="0">
            <a:spAutoFit/>
          </a:bodyPr>
          <a:lstStyle/>
          <a:p>
            <a:pPr algn="r"/>
            <a:r>
              <a:rPr lang="en-US" b="1" dirty="0">
                <a:solidFill>
                  <a:srgbClr val="7EBDC3"/>
                </a:solidFill>
              </a:rPr>
              <a:t>Dahl et al. </a:t>
            </a:r>
            <a:r>
              <a:rPr lang="en-US" b="1" i="1" dirty="0">
                <a:solidFill>
                  <a:srgbClr val="7EBDC3"/>
                </a:solidFill>
              </a:rPr>
              <a:t>Neurobiology Of Aging</a:t>
            </a:r>
          </a:p>
        </p:txBody>
      </p:sp>
      <p:grpSp>
        <p:nvGrpSpPr>
          <p:cNvPr id="3" name="Group 2">
            <a:extLst>
              <a:ext uri="{FF2B5EF4-FFF2-40B4-BE49-F238E27FC236}">
                <a16:creationId xmlns:a16="http://schemas.microsoft.com/office/drawing/2014/main" id="{F0F245A6-434C-FF08-B2A6-28A92A4C5801}"/>
              </a:ext>
            </a:extLst>
          </p:cNvPr>
          <p:cNvGrpSpPr/>
          <p:nvPr/>
        </p:nvGrpSpPr>
        <p:grpSpPr>
          <a:xfrm>
            <a:off x="6474254" y="899227"/>
            <a:ext cx="2748729" cy="3978603"/>
            <a:chOff x="6474254" y="899227"/>
            <a:chExt cx="2748729" cy="3978603"/>
          </a:xfrm>
        </p:grpSpPr>
        <p:sp>
          <p:nvSpPr>
            <p:cNvPr id="37" name="Rectangle 36">
              <a:extLst>
                <a:ext uri="{FF2B5EF4-FFF2-40B4-BE49-F238E27FC236}">
                  <a16:creationId xmlns:a16="http://schemas.microsoft.com/office/drawing/2014/main" id="{5D43B3CC-0F9A-47D2-CFBC-92174862C368}"/>
                </a:ext>
              </a:extLst>
            </p:cNvPr>
            <p:cNvSpPr/>
            <p:nvPr/>
          </p:nvSpPr>
          <p:spPr>
            <a:xfrm>
              <a:off x="6531429" y="899227"/>
              <a:ext cx="2635129" cy="3978603"/>
            </a:xfrm>
            <a:prstGeom prst="rect">
              <a:avLst/>
            </a:prstGeom>
            <a:solidFill>
              <a:srgbClr val="4A0D6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97F68FC6-F9CC-A3FE-C228-4BADB4AF1A71}"/>
                </a:ext>
              </a:extLst>
            </p:cNvPr>
            <p:cNvCxnSpPr>
              <a:cxnSpLocks/>
            </p:cNvCxnSpPr>
            <p:nvPr/>
          </p:nvCxnSpPr>
          <p:spPr>
            <a:xfrm>
              <a:off x="8748034" y="993783"/>
              <a:ext cx="0" cy="3727073"/>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049C670-AA03-46F3-2A70-D4AEBB3643FF}"/>
                </a:ext>
              </a:extLst>
            </p:cNvPr>
            <p:cNvCxnSpPr>
              <a:cxnSpLocks/>
            </p:cNvCxnSpPr>
            <p:nvPr/>
          </p:nvCxnSpPr>
          <p:spPr>
            <a:xfrm>
              <a:off x="8660570" y="107342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B092808-0C51-27F5-C900-DF57181D5A5F}"/>
                </a:ext>
              </a:extLst>
            </p:cNvPr>
            <p:cNvCxnSpPr>
              <a:cxnSpLocks/>
            </p:cNvCxnSpPr>
            <p:nvPr/>
          </p:nvCxnSpPr>
          <p:spPr>
            <a:xfrm>
              <a:off x="8660570" y="1383768"/>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7E26E8F-C0B1-7038-A714-EB8AD379785B}"/>
                </a:ext>
              </a:extLst>
            </p:cNvPr>
            <p:cNvCxnSpPr>
              <a:cxnSpLocks/>
            </p:cNvCxnSpPr>
            <p:nvPr/>
          </p:nvCxnSpPr>
          <p:spPr>
            <a:xfrm>
              <a:off x="8660569" y="1694110"/>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223B4E0-6171-966B-2EA5-153B80687E6B}"/>
                </a:ext>
              </a:extLst>
            </p:cNvPr>
            <p:cNvCxnSpPr>
              <a:cxnSpLocks/>
            </p:cNvCxnSpPr>
            <p:nvPr/>
          </p:nvCxnSpPr>
          <p:spPr>
            <a:xfrm>
              <a:off x="8660568" y="2004452"/>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A614E60-473D-D63B-3C1B-DB0F55CD8BF7}"/>
                </a:ext>
              </a:extLst>
            </p:cNvPr>
            <p:cNvCxnSpPr>
              <a:cxnSpLocks/>
            </p:cNvCxnSpPr>
            <p:nvPr/>
          </p:nvCxnSpPr>
          <p:spPr>
            <a:xfrm>
              <a:off x="8660568" y="2314794"/>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1B0EBCF-A718-F037-2EE8-B596BBB01A75}"/>
                </a:ext>
              </a:extLst>
            </p:cNvPr>
            <p:cNvCxnSpPr>
              <a:cxnSpLocks/>
            </p:cNvCxnSpPr>
            <p:nvPr/>
          </p:nvCxnSpPr>
          <p:spPr>
            <a:xfrm>
              <a:off x="8660568" y="262513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81235B8-5AB3-9606-921F-2DDCBB759016}"/>
                </a:ext>
              </a:extLst>
            </p:cNvPr>
            <p:cNvCxnSpPr>
              <a:cxnSpLocks/>
            </p:cNvCxnSpPr>
            <p:nvPr/>
          </p:nvCxnSpPr>
          <p:spPr>
            <a:xfrm>
              <a:off x="8660568" y="2935478"/>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D5DEBBA-D5F7-975F-378F-F3E56A8610A7}"/>
                </a:ext>
              </a:extLst>
            </p:cNvPr>
            <p:cNvCxnSpPr>
              <a:cxnSpLocks/>
            </p:cNvCxnSpPr>
            <p:nvPr/>
          </p:nvCxnSpPr>
          <p:spPr>
            <a:xfrm>
              <a:off x="8660568" y="3245820"/>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55E7530-3939-04D4-5433-DA6F65A3D64D}"/>
                </a:ext>
              </a:extLst>
            </p:cNvPr>
            <p:cNvCxnSpPr>
              <a:cxnSpLocks/>
            </p:cNvCxnSpPr>
            <p:nvPr/>
          </p:nvCxnSpPr>
          <p:spPr>
            <a:xfrm>
              <a:off x="8660567" y="3556162"/>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0D54C7B-233D-9708-B06E-3501FC6EAE5B}"/>
                </a:ext>
              </a:extLst>
            </p:cNvPr>
            <p:cNvCxnSpPr>
              <a:cxnSpLocks/>
            </p:cNvCxnSpPr>
            <p:nvPr/>
          </p:nvCxnSpPr>
          <p:spPr>
            <a:xfrm>
              <a:off x="8660567" y="3866504"/>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3135760-C156-5D8A-7727-A90D0CA86534}"/>
                </a:ext>
              </a:extLst>
            </p:cNvPr>
            <p:cNvCxnSpPr>
              <a:cxnSpLocks/>
            </p:cNvCxnSpPr>
            <p:nvPr/>
          </p:nvCxnSpPr>
          <p:spPr>
            <a:xfrm>
              <a:off x="8660567" y="417684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77A3233-BEA2-259A-0097-BF516881D87F}"/>
                </a:ext>
              </a:extLst>
            </p:cNvPr>
            <p:cNvCxnSpPr>
              <a:cxnSpLocks/>
            </p:cNvCxnSpPr>
            <p:nvPr/>
          </p:nvCxnSpPr>
          <p:spPr>
            <a:xfrm>
              <a:off x="8660567" y="4487185"/>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A992511-3FA0-9AA8-A212-7B81F340BA57}"/>
                </a:ext>
              </a:extLst>
            </p:cNvPr>
            <p:cNvSpPr txBox="1"/>
            <p:nvPr/>
          </p:nvSpPr>
          <p:spPr>
            <a:xfrm>
              <a:off x="8796263" y="946225"/>
              <a:ext cx="389850" cy="246221"/>
            </a:xfrm>
            <a:prstGeom prst="rect">
              <a:avLst/>
            </a:prstGeom>
            <a:noFill/>
          </p:spPr>
          <p:txBody>
            <a:bodyPr wrap="none" rtlCol="0">
              <a:spAutoFit/>
            </a:bodyPr>
            <a:lstStyle/>
            <a:p>
              <a:r>
                <a:rPr lang="en-US" sz="1000" dirty="0">
                  <a:solidFill>
                    <a:schemeClr val="bg1"/>
                  </a:solidFill>
                </a:rPr>
                <a:t>Jan</a:t>
              </a:r>
            </a:p>
          </p:txBody>
        </p:sp>
        <p:sp>
          <p:nvSpPr>
            <p:cNvPr id="52" name="TextBox 51">
              <a:extLst>
                <a:ext uri="{FF2B5EF4-FFF2-40B4-BE49-F238E27FC236}">
                  <a16:creationId xmlns:a16="http://schemas.microsoft.com/office/drawing/2014/main" id="{66012013-4341-511C-117F-87B7D656F105}"/>
                </a:ext>
              </a:extLst>
            </p:cNvPr>
            <p:cNvSpPr txBox="1"/>
            <p:nvPr/>
          </p:nvSpPr>
          <p:spPr>
            <a:xfrm>
              <a:off x="8796263" y="1240534"/>
              <a:ext cx="404278" cy="246221"/>
            </a:xfrm>
            <a:prstGeom prst="rect">
              <a:avLst/>
            </a:prstGeom>
            <a:noFill/>
          </p:spPr>
          <p:txBody>
            <a:bodyPr wrap="none" rtlCol="0">
              <a:spAutoFit/>
            </a:bodyPr>
            <a:lstStyle/>
            <a:p>
              <a:r>
                <a:rPr lang="en-US" sz="1000" dirty="0">
                  <a:solidFill>
                    <a:schemeClr val="bg1"/>
                  </a:solidFill>
                </a:rPr>
                <a:t>Feb</a:t>
              </a:r>
            </a:p>
          </p:txBody>
        </p:sp>
        <p:sp>
          <p:nvSpPr>
            <p:cNvPr id="53" name="TextBox 52">
              <a:extLst>
                <a:ext uri="{FF2B5EF4-FFF2-40B4-BE49-F238E27FC236}">
                  <a16:creationId xmlns:a16="http://schemas.microsoft.com/office/drawing/2014/main" id="{D803A592-8FE5-8983-5E22-B51B3C0C1A3A}"/>
                </a:ext>
              </a:extLst>
            </p:cNvPr>
            <p:cNvSpPr txBox="1"/>
            <p:nvPr/>
          </p:nvSpPr>
          <p:spPr>
            <a:xfrm>
              <a:off x="8796263" y="1559384"/>
              <a:ext cx="405880" cy="246221"/>
            </a:xfrm>
            <a:prstGeom prst="rect">
              <a:avLst/>
            </a:prstGeom>
            <a:noFill/>
          </p:spPr>
          <p:txBody>
            <a:bodyPr wrap="none" rtlCol="0">
              <a:spAutoFit/>
            </a:bodyPr>
            <a:lstStyle/>
            <a:p>
              <a:r>
                <a:rPr lang="en-US" sz="1000" dirty="0">
                  <a:solidFill>
                    <a:schemeClr val="bg1"/>
                  </a:solidFill>
                </a:rPr>
                <a:t>Mar</a:t>
              </a:r>
            </a:p>
          </p:txBody>
        </p:sp>
        <p:sp>
          <p:nvSpPr>
            <p:cNvPr id="54" name="TextBox 53">
              <a:extLst>
                <a:ext uri="{FF2B5EF4-FFF2-40B4-BE49-F238E27FC236}">
                  <a16:creationId xmlns:a16="http://schemas.microsoft.com/office/drawing/2014/main" id="{92DCD0BA-B902-885E-E959-B31C336ED0D9}"/>
                </a:ext>
              </a:extLst>
            </p:cNvPr>
            <p:cNvSpPr txBox="1"/>
            <p:nvPr/>
          </p:nvSpPr>
          <p:spPr>
            <a:xfrm>
              <a:off x="8796263" y="1878234"/>
              <a:ext cx="383438" cy="246221"/>
            </a:xfrm>
            <a:prstGeom prst="rect">
              <a:avLst/>
            </a:prstGeom>
            <a:noFill/>
          </p:spPr>
          <p:txBody>
            <a:bodyPr wrap="none" rtlCol="0">
              <a:spAutoFit/>
            </a:bodyPr>
            <a:lstStyle/>
            <a:p>
              <a:r>
                <a:rPr lang="en-US" sz="1000" dirty="0">
                  <a:solidFill>
                    <a:schemeClr val="bg1"/>
                  </a:solidFill>
                </a:rPr>
                <a:t>Apr</a:t>
              </a:r>
            </a:p>
          </p:txBody>
        </p:sp>
        <p:sp>
          <p:nvSpPr>
            <p:cNvPr id="55" name="TextBox 54">
              <a:extLst>
                <a:ext uri="{FF2B5EF4-FFF2-40B4-BE49-F238E27FC236}">
                  <a16:creationId xmlns:a16="http://schemas.microsoft.com/office/drawing/2014/main" id="{4A9DEE58-04BF-10EF-FA75-63DA76AF5CFC}"/>
                </a:ext>
              </a:extLst>
            </p:cNvPr>
            <p:cNvSpPr txBox="1"/>
            <p:nvPr/>
          </p:nvSpPr>
          <p:spPr>
            <a:xfrm>
              <a:off x="8796263" y="2188267"/>
              <a:ext cx="426720" cy="246221"/>
            </a:xfrm>
            <a:prstGeom prst="rect">
              <a:avLst/>
            </a:prstGeom>
            <a:noFill/>
          </p:spPr>
          <p:txBody>
            <a:bodyPr wrap="none" rtlCol="0">
              <a:spAutoFit/>
            </a:bodyPr>
            <a:lstStyle/>
            <a:p>
              <a:r>
                <a:rPr lang="en-US" sz="1000" dirty="0">
                  <a:solidFill>
                    <a:schemeClr val="bg1"/>
                  </a:solidFill>
                </a:rPr>
                <a:t>May</a:t>
              </a:r>
            </a:p>
          </p:txBody>
        </p:sp>
        <p:sp>
          <p:nvSpPr>
            <p:cNvPr id="56" name="TextBox 55">
              <a:extLst>
                <a:ext uri="{FF2B5EF4-FFF2-40B4-BE49-F238E27FC236}">
                  <a16:creationId xmlns:a16="http://schemas.microsoft.com/office/drawing/2014/main" id="{9884CA91-9168-99DE-A516-B8E6FDF56048}"/>
                </a:ext>
              </a:extLst>
            </p:cNvPr>
            <p:cNvSpPr txBox="1"/>
            <p:nvPr/>
          </p:nvSpPr>
          <p:spPr>
            <a:xfrm>
              <a:off x="8796263" y="2498052"/>
              <a:ext cx="389850" cy="246221"/>
            </a:xfrm>
            <a:prstGeom prst="rect">
              <a:avLst/>
            </a:prstGeom>
            <a:noFill/>
          </p:spPr>
          <p:txBody>
            <a:bodyPr wrap="none" rtlCol="0">
              <a:spAutoFit/>
            </a:bodyPr>
            <a:lstStyle/>
            <a:p>
              <a:r>
                <a:rPr lang="en-US" sz="1000" dirty="0">
                  <a:solidFill>
                    <a:schemeClr val="bg1"/>
                  </a:solidFill>
                </a:rPr>
                <a:t>Jun</a:t>
              </a:r>
            </a:p>
          </p:txBody>
        </p:sp>
        <p:sp>
          <p:nvSpPr>
            <p:cNvPr id="57" name="TextBox 56">
              <a:extLst>
                <a:ext uri="{FF2B5EF4-FFF2-40B4-BE49-F238E27FC236}">
                  <a16:creationId xmlns:a16="http://schemas.microsoft.com/office/drawing/2014/main" id="{002CF21A-9522-8E9E-34B9-7C23C6EC1EF1}"/>
                </a:ext>
              </a:extLst>
            </p:cNvPr>
            <p:cNvSpPr txBox="1"/>
            <p:nvPr/>
          </p:nvSpPr>
          <p:spPr>
            <a:xfrm>
              <a:off x="8796263" y="2794054"/>
              <a:ext cx="348172" cy="246221"/>
            </a:xfrm>
            <a:prstGeom prst="rect">
              <a:avLst/>
            </a:prstGeom>
            <a:noFill/>
          </p:spPr>
          <p:txBody>
            <a:bodyPr wrap="none" rtlCol="0">
              <a:spAutoFit/>
            </a:bodyPr>
            <a:lstStyle/>
            <a:p>
              <a:r>
                <a:rPr lang="en-US" sz="1000" dirty="0">
                  <a:solidFill>
                    <a:schemeClr val="bg1"/>
                  </a:solidFill>
                </a:rPr>
                <a:t>Jul</a:t>
              </a:r>
            </a:p>
          </p:txBody>
        </p:sp>
        <p:sp>
          <p:nvSpPr>
            <p:cNvPr id="58" name="TextBox 57">
              <a:extLst>
                <a:ext uri="{FF2B5EF4-FFF2-40B4-BE49-F238E27FC236}">
                  <a16:creationId xmlns:a16="http://schemas.microsoft.com/office/drawing/2014/main" id="{6FF8ABA3-9792-1E30-CA3D-22670CF0202C}"/>
                </a:ext>
              </a:extLst>
            </p:cNvPr>
            <p:cNvSpPr txBox="1"/>
            <p:nvPr/>
          </p:nvSpPr>
          <p:spPr>
            <a:xfrm>
              <a:off x="8796263" y="3126683"/>
              <a:ext cx="410690" cy="246221"/>
            </a:xfrm>
            <a:prstGeom prst="rect">
              <a:avLst/>
            </a:prstGeom>
            <a:noFill/>
          </p:spPr>
          <p:txBody>
            <a:bodyPr wrap="none" rtlCol="0">
              <a:spAutoFit/>
            </a:bodyPr>
            <a:lstStyle/>
            <a:p>
              <a:r>
                <a:rPr lang="en-US" sz="1000" dirty="0">
                  <a:solidFill>
                    <a:schemeClr val="bg1"/>
                  </a:solidFill>
                </a:rPr>
                <a:t>Aug</a:t>
              </a:r>
            </a:p>
          </p:txBody>
        </p:sp>
        <p:sp>
          <p:nvSpPr>
            <p:cNvPr id="59" name="TextBox 58">
              <a:extLst>
                <a:ext uri="{FF2B5EF4-FFF2-40B4-BE49-F238E27FC236}">
                  <a16:creationId xmlns:a16="http://schemas.microsoft.com/office/drawing/2014/main" id="{439D1A3C-9A7D-BA23-3345-AEF5E38250C9}"/>
                </a:ext>
              </a:extLst>
            </p:cNvPr>
            <p:cNvSpPr txBox="1"/>
            <p:nvPr/>
          </p:nvSpPr>
          <p:spPr>
            <a:xfrm>
              <a:off x="8796263" y="3430061"/>
              <a:ext cx="410690" cy="246221"/>
            </a:xfrm>
            <a:prstGeom prst="rect">
              <a:avLst/>
            </a:prstGeom>
            <a:noFill/>
          </p:spPr>
          <p:txBody>
            <a:bodyPr wrap="none" rtlCol="0">
              <a:spAutoFit/>
            </a:bodyPr>
            <a:lstStyle/>
            <a:p>
              <a:r>
                <a:rPr lang="en-US" sz="1000" dirty="0">
                  <a:solidFill>
                    <a:schemeClr val="bg1"/>
                  </a:solidFill>
                </a:rPr>
                <a:t>Sep</a:t>
              </a:r>
            </a:p>
          </p:txBody>
        </p:sp>
        <p:sp>
          <p:nvSpPr>
            <p:cNvPr id="60" name="TextBox 59">
              <a:extLst>
                <a:ext uri="{FF2B5EF4-FFF2-40B4-BE49-F238E27FC236}">
                  <a16:creationId xmlns:a16="http://schemas.microsoft.com/office/drawing/2014/main" id="{8C94E534-9DB5-4920-06D2-D0CDDD6E171F}"/>
                </a:ext>
              </a:extLst>
            </p:cNvPr>
            <p:cNvSpPr txBox="1"/>
            <p:nvPr/>
          </p:nvSpPr>
          <p:spPr>
            <a:xfrm>
              <a:off x="8796263" y="3750479"/>
              <a:ext cx="383438" cy="246221"/>
            </a:xfrm>
            <a:prstGeom prst="rect">
              <a:avLst/>
            </a:prstGeom>
            <a:noFill/>
          </p:spPr>
          <p:txBody>
            <a:bodyPr wrap="none" rtlCol="0">
              <a:spAutoFit/>
            </a:bodyPr>
            <a:lstStyle/>
            <a:p>
              <a:r>
                <a:rPr lang="en-US" sz="1000" dirty="0">
                  <a:solidFill>
                    <a:schemeClr val="bg1"/>
                  </a:solidFill>
                </a:rPr>
                <a:t>Oct</a:t>
              </a:r>
            </a:p>
          </p:txBody>
        </p:sp>
        <p:sp>
          <p:nvSpPr>
            <p:cNvPr id="61" name="TextBox 60">
              <a:extLst>
                <a:ext uri="{FF2B5EF4-FFF2-40B4-BE49-F238E27FC236}">
                  <a16:creationId xmlns:a16="http://schemas.microsoft.com/office/drawing/2014/main" id="{A3A80D5B-ABE9-209A-9BE1-2A74D9D58BD1}"/>
                </a:ext>
              </a:extLst>
            </p:cNvPr>
            <p:cNvSpPr txBox="1"/>
            <p:nvPr/>
          </p:nvSpPr>
          <p:spPr>
            <a:xfrm>
              <a:off x="8796263" y="4053857"/>
              <a:ext cx="412292" cy="246221"/>
            </a:xfrm>
            <a:prstGeom prst="rect">
              <a:avLst/>
            </a:prstGeom>
            <a:noFill/>
          </p:spPr>
          <p:txBody>
            <a:bodyPr wrap="none" rtlCol="0">
              <a:spAutoFit/>
            </a:bodyPr>
            <a:lstStyle/>
            <a:p>
              <a:r>
                <a:rPr lang="en-US" sz="1000" dirty="0">
                  <a:solidFill>
                    <a:schemeClr val="bg1"/>
                  </a:solidFill>
                </a:rPr>
                <a:t>Nov</a:t>
              </a:r>
            </a:p>
          </p:txBody>
        </p:sp>
        <p:sp>
          <p:nvSpPr>
            <p:cNvPr id="62" name="TextBox 61">
              <a:extLst>
                <a:ext uri="{FF2B5EF4-FFF2-40B4-BE49-F238E27FC236}">
                  <a16:creationId xmlns:a16="http://schemas.microsoft.com/office/drawing/2014/main" id="{648672C6-5B72-899D-83C9-5EB9805BABA9}"/>
                </a:ext>
              </a:extLst>
            </p:cNvPr>
            <p:cNvSpPr txBox="1"/>
            <p:nvPr/>
          </p:nvSpPr>
          <p:spPr>
            <a:xfrm>
              <a:off x="8796263" y="4364199"/>
              <a:ext cx="412292" cy="246221"/>
            </a:xfrm>
            <a:prstGeom prst="rect">
              <a:avLst/>
            </a:prstGeom>
            <a:noFill/>
          </p:spPr>
          <p:txBody>
            <a:bodyPr wrap="none" rtlCol="0">
              <a:spAutoFit/>
            </a:bodyPr>
            <a:lstStyle/>
            <a:p>
              <a:r>
                <a:rPr lang="en-US" sz="1000" dirty="0">
                  <a:solidFill>
                    <a:schemeClr val="bg1"/>
                  </a:solidFill>
                </a:rPr>
                <a:t>Dec</a:t>
              </a:r>
            </a:p>
          </p:txBody>
        </p:sp>
        <p:sp>
          <p:nvSpPr>
            <p:cNvPr id="63" name="TextBox 62">
              <a:extLst>
                <a:ext uri="{FF2B5EF4-FFF2-40B4-BE49-F238E27FC236}">
                  <a16:creationId xmlns:a16="http://schemas.microsoft.com/office/drawing/2014/main" id="{7A489CDC-638F-91D5-8067-546BFE284C43}"/>
                </a:ext>
              </a:extLst>
            </p:cNvPr>
            <p:cNvSpPr txBox="1"/>
            <p:nvPr/>
          </p:nvSpPr>
          <p:spPr>
            <a:xfrm>
              <a:off x="7129881" y="4056083"/>
              <a:ext cx="1601721" cy="246221"/>
            </a:xfrm>
            <a:prstGeom prst="rect">
              <a:avLst/>
            </a:prstGeom>
            <a:noFill/>
          </p:spPr>
          <p:txBody>
            <a:bodyPr wrap="none" rtlCol="0">
              <a:spAutoFit/>
            </a:bodyPr>
            <a:lstStyle/>
            <a:p>
              <a:pPr algn="r"/>
              <a:r>
                <a:rPr lang="en-US" sz="1000" dirty="0">
                  <a:solidFill>
                    <a:srgbClr val="DD99BC"/>
                  </a:solidFill>
                </a:rPr>
                <a:t>Parent et al. </a:t>
              </a:r>
              <a:r>
                <a:rPr lang="en-US" sz="1000" i="1" dirty="0">
                  <a:solidFill>
                    <a:srgbClr val="DD99BC"/>
                  </a:solidFill>
                </a:rPr>
                <a:t>Neuroimage</a:t>
              </a:r>
              <a:endParaRPr lang="en-US" sz="1000" dirty="0">
                <a:solidFill>
                  <a:srgbClr val="DD99BC"/>
                </a:solidFill>
              </a:endParaRPr>
            </a:p>
          </p:txBody>
        </p:sp>
        <p:sp>
          <p:nvSpPr>
            <p:cNvPr id="64" name="TextBox 63">
              <a:extLst>
                <a:ext uri="{FF2B5EF4-FFF2-40B4-BE49-F238E27FC236}">
                  <a16:creationId xmlns:a16="http://schemas.microsoft.com/office/drawing/2014/main" id="{0FB8995F-4341-F22E-FCDE-2082FCAF5DD1}"/>
                </a:ext>
              </a:extLst>
            </p:cNvPr>
            <p:cNvSpPr txBox="1"/>
            <p:nvPr/>
          </p:nvSpPr>
          <p:spPr>
            <a:xfrm>
              <a:off x="6709895" y="3430061"/>
              <a:ext cx="2021707" cy="246221"/>
            </a:xfrm>
            <a:prstGeom prst="rect">
              <a:avLst/>
            </a:prstGeom>
            <a:noFill/>
          </p:spPr>
          <p:txBody>
            <a:bodyPr wrap="none" rtlCol="0">
              <a:spAutoFit/>
            </a:bodyPr>
            <a:lstStyle/>
            <a:p>
              <a:pPr algn="r"/>
              <a:r>
                <a:rPr lang="en-US" sz="1000" dirty="0">
                  <a:solidFill>
                    <a:srgbClr val="DD99BC"/>
                  </a:solidFill>
                </a:rPr>
                <a:t>Liebe et al. </a:t>
              </a:r>
              <a:r>
                <a:rPr lang="en-US" sz="1000" i="1" dirty="0">
                  <a:solidFill>
                    <a:srgbClr val="DD99BC"/>
                  </a:solidFill>
                </a:rPr>
                <a:t>Molecular Psychiatry</a:t>
              </a:r>
              <a:endParaRPr lang="en-US" sz="1000" dirty="0">
                <a:solidFill>
                  <a:srgbClr val="DD99BC"/>
                </a:solidFill>
              </a:endParaRPr>
            </a:p>
          </p:txBody>
        </p:sp>
        <p:sp>
          <p:nvSpPr>
            <p:cNvPr id="65" name="TextBox 64">
              <a:extLst>
                <a:ext uri="{FF2B5EF4-FFF2-40B4-BE49-F238E27FC236}">
                  <a16:creationId xmlns:a16="http://schemas.microsoft.com/office/drawing/2014/main" id="{B92F69D2-9715-BE0F-D6DB-7B60D22EFD67}"/>
                </a:ext>
              </a:extLst>
            </p:cNvPr>
            <p:cNvSpPr txBox="1"/>
            <p:nvPr/>
          </p:nvSpPr>
          <p:spPr>
            <a:xfrm>
              <a:off x="6596081" y="1816538"/>
              <a:ext cx="2135521" cy="246221"/>
            </a:xfrm>
            <a:prstGeom prst="rect">
              <a:avLst/>
            </a:prstGeom>
            <a:noFill/>
          </p:spPr>
          <p:txBody>
            <a:bodyPr wrap="none" rtlCol="0">
              <a:spAutoFit/>
            </a:bodyPr>
            <a:lstStyle/>
            <a:p>
              <a:pPr algn="r"/>
              <a:r>
                <a:rPr lang="en-US" sz="1000" dirty="0">
                  <a:solidFill>
                    <a:srgbClr val="DD99BC"/>
                  </a:solidFill>
                </a:rPr>
                <a:t>Cassidy et al. </a:t>
              </a:r>
              <a:r>
                <a:rPr lang="en-US" sz="1000" i="1" dirty="0" err="1">
                  <a:solidFill>
                    <a:srgbClr val="DD99BC"/>
                  </a:solidFill>
                </a:rPr>
                <a:t>Neuropsychopharm</a:t>
              </a:r>
              <a:r>
                <a:rPr lang="en-US" sz="1000" i="1" dirty="0">
                  <a:solidFill>
                    <a:srgbClr val="DD99BC"/>
                  </a:solidFill>
                </a:rPr>
                <a:t>.</a:t>
              </a:r>
            </a:p>
          </p:txBody>
        </p:sp>
        <p:sp>
          <p:nvSpPr>
            <p:cNvPr id="66" name="TextBox 65">
              <a:extLst>
                <a:ext uri="{FF2B5EF4-FFF2-40B4-BE49-F238E27FC236}">
                  <a16:creationId xmlns:a16="http://schemas.microsoft.com/office/drawing/2014/main" id="{982FF5B8-A555-F8A1-5877-09BF8E2494FA}"/>
                </a:ext>
              </a:extLst>
            </p:cNvPr>
            <p:cNvSpPr txBox="1"/>
            <p:nvPr/>
          </p:nvSpPr>
          <p:spPr>
            <a:xfrm>
              <a:off x="7056143" y="4319595"/>
              <a:ext cx="1675459" cy="246221"/>
            </a:xfrm>
            <a:prstGeom prst="rect">
              <a:avLst/>
            </a:prstGeom>
            <a:noFill/>
          </p:spPr>
          <p:txBody>
            <a:bodyPr wrap="none" rtlCol="0">
              <a:spAutoFit/>
            </a:bodyPr>
            <a:lstStyle/>
            <a:p>
              <a:pPr algn="r"/>
              <a:r>
                <a:rPr lang="en-US" sz="1000" b="1" dirty="0">
                  <a:solidFill>
                    <a:srgbClr val="7EBDC3"/>
                  </a:solidFill>
                </a:rPr>
                <a:t>Morris et al. </a:t>
              </a:r>
              <a:r>
                <a:rPr lang="en-US" sz="1000" b="1" i="1" dirty="0" err="1">
                  <a:solidFill>
                    <a:srgbClr val="7EBDC3"/>
                  </a:solidFill>
                </a:rPr>
                <a:t>NeuroImage</a:t>
              </a:r>
              <a:endParaRPr lang="en-US" sz="1000" b="1" dirty="0">
                <a:solidFill>
                  <a:srgbClr val="7EBDC3"/>
                </a:solidFill>
              </a:endParaRPr>
            </a:p>
          </p:txBody>
        </p:sp>
        <p:sp>
          <p:nvSpPr>
            <p:cNvPr id="67" name="TextBox 66">
              <a:extLst>
                <a:ext uri="{FF2B5EF4-FFF2-40B4-BE49-F238E27FC236}">
                  <a16:creationId xmlns:a16="http://schemas.microsoft.com/office/drawing/2014/main" id="{A746FB38-3EFF-DFC3-59E5-25BC5802CA4B}"/>
                </a:ext>
              </a:extLst>
            </p:cNvPr>
            <p:cNvSpPr txBox="1"/>
            <p:nvPr/>
          </p:nvSpPr>
          <p:spPr>
            <a:xfrm>
              <a:off x="6911873" y="1978319"/>
              <a:ext cx="1819729" cy="246221"/>
            </a:xfrm>
            <a:prstGeom prst="rect">
              <a:avLst/>
            </a:prstGeom>
            <a:noFill/>
          </p:spPr>
          <p:txBody>
            <a:bodyPr wrap="none" rtlCol="0">
              <a:spAutoFit/>
            </a:bodyPr>
            <a:lstStyle/>
            <a:p>
              <a:pPr algn="r"/>
              <a:r>
                <a:rPr lang="en-US" sz="1000" b="1" dirty="0">
                  <a:solidFill>
                    <a:srgbClr val="7EBDC3"/>
                  </a:solidFill>
                </a:rPr>
                <a:t>Dahl et al. </a:t>
              </a:r>
              <a:r>
                <a:rPr lang="en-US" sz="1000" b="1" i="1" dirty="0" err="1">
                  <a:solidFill>
                    <a:srgbClr val="7EBDC3"/>
                  </a:solidFill>
                </a:rPr>
                <a:t>Neurobio</a:t>
              </a:r>
              <a:r>
                <a:rPr lang="en-US" sz="1000" b="1" i="1" dirty="0">
                  <a:solidFill>
                    <a:srgbClr val="7EBDC3"/>
                  </a:solidFill>
                </a:rPr>
                <a:t>. Aging</a:t>
              </a:r>
              <a:endParaRPr lang="en-US" sz="1000" b="1" dirty="0">
                <a:solidFill>
                  <a:srgbClr val="7EBDC3"/>
                </a:solidFill>
              </a:endParaRPr>
            </a:p>
          </p:txBody>
        </p:sp>
        <p:sp>
          <p:nvSpPr>
            <p:cNvPr id="68" name="TextBox 67">
              <a:extLst>
                <a:ext uri="{FF2B5EF4-FFF2-40B4-BE49-F238E27FC236}">
                  <a16:creationId xmlns:a16="http://schemas.microsoft.com/office/drawing/2014/main" id="{02F0219F-0324-CA85-56CB-6104B2342E90}"/>
                </a:ext>
              </a:extLst>
            </p:cNvPr>
            <p:cNvSpPr txBox="1"/>
            <p:nvPr/>
          </p:nvSpPr>
          <p:spPr>
            <a:xfrm>
              <a:off x="6794854" y="1480195"/>
              <a:ext cx="1936748" cy="246221"/>
            </a:xfrm>
            <a:prstGeom prst="rect">
              <a:avLst/>
            </a:prstGeom>
            <a:noFill/>
          </p:spPr>
          <p:txBody>
            <a:bodyPr wrap="none" rtlCol="0">
              <a:spAutoFit/>
            </a:bodyPr>
            <a:lstStyle/>
            <a:p>
              <a:pPr algn="r"/>
              <a:r>
                <a:rPr lang="en-US" sz="1000" dirty="0" err="1">
                  <a:solidFill>
                    <a:srgbClr val="7EBDC3"/>
                  </a:solidFill>
                </a:rPr>
                <a:t>Prokopiou</a:t>
              </a:r>
              <a:r>
                <a:rPr lang="en-US" sz="1000" dirty="0">
                  <a:solidFill>
                    <a:srgbClr val="7EBDC3"/>
                  </a:solidFill>
                </a:rPr>
                <a:t> et al. </a:t>
              </a:r>
              <a:r>
                <a:rPr lang="en-US" sz="1000" i="1" dirty="0">
                  <a:solidFill>
                    <a:srgbClr val="7EBDC3"/>
                  </a:solidFill>
                </a:rPr>
                <a:t>Nature Comm.</a:t>
              </a:r>
              <a:endParaRPr lang="en-US" sz="1000" dirty="0">
                <a:solidFill>
                  <a:srgbClr val="7EBDC3"/>
                </a:solidFill>
              </a:endParaRPr>
            </a:p>
          </p:txBody>
        </p:sp>
        <p:sp>
          <p:nvSpPr>
            <p:cNvPr id="69" name="TextBox 68">
              <a:extLst>
                <a:ext uri="{FF2B5EF4-FFF2-40B4-BE49-F238E27FC236}">
                  <a16:creationId xmlns:a16="http://schemas.microsoft.com/office/drawing/2014/main" id="{0766C7BF-0938-94F9-4897-1599DE64C08E}"/>
                </a:ext>
              </a:extLst>
            </p:cNvPr>
            <p:cNvSpPr txBox="1"/>
            <p:nvPr/>
          </p:nvSpPr>
          <p:spPr>
            <a:xfrm>
              <a:off x="6474254" y="1237931"/>
              <a:ext cx="2257348" cy="246221"/>
            </a:xfrm>
            <a:prstGeom prst="rect">
              <a:avLst/>
            </a:prstGeom>
            <a:noFill/>
          </p:spPr>
          <p:txBody>
            <a:bodyPr wrap="none" rtlCol="0">
              <a:spAutoFit/>
            </a:bodyPr>
            <a:lstStyle/>
            <a:p>
              <a:pPr algn="r"/>
              <a:r>
                <a:rPr lang="en-US" sz="1000" dirty="0" err="1">
                  <a:solidFill>
                    <a:srgbClr val="7EBDC3"/>
                  </a:solidFill>
                </a:rPr>
                <a:t>Aghakhanyan</a:t>
              </a:r>
              <a:r>
                <a:rPr lang="en-US" sz="1000" dirty="0">
                  <a:solidFill>
                    <a:srgbClr val="7EBDC3"/>
                  </a:solidFill>
                </a:rPr>
                <a:t> et al. </a:t>
              </a:r>
              <a:r>
                <a:rPr lang="en-US" sz="1000" i="1" dirty="0" err="1">
                  <a:solidFill>
                    <a:srgbClr val="7EBDC3"/>
                  </a:solidFill>
                </a:rPr>
                <a:t>Neurobio</a:t>
              </a:r>
              <a:r>
                <a:rPr lang="en-US" sz="1000" i="1" dirty="0">
                  <a:solidFill>
                    <a:srgbClr val="7EBDC3"/>
                  </a:solidFill>
                </a:rPr>
                <a:t>. Aging.</a:t>
              </a:r>
            </a:p>
          </p:txBody>
        </p:sp>
        <p:sp>
          <p:nvSpPr>
            <p:cNvPr id="70" name="TextBox 69">
              <a:extLst>
                <a:ext uri="{FF2B5EF4-FFF2-40B4-BE49-F238E27FC236}">
                  <a16:creationId xmlns:a16="http://schemas.microsoft.com/office/drawing/2014/main" id="{AB71CCF8-40E2-3282-D17B-62558CD4FF46}"/>
                </a:ext>
              </a:extLst>
            </p:cNvPr>
            <p:cNvSpPr txBox="1"/>
            <p:nvPr/>
          </p:nvSpPr>
          <p:spPr>
            <a:xfrm>
              <a:off x="7732611" y="3108192"/>
              <a:ext cx="998991" cy="246221"/>
            </a:xfrm>
            <a:prstGeom prst="rect">
              <a:avLst/>
            </a:prstGeom>
            <a:noFill/>
          </p:spPr>
          <p:txBody>
            <a:bodyPr wrap="none" rtlCol="0">
              <a:spAutoFit/>
            </a:bodyPr>
            <a:lstStyle/>
            <a:p>
              <a:pPr algn="r"/>
              <a:r>
                <a:rPr lang="en-US" sz="1000" dirty="0">
                  <a:solidFill>
                    <a:srgbClr val="7EBDC3"/>
                  </a:solidFill>
                </a:rPr>
                <a:t>Lin et al. </a:t>
              </a:r>
              <a:r>
                <a:rPr lang="en-US" sz="1000" i="1" dirty="0">
                  <a:solidFill>
                    <a:srgbClr val="7EBDC3"/>
                  </a:solidFill>
                </a:rPr>
                <a:t>Brain</a:t>
              </a:r>
            </a:p>
          </p:txBody>
        </p:sp>
        <p:sp>
          <p:nvSpPr>
            <p:cNvPr id="71" name="TextBox 70">
              <a:extLst>
                <a:ext uri="{FF2B5EF4-FFF2-40B4-BE49-F238E27FC236}">
                  <a16:creationId xmlns:a16="http://schemas.microsoft.com/office/drawing/2014/main" id="{CBE2525B-0667-15AE-6499-4DBC15CAE1C1}"/>
                </a:ext>
              </a:extLst>
            </p:cNvPr>
            <p:cNvSpPr txBox="1"/>
            <p:nvPr/>
          </p:nvSpPr>
          <p:spPr>
            <a:xfrm>
              <a:off x="6881416" y="1625467"/>
              <a:ext cx="1850186" cy="246221"/>
            </a:xfrm>
            <a:prstGeom prst="rect">
              <a:avLst/>
            </a:prstGeom>
            <a:noFill/>
          </p:spPr>
          <p:txBody>
            <a:bodyPr wrap="none" rtlCol="0">
              <a:spAutoFit/>
            </a:bodyPr>
            <a:lstStyle/>
            <a:p>
              <a:pPr algn="r"/>
              <a:r>
                <a:rPr lang="en-US" sz="1000" dirty="0">
                  <a:solidFill>
                    <a:srgbClr val="92BDA3"/>
                  </a:solidFill>
                </a:rPr>
                <a:t>Jacobs et al. </a:t>
              </a:r>
              <a:r>
                <a:rPr lang="en-US" sz="1000" i="1" dirty="0" err="1">
                  <a:solidFill>
                    <a:srgbClr val="92BDA3"/>
                  </a:solidFill>
                </a:rPr>
                <a:t>Alz</a:t>
              </a:r>
              <a:r>
                <a:rPr lang="en-US" sz="1000" i="1" dirty="0">
                  <a:solidFill>
                    <a:srgbClr val="92BDA3"/>
                  </a:solidFill>
                </a:rPr>
                <a:t>. &amp; Dementia</a:t>
              </a:r>
              <a:endParaRPr lang="en-US" sz="1000" dirty="0">
                <a:solidFill>
                  <a:srgbClr val="92BDA3"/>
                </a:solidFill>
              </a:endParaRPr>
            </a:p>
          </p:txBody>
        </p:sp>
        <p:sp>
          <p:nvSpPr>
            <p:cNvPr id="72" name="TextBox 71">
              <a:extLst>
                <a:ext uri="{FF2B5EF4-FFF2-40B4-BE49-F238E27FC236}">
                  <a16:creationId xmlns:a16="http://schemas.microsoft.com/office/drawing/2014/main" id="{A3FEB96A-8895-AF81-88B2-36ADED20E8FB}"/>
                </a:ext>
              </a:extLst>
            </p:cNvPr>
            <p:cNvSpPr txBox="1"/>
            <p:nvPr/>
          </p:nvSpPr>
          <p:spPr>
            <a:xfrm>
              <a:off x="6735542" y="3738591"/>
              <a:ext cx="1996060" cy="246221"/>
            </a:xfrm>
            <a:prstGeom prst="rect">
              <a:avLst/>
            </a:prstGeom>
            <a:noFill/>
          </p:spPr>
          <p:txBody>
            <a:bodyPr wrap="none" rtlCol="0">
              <a:spAutoFit/>
            </a:bodyPr>
            <a:lstStyle/>
            <a:p>
              <a:pPr algn="r"/>
              <a:r>
                <a:rPr lang="en-US" sz="1000" dirty="0" err="1">
                  <a:solidFill>
                    <a:srgbClr val="92BDA3"/>
                  </a:solidFill>
                </a:rPr>
                <a:t>Gilvesy</a:t>
              </a:r>
              <a:r>
                <a:rPr lang="en-US" sz="1000" dirty="0">
                  <a:solidFill>
                    <a:srgbClr val="92BDA3"/>
                  </a:solidFill>
                </a:rPr>
                <a:t> et al. </a:t>
              </a:r>
              <a:r>
                <a:rPr lang="en-US" sz="1000" i="1" dirty="0" err="1">
                  <a:solidFill>
                    <a:srgbClr val="92BDA3"/>
                  </a:solidFill>
                </a:rPr>
                <a:t>Neuropathologica</a:t>
              </a:r>
              <a:endParaRPr lang="en-US" sz="1000" dirty="0">
                <a:solidFill>
                  <a:srgbClr val="92BDA3"/>
                </a:solidFill>
              </a:endParaRPr>
            </a:p>
          </p:txBody>
        </p:sp>
        <p:sp>
          <p:nvSpPr>
            <p:cNvPr id="73" name="TextBox 72">
              <a:extLst>
                <a:ext uri="{FF2B5EF4-FFF2-40B4-BE49-F238E27FC236}">
                  <a16:creationId xmlns:a16="http://schemas.microsoft.com/office/drawing/2014/main" id="{8D3223FF-F9EE-4AEC-D5F8-0DC08BAEE1C3}"/>
                </a:ext>
              </a:extLst>
            </p:cNvPr>
            <p:cNvSpPr txBox="1"/>
            <p:nvPr/>
          </p:nvSpPr>
          <p:spPr>
            <a:xfrm>
              <a:off x="6669819" y="4492640"/>
              <a:ext cx="2061783" cy="246221"/>
            </a:xfrm>
            <a:prstGeom prst="rect">
              <a:avLst/>
            </a:prstGeom>
            <a:noFill/>
          </p:spPr>
          <p:txBody>
            <a:bodyPr wrap="none" rtlCol="0">
              <a:spAutoFit/>
            </a:bodyPr>
            <a:lstStyle/>
            <a:p>
              <a:pPr algn="r"/>
              <a:r>
                <a:rPr lang="en-US" sz="1000" dirty="0">
                  <a:solidFill>
                    <a:srgbClr val="92BDA3"/>
                  </a:solidFill>
                </a:rPr>
                <a:t>Murray et al. </a:t>
              </a:r>
              <a:r>
                <a:rPr lang="en-US" sz="1000" i="1" dirty="0">
                  <a:solidFill>
                    <a:srgbClr val="92BDA3"/>
                  </a:solidFill>
                </a:rPr>
                <a:t>Neurodegeneration</a:t>
              </a:r>
              <a:endParaRPr lang="en-US" sz="1000" dirty="0">
                <a:solidFill>
                  <a:srgbClr val="92BDA3"/>
                </a:solidFill>
              </a:endParaRPr>
            </a:p>
          </p:txBody>
        </p:sp>
      </p:grpSp>
      <p:cxnSp>
        <p:nvCxnSpPr>
          <p:cNvPr id="105" name="Google Shape;105;p2"/>
          <p:cNvCxnSpPr>
            <a:cxnSpLocks/>
          </p:cNvCxnSpPr>
          <p:nvPr/>
        </p:nvCxnSpPr>
        <p:spPr>
          <a:xfrm flipH="1">
            <a:off x="-23675" y="882660"/>
            <a:ext cx="9190233" cy="0"/>
          </a:xfrm>
          <a:prstGeom prst="straightConnector1">
            <a:avLst/>
          </a:prstGeom>
          <a:noFill/>
          <a:ln w="76200" cap="flat" cmpd="sng">
            <a:solidFill>
              <a:srgbClr val="FFA400"/>
            </a:solidFill>
            <a:prstDash val="solid"/>
            <a:round/>
            <a:headEnd type="none" w="sm" len="sm"/>
            <a:tailEnd type="none" w="sm" len="sm"/>
          </a:ln>
        </p:spPr>
      </p:cxnSp>
      <p:pic>
        <p:nvPicPr>
          <p:cNvPr id="108" name="Google Shape;108;p2"/>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1279" y="4801624"/>
            <a:ext cx="9166558" cy="59637"/>
          </a:xfrm>
          <a:prstGeom prst="rect">
            <a:avLst/>
          </a:prstGeom>
          <a:noFill/>
          <a:ln>
            <a:noFill/>
          </a:ln>
        </p:spPr>
      </p:pic>
      <p:sp>
        <p:nvSpPr>
          <p:cNvPr id="74" name="TextBox 73">
            <a:extLst>
              <a:ext uri="{FF2B5EF4-FFF2-40B4-BE49-F238E27FC236}">
                <a16:creationId xmlns:a16="http://schemas.microsoft.com/office/drawing/2014/main" id="{1B14E701-DEA8-869C-41FE-6E7920EFB3E3}"/>
              </a:ext>
            </a:extLst>
          </p:cNvPr>
          <p:cNvSpPr txBox="1"/>
          <p:nvPr/>
        </p:nvSpPr>
        <p:spPr>
          <a:xfrm>
            <a:off x="1057094" y="1478018"/>
            <a:ext cx="1003801" cy="307777"/>
          </a:xfrm>
          <a:prstGeom prst="rect">
            <a:avLst/>
          </a:prstGeom>
          <a:noFill/>
        </p:spPr>
        <p:txBody>
          <a:bodyPr wrap="none" rtlCol="0">
            <a:spAutoFit/>
          </a:bodyPr>
          <a:lstStyle/>
          <a:p>
            <a:pPr algn="ctr"/>
            <a:r>
              <a:rPr lang="en-US" dirty="0">
                <a:solidFill>
                  <a:srgbClr val="4A0D66"/>
                </a:solidFill>
              </a:rPr>
              <a:t>VTA &amp; SN</a:t>
            </a:r>
          </a:p>
        </p:txBody>
      </p:sp>
      <p:sp>
        <p:nvSpPr>
          <p:cNvPr id="75" name="TextBox 74">
            <a:extLst>
              <a:ext uri="{FF2B5EF4-FFF2-40B4-BE49-F238E27FC236}">
                <a16:creationId xmlns:a16="http://schemas.microsoft.com/office/drawing/2014/main" id="{0D679D1D-A0BD-5659-B965-21473819B055}"/>
              </a:ext>
            </a:extLst>
          </p:cNvPr>
          <p:cNvSpPr txBox="1"/>
          <p:nvPr/>
        </p:nvSpPr>
        <p:spPr>
          <a:xfrm>
            <a:off x="4048623" y="1434188"/>
            <a:ext cx="1348446" cy="307777"/>
          </a:xfrm>
          <a:prstGeom prst="rect">
            <a:avLst/>
          </a:prstGeom>
          <a:noFill/>
        </p:spPr>
        <p:txBody>
          <a:bodyPr wrap="none" rtlCol="0">
            <a:spAutoFit/>
          </a:bodyPr>
          <a:lstStyle/>
          <a:p>
            <a:pPr algn="ctr"/>
            <a:r>
              <a:rPr lang="en-US" dirty="0">
                <a:solidFill>
                  <a:srgbClr val="4A0D66"/>
                </a:solidFill>
              </a:rPr>
              <a:t>LC Meta-mask</a:t>
            </a:r>
          </a:p>
        </p:txBody>
      </p:sp>
      <p:sp>
        <p:nvSpPr>
          <p:cNvPr id="4" name="TextBox 3">
            <a:extLst>
              <a:ext uri="{FF2B5EF4-FFF2-40B4-BE49-F238E27FC236}">
                <a16:creationId xmlns:a16="http://schemas.microsoft.com/office/drawing/2014/main" id="{166BC14C-3C4C-80A1-7503-AF0E1AC738E7}"/>
              </a:ext>
            </a:extLst>
          </p:cNvPr>
          <p:cNvSpPr txBox="1"/>
          <p:nvPr/>
        </p:nvSpPr>
        <p:spPr>
          <a:xfrm>
            <a:off x="74050" y="974850"/>
            <a:ext cx="2863284" cy="338554"/>
          </a:xfrm>
          <a:prstGeom prst="rect">
            <a:avLst/>
          </a:prstGeom>
          <a:noFill/>
        </p:spPr>
        <p:txBody>
          <a:bodyPr wrap="none" rtlCol="0">
            <a:spAutoFit/>
          </a:bodyPr>
          <a:lstStyle/>
          <a:p>
            <a:r>
              <a:rPr lang="en-US" sz="1600" b="1" dirty="0">
                <a:solidFill>
                  <a:srgbClr val="4A0D66"/>
                </a:solidFill>
              </a:rPr>
              <a:t>New NSS Masking Methods</a:t>
            </a:r>
          </a:p>
        </p:txBody>
      </p:sp>
      <p:pic>
        <p:nvPicPr>
          <p:cNvPr id="11" name="Picture 10">
            <a:extLst>
              <a:ext uri="{FF2B5EF4-FFF2-40B4-BE49-F238E27FC236}">
                <a16:creationId xmlns:a16="http://schemas.microsoft.com/office/drawing/2014/main" id="{AC29C7DC-ABA9-8EFA-DA84-9BA673AE126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312102" y="-1398"/>
            <a:ext cx="849473" cy="849473"/>
          </a:xfrm>
          <a:prstGeom prst="rect">
            <a:avLst/>
          </a:prstGeom>
        </p:spPr>
      </p:pic>
    </p:spTree>
    <p:extLst>
      <p:ext uri="{BB962C8B-B14F-4D97-AF65-F5344CB8AC3E}">
        <p14:creationId xmlns:p14="http://schemas.microsoft.com/office/powerpoint/2010/main" val="292995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74" grpId="0"/>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11279" y="9132"/>
            <a:ext cx="9144000" cy="479248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0" y="9133"/>
            <a:ext cx="9144000" cy="873525"/>
          </a:xfrm>
          <a:prstGeom prst="rect">
            <a:avLst/>
          </a:prstGeom>
          <a:solidFill>
            <a:srgbClr val="4A0D66"/>
          </a:solidFill>
          <a:ln w="25400" cap="flat" cmpd="sng">
            <a:solidFill>
              <a:srgbClr val="4A0D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2" descr="Image result for twitter logo with transparent background"/>
          <p:cNvSpPr/>
          <p:nvPr/>
        </p:nvSpPr>
        <p:spPr>
          <a:xfrm>
            <a:off x="155575" y="-108347"/>
            <a:ext cx="304800" cy="2286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54" name="Picture 6">
            <a:extLst>
              <a:ext uri="{FF2B5EF4-FFF2-40B4-BE49-F238E27FC236}">
                <a16:creationId xmlns:a16="http://schemas.microsoft.com/office/drawing/2014/main" id="{8913C973-7526-4505-5B01-12DCC8154B8E}"/>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6140" b="94298" l="2724" r="92607">
                        <a14:foregroundMark x1="24903" y1="75439" x2="26459" y2="64035"/>
                        <a14:foregroundMark x1="22568" y1="6579" x2="39300" y2="8333"/>
                        <a14:foregroundMark x1="55642" y1="94298" x2="61868" y2="91667"/>
                        <a14:foregroundMark x1="69650" y1="16667" x2="75097" y2="28070"/>
                        <a14:foregroundMark x1="88716" y1="72807" x2="92607" y2="62719"/>
                        <a14:backgroundMark x1="1946" y1="42544" x2="4280" y2="45175"/>
                        <a14:backgroundMark x1="2724" y1="32018" x2="3113" y2="39474"/>
                        <a14:backgroundMark x1="2724" y1="41228" x2="2724" y2="35088"/>
                        <a14:backgroundMark x1="1946" y1="31140" x2="3113" y2="42544"/>
                        <a14:backgroundMark x1="77432" y1="36842" x2="77043" y2="38596"/>
                        <a14:backgroundMark x1="77432" y1="30702" x2="81712" y2="37719"/>
                        <a14:backgroundMark x1="84047" y1="39912" x2="80156" y2="39035"/>
                        <a14:backgroundMark x1="78210" y1="28070" x2="78210" y2="33333"/>
                        <a14:backgroundMark x1="65370" y1="87719" x2="80156" y2="77632"/>
                        <a14:backgroundMark x1="64202" y1="85965" x2="78988" y2="78509"/>
                        <a14:backgroundMark x1="78988" y1="80263" x2="76265" y2="83333"/>
                        <a14:backgroundMark x1="74319" y1="84211" x2="74319" y2="84211"/>
                        <a14:backgroundMark x1="75097" y1="84649" x2="75097" y2="84649"/>
                        <a14:backgroundMark x1="75097" y1="79825" x2="75097" y2="82895"/>
                        <a14:backgroundMark x1="20623" y1="75877" x2="21012" y2="82456"/>
                      </a14:backgroundRemoval>
                    </a14:imgEffect>
                  </a14:imgLayer>
                </a14:imgProps>
              </a:ext>
              <a:ext uri="{28A0092B-C50C-407E-A947-70E740481C1C}">
                <a14:useLocalDpi xmlns:a14="http://schemas.microsoft.com/office/drawing/2010/main"/>
              </a:ext>
            </a:extLst>
          </a:blip>
          <a:srcRect/>
          <a:stretch/>
        </p:blipFill>
        <p:spPr bwMode="auto">
          <a:xfrm>
            <a:off x="74050" y="75051"/>
            <a:ext cx="386325" cy="34217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4;p2">
            <a:extLst>
              <a:ext uri="{FF2B5EF4-FFF2-40B4-BE49-F238E27FC236}">
                <a16:creationId xmlns:a16="http://schemas.microsoft.com/office/drawing/2014/main" id="{E1C0AB2E-2504-CD57-1AED-4F10BB8B6283}"/>
              </a:ext>
            </a:extLst>
          </p:cNvPr>
          <p:cNvSpPr txBox="1"/>
          <p:nvPr/>
        </p:nvSpPr>
        <p:spPr>
          <a:xfrm>
            <a:off x="627229" y="85345"/>
            <a:ext cx="8361196" cy="7114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92BDA3"/>
                </a:solidFill>
                <a:latin typeface="Arial"/>
                <a:ea typeface="Arial"/>
                <a:cs typeface="Arial"/>
                <a:sym typeface="Arial"/>
              </a:rPr>
              <a:t>Area 3: Tau Accumulation and the Locus Coeruleus</a:t>
            </a:r>
            <a:endParaRPr lang="en-US" sz="2000" b="1" dirty="0">
              <a:solidFill>
                <a:srgbClr val="92BDA3"/>
              </a:solidFill>
            </a:endParaRPr>
          </a:p>
          <a:p>
            <a:pPr marL="0" marR="0" lvl="0" indent="0" algn="l" rtl="0">
              <a:lnSpc>
                <a:spcPct val="100000"/>
              </a:lnSpc>
              <a:spcBef>
                <a:spcPts val="0"/>
              </a:spcBef>
              <a:spcAft>
                <a:spcPts val="0"/>
              </a:spcAft>
              <a:buClr>
                <a:srgbClr val="000000"/>
              </a:buClr>
              <a:buSzPts val="2000"/>
              <a:buFont typeface="Arial"/>
              <a:buNone/>
            </a:pPr>
            <a:endParaRPr sz="2000" b="1" dirty="0">
              <a:solidFill>
                <a:schemeClr val="lt1"/>
              </a:solidFill>
            </a:endParaRPr>
          </a:p>
        </p:txBody>
      </p:sp>
      <p:sp>
        <p:nvSpPr>
          <p:cNvPr id="12" name="TextBox 11">
            <a:extLst>
              <a:ext uri="{FF2B5EF4-FFF2-40B4-BE49-F238E27FC236}">
                <a16:creationId xmlns:a16="http://schemas.microsoft.com/office/drawing/2014/main" id="{43DFD174-9D20-9EE8-3B94-CF8BCE99F4B5}"/>
              </a:ext>
            </a:extLst>
          </p:cNvPr>
          <p:cNvSpPr txBox="1"/>
          <p:nvPr/>
        </p:nvSpPr>
        <p:spPr>
          <a:xfrm>
            <a:off x="3182435" y="4493841"/>
            <a:ext cx="3348994" cy="307777"/>
          </a:xfrm>
          <a:prstGeom prst="rect">
            <a:avLst/>
          </a:prstGeom>
          <a:noFill/>
        </p:spPr>
        <p:txBody>
          <a:bodyPr wrap="none" rtlCol="0">
            <a:spAutoFit/>
          </a:bodyPr>
          <a:lstStyle/>
          <a:p>
            <a:pPr algn="r"/>
            <a:r>
              <a:rPr lang="en-US" b="1" dirty="0">
                <a:solidFill>
                  <a:srgbClr val="92BDA3"/>
                </a:solidFill>
              </a:rPr>
              <a:t>Jacobs et al. </a:t>
            </a:r>
            <a:r>
              <a:rPr lang="en-US" b="1" i="1" dirty="0">
                <a:solidFill>
                  <a:srgbClr val="92BDA3"/>
                </a:solidFill>
              </a:rPr>
              <a:t>Alzheimer’s &amp; Dementia</a:t>
            </a:r>
          </a:p>
        </p:txBody>
      </p:sp>
      <p:grpSp>
        <p:nvGrpSpPr>
          <p:cNvPr id="7" name="Group 6">
            <a:extLst>
              <a:ext uri="{FF2B5EF4-FFF2-40B4-BE49-F238E27FC236}">
                <a16:creationId xmlns:a16="http://schemas.microsoft.com/office/drawing/2014/main" id="{72F1022C-B988-B677-D306-579EEEA34FC3}"/>
              </a:ext>
            </a:extLst>
          </p:cNvPr>
          <p:cNvGrpSpPr/>
          <p:nvPr/>
        </p:nvGrpSpPr>
        <p:grpSpPr>
          <a:xfrm>
            <a:off x="6474254" y="899227"/>
            <a:ext cx="2748729" cy="3978603"/>
            <a:chOff x="6474254" y="899227"/>
            <a:chExt cx="2748729" cy="3978603"/>
          </a:xfrm>
        </p:grpSpPr>
        <p:sp>
          <p:nvSpPr>
            <p:cNvPr id="37" name="Rectangle 36">
              <a:extLst>
                <a:ext uri="{FF2B5EF4-FFF2-40B4-BE49-F238E27FC236}">
                  <a16:creationId xmlns:a16="http://schemas.microsoft.com/office/drawing/2014/main" id="{EB1B5FD9-F09C-379C-B096-8796802111E5}"/>
                </a:ext>
              </a:extLst>
            </p:cNvPr>
            <p:cNvSpPr/>
            <p:nvPr/>
          </p:nvSpPr>
          <p:spPr>
            <a:xfrm>
              <a:off x="6531429" y="899227"/>
              <a:ext cx="2635129" cy="3978603"/>
            </a:xfrm>
            <a:prstGeom prst="rect">
              <a:avLst/>
            </a:prstGeom>
            <a:solidFill>
              <a:srgbClr val="4A0D6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9B55456C-F2A2-A4CA-AF61-717757378F79}"/>
                </a:ext>
              </a:extLst>
            </p:cNvPr>
            <p:cNvCxnSpPr>
              <a:cxnSpLocks/>
            </p:cNvCxnSpPr>
            <p:nvPr/>
          </p:nvCxnSpPr>
          <p:spPr>
            <a:xfrm>
              <a:off x="8748034" y="993783"/>
              <a:ext cx="0" cy="3727073"/>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CCCD5E3-3DB7-F1F2-2EF6-BBB4E6918B80}"/>
                </a:ext>
              </a:extLst>
            </p:cNvPr>
            <p:cNvCxnSpPr>
              <a:cxnSpLocks/>
            </p:cNvCxnSpPr>
            <p:nvPr/>
          </p:nvCxnSpPr>
          <p:spPr>
            <a:xfrm>
              <a:off x="8660570" y="107342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B7F2F8C-7E02-3729-86D5-6ACC0825778C}"/>
                </a:ext>
              </a:extLst>
            </p:cNvPr>
            <p:cNvCxnSpPr>
              <a:cxnSpLocks/>
            </p:cNvCxnSpPr>
            <p:nvPr/>
          </p:nvCxnSpPr>
          <p:spPr>
            <a:xfrm>
              <a:off x="8660570" y="1383768"/>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A5643F1-CC20-CB9A-1C7F-FD3E9E474FD1}"/>
                </a:ext>
              </a:extLst>
            </p:cNvPr>
            <p:cNvCxnSpPr>
              <a:cxnSpLocks/>
            </p:cNvCxnSpPr>
            <p:nvPr/>
          </p:nvCxnSpPr>
          <p:spPr>
            <a:xfrm>
              <a:off x="8660569" y="1694110"/>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299F5A-084F-85E4-B57C-C505A142FBF7}"/>
                </a:ext>
              </a:extLst>
            </p:cNvPr>
            <p:cNvCxnSpPr>
              <a:cxnSpLocks/>
            </p:cNvCxnSpPr>
            <p:nvPr/>
          </p:nvCxnSpPr>
          <p:spPr>
            <a:xfrm>
              <a:off x="8660568" y="2004452"/>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1FBF6CC-84C5-084F-5C8A-E485A3EBD443}"/>
                </a:ext>
              </a:extLst>
            </p:cNvPr>
            <p:cNvCxnSpPr>
              <a:cxnSpLocks/>
            </p:cNvCxnSpPr>
            <p:nvPr/>
          </p:nvCxnSpPr>
          <p:spPr>
            <a:xfrm>
              <a:off x="8660568" y="2314794"/>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E127640-FCB3-1463-E3F4-337268D86392}"/>
                </a:ext>
              </a:extLst>
            </p:cNvPr>
            <p:cNvCxnSpPr>
              <a:cxnSpLocks/>
            </p:cNvCxnSpPr>
            <p:nvPr/>
          </p:nvCxnSpPr>
          <p:spPr>
            <a:xfrm>
              <a:off x="8660568" y="262513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96E5675-7924-3561-BD83-CBE47332B389}"/>
                </a:ext>
              </a:extLst>
            </p:cNvPr>
            <p:cNvCxnSpPr>
              <a:cxnSpLocks/>
            </p:cNvCxnSpPr>
            <p:nvPr/>
          </p:nvCxnSpPr>
          <p:spPr>
            <a:xfrm>
              <a:off x="8660568" y="2935478"/>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8837EE9-5620-F8D5-4EDD-7E1081993FEB}"/>
                </a:ext>
              </a:extLst>
            </p:cNvPr>
            <p:cNvCxnSpPr>
              <a:cxnSpLocks/>
            </p:cNvCxnSpPr>
            <p:nvPr/>
          </p:nvCxnSpPr>
          <p:spPr>
            <a:xfrm>
              <a:off x="8660568" y="3245820"/>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3F756AE-9B5E-4633-6E2C-125DE8D28422}"/>
                </a:ext>
              </a:extLst>
            </p:cNvPr>
            <p:cNvCxnSpPr>
              <a:cxnSpLocks/>
            </p:cNvCxnSpPr>
            <p:nvPr/>
          </p:nvCxnSpPr>
          <p:spPr>
            <a:xfrm>
              <a:off x="8660567" y="3556162"/>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74A218F-4198-754D-3C68-F47FD6D9853F}"/>
                </a:ext>
              </a:extLst>
            </p:cNvPr>
            <p:cNvCxnSpPr>
              <a:cxnSpLocks/>
            </p:cNvCxnSpPr>
            <p:nvPr/>
          </p:nvCxnSpPr>
          <p:spPr>
            <a:xfrm>
              <a:off x="8660567" y="3866504"/>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B03D647-4603-D75F-22E8-79EDBB1CAE41}"/>
                </a:ext>
              </a:extLst>
            </p:cNvPr>
            <p:cNvCxnSpPr>
              <a:cxnSpLocks/>
            </p:cNvCxnSpPr>
            <p:nvPr/>
          </p:nvCxnSpPr>
          <p:spPr>
            <a:xfrm>
              <a:off x="8660567" y="417684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5DD2378-D258-91DC-2AD4-FDA7F6866614}"/>
                </a:ext>
              </a:extLst>
            </p:cNvPr>
            <p:cNvCxnSpPr>
              <a:cxnSpLocks/>
            </p:cNvCxnSpPr>
            <p:nvPr/>
          </p:nvCxnSpPr>
          <p:spPr>
            <a:xfrm>
              <a:off x="8660567" y="4487185"/>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74445FA8-4398-91F9-0FD0-F4CFB23F5687}"/>
                </a:ext>
              </a:extLst>
            </p:cNvPr>
            <p:cNvSpPr txBox="1"/>
            <p:nvPr/>
          </p:nvSpPr>
          <p:spPr>
            <a:xfrm>
              <a:off x="8796263" y="946225"/>
              <a:ext cx="389850" cy="246221"/>
            </a:xfrm>
            <a:prstGeom prst="rect">
              <a:avLst/>
            </a:prstGeom>
            <a:noFill/>
          </p:spPr>
          <p:txBody>
            <a:bodyPr wrap="none" rtlCol="0">
              <a:spAutoFit/>
            </a:bodyPr>
            <a:lstStyle/>
            <a:p>
              <a:r>
                <a:rPr lang="en-US" sz="1000" dirty="0">
                  <a:solidFill>
                    <a:schemeClr val="bg1"/>
                  </a:solidFill>
                </a:rPr>
                <a:t>Jan</a:t>
              </a:r>
            </a:p>
          </p:txBody>
        </p:sp>
        <p:sp>
          <p:nvSpPr>
            <p:cNvPr id="52" name="TextBox 51">
              <a:extLst>
                <a:ext uri="{FF2B5EF4-FFF2-40B4-BE49-F238E27FC236}">
                  <a16:creationId xmlns:a16="http://schemas.microsoft.com/office/drawing/2014/main" id="{D4384B46-F18B-CE38-C891-97D9B56D3E3A}"/>
                </a:ext>
              </a:extLst>
            </p:cNvPr>
            <p:cNvSpPr txBox="1"/>
            <p:nvPr/>
          </p:nvSpPr>
          <p:spPr>
            <a:xfrm>
              <a:off x="8796263" y="1240534"/>
              <a:ext cx="404278" cy="246221"/>
            </a:xfrm>
            <a:prstGeom prst="rect">
              <a:avLst/>
            </a:prstGeom>
            <a:noFill/>
          </p:spPr>
          <p:txBody>
            <a:bodyPr wrap="none" rtlCol="0">
              <a:spAutoFit/>
            </a:bodyPr>
            <a:lstStyle/>
            <a:p>
              <a:r>
                <a:rPr lang="en-US" sz="1000" dirty="0">
                  <a:solidFill>
                    <a:schemeClr val="bg1"/>
                  </a:solidFill>
                </a:rPr>
                <a:t>Feb</a:t>
              </a:r>
            </a:p>
          </p:txBody>
        </p:sp>
        <p:sp>
          <p:nvSpPr>
            <p:cNvPr id="53" name="TextBox 52">
              <a:extLst>
                <a:ext uri="{FF2B5EF4-FFF2-40B4-BE49-F238E27FC236}">
                  <a16:creationId xmlns:a16="http://schemas.microsoft.com/office/drawing/2014/main" id="{A06EC555-5495-0AB1-3259-01D1C7195379}"/>
                </a:ext>
              </a:extLst>
            </p:cNvPr>
            <p:cNvSpPr txBox="1"/>
            <p:nvPr/>
          </p:nvSpPr>
          <p:spPr>
            <a:xfrm>
              <a:off x="8796263" y="1559384"/>
              <a:ext cx="405880" cy="246221"/>
            </a:xfrm>
            <a:prstGeom prst="rect">
              <a:avLst/>
            </a:prstGeom>
            <a:noFill/>
          </p:spPr>
          <p:txBody>
            <a:bodyPr wrap="none" rtlCol="0">
              <a:spAutoFit/>
            </a:bodyPr>
            <a:lstStyle/>
            <a:p>
              <a:r>
                <a:rPr lang="en-US" sz="1000" dirty="0">
                  <a:solidFill>
                    <a:schemeClr val="bg1"/>
                  </a:solidFill>
                </a:rPr>
                <a:t>Mar</a:t>
              </a:r>
            </a:p>
          </p:txBody>
        </p:sp>
        <p:sp>
          <p:nvSpPr>
            <p:cNvPr id="54" name="TextBox 53">
              <a:extLst>
                <a:ext uri="{FF2B5EF4-FFF2-40B4-BE49-F238E27FC236}">
                  <a16:creationId xmlns:a16="http://schemas.microsoft.com/office/drawing/2014/main" id="{59779C76-BCDF-0C61-4366-791DE56E2873}"/>
                </a:ext>
              </a:extLst>
            </p:cNvPr>
            <p:cNvSpPr txBox="1"/>
            <p:nvPr/>
          </p:nvSpPr>
          <p:spPr>
            <a:xfrm>
              <a:off x="8796263" y="1878234"/>
              <a:ext cx="383438" cy="246221"/>
            </a:xfrm>
            <a:prstGeom prst="rect">
              <a:avLst/>
            </a:prstGeom>
            <a:noFill/>
          </p:spPr>
          <p:txBody>
            <a:bodyPr wrap="none" rtlCol="0">
              <a:spAutoFit/>
            </a:bodyPr>
            <a:lstStyle/>
            <a:p>
              <a:r>
                <a:rPr lang="en-US" sz="1000" dirty="0">
                  <a:solidFill>
                    <a:schemeClr val="bg1"/>
                  </a:solidFill>
                </a:rPr>
                <a:t>Apr</a:t>
              </a:r>
            </a:p>
          </p:txBody>
        </p:sp>
        <p:sp>
          <p:nvSpPr>
            <p:cNvPr id="55" name="TextBox 54">
              <a:extLst>
                <a:ext uri="{FF2B5EF4-FFF2-40B4-BE49-F238E27FC236}">
                  <a16:creationId xmlns:a16="http://schemas.microsoft.com/office/drawing/2014/main" id="{01325123-197E-3622-FF48-4734E2B7509D}"/>
                </a:ext>
              </a:extLst>
            </p:cNvPr>
            <p:cNvSpPr txBox="1"/>
            <p:nvPr/>
          </p:nvSpPr>
          <p:spPr>
            <a:xfrm>
              <a:off x="8796263" y="2188267"/>
              <a:ext cx="426720" cy="246221"/>
            </a:xfrm>
            <a:prstGeom prst="rect">
              <a:avLst/>
            </a:prstGeom>
            <a:noFill/>
          </p:spPr>
          <p:txBody>
            <a:bodyPr wrap="none" rtlCol="0">
              <a:spAutoFit/>
            </a:bodyPr>
            <a:lstStyle/>
            <a:p>
              <a:r>
                <a:rPr lang="en-US" sz="1000" dirty="0">
                  <a:solidFill>
                    <a:schemeClr val="bg1"/>
                  </a:solidFill>
                </a:rPr>
                <a:t>May</a:t>
              </a:r>
            </a:p>
          </p:txBody>
        </p:sp>
        <p:sp>
          <p:nvSpPr>
            <p:cNvPr id="56" name="TextBox 55">
              <a:extLst>
                <a:ext uri="{FF2B5EF4-FFF2-40B4-BE49-F238E27FC236}">
                  <a16:creationId xmlns:a16="http://schemas.microsoft.com/office/drawing/2014/main" id="{0E4E8E6A-22AA-6449-A9B2-98A99B53D061}"/>
                </a:ext>
              </a:extLst>
            </p:cNvPr>
            <p:cNvSpPr txBox="1"/>
            <p:nvPr/>
          </p:nvSpPr>
          <p:spPr>
            <a:xfrm>
              <a:off x="8796263" y="2498052"/>
              <a:ext cx="389850" cy="246221"/>
            </a:xfrm>
            <a:prstGeom prst="rect">
              <a:avLst/>
            </a:prstGeom>
            <a:noFill/>
          </p:spPr>
          <p:txBody>
            <a:bodyPr wrap="none" rtlCol="0">
              <a:spAutoFit/>
            </a:bodyPr>
            <a:lstStyle/>
            <a:p>
              <a:r>
                <a:rPr lang="en-US" sz="1000" dirty="0">
                  <a:solidFill>
                    <a:schemeClr val="bg1"/>
                  </a:solidFill>
                </a:rPr>
                <a:t>Jun</a:t>
              </a:r>
            </a:p>
          </p:txBody>
        </p:sp>
        <p:sp>
          <p:nvSpPr>
            <p:cNvPr id="57" name="TextBox 56">
              <a:extLst>
                <a:ext uri="{FF2B5EF4-FFF2-40B4-BE49-F238E27FC236}">
                  <a16:creationId xmlns:a16="http://schemas.microsoft.com/office/drawing/2014/main" id="{42368232-6493-E203-F691-68139EFC067A}"/>
                </a:ext>
              </a:extLst>
            </p:cNvPr>
            <p:cNvSpPr txBox="1"/>
            <p:nvPr/>
          </p:nvSpPr>
          <p:spPr>
            <a:xfrm>
              <a:off x="8796263" y="2794054"/>
              <a:ext cx="348172" cy="246221"/>
            </a:xfrm>
            <a:prstGeom prst="rect">
              <a:avLst/>
            </a:prstGeom>
            <a:noFill/>
          </p:spPr>
          <p:txBody>
            <a:bodyPr wrap="none" rtlCol="0">
              <a:spAutoFit/>
            </a:bodyPr>
            <a:lstStyle/>
            <a:p>
              <a:r>
                <a:rPr lang="en-US" sz="1000" dirty="0">
                  <a:solidFill>
                    <a:schemeClr val="bg1"/>
                  </a:solidFill>
                </a:rPr>
                <a:t>Jul</a:t>
              </a:r>
            </a:p>
          </p:txBody>
        </p:sp>
        <p:sp>
          <p:nvSpPr>
            <p:cNvPr id="58" name="TextBox 57">
              <a:extLst>
                <a:ext uri="{FF2B5EF4-FFF2-40B4-BE49-F238E27FC236}">
                  <a16:creationId xmlns:a16="http://schemas.microsoft.com/office/drawing/2014/main" id="{2703B4FD-3E4A-6C5B-227B-845996E53867}"/>
                </a:ext>
              </a:extLst>
            </p:cNvPr>
            <p:cNvSpPr txBox="1"/>
            <p:nvPr/>
          </p:nvSpPr>
          <p:spPr>
            <a:xfrm>
              <a:off x="8796263" y="3126683"/>
              <a:ext cx="410690" cy="246221"/>
            </a:xfrm>
            <a:prstGeom prst="rect">
              <a:avLst/>
            </a:prstGeom>
            <a:noFill/>
          </p:spPr>
          <p:txBody>
            <a:bodyPr wrap="none" rtlCol="0">
              <a:spAutoFit/>
            </a:bodyPr>
            <a:lstStyle/>
            <a:p>
              <a:r>
                <a:rPr lang="en-US" sz="1000" dirty="0">
                  <a:solidFill>
                    <a:schemeClr val="bg1"/>
                  </a:solidFill>
                </a:rPr>
                <a:t>Aug</a:t>
              </a:r>
            </a:p>
          </p:txBody>
        </p:sp>
        <p:sp>
          <p:nvSpPr>
            <p:cNvPr id="59" name="TextBox 58">
              <a:extLst>
                <a:ext uri="{FF2B5EF4-FFF2-40B4-BE49-F238E27FC236}">
                  <a16:creationId xmlns:a16="http://schemas.microsoft.com/office/drawing/2014/main" id="{25C419F7-52A6-0B85-21A4-C6808B0117A2}"/>
                </a:ext>
              </a:extLst>
            </p:cNvPr>
            <p:cNvSpPr txBox="1"/>
            <p:nvPr/>
          </p:nvSpPr>
          <p:spPr>
            <a:xfrm>
              <a:off x="8796263" y="3430061"/>
              <a:ext cx="410690" cy="246221"/>
            </a:xfrm>
            <a:prstGeom prst="rect">
              <a:avLst/>
            </a:prstGeom>
            <a:noFill/>
          </p:spPr>
          <p:txBody>
            <a:bodyPr wrap="none" rtlCol="0">
              <a:spAutoFit/>
            </a:bodyPr>
            <a:lstStyle/>
            <a:p>
              <a:r>
                <a:rPr lang="en-US" sz="1000" dirty="0">
                  <a:solidFill>
                    <a:schemeClr val="bg1"/>
                  </a:solidFill>
                </a:rPr>
                <a:t>Sep</a:t>
              </a:r>
            </a:p>
          </p:txBody>
        </p:sp>
        <p:sp>
          <p:nvSpPr>
            <p:cNvPr id="60" name="TextBox 59">
              <a:extLst>
                <a:ext uri="{FF2B5EF4-FFF2-40B4-BE49-F238E27FC236}">
                  <a16:creationId xmlns:a16="http://schemas.microsoft.com/office/drawing/2014/main" id="{0AC3445F-D424-E0F8-4F63-4496F597604E}"/>
                </a:ext>
              </a:extLst>
            </p:cNvPr>
            <p:cNvSpPr txBox="1"/>
            <p:nvPr/>
          </p:nvSpPr>
          <p:spPr>
            <a:xfrm>
              <a:off x="8796263" y="3750479"/>
              <a:ext cx="383438" cy="246221"/>
            </a:xfrm>
            <a:prstGeom prst="rect">
              <a:avLst/>
            </a:prstGeom>
            <a:noFill/>
          </p:spPr>
          <p:txBody>
            <a:bodyPr wrap="none" rtlCol="0">
              <a:spAutoFit/>
            </a:bodyPr>
            <a:lstStyle/>
            <a:p>
              <a:r>
                <a:rPr lang="en-US" sz="1000" dirty="0">
                  <a:solidFill>
                    <a:schemeClr val="bg1"/>
                  </a:solidFill>
                </a:rPr>
                <a:t>Oct</a:t>
              </a:r>
            </a:p>
          </p:txBody>
        </p:sp>
        <p:sp>
          <p:nvSpPr>
            <p:cNvPr id="61" name="TextBox 60">
              <a:extLst>
                <a:ext uri="{FF2B5EF4-FFF2-40B4-BE49-F238E27FC236}">
                  <a16:creationId xmlns:a16="http://schemas.microsoft.com/office/drawing/2014/main" id="{EEDD1120-D7E4-D3C2-C094-97276B9F3BFA}"/>
                </a:ext>
              </a:extLst>
            </p:cNvPr>
            <p:cNvSpPr txBox="1"/>
            <p:nvPr/>
          </p:nvSpPr>
          <p:spPr>
            <a:xfrm>
              <a:off x="8796263" y="4053857"/>
              <a:ext cx="412292" cy="246221"/>
            </a:xfrm>
            <a:prstGeom prst="rect">
              <a:avLst/>
            </a:prstGeom>
            <a:noFill/>
          </p:spPr>
          <p:txBody>
            <a:bodyPr wrap="none" rtlCol="0">
              <a:spAutoFit/>
            </a:bodyPr>
            <a:lstStyle/>
            <a:p>
              <a:r>
                <a:rPr lang="en-US" sz="1000" dirty="0">
                  <a:solidFill>
                    <a:schemeClr val="bg1"/>
                  </a:solidFill>
                </a:rPr>
                <a:t>Nov</a:t>
              </a:r>
            </a:p>
          </p:txBody>
        </p:sp>
        <p:sp>
          <p:nvSpPr>
            <p:cNvPr id="62" name="TextBox 61">
              <a:extLst>
                <a:ext uri="{FF2B5EF4-FFF2-40B4-BE49-F238E27FC236}">
                  <a16:creationId xmlns:a16="http://schemas.microsoft.com/office/drawing/2014/main" id="{259562BB-DC52-B986-3715-C365A07CB412}"/>
                </a:ext>
              </a:extLst>
            </p:cNvPr>
            <p:cNvSpPr txBox="1"/>
            <p:nvPr/>
          </p:nvSpPr>
          <p:spPr>
            <a:xfrm>
              <a:off x="8796263" y="4364199"/>
              <a:ext cx="412292" cy="246221"/>
            </a:xfrm>
            <a:prstGeom prst="rect">
              <a:avLst/>
            </a:prstGeom>
            <a:noFill/>
          </p:spPr>
          <p:txBody>
            <a:bodyPr wrap="none" rtlCol="0">
              <a:spAutoFit/>
            </a:bodyPr>
            <a:lstStyle/>
            <a:p>
              <a:r>
                <a:rPr lang="en-US" sz="1000" dirty="0">
                  <a:solidFill>
                    <a:schemeClr val="bg1"/>
                  </a:solidFill>
                </a:rPr>
                <a:t>Dec</a:t>
              </a:r>
            </a:p>
          </p:txBody>
        </p:sp>
        <p:sp>
          <p:nvSpPr>
            <p:cNvPr id="63" name="TextBox 62">
              <a:extLst>
                <a:ext uri="{FF2B5EF4-FFF2-40B4-BE49-F238E27FC236}">
                  <a16:creationId xmlns:a16="http://schemas.microsoft.com/office/drawing/2014/main" id="{B76A007D-F0E1-939E-56C5-5C42DFA7D523}"/>
                </a:ext>
              </a:extLst>
            </p:cNvPr>
            <p:cNvSpPr txBox="1"/>
            <p:nvPr/>
          </p:nvSpPr>
          <p:spPr>
            <a:xfrm>
              <a:off x="7129881" y="4056083"/>
              <a:ext cx="1601721" cy="246221"/>
            </a:xfrm>
            <a:prstGeom prst="rect">
              <a:avLst/>
            </a:prstGeom>
            <a:noFill/>
          </p:spPr>
          <p:txBody>
            <a:bodyPr wrap="none" rtlCol="0">
              <a:spAutoFit/>
            </a:bodyPr>
            <a:lstStyle/>
            <a:p>
              <a:pPr algn="r"/>
              <a:r>
                <a:rPr lang="en-US" sz="1000" dirty="0">
                  <a:solidFill>
                    <a:srgbClr val="DD99BC"/>
                  </a:solidFill>
                </a:rPr>
                <a:t>Parent et al. </a:t>
              </a:r>
              <a:r>
                <a:rPr lang="en-US" sz="1000" i="1" dirty="0">
                  <a:solidFill>
                    <a:srgbClr val="DD99BC"/>
                  </a:solidFill>
                </a:rPr>
                <a:t>Neuroimage</a:t>
              </a:r>
              <a:endParaRPr lang="en-US" sz="1000" dirty="0">
                <a:solidFill>
                  <a:srgbClr val="DD99BC"/>
                </a:solidFill>
              </a:endParaRPr>
            </a:p>
          </p:txBody>
        </p:sp>
        <p:sp>
          <p:nvSpPr>
            <p:cNvPr id="64" name="TextBox 63">
              <a:extLst>
                <a:ext uri="{FF2B5EF4-FFF2-40B4-BE49-F238E27FC236}">
                  <a16:creationId xmlns:a16="http://schemas.microsoft.com/office/drawing/2014/main" id="{26623494-5DF9-CE24-7AC5-D343E3C04AFC}"/>
                </a:ext>
              </a:extLst>
            </p:cNvPr>
            <p:cNvSpPr txBox="1"/>
            <p:nvPr/>
          </p:nvSpPr>
          <p:spPr>
            <a:xfrm>
              <a:off x="6709895" y="3430061"/>
              <a:ext cx="2021707" cy="246221"/>
            </a:xfrm>
            <a:prstGeom prst="rect">
              <a:avLst/>
            </a:prstGeom>
            <a:noFill/>
          </p:spPr>
          <p:txBody>
            <a:bodyPr wrap="none" rtlCol="0">
              <a:spAutoFit/>
            </a:bodyPr>
            <a:lstStyle/>
            <a:p>
              <a:pPr algn="r"/>
              <a:r>
                <a:rPr lang="en-US" sz="1000" dirty="0">
                  <a:solidFill>
                    <a:srgbClr val="DD99BC"/>
                  </a:solidFill>
                </a:rPr>
                <a:t>Liebe et al. </a:t>
              </a:r>
              <a:r>
                <a:rPr lang="en-US" sz="1000" i="1" dirty="0">
                  <a:solidFill>
                    <a:srgbClr val="DD99BC"/>
                  </a:solidFill>
                </a:rPr>
                <a:t>Molecular Psychiatry</a:t>
              </a:r>
              <a:endParaRPr lang="en-US" sz="1000" dirty="0">
                <a:solidFill>
                  <a:srgbClr val="DD99BC"/>
                </a:solidFill>
              </a:endParaRPr>
            </a:p>
          </p:txBody>
        </p:sp>
        <p:sp>
          <p:nvSpPr>
            <p:cNvPr id="65" name="TextBox 64">
              <a:extLst>
                <a:ext uri="{FF2B5EF4-FFF2-40B4-BE49-F238E27FC236}">
                  <a16:creationId xmlns:a16="http://schemas.microsoft.com/office/drawing/2014/main" id="{7F07209D-98CA-411A-9FA4-6C91E99FE71E}"/>
                </a:ext>
              </a:extLst>
            </p:cNvPr>
            <p:cNvSpPr txBox="1"/>
            <p:nvPr/>
          </p:nvSpPr>
          <p:spPr>
            <a:xfrm>
              <a:off x="6596081" y="1816538"/>
              <a:ext cx="2135521" cy="246221"/>
            </a:xfrm>
            <a:prstGeom prst="rect">
              <a:avLst/>
            </a:prstGeom>
            <a:noFill/>
          </p:spPr>
          <p:txBody>
            <a:bodyPr wrap="none" rtlCol="0">
              <a:spAutoFit/>
            </a:bodyPr>
            <a:lstStyle/>
            <a:p>
              <a:pPr algn="r"/>
              <a:r>
                <a:rPr lang="en-US" sz="1000" dirty="0">
                  <a:solidFill>
                    <a:srgbClr val="DD99BC"/>
                  </a:solidFill>
                </a:rPr>
                <a:t>Cassidy et al. </a:t>
              </a:r>
              <a:r>
                <a:rPr lang="en-US" sz="1000" i="1" dirty="0" err="1">
                  <a:solidFill>
                    <a:srgbClr val="DD99BC"/>
                  </a:solidFill>
                </a:rPr>
                <a:t>Neuropsychopharm</a:t>
              </a:r>
              <a:r>
                <a:rPr lang="en-US" sz="1000" i="1" dirty="0">
                  <a:solidFill>
                    <a:srgbClr val="DD99BC"/>
                  </a:solidFill>
                </a:rPr>
                <a:t>.</a:t>
              </a:r>
            </a:p>
          </p:txBody>
        </p:sp>
        <p:sp>
          <p:nvSpPr>
            <p:cNvPr id="66" name="TextBox 65">
              <a:extLst>
                <a:ext uri="{FF2B5EF4-FFF2-40B4-BE49-F238E27FC236}">
                  <a16:creationId xmlns:a16="http://schemas.microsoft.com/office/drawing/2014/main" id="{BCF18C2D-4C8A-2275-F0E0-A9BD0EDF7C19}"/>
                </a:ext>
              </a:extLst>
            </p:cNvPr>
            <p:cNvSpPr txBox="1"/>
            <p:nvPr/>
          </p:nvSpPr>
          <p:spPr>
            <a:xfrm>
              <a:off x="7141103" y="4319595"/>
              <a:ext cx="1590499" cy="246221"/>
            </a:xfrm>
            <a:prstGeom prst="rect">
              <a:avLst/>
            </a:prstGeom>
            <a:noFill/>
          </p:spPr>
          <p:txBody>
            <a:bodyPr wrap="none" rtlCol="0">
              <a:spAutoFit/>
            </a:bodyPr>
            <a:lstStyle/>
            <a:p>
              <a:pPr algn="r"/>
              <a:r>
                <a:rPr lang="en-US" sz="1000" dirty="0">
                  <a:solidFill>
                    <a:srgbClr val="7EBDC3"/>
                  </a:solidFill>
                </a:rPr>
                <a:t>Morris et al. </a:t>
              </a:r>
              <a:r>
                <a:rPr lang="en-US" sz="1000" i="1" dirty="0" err="1">
                  <a:solidFill>
                    <a:srgbClr val="7EBDC3"/>
                  </a:solidFill>
                </a:rPr>
                <a:t>NeuroImage</a:t>
              </a:r>
              <a:endParaRPr lang="en-US" sz="1000" dirty="0">
                <a:solidFill>
                  <a:srgbClr val="7EBDC3"/>
                </a:solidFill>
              </a:endParaRPr>
            </a:p>
          </p:txBody>
        </p:sp>
        <p:sp>
          <p:nvSpPr>
            <p:cNvPr id="67" name="TextBox 66">
              <a:extLst>
                <a:ext uri="{FF2B5EF4-FFF2-40B4-BE49-F238E27FC236}">
                  <a16:creationId xmlns:a16="http://schemas.microsoft.com/office/drawing/2014/main" id="{DCA8B25C-BDFA-EEFE-75C3-6FF97CD31F90}"/>
                </a:ext>
              </a:extLst>
            </p:cNvPr>
            <p:cNvSpPr txBox="1"/>
            <p:nvPr/>
          </p:nvSpPr>
          <p:spPr>
            <a:xfrm>
              <a:off x="7024083" y="1978319"/>
              <a:ext cx="1707519" cy="246221"/>
            </a:xfrm>
            <a:prstGeom prst="rect">
              <a:avLst/>
            </a:prstGeom>
            <a:noFill/>
          </p:spPr>
          <p:txBody>
            <a:bodyPr wrap="none" rtlCol="0">
              <a:spAutoFit/>
            </a:bodyPr>
            <a:lstStyle/>
            <a:p>
              <a:pPr algn="r"/>
              <a:r>
                <a:rPr lang="en-US" sz="1000" dirty="0">
                  <a:solidFill>
                    <a:srgbClr val="7EBDC3"/>
                  </a:solidFill>
                </a:rPr>
                <a:t>Dahl et al. </a:t>
              </a:r>
              <a:r>
                <a:rPr lang="en-US" sz="1000" i="1" dirty="0" err="1">
                  <a:solidFill>
                    <a:srgbClr val="7EBDC3"/>
                  </a:solidFill>
                </a:rPr>
                <a:t>Neurobio</a:t>
              </a:r>
              <a:r>
                <a:rPr lang="en-US" sz="1000" i="1" dirty="0">
                  <a:solidFill>
                    <a:srgbClr val="7EBDC3"/>
                  </a:solidFill>
                </a:rPr>
                <a:t>. Aging</a:t>
              </a:r>
              <a:endParaRPr lang="en-US" sz="1000" dirty="0">
                <a:solidFill>
                  <a:srgbClr val="7EBDC3"/>
                </a:solidFill>
              </a:endParaRPr>
            </a:p>
          </p:txBody>
        </p:sp>
        <p:sp>
          <p:nvSpPr>
            <p:cNvPr id="68" name="TextBox 67">
              <a:extLst>
                <a:ext uri="{FF2B5EF4-FFF2-40B4-BE49-F238E27FC236}">
                  <a16:creationId xmlns:a16="http://schemas.microsoft.com/office/drawing/2014/main" id="{5E745A5A-5BE3-3BA5-D668-49E609566B62}"/>
                </a:ext>
              </a:extLst>
            </p:cNvPr>
            <p:cNvSpPr txBox="1"/>
            <p:nvPr/>
          </p:nvSpPr>
          <p:spPr>
            <a:xfrm>
              <a:off x="6794854" y="1480195"/>
              <a:ext cx="1936748" cy="246221"/>
            </a:xfrm>
            <a:prstGeom prst="rect">
              <a:avLst/>
            </a:prstGeom>
            <a:noFill/>
          </p:spPr>
          <p:txBody>
            <a:bodyPr wrap="none" rtlCol="0">
              <a:spAutoFit/>
            </a:bodyPr>
            <a:lstStyle/>
            <a:p>
              <a:pPr algn="r"/>
              <a:r>
                <a:rPr lang="en-US" sz="1000" dirty="0" err="1">
                  <a:solidFill>
                    <a:srgbClr val="7EBDC3"/>
                  </a:solidFill>
                </a:rPr>
                <a:t>Prokopiou</a:t>
              </a:r>
              <a:r>
                <a:rPr lang="en-US" sz="1000" dirty="0">
                  <a:solidFill>
                    <a:srgbClr val="7EBDC3"/>
                  </a:solidFill>
                </a:rPr>
                <a:t> et al. </a:t>
              </a:r>
              <a:r>
                <a:rPr lang="en-US" sz="1000" i="1" dirty="0">
                  <a:solidFill>
                    <a:srgbClr val="7EBDC3"/>
                  </a:solidFill>
                </a:rPr>
                <a:t>Nature Comm.</a:t>
              </a:r>
              <a:endParaRPr lang="en-US" sz="1000" dirty="0">
                <a:solidFill>
                  <a:srgbClr val="7EBDC3"/>
                </a:solidFill>
              </a:endParaRPr>
            </a:p>
          </p:txBody>
        </p:sp>
        <p:sp>
          <p:nvSpPr>
            <p:cNvPr id="69" name="TextBox 68">
              <a:extLst>
                <a:ext uri="{FF2B5EF4-FFF2-40B4-BE49-F238E27FC236}">
                  <a16:creationId xmlns:a16="http://schemas.microsoft.com/office/drawing/2014/main" id="{46C9D746-526F-A1B3-44D6-6AB790A04B10}"/>
                </a:ext>
              </a:extLst>
            </p:cNvPr>
            <p:cNvSpPr txBox="1"/>
            <p:nvPr/>
          </p:nvSpPr>
          <p:spPr>
            <a:xfrm>
              <a:off x="6474254" y="1237931"/>
              <a:ext cx="2257348" cy="246221"/>
            </a:xfrm>
            <a:prstGeom prst="rect">
              <a:avLst/>
            </a:prstGeom>
            <a:noFill/>
          </p:spPr>
          <p:txBody>
            <a:bodyPr wrap="none" rtlCol="0">
              <a:spAutoFit/>
            </a:bodyPr>
            <a:lstStyle/>
            <a:p>
              <a:pPr algn="r"/>
              <a:r>
                <a:rPr lang="en-US" sz="1000" dirty="0" err="1">
                  <a:solidFill>
                    <a:srgbClr val="7EBDC3"/>
                  </a:solidFill>
                </a:rPr>
                <a:t>Aghakhanyan</a:t>
              </a:r>
              <a:r>
                <a:rPr lang="en-US" sz="1000" dirty="0">
                  <a:solidFill>
                    <a:srgbClr val="7EBDC3"/>
                  </a:solidFill>
                </a:rPr>
                <a:t> et al. </a:t>
              </a:r>
              <a:r>
                <a:rPr lang="en-US" sz="1000" i="1" dirty="0" err="1">
                  <a:solidFill>
                    <a:srgbClr val="7EBDC3"/>
                  </a:solidFill>
                </a:rPr>
                <a:t>Neurobio</a:t>
              </a:r>
              <a:r>
                <a:rPr lang="en-US" sz="1000" i="1" dirty="0">
                  <a:solidFill>
                    <a:srgbClr val="7EBDC3"/>
                  </a:solidFill>
                </a:rPr>
                <a:t>. Aging.</a:t>
              </a:r>
            </a:p>
          </p:txBody>
        </p:sp>
        <p:sp>
          <p:nvSpPr>
            <p:cNvPr id="70" name="TextBox 69">
              <a:extLst>
                <a:ext uri="{FF2B5EF4-FFF2-40B4-BE49-F238E27FC236}">
                  <a16:creationId xmlns:a16="http://schemas.microsoft.com/office/drawing/2014/main" id="{DF38CAF7-D6FF-9757-525E-6342C7DC7243}"/>
                </a:ext>
              </a:extLst>
            </p:cNvPr>
            <p:cNvSpPr txBox="1"/>
            <p:nvPr/>
          </p:nvSpPr>
          <p:spPr>
            <a:xfrm>
              <a:off x="7732611" y="3108192"/>
              <a:ext cx="998991" cy="246221"/>
            </a:xfrm>
            <a:prstGeom prst="rect">
              <a:avLst/>
            </a:prstGeom>
            <a:noFill/>
          </p:spPr>
          <p:txBody>
            <a:bodyPr wrap="none" rtlCol="0">
              <a:spAutoFit/>
            </a:bodyPr>
            <a:lstStyle/>
            <a:p>
              <a:pPr algn="r"/>
              <a:r>
                <a:rPr lang="en-US" sz="1000" dirty="0">
                  <a:solidFill>
                    <a:srgbClr val="7EBDC3"/>
                  </a:solidFill>
                </a:rPr>
                <a:t>Lin et al. </a:t>
              </a:r>
              <a:r>
                <a:rPr lang="en-US" sz="1000" i="1" dirty="0">
                  <a:solidFill>
                    <a:srgbClr val="7EBDC3"/>
                  </a:solidFill>
                </a:rPr>
                <a:t>Brain</a:t>
              </a:r>
            </a:p>
          </p:txBody>
        </p:sp>
        <p:sp>
          <p:nvSpPr>
            <p:cNvPr id="71" name="TextBox 70">
              <a:extLst>
                <a:ext uri="{FF2B5EF4-FFF2-40B4-BE49-F238E27FC236}">
                  <a16:creationId xmlns:a16="http://schemas.microsoft.com/office/drawing/2014/main" id="{A87D50E9-4380-5A6A-6990-2EFD0A407F3D}"/>
                </a:ext>
              </a:extLst>
            </p:cNvPr>
            <p:cNvSpPr txBox="1"/>
            <p:nvPr/>
          </p:nvSpPr>
          <p:spPr>
            <a:xfrm>
              <a:off x="6780427" y="1625467"/>
              <a:ext cx="1951175" cy="246221"/>
            </a:xfrm>
            <a:prstGeom prst="rect">
              <a:avLst/>
            </a:prstGeom>
            <a:noFill/>
          </p:spPr>
          <p:txBody>
            <a:bodyPr wrap="none" rtlCol="0">
              <a:spAutoFit/>
            </a:bodyPr>
            <a:lstStyle/>
            <a:p>
              <a:pPr algn="r"/>
              <a:r>
                <a:rPr lang="en-US" sz="1000" b="1" dirty="0">
                  <a:solidFill>
                    <a:srgbClr val="92BDA3"/>
                  </a:solidFill>
                </a:rPr>
                <a:t>Jacobs et al. </a:t>
              </a:r>
              <a:r>
                <a:rPr lang="en-US" sz="1000" b="1" i="1" dirty="0" err="1">
                  <a:solidFill>
                    <a:srgbClr val="92BDA3"/>
                  </a:solidFill>
                </a:rPr>
                <a:t>Alz</a:t>
              </a:r>
              <a:r>
                <a:rPr lang="en-US" sz="1000" b="1" i="1" dirty="0">
                  <a:solidFill>
                    <a:srgbClr val="92BDA3"/>
                  </a:solidFill>
                </a:rPr>
                <a:t>. &amp; Dementia</a:t>
              </a:r>
              <a:endParaRPr lang="en-US" sz="1000" b="1" dirty="0">
                <a:solidFill>
                  <a:srgbClr val="92BDA3"/>
                </a:solidFill>
              </a:endParaRPr>
            </a:p>
          </p:txBody>
        </p:sp>
        <p:sp>
          <p:nvSpPr>
            <p:cNvPr id="72" name="TextBox 71">
              <a:extLst>
                <a:ext uri="{FF2B5EF4-FFF2-40B4-BE49-F238E27FC236}">
                  <a16:creationId xmlns:a16="http://schemas.microsoft.com/office/drawing/2014/main" id="{7C1DB097-B94D-AE89-9150-E190FD2B213F}"/>
                </a:ext>
              </a:extLst>
            </p:cNvPr>
            <p:cNvSpPr txBox="1"/>
            <p:nvPr/>
          </p:nvSpPr>
          <p:spPr>
            <a:xfrm>
              <a:off x="6735542" y="3738591"/>
              <a:ext cx="1996060" cy="246221"/>
            </a:xfrm>
            <a:prstGeom prst="rect">
              <a:avLst/>
            </a:prstGeom>
            <a:noFill/>
          </p:spPr>
          <p:txBody>
            <a:bodyPr wrap="none" rtlCol="0">
              <a:spAutoFit/>
            </a:bodyPr>
            <a:lstStyle/>
            <a:p>
              <a:pPr algn="r"/>
              <a:r>
                <a:rPr lang="en-US" sz="1000" dirty="0" err="1">
                  <a:solidFill>
                    <a:srgbClr val="92BDA3"/>
                  </a:solidFill>
                </a:rPr>
                <a:t>Gilvesy</a:t>
              </a:r>
              <a:r>
                <a:rPr lang="en-US" sz="1000" dirty="0">
                  <a:solidFill>
                    <a:srgbClr val="92BDA3"/>
                  </a:solidFill>
                </a:rPr>
                <a:t> et al. </a:t>
              </a:r>
              <a:r>
                <a:rPr lang="en-US" sz="1000" i="1" dirty="0" err="1">
                  <a:solidFill>
                    <a:srgbClr val="92BDA3"/>
                  </a:solidFill>
                </a:rPr>
                <a:t>Neuropathologica</a:t>
              </a:r>
              <a:endParaRPr lang="en-US" sz="1000" dirty="0">
                <a:solidFill>
                  <a:srgbClr val="92BDA3"/>
                </a:solidFill>
              </a:endParaRPr>
            </a:p>
          </p:txBody>
        </p:sp>
        <p:sp>
          <p:nvSpPr>
            <p:cNvPr id="73" name="TextBox 72">
              <a:extLst>
                <a:ext uri="{FF2B5EF4-FFF2-40B4-BE49-F238E27FC236}">
                  <a16:creationId xmlns:a16="http://schemas.microsoft.com/office/drawing/2014/main" id="{44C33B35-0614-5449-0B14-47B21E4C4FDB}"/>
                </a:ext>
              </a:extLst>
            </p:cNvPr>
            <p:cNvSpPr txBox="1"/>
            <p:nvPr/>
          </p:nvSpPr>
          <p:spPr>
            <a:xfrm>
              <a:off x="6669819" y="4492640"/>
              <a:ext cx="2061783" cy="246221"/>
            </a:xfrm>
            <a:prstGeom prst="rect">
              <a:avLst/>
            </a:prstGeom>
            <a:noFill/>
          </p:spPr>
          <p:txBody>
            <a:bodyPr wrap="none" rtlCol="0">
              <a:spAutoFit/>
            </a:bodyPr>
            <a:lstStyle/>
            <a:p>
              <a:pPr algn="r"/>
              <a:r>
                <a:rPr lang="en-US" sz="1000" dirty="0">
                  <a:solidFill>
                    <a:srgbClr val="92BDA3"/>
                  </a:solidFill>
                </a:rPr>
                <a:t>Murray et al. </a:t>
              </a:r>
              <a:r>
                <a:rPr lang="en-US" sz="1000" i="1" dirty="0">
                  <a:solidFill>
                    <a:srgbClr val="92BDA3"/>
                  </a:solidFill>
                </a:rPr>
                <a:t>Neurodegeneration</a:t>
              </a:r>
              <a:endParaRPr lang="en-US" sz="1000" dirty="0">
                <a:solidFill>
                  <a:srgbClr val="92BDA3"/>
                </a:solidFill>
              </a:endParaRPr>
            </a:p>
          </p:txBody>
        </p:sp>
      </p:grpSp>
      <p:cxnSp>
        <p:nvCxnSpPr>
          <p:cNvPr id="105" name="Google Shape;105;p2"/>
          <p:cNvCxnSpPr>
            <a:cxnSpLocks/>
          </p:cNvCxnSpPr>
          <p:nvPr/>
        </p:nvCxnSpPr>
        <p:spPr>
          <a:xfrm flipH="1">
            <a:off x="-23675" y="882660"/>
            <a:ext cx="9190233" cy="0"/>
          </a:xfrm>
          <a:prstGeom prst="straightConnector1">
            <a:avLst/>
          </a:prstGeom>
          <a:noFill/>
          <a:ln w="76200" cap="flat" cmpd="sng">
            <a:solidFill>
              <a:srgbClr val="FFA400"/>
            </a:solidFill>
            <a:prstDash val="solid"/>
            <a:round/>
            <a:headEnd type="none" w="sm" len="sm"/>
            <a:tailEnd type="none" w="sm" len="sm"/>
          </a:ln>
        </p:spPr>
      </p:cxnSp>
      <p:pic>
        <p:nvPicPr>
          <p:cNvPr id="108" name="Google Shape;108;p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1279" y="4801624"/>
            <a:ext cx="9166558" cy="59637"/>
          </a:xfrm>
          <a:prstGeom prst="rect">
            <a:avLst/>
          </a:prstGeom>
          <a:noFill/>
          <a:ln>
            <a:noFill/>
          </a:ln>
        </p:spPr>
      </p:pic>
      <p:grpSp>
        <p:nvGrpSpPr>
          <p:cNvPr id="96" name="Group 95">
            <a:extLst>
              <a:ext uri="{FF2B5EF4-FFF2-40B4-BE49-F238E27FC236}">
                <a16:creationId xmlns:a16="http://schemas.microsoft.com/office/drawing/2014/main" id="{162CE3D8-A97F-71E8-0E58-3BA18844D358}"/>
              </a:ext>
            </a:extLst>
          </p:cNvPr>
          <p:cNvGrpSpPr/>
          <p:nvPr/>
        </p:nvGrpSpPr>
        <p:grpSpPr>
          <a:xfrm>
            <a:off x="1304041" y="1441127"/>
            <a:ext cx="1898859" cy="1590744"/>
            <a:chOff x="1066838" y="1073426"/>
            <a:chExt cx="2087507" cy="1748781"/>
          </a:xfrm>
        </p:grpSpPr>
        <p:grpSp>
          <p:nvGrpSpPr>
            <p:cNvPr id="78" name="Group 77">
              <a:extLst>
                <a:ext uri="{FF2B5EF4-FFF2-40B4-BE49-F238E27FC236}">
                  <a16:creationId xmlns:a16="http://schemas.microsoft.com/office/drawing/2014/main" id="{CE524DA7-5642-17BB-DECC-8ED083935FB0}"/>
                </a:ext>
              </a:extLst>
            </p:cNvPr>
            <p:cNvGrpSpPr/>
            <p:nvPr/>
          </p:nvGrpSpPr>
          <p:grpSpPr>
            <a:xfrm>
              <a:off x="1071024" y="1073426"/>
              <a:ext cx="2083321" cy="1748781"/>
              <a:chOff x="612098" y="1311250"/>
              <a:chExt cx="2083321" cy="1748781"/>
            </a:xfrm>
          </p:grpSpPr>
          <p:pic>
            <p:nvPicPr>
              <p:cNvPr id="6" name="Picture 5">
                <a:extLst>
                  <a:ext uri="{FF2B5EF4-FFF2-40B4-BE49-F238E27FC236}">
                    <a16:creationId xmlns:a16="http://schemas.microsoft.com/office/drawing/2014/main" id="{4CB821DB-3419-8FA2-6713-CF20DAE2FAD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12098" y="1311250"/>
                <a:ext cx="2026146" cy="1748781"/>
              </a:xfrm>
              <a:prstGeom prst="rect">
                <a:avLst/>
              </a:prstGeom>
            </p:spPr>
          </p:pic>
          <p:pic>
            <p:nvPicPr>
              <p:cNvPr id="76" name="Picture 75">
                <a:extLst>
                  <a:ext uri="{FF2B5EF4-FFF2-40B4-BE49-F238E27FC236}">
                    <a16:creationId xmlns:a16="http://schemas.microsoft.com/office/drawing/2014/main" id="{22EEF6C9-925E-5B5A-8836-4F14BDE2F29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067078" y="1355390"/>
                <a:ext cx="628341" cy="516298"/>
              </a:xfrm>
              <a:prstGeom prst="rect">
                <a:avLst/>
              </a:prstGeom>
            </p:spPr>
          </p:pic>
        </p:grpSp>
        <p:sp>
          <p:nvSpPr>
            <p:cNvPr id="84" name="TextBox 83">
              <a:extLst>
                <a:ext uri="{FF2B5EF4-FFF2-40B4-BE49-F238E27FC236}">
                  <a16:creationId xmlns:a16="http://schemas.microsoft.com/office/drawing/2014/main" id="{A51D4BD9-B422-4CC8-E8B7-F6BF0E7F9DF7}"/>
                </a:ext>
              </a:extLst>
            </p:cNvPr>
            <p:cNvSpPr txBox="1"/>
            <p:nvPr/>
          </p:nvSpPr>
          <p:spPr>
            <a:xfrm rot="16200000">
              <a:off x="983482" y="1817011"/>
              <a:ext cx="428322" cy="261610"/>
            </a:xfrm>
            <a:prstGeom prst="rect">
              <a:avLst/>
            </a:prstGeom>
            <a:noFill/>
          </p:spPr>
          <p:txBody>
            <a:bodyPr wrap="none" rtlCol="0">
              <a:spAutoFit/>
            </a:bodyPr>
            <a:lstStyle/>
            <a:p>
              <a:r>
                <a:rPr lang="en-US" sz="1050" dirty="0">
                  <a:solidFill>
                    <a:srgbClr val="4A0D66"/>
                  </a:solidFill>
                </a:rPr>
                <a:t>Tau</a:t>
              </a:r>
            </a:p>
          </p:txBody>
        </p:sp>
      </p:grpSp>
      <p:grpSp>
        <p:nvGrpSpPr>
          <p:cNvPr id="97" name="Group 96">
            <a:extLst>
              <a:ext uri="{FF2B5EF4-FFF2-40B4-BE49-F238E27FC236}">
                <a16:creationId xmlns:a16="http://schemas.microsoft.com/office/drawing/2014/main" id="{C56CDA91-FE0C-454D-8EC3-C51480A85570}"/>
              </a:ext>
            </a:extLst>
          </p:cNvPr>
          <p:cNvGrpSpPr/>
          <p:nvPr/>
        </p:nvGrpSpPr>
        <p:grpSpPr>
          <a:xfrm>
            <a:off x="3401126" y="1408427"/>
            <a:ext cx="1882630" cy="1668339"/>
            <a:chOff x="3832166" y="961191"/>
            <a:chExt cx="2069666" cy="1834086"/>
          </a:xfrm>
        </p:grpSpPr>
        <p:grpSp>
          <p:nvGrpSpPr>
            <p:cNvPr id="79" name="Group 78">
              <a:extLst>
                <a:ext uri="{FF2B5EF4-FFF2-40B4-BE49-F238E27FC236}">
                  <a16:creationId xmlns:a16="http://schemas.microsoft.com/office/drawing/2014/main" id="{D448B04E-36B5-25E7-54CA-D0591D12AD57}"/>
                </a:ext>
              </a:extLst>
            </p:cNvPr>
            <p:cNvGrpSpPr/>
            <p:nvPr/>
          </p:nvGrpSpPr>
          <p:grpSpPr>
            <a:xfrm>
              <a:off x="4012129" y="961191"/>
              <a:ext cx="1889703" cy="1834086"/>
              <a:chOff x="4021775" y="1320576"/>
              <a:chExt cx="1889703" cy="1834086"/>
            </a:xfrm>
          </p:grpSpPr>
          <p:pic>
            <p:nvPicPr>
              <p:cNvPr id="9" name="Picture 8">
                <a:extLst>
                  <a:ext uri="{FF2B5EF4-FFF2-40B4-BE49-F238E27FC236}">
                    <a16:creationId xmlns:a16="http://schemas.microsoft.com/office/drawing/2014/main" id="{E3D03730-1788-6071-A0AF-A39EC5FE4B4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3"/>
              <a:stretch/>
            </p:blipFill>
            <p:spPr>
              <a:xfrm>
                <a:off x="4021775" y="1321335"/>
                <a:ext cx="1736971" cy="1833327"/>
              </a:xfrm>
              <a:prstGeom prst="rect">
                <a:avLst/>
              </a:prstGeom>
            </p:spPr>
          </p:pic>
          <p:pic>
            <p:nvPicPr>
              <p:cNvPr id="77" name="Picture 76">
                <a:extLst>
                  <a:ext uri="{FF2B5EF4-FFF2-40B4-BE49-F238E27FC236}">
                    <a16:creationId xmlns:a16="http://schemas.microsoft.com/office/drawing/2014/main" id="{0E684EA9-ADB2-09F9-DCC8-EE421C50BF9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250574" y="1320576"/>
                <a:ext cx="660904" cy="428001"/>
              </a:xfrm>
              <a:prstGeom prst="rect">
                <a:avLst/>
              </a:prstGeom>
            </p:spPr>
          </p:pic>
        </p:grpSp>
        <p:sp>
          <p:nvSpPr>
            <p:cNvPr id="85" name="TextBox 84">
              <a:extLst>
                <a:ext uri="{FF2B5EF4-FFF2-40B4-BE49-F238E27FC236}">
                  <a16:creationId xmlns:a16="http://schemas.microsoft.com/office/drawing/2014/main" id="{94773F12-7B18-77EB-E049-4E3C0B24ED10}"/>
                </a:ext>
              </a:extLst>
            </p:cNvPr>
            <p:cNvSpPr txBox="1"/>
            <p:nvPr/>
          </p:nvSpPr>
          <p:spPr>
            <a:xfrm rot="16200000">
              <a:off x="3742467" y="1676967"/>
              <a:ext cx="458540" cy="279142"/>
            </a:xfrm>
            <a:prstGeom prst="rect">
              <a:avLst/>
            </a:prstGeom>
            <a:noFill/>
          </p:spPr>
          <p:txBody>
            <a:bodyPr wrap="none" rtlCol="0">
              <a:spAutoFit/>
            </a:bodyPr>
            <a:lstStyle/>
            <a:p>
              <a:r>
                <a:rPr lang="en-US" sz="1050" dirty="0">
                  <a:solidFill>
                    <a:srgbClr val="4A0D66"/>
                  </a:solidFill>
                </a:rPr>
                <a:t>Tau</a:t>
              </a:r>
            </a:p>
          </p:txBody>
        </p:sp>
      </p:grpSp>
      <p:grpSp>
        <p:nvGrpSpPr>
          <p:cNvPr id="94" name="Group 93">
            <a:extLst>
              <a:ext uri="{FF2B5EF4-FFF2-40B4-BE49-F238E27FC236}">
                <a16:creationId xmlns:a16="http://schemas.microsoft.com/office/drawing/2014/main" id="{5DCACF7A-BA92-9EDD-3357-CBA544F47CE0}"/>
              </a:ext>
            </a:extLst>
          </p:cNvPr>
          <p:cNvGrpSpPr/>
          <p:nvPr/>
        </p:nvGrpSpPr>
        <p:grpSpPr>
          <a:xfrm>
            <a:off x="1530291" y="3120091"/>
            <a:ext cx="1570935" cy="1286494"/>
            <a:chOff x="918589" y="2940345"/>
            <a:chExt cx="1720440" cy="1408929"/>
          </a:xfrm>
        </p:grpSpPr>
        <p:pic>
          <p:nvPicPr>
            <p:cNvPr id="74" name="Picture 73">
              <a:extLst>
                <a:ext uri="{FF2B5EF4-FFF2-40B4-BE49-F238E27FC236}">
                  <a16:creationId xmlns:a16="http://schemas.microsoft.com/office/drawing/2014/main" id="{E9465DB1-C788-4633-BA50-9760FA8780B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18589" y="2940345"/>
              <a:ext cx="1644383" cy="1109826"/>
            </a:xfrm>
            <a:prstGeom prst="rect">
              <a:avLst/>
            </a:prstGeom>
          </p:spPr>
        </p:pic>
        <p:pic>
          <p:nvPicPr>
            <p:cNvPr id="86" name="Picture 85">
              <a:extLst>
                <a:ext uri="{FF2B5EF4-FFF2-40B4-BE49-F238E27FC236}">
                  <a16:creationId xmlns:a16="http://schemas.microsoft.com/office/drawing/2014/main" id="{8659631D-2254-A245-8508-EC27861F92BA}"/>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68189" y="4146787"/>
              <a:ext cx="1644383" cy="202487"/>
            </a:xfrm>
            <a:prstGeom prst="rect">
              <a:avLst/>
            </a:prstGeom>
          </p:spPr>
        </p:pic>
        <p:sp>
          <p:nvSpPr>
            <p:cNvPr id="88" name="Rectangle 87">
              <a:extLst>
                <a:ext uri="{FF2B5EF4-FFF2-40B4-BE49-F238E27FC236}">
                  <a16:creationId xmlns:a16="http://schemas.microsoft.com/office/drawing/2014/main" id="{D1E0A752-07F3-F900-152F-D3DDFBE4D8F6}"/>
                </a:ext>
              </a:extLst>
            </p:cNvPr>
            <p:cNvSpPr/>
            <p:nvPr/>
          </p:nvSpPr>
          <p:spPr>
            <a:xfrm>
              <a:off x="1178234" y="4083245"/>
              <a:ext cx="253169" cy="115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06E2F2A8-F5F6-B375-9F29-6041B2B3EBB7}"/>
                </a:ext>
              </a:extLst>
            </p:cNvPr>
            <p:cNvSpPr/>
            <p:nvPr/>
          </p:nvSpPr>
          <p:spPr>
            <a:xfrm>
              <a:off x="2084463" y="4056197"/>
              <a:ext cx="253169" cy="142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79F016D1-D867-FC1F-9B39-74EDC9F44120}"/>
                </a:ext>
              </a:extLst>
            </p:cNvPr>
            <p:cNvSpPr/>
            <p:nvPr/>
          </p:nvSpPr>
          <p:spPr>
            <a:xfrm>
              <a:off x="2385860" y="3956104"/>
              <a:ext cx="253169" cy="142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BA61C16-ED83-207F-BD04-84A6B7B5ED19}"/>
              </a:ext>
            </a:extLst>
          </p:cNvPr>
          <p:cNvGrpSpPr/>
          <p:nvPr/>
        </p:nvGrpSpPr>
        <p:grpSpPr>
          <a:xfrm>
            <a:off x="3686183" y="3126683"/>
            <a:ext cx="1536356" cy="1328434"/>
            <a:chOff x="4012129" y="2933650"/>
            <a:chExt cx="1682570" cy="1454860"/>
          </a:xfrm>
        </p:grpSpPr>
        <p:pic>
          <p:nvPicPr>
            <p:cNvPr id="75" name="Picture 74">
              <a:extLst>
                <a:ext uri="{FF2B5EF4-FFF2-40B4-BE49-F238E27FC236}">
                  <a16:creationId xmlns:a16="http://schemas.microsoft.com/office/drawing/2014/main" id="{269502B3-3BC3-AE77-30CC-F2EFF033A8E6}"/>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073790" y="2933650"/>
              <a:ext cx="1613648" cy="1154826"/>
            </a:xfrm>
            <a:prstGeom prst="rect">
              <a:avLst/>
            </a:prstGeom>
          </p:spPr>
        </p:pic>
        <p:pic>
          <p:nvPicPr>
            <p:cNvPr id="87" name="Picture 86">
              <a:extLst>
                <a:ext uri="{FF2B5EF4-FFF2-40B4-BE49-F238E27FC236}">
                  <a16:creationId xmlns:a16="http://schemas.microsoft.com/office/drawing/2014/main" id="{FDC6BF0F-BF77-0FA3-DFBC-AA3188F13E77}"/>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4012129" y="4174340"/>
              <a:ext cx="1613647" cy="214170"/>
            </a:xfrm>
            <a:prstGeom prst="rect">
              <a:avLst/>
            </a:prstGeom>
          </p:spPr>
        </p:pic>
        <p:sp>
          <p:nvSpPr>
            <p:cNvPr id="91" name="Rectangle 90">
              <a:extLst>
                <a:ext uri="{FF2B5EF4-FFF2-40B4-BE49-F238E27FC236}">
                  <a16:creationId xmlns:a16="http://schemas.microsoft.com/office/drawing/2014/main" id="{C1CC4BCB-27E4-0827-9E6A-57352119E52C}"/>
                </a:ext>
              </a:extLst>
            </p:cNvPr>
            <p:cNvSpPr/>
            <p:nvPr/>
          </p:nvSpPr>
          <p:spPr>
            <a:xfrm>
              <a:off x="4239738" y="4085493"/>
              <a:ext cx="253169" cy="142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66E6C740-AF68-027D-AEE4-B0E27C010089}"/>
                </a:ext>
              </a:extLst>
            </p:cNvPr>
            <p:cNvSpPr/>
            <p:nvPr/>
          </p:nvSpPr>
          <p:spPr>
            <a:xfrm>
              <a:off x="5213921" y="4098479"/>
              <a:ext cx="253169" cy="142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57E8F4C4-50CF-6378-7A81-498900CD2F17}"/>
                </a:ext>
              </a:extLst>
            </p:cNvPr>
            <p:cNvSpPr/>
            <p:nvPr/>
          </p:nvSpPr>
          <p:spPr>
            <a:xfrm>
              <a:off x="5441530" y="4004412"/>
              <a:ext cx="253169" cy="142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EEC7E2A4-E82B-C434-1769-40F4825D5F97}"/>
              </a:ext>
            </a:extLst>
          </p:cNvPr>
          <p:cNvSpPr txBox="1"/>
          <p:nvPr/>
        </p:nvSpPr>
        <p:spPr>
          <a:xfrm>
            <a:off x="74050" y="974850"/>
            <a:ext cx="6309741" cy="338554"/>
          </a:xfrm>
          <a:prstGeom prst="rect">
            <a:avLst/>
          </a:prstGeom>
          <a:noFill/>
        </p:spPr>
        <p:txBody>
          <a:bodyPr wrap="none" rtlCol="0">
            <a:spAutoFit/>
          </a:bodyPr>
          <a:lstStyle/>
          <a:p>
            <a:r>
              <a:rPr lang="en-US" sz="1600" b="1" dirty="0">
                <a:solidFill>
                  <a:srgbClr val="4A0D66"/>
                </a:solidFill>
              </a:rPr>
              <a:t>Waning LC Integrity Precedes Cortical Tau in Preclinical ADAD</a:t>
            </a:r>
          </a:p>
        </p:txBody>
      </p:sp>
      <p:pic>
        <p:nvPicPr>
          <p:cNvPr id="10" name="Picture 9">
            <a:extLst>
              <a:ext uri="{FF2B5EF4-FFF2-40B4-BE49-F238E27FC236}">
                <a16:creationId xmlns:a16="http://schemas.microsoft.com/office/drawing/2014/main" id="{657C08B0-EB7E-53B5-56DF-FA158DF4635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312102" y="-1398"/>
            <a:ext cx="849473" cy="849473"/>
          </a:xfrm>
          <a:prstGeom prst="rect">
            <a:avLst/>
          </a:prstGeom>
        </p:spPr>
      </p:pic>
    </p:spTree>
    <p:extLst>
      <p:ext uri="{BB962C8B-B14F-4D97-AF65-F5344CB8AC3E}">
        <p14:creationId xmlns:p14="http://schemas.microsoft.com/office/powerpoint/2010/main" val="224781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11279" y="9132"/>
            <a:ext cx="9144000" cy="479248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0" y="9133"/>
            <a:ext cx="9144000" cy="873525"/>
          </a:xfrm>
          <a:prstGeom prst="rect">
            <a:avLst/>
          </a:prstGeom>
          <a:solidFill>
            <a:srgbClr val="4A0D66"/>
          </a:solidFill>
          <a:ln w="25400" cap="flat" cmpd="sng">
            <a:solidFill>
              <a:srgbClr val="4A0D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2" descr="Image result for twitter logo with transparent background"/>
          <p:cNvSpPr/>
          <p:nvPr/>
        </p:nvSpPr>
        <p:spPr>
          <a:xfrm>
            <a:off x="155575" y="-108347"/>
            <a:ext cx="304800" cy="2286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54" name="Picture 6">
            <a:extLst>
              <a:ext uri="{FF2B5EF4-FFF2-40B4-BE49-F238E27FC236}">
                <a16:creationId xmlns:a16="http://schemas.microsoft.com/office/drawing/2014/main" id="{8913C973-7526-4505-5B01-12DCC8154B8E}"/>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6140" b="94298" l="2724" r="92607">
                        <a14:foregroundMark x1="24903" y1="75439" x2="26459" y2="64035"/>
                        <a14:foregroundMark x1="22568" y1="6579" x2="39300" y2="8333"/>
                        <a14:foregroundMark x1="55642" y1="94298" x2="61868" y2="91667"/>
                        <a14:foregroundMark x1="69650" y1="16667" x2="75097" y2="28070"/>
                        <a14:foregroundMark x1="88716" y1="72807" x2="92607" y2="62719"/>
                        <a14:backgroundMark x1="1946" y1="42544" x2="4280" y2="45175"/>
                        <a14:backgroundMark x1="2724" y1="32018" x2="3113" y2="39474"/>
                        <a14:backgroundMark x1="2724" y1="41228" x2="2724" y2="35088"/>
                        <a14:backgroundMark x1="1946" y1="31140" x2="3113" y2="42544"/>
                        <a14:backgroundMark x1="77432" y1="36842" x2="77043" y2="38596"/>
                        <a14:backgroundMark x1="77432" y1="30702" x2="81712" y2="37719"/>
                        <a14:backgroundMark x1="84047" y1="39912" x2="80156" y2="39035"/>
                        <a14:backgroundMark x1="78210" y1="28070" x2="78210" y2="33333"/>
                        <a14:backgroundMark x1="65370" y1="87719" x2="80156" y2="77632"/>
                        <a14:backgroundMark x1="64202" y1="85965" x2="78988" y2="78509"/>
                        <a14:backgroundMark x1="78988" y1="80263" x2="76265" y2="83333"/>
                        <a14:backgroundMark x1="74319" y1="84211" x2="74319" y2="84211"/>
                        <a14:backgroundMark x1="75097" y1="84649" x2="75097" y2="84649"/>
                        <a14:backgroundMark x1="75097" y1="79825" x2="75097" y2="82895"/>
                        <a14:backgroundMark x1="20623" y1="75877" x2="21012" y2="82456"/>
                      </a14:backgroundRemoval>
                    </a14:imgEffect>
                  </a14:imgLayer>
                </a14:imgProps>
              </a:ext>
              <a:ext uri="{28A0092B-C50C-407E-A947-70E740481C1C}">
                <a14:useLocalDpi xmlns:a14="http://schemas.microsoft.com/office/drawing/2010/main"/>
              </a:ext>
            </a:extLst>
          </a:blip>
          <a:srcRect/>
          <a:stretch/>
        </p:blipFill>
        <p:spPr bwMode="auto">
          <a:xfrm>
            <a:off x="74050" y="75051"/>
            <a:ext cx="386325" cy="34217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4;p2">
            <a:extLst>
              <a:ext uri="{FF2B5EF4-FFF2-40B4-BE49-F238E27FC236}">
                <a16:creationId xmlns:a16="http://schemas.microsoft.com/office/drawing/2014/main" id="{E1C0AB2E-2504-CD57-1AED-4F10BB8B6283}"/>
              </a:ext>
            </a:extLst>
          </p:cNvPr>
          <p:cNvSpPr txBox="1"/>
          <p:nvPr/>
        </p:nvSpPr>
        <p:spPr>
          <a:xfrm>
            <a:off x="627229" y="85345"/>
            <a:ext cx="8361196" cy="7114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92BDA3"/>
                </a:solidFill>
                <a:latin typeface="Arial"/>
                <a:ea typeface="Arial"/>
                <a:cs typeface="Arial"/>
                <a:sym typeface="Arial"/>
              </a:rPr>
              <a:t>Area 3: Tau Accumulation and the Locus Coeruleus</a:t>
            </a:r>
            <a:endParaRPr lang="en-US" sz="2000" b="1" dirty="0">
              <a:solidFill>
                <a:srgbClr val="92BDA3"/>
              </a:solidFill>
            </a:endParaRPr>
          </a:p>
          <a:p>
            <a:pPr marL="0" marR="0" lvl="0" indent="0" algn="l" rtl="0">
              <a:lnSpc>
                <a:spcPct val="100000"/>
              </a:lnSpc>
              <a:spcBef>
                <a:spcPts val="0"/>
              </a:spcBef>
              <a:spcAft>
                <a:spcPts val="0"/>
              </a:spcAft>
              <a:buClr>
                <a:srgbClr val="000000"/>
              </a:buClr>
              <a:buSzPts val="2000"/>
              <a:buFont typeface="Arial"/>
              <a:buNone/>
            </a:pPr>
            <a:endParaRPr sz="2000" b="1" dirty="0">
              <a:solidFill>
                <a:schemeClr val="lt1"/>
              </a:solidFill>
            </a:endParaRPr>
          </a:p>
        </p:txBody>
      </p:sp>
      <p:pic>
        <p:nvPicPr>
          <p:cNvPr id="5" name="Picture 4">
            <a:extLst>
              <a:ext uri="{FF2B5EF4-FFF2-40B4-BE49-F238E27FC236}">
                <a16:creationId xmlns:a16="http://schemas.microsoft.com/office/drawing/2014/main" id="{E8944307-8537-B1E0-03C7-45CD57E1814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621917" y="1409761"/>
            <a:ext cx="1507574" cy="3077424"/>
          </a:xfrm>
          <a:prstGeom prst="rect">
            <a:avLst/>
          </a:prstGeom>
        </p:spPr>
      </p:pic>
      <p:sp>
        <p:nvSpPr>
          <p:cNvPr id="7" name="TextBox 6">
            <a:extLst>
              <a:ext uri="{FF2B5EF4-FFF2-40B4-BE49-F238E27FC236}">
                <a16:creationId xmlns:a16="http://schemas.microsoft.com/office/drawing/2014/main" id="{04F8B94A-3702-AA17-60FE-629EF89CFDB7}"/>
              </a:ext>
            </a:extLst>
          </p:cNvPr>
          <p:cNvSpPr txBox="1"/>
          <p:nvPr/>
        </p:nvSpPr>
        <p:spPr>
          <a:xfrm>
            <a:off x="3291970" y="4502124"/>
            <a:ext cx="3284875" cy="307777"/>
          </a:xfrm>
          <a:prstGeom prst="rect">
            <a:avLst/>
          </a:prstGeom>
          <a:noFill/>
        </p:spPr>
        <p:txBody>
          <a:bodyPr wrap="none" rtlCol="0">
            <a:spAutoFit/>
          </a:bodyPr>
          <a:lstStyle/>
          <a:p>
            <a:pPr algn="r"/>
            <a:r>
              <a:rPr lang="en-US" b="1" dirty="0" err="1">
                <a:solidFill>
                  <a:srgbClr val="92BDA3"/>
                </a:solidFill>
              </a:rPr>
              <a:t>Gilvesy</a:t>
            </a:r>
            <a:r>
              <a:rPr lang="en-US" b="1" dirty="0">
                <a:solidFill>
                  <a:srgbClr val="92BDA3"/>
                </a:solidFill>
              </a:rPr>
              <a:t> et al. </a:t>
            </a:r>
            <a:r>
              <a:rPr lang="en-US" b="1" i="1" dirty="0">
                <a:solidFill>
                  <a:srgbClr val="92BDA3"/>
                </a:solidFill>
              </a:rPr>
              <a:t>Acta </a:t>
            </a:r>
            <a:r>
              <a:rPr lang="en-US" b="1" i="1" dirty="0" err="1">
                <a:solidFill>
                  <a:srgbClr val="92BDA3"/>
                </a:solidFill>
              </a:rPr>
              <a:t>Neuropathologica</a:t>
            </a:r>
            <a:endParaRPr lang="en-US" b="1" i="1" dirty="0">
              <a:solidFill>
                <a:srgbClr val="92BDA3"/>
              </a:solidFill>
            </a:endParaRPr>
          </a:p>
        </p:txBody>
      </p:sp>
      <p:pic>
        <p:nvPicPr>
          <p:cNvPr id="37" name="Picture 36">
            <a:extLst>
              <a:ext uri="{FF2B5EF4-FFF2-40B4-BE49-F238E27FC236}">
                <a16:creationId xmlns:a16="http://schemas.microsoft.com/office/drawing/2014/main" id="{45F1C236-43CE-FE98-C9E3-E0755917A2B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185915" y="1383768"/>
            <a:ext cx="1829949" cy="3160457"/>
          </a:xfrm>
          <a:prstGeom prst="rect">
            <a:avLst/>
          </a:prstGeom>
        </p:spPr>
      </p:pic>
      <p:grpSp>
        <p:nvGrpSpPr>
          <p:cNvPr id="3" name="Group 2">
            <a:extLst>
              <a:ext uri="{FF2B5EF4-FFF2-40B4-BE49-F238E27FC236}">
                <a16:creationId xmlns:a16="http://schemas.microsoft.com/office/drawing/2014/main" id="{D0BF64D6-B334-E348-75F5-6E38922DC3A4}"/>
              </a:ext>
            </a:extLst>
          </p:cNvPr>
          <p:cNvGrpSpPr/>
          <p:nvPr/>
        </p:nvGrpSpPr>
        <p:grpSpPr>
          <a:xfrm>
            <a:off x="6474254" y="899227"/>
            <a:ext cx="2748729" cy="3978603"/>
            <a:chOff x="6474254" y="899227"/>
            <a:chExt cx="2748729" cy="3978603"/>
          </a:xfrm>
        </p:grpSpPr>
        <p:sp>
          <p:nvSpPr>
            <p:cNvPr id="6" name="Rectangle 5">
              <a:extLst>
                <a:ext uri="{FF2B5EF4-FFF2-40B4-BE49-F238E27FC236}">
                  <a16:creationId xmlns:a16="http://schemas.microsoft.com/office/drawing/2014/main" id="{CF8B1B5A-3FC4-61C8-A932-E7EFABE4F5B8}"/>
                </a:ext>
              </a:extLst>
            </p:cNvPr>
            <p:cNvSpPr/>
            <p:nvPr/>
          </p:nvSpPr>
          <p:spPr>
            <a:xfrm>
              <a:off x="6531429" y="899227"/>
              <a:ext cx="2635129" cy="3978603"/>
            </a:xfrm>
            <a:prstGeom prst="rect">
              <a:avLst/>
            </a:prstGeom>
            <a:solidFill>
              <a:srgbClr val="4A0D6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1869F16E-50D7-E42B-8A2D-48BF2BCAD05A}"/>
                </a:ext>
              </a:extLst>
            </p:cNvPr>
            <p:cNvCxnSpPr>
              <a:cxnSpLocks/>
            </p:cNvCxnSpPr>
            <p:nvPr/>
          </p:nvCxnSpPr>
          <p:spPr>
            <a:xfrm>
              <a:off x="8748034" y="993783"/>
              <a:ext cx="0" cy="3727073"/>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D6DAF92-AA81-1D51-9449-83F65DC46578}"/>
                </a:ext>
              </a:extLst>
            </p:cNvPr>
            <p:cNvCxnSpPr>
              <a:cxnSpLocks/>
            </p:cNvCxnSpPr>
            <p:nvPr/>
          </p:nvCxnSpPr>
          <p:spPr>
            <a:xfrm>
              <a:off x="8660570" y="107342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DA66666-001C-8774-5458-6735359F4FAA}"/>
                </a:ext>
              </a:extLst>
            </p:cNvPr>
            <p:cNvCxnSpPr>
              <a:cxnSpLocks/>
            </p:cNvCxnSpPr>
            <p:nvPr/>
          </p:nvCxnSpPr>
          <p:spPr>
            <a:xfrm>
              <a:off x="8660570" y="1383768"/>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E0FF9D-7748-EC36-485B-4B66241010CF}"/>
                </a:ext>
              </a:extLst>
            </p:cNvPr>
            <p:cNvCxnSpPr>
              <a:cxnSpLocks/>
            </p:cNvCxnSpPr>
            <p:nvPr/>
          </p:nvCxnSpPr>
          <p:spPr>
            <a:xfrm>
              <a:off x="8660569" y="1694110"/>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EB3EE97-532B-A0CB-EE69-7513EAE7E9C2}"/>
                </a:ext>
              </a:extLst>
            </p:cNvPr>
            <p:cNvCxnSpPr>
              <a:cxnSpLocks/>
            </p:cNvCxnSpPr>
            <p:nvPr/>
          </p:nvCxnSpPr>
          <p:spPr>
            <a:xfrm>
              <a:off x="8660568" y="2004452"/>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9C2C9B8-7C87-2F7B-0690-B4618A1849B0}"/>
                </a:ext>
              </a:extLst>
            </p:cNvPr>
            <p:cNvCxnSpPr>
              <a:cxnSpLocks/>
            </p:cNvCxnSpPr>
            <p:nvPr/>
          </p:nvCxnSpPr>
          <p:spPr>
            <a:xfrm>
              <a:off x="8660568" y="2314794"/>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D099FA0-B261-991D-EE6A-4AAE704FF9A9}"/>
                </a:ext>
              </a:extLst>
            </p:cNvPr>
            <p:cNvCxnSpPr>
              <a:cxnSpLocks/>
            </p:cNvCxnSpPr>
            <p:nvPr/>
          </p:nvCxnSpPr>
          <p:spPr>
            <a:xfrm>
              <a:off x="8660568" y="262513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68210B0-E9A7-C35E-3691-C89C6D529C5B}"/>
                </a:ext>
              </a:extLst>
            </p:cNvPr>
            <p:cNvCxnSpPr>
              <a:cxnSpLocks/>
            </p:cNvCxnSpPr>
            <p:nvPr/>
          </p:nvCxnSpPr>
          <p:spPr>
            <a:xfrm>
              <a:off x="8660568" y="2935478"/>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1B013D8-B662-B0F5-3228-883B8E601160}"/>
                </a:ext>
              </a:extLst>
            </p:cNvPr>
            <p:cNvCxnSpPr>
              <a:cxnSpLocks/>
            </p:cNvCxnSpPr>
            <p:nvPr/>
          </p:nvCxnSpPr>
          <p:spPr>
            <a:xfrm>
              <a:off x="8660568" y="3245820"/>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0C4577D-2384-B43D-6B92-9252248D5B0C}"/>
                </a:ext>
              </a:extLst>
            </p:cNvPr>
            <p:cNvCxnSpPr>
              <a:cxnSpLocks/>
            </p:cNvCxnSpPr>
            <p:nvPr/>
          </p:nvCxnSpPr>
          <p:spPr>
            <a:xfrm>
              <a:off x="8660567" y="3556162"/>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21704A3-ADD5-803A-FBA9-898DEB2C1FD2}"/>
                </a:ext>
              </a:extLst>
            </p:cNvPr>
            <p:cNvCxnSpPr>
              <a:cxnSpLocks/>
            </p:cNvCxnSpPr>
            <p:nvPr/>
          </p:nvCxnSpPr>
          <p:spPr>
            <a:xfrm>
              <a:off x="8660567" y="3866504"/>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EFC3F8E-E60C-926C-9C50-54FA4900257F}"/>
                </a:ext>
              </a:extLst>
            </p:cNvPr>
            <p:cNvCxnSpPr>
              <a:cxnSpLocks/>
            </p:cNvCxnSpPr>
            <p:nvPr/>
          </p:nvCxnSpPr>
          <p:spPr>
            <a:xfrm>
              <a:off x="8660567" y="417684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A91530C-81E7-4CAA-EDAD-0A1D9373B909}"/>
                </a:ext>
              </a:extLst>
            </p:cNvPr>
            <p:cNvCxnSpPr>
              <a:cxnSpLocks/>
            </p:cNvCxnSpPr>
            <p:nvPr/>
          </p:nvCxnSpPr>
          <p:spPr>
            <a:xfrm>
              <a:off x="8660567" y="4487185"/>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3ED8FECA-E152-8ADA-25B5-86F4870A21AA}"/>
                </a:ext>
              </a:extLst>
            </p:cNvPr>
            <p:cNvSpPr txBox="1"/>
            <p:nvPr/>
          </p:nvSpPr>
          <p:spPr>
            <a:xfrm>
              <a:off x="8796263" y="946225"/>
              <a:ext cx="389850" cy="246221"/>
            </a:xfrm>
            <a:prstGeom prst="rect">
              <a:avLst/>
            </a:prstGeom>
            <a:noFill/>
          </p:spPr>
          <p:txBody>
            <a:bodyPr wrap="none" rtlCol="0">
              <a:spAutoFit/>
            </a:bodyPr>
            <a:lstStyle/>
            <a:p>
              <a:r>
                <a:rPr lang="en-US" sz="1000" dirty="0">
                  <a:solidFill>
                    <a:schemeClr val="bg1"/>
                  </a:solidFill>
                </a:rPr>
                <a:t>Jan</a:t>
              </a:r>
            </a:p>
          </p:txBody>
        </p:sp>
        <p:sp>
          <p:nvSpPr>
            <p:cNvPr id="50" name="TextBox 49">
              <a:extLst>
                <a:ext uri="{FF2B5EF4-FFF2-40B4-BE49-F238E27FC236}">
                  <a16:creationId xmlns:a16="http://schemas.microsoft.com/office/drawing/2014/main" id="{8D48E0EC-69D5-CBE7-42DE-24201D78674A}"/>
                </a:ext>
              </a:extLst>
            </p:cNvPr>
            <p:cNvSpPr txBox="1"/>
            <p:nvPr/>
          </p:nvSpPr>
          <p:spPr>
            <a:xfrm>
              <a:off x="8796263" y="1240534"/>
              <a:ext cx="404278" cy="246221"/>
            </a:xfrm>
            <a:prstGeom prst="rect">
              <a:avLst/>
            </a:prstGeom>
            <a:noFill/>
          </p:spPr>
          <p:txBody>
            <a:bodyPr wrap="none" rtlCol="0">
              <a:spAutoFit/>
            </a:bodyPr>
            <a:lstStyle/>
            <a:p>
              <a:r>
                <a:rPr lang="en-US" sz="1000" dirty="0">
                  <a:solidFill>
                    <a:schemeClr val="bg1"/>
                  </a:solidFill>
                </a:rPr>
                <a:t>Feb</a:t>
              </a:r>
            </a:p>
          </p:txBody>
        </p:sp>
        <p:sp>
          <p:nvSpPr>
            <p:cNvPr id="51" name="TextBox 50">
              <a:extLst>
                <a:ext uri="{FF2B5EF4-FFF2-40B4-BE49-F238E27FC236}">
                  <a16:creationId xmlns:a16="http://schemas.microsoft.com/office/drawing/2014/main" id="{167CE13C-95F5-EB4C-51D8-2E7ED930899D}"/>
                </a:ext>
              </a:extLst>
            </p:cNvPr>
            <p:cNvSpPr txBox="1"/>
            <p:nvPr/>
          </p:nvSpPr>
          <p:spPr>
            <a:xfrm>
              <a:off x="8796263" y="1559384"/>
              <a:ext cx="405880" cy="246221"/>
            </a:xfrm>
            <a:prstGeom prst="rect">
              <a:avLst/>
            </a:prstGeom>
            <a:noFill/>
          </p:spPr>
          <p:txBody>
            <a:bodyPr wrap="none" rtlCol="0">
              <a:spAutoFit/>
            </a:bodyPr>
            <a:lstStyle/>
            <a:p>
              <a:r>
                <a:rPr lang="en-US" sz="1000" dirty="0">
                  <a:solidFill>
                    <a:schemeClr val="bg1"/>
                  </a:solidFill>
                </a:rPr>
                <a:t>Mar</a:t>
              </a:r>
            </a:p>
          </p:txBody>
        </p:sp>
        <p:sp>
          <p:nvSpPr>
            <p:cNvPr id="52" name="TextBox 51">
              <a:extLst>
                <a:ext uri="{FF2B5EF4-FFF2-40B4-BE49-F238E27FC236}">
                  <a16:creationId xmlns:a16="http://schemas.microsoft.com/office/drawing/2014/main" id="{712A4CC5-51D9-B9C7-1D4B-370E750AF18D}"/>
                </a:ext>
              </a:extLst>
            </p:cNvPr>
            <p:cNvSpPr txBox="1"/>
            <p:nvPr/>
          </p:nvSpPr>
          <p:spPr>
            <a:xfrm>
              <a:off x="8796263" y="1878234"/>
              <a:ext cx="383438" cy="246221"/>
            </a:xfrm>
            <a:prstGeom prst="rect">
              <a:avLst/>
            </a:prstGeom>
            <a:noFill/>
          </p:spPr>
          <p:txBody>
            <a:bodyPr wrap="none" rtlCol="0">
              <a:spAutoFit/>
            </a:bodyPr>
            <a:lstStyle/>
            <a:p>
              <a:r>
                <a:rPr lang="en-US" sz="1000" dirty="0">
                  <a:solidFill>
                    <a:schemeClr val="bg1"/>
                  </a:solidFill>
                </a:rPr>
                <a:t>Apr</a:t>
              </a:r>
            </a:p>
          </p:txBody>
        </p:sp>
        <p:sp>
          <p:nvSpPr>
            <p:cNvPr id="53" name="TextBox 52">
              <a:extLst>
                <a:ext uri="{FF2B5EF4-FFF2-40B4-BE49-F238E27FC236}">
                  <a16:creationId xmlns:a16="http://schemas.microsoft.com/office/drawing/2014/main" id="{CF498736-D89E-B31B-8D72-2049B0BA6C46}"/>
                </a:ext>
              </a:extLst>
            </p:cNvPr>
            <p:cNvSpPr txBox="1"/>
            <p:nvPr/>
          </p:nvSpPr>
          <p:spPr>
            <a:xfrm>
              <a:off x="8796263" y="2188267"/>
              <a:ext cx="426720" cy="246221"/>
            </a:xfrm>
            <a:prstGeom prst="rect">
              <a:avLst/>
            </a:prstGeom>
            <a:noFill/>
          </p:spPr>
          <p:txBody>
            <a:bodyPr wrap="none" rtlCol="0">
              <a:spAutoFit/>
            </a:bodyPr>
            <a:lstStyle/>
            <a:p>
              <a:r>
                <a:rPr lang="en-US" sz="1000" dirty="0">
                  <a:solidFill>
                    <a:schemeClr val="bg1"/>
                  </a:solidFill>
                </a:rPr>
                <a:t>May</a:t>
              </a:r>
            </a:p>
          </p:txBody>
        </p:sp>
        <p:sp>
          <p:nvSpPr>
            <p:cNvPr id="54" name="TextBox 53">
              <a:extLst>
                <a:ext uri="{FF2B5EF4-FFF2-40B4-BE49-F238E27FC236}">
                  <a16:creationId xmlns:a16="http://schemas.microsoft.com/office/drawing/2014/main" id="{4ED503D0-FA61-A32D-DA2B-F3274D43D1E8}"/>
                </a:ext>
              </a:extLst>
            </p:cNvPr>
            <p:cNvSpPr txBox="1"/>
            <p:nvPr/>
          </p:nvSpPr>
          <p:spPr>
            <a:xfrm>
              <a:off x="8796263" y="2498052"/>
              <a:ext cx="389850" cy="246221"/>
            </a:xfrm>
            <a:prstGeom prst="rect">
              <a:avLst/>
            </a:prstGeom>
            <a:noFill/>
          </p:spPr>
          <p:txBody>
            <a:bodyPr wrap="none" rtlCol="0">
              <a:spAutoFit/>
            </a:bodyPr>
            <a:lstStyle/>
            <a:p>
              <a:r>
                <a:rPr lang="en-US" sz="1000" dirty="0">
                  <a:solidFill>
                    <a:schemeClr val="bg1"/>
                  </a:solidFill>
                </a:rPr>
                <a:t>Jun</a:t>
              </a:r>
            </a:p>
          </p:txBody>
        </p:sp>
        <p:sp>
          <p:nvSpPr>
            <p:cNvPr id="55" name="TextBox 54">
              <a:extLst>
                <a:ext uri="{FF2B5EF4-FFF2-40B4-BE49-F238E27FC236}">
                  <a16:creationId xmlns:a16="http://schemas.microsoft.com/office/drawing/2014/main" id="{89BE4693-90A2-7663-90FC-37EEAA4F0841}"/>
                </a:ext>
              </a:extLst>
            </p:cNvPr>
            <p:cNvSpPr txBox="1"/>
            <p:nvPr/>
          </p:nvSpPr>
          <p:spPr>
            <a:xfrm>
              <a:off x="8796263" y="2794054"/>
              <a:ext cx="348172" cy="246221"/>
            </a:xfrm>
            <a:prstGeom prst="rect">
              <a:avLst/>
            </a:prstGeom>
            <a:noFill/>
          </p:spPr>
          <p:txBody>
            <a:bodyPr wrap="none" rtlCol="0">
              <a:spAutoFit/>
            </a:bodyPr>
            <a:lstStyle/>
            <a:p>
              <a:r>
                <a:rPr lang="en-US" sz="1000" dirty="0">
                  <a:solidFill>
                    <a:schemeClr val="bg1"/>
                  </a:solidFill>
                </a:rPr>
                <a:t>Jul</a:t>
              </a:r>
            </a:p>
          </p:txBody>
        </p:sp>
        <p:sp>
          <p:nvSpPr>
            <p:cNvPr id="56" name="TextBox 55">
              <a:extLst>
                <a:ext uri="{FF2B5EF4-FFF2-40B4-BE49-F238E27FC236}">
                  <a16:creationId xmlns:a16="http://schemas.microsoft.com/office/drawing/2014/main" id="{CF2A2497-A32E-B1D7-9236-5A248D58B603}"/>
                </a:ext>
              </a:extLst>
            </p:cNvPr>
            <p:cNvSpPr txBox="1"/>
            <p:nvPr/>
          </p:nvSpPr>
          <p:spPr>
            <a:xfrm>
              <a:off x="8796263" y="3126683"/>
              <a:ext cx="410690" cy="246221"/>
            </a:xfrm>
            <a:prstGeom prst="rect">
              <a:avLst/>
            </a:prstGeom>
            <a:noFill/>
          </p:spPr>
          <p:txBody>
            <a:bodyPr wrap="none" rtlCol="0">
              <a:spAutoFit/>
            </a:bodyPr>
            <a:lstStyle/>
            <a:p>
              <a:r>
                <a:rPr lang="en-US" sz="1000" dirty="0">
                  <a:solidFill>
                    <a:schemeClr val="bg1"/>
                  </a:solidFill>
                </a:rPr>
                <a:t>Aug</a:t>
              </a:r>
            </a:p>
          </p:txBody>
        </p:sp>
        <p:sp>
          <p:nvSpPr>
            <p:cNvPr id="57" name="TextBox 56">
              <a:extLst>
                <a:ext uri="{FF2B5EF4-FFF2-40B4-BE49-F238E27FC236}">
                  <a16:creationId xmlns:a16="http://schemas.microsoft.com/office/drawing/2014/main" id="{F3580B76-46AD-CEEB-DCFE-00CB7D04DB34}"/>
                </a:ext>
              </a:extLst>
            </p:cNvPr>
            <p:cNvSpPr txBox="1"/>
            <p:nvPr/>
          </p:nvSpPr>
          <p:spPr>
            <a:xfrm>
              <a:off x="8796263" y="3430061"/>
              <a:ext cx="410690" cy="246221"/>
            </a:xfrm>
            <a:prstGeom prst="rect">
              <a:avLst/>
            </a:prstGeom>
            <a:noFill/>
          </p:spPr>
          <p:txBody>
            <a:bodyPr wrap="none" rtlCol="0">
              <a:spAutoFit/>
            </a:bodyPr>
            <a:lstStyle/>
            <a:p>
              <a:r>
                <a:rPr lang="en-US" sz="1000" dirty="0">
                  <a:solidFill>
                    <a:schemeClr val="bg1"/>
                  </a:solidFill>
                </a:rPr>
                <a:t>Sep</a:t>
              </a:r>
            </a:p>
          </p:txBody>
        </p:sp>
        <p:sp>
          <p:nvSpPr>
            <p:cNvPr id="58" name="TextBox 57">
              <a:extLst>
                <a:ext uri="{FF2B5EF4-FFF2-40B4-BE49-F238E27FC236}">
                  <a16:creationId xmlns:a16="http://schemas.microsoft.com/office/drawing/2014/main" id="{D993976E-C85F-8F68-628C-B610375ADF85}"/>
                </a:ext>
              </a:extLst>
            </p:cNvPr>
            <p:cNvSpPr txBox="1"/>
            <p:nvPr/>
          </p:nvSpPr>
          <p:spPr>
            <a:xfrm>
              <a:off x="8796263" y="3750479"/>
              <a:ext cx="383438" cy="246221"/>
            </a:xfrm>
            <a:prstGeom prst="rect">
              <a:avLst/>
            </a:prstGeom>
            <a:noFill/>
          </p:spPr>
          <p:txBody>
            <a:bodyPr wrap="none" rtlCol="0">
              <a:spAutoFit/>
            </a:bodyPr>
            <a:lstStyle/>
            <a:p>
              <a:r>
                <a:rPr lang="en-US" sz="1000" dirty="0">
                  <a:solidFill>
                    <a:schemeClr val="bg1"/>
                  </a:solidFill>
                </a:rPr>
                <a:t>Oct</a:t>
              </a:r>
            </a:p>
          </p:txBody>
        </p:sp>
        <p:sp>
          <p:nvSpPr>
            <p:cNvPr id="59" name="TextBox 58">
              <a:extLst>
                <a:ext uri="{FF2B5EF4-FFF2-40B4-BE49-F238E27FC236}">
                  <a16:creationId xmlns:a16="http://schemas.microsoft.com/office/drawing/2014/main" id="{496787A0-5BFC-A359-B51D-16F6F7CF9C5D}"/>
                </a:ext>
              </a:extLst>
            </p:cNvPr>
            <p:cNvSpPr txBox="1"/>
            <p:nvPr/>
          </p:nvSpPr>
          <p:spPr>
            <a:xfrm>
              <a:off x="8796263" y="4053857"/>
              <a:ext cx="412292" cy="246221"/>
            </a:xfrm>
            <a:prstGeom prst="rect">
              <a:avLst/>
            </a:prstGeom>
            <a:noFill/>
          </p:spPr>
          <p:txBody>
            <a:bodyPr wrap="none" rtlCol="0">
              <a:spAutoFit/>
            </a:bodyPr>
            <a:lstStyle/>
            <a:p>
              <a:r>
                <a:rPr lang="en-US" sz="1000" dirty="0">
                  <a:solidFill>
                    <a:schemeClr val="bg1"/>
                  </a:solidFill>
                </a:rPr>
                <a:t>Nov</a:t>
              </a:r>
            </a:p>
          </p:txBody>
        </p:sp>
        <p:sp>
          <p:nvSpPr>
            <p:cNvPr id="60" name="TextBox 59">
              <a:extLst>
                <a:ext uri="{FF2B5EF4-FFF2-40B4-BE49-F238E27FC236}">
                  <a16:creationId xmlns:a16="http://schemas.microsoft.com/office/drawing/2014/main" id="{96ECE85B-0CAC-C07F-5422-D60A47B2796A}"/>
                </a:ext>
              </a:extLst>
            </p:cNvPr>
            <p:cNvSpPr txBox="1"/>
            <p:nvPr/>
          </p:nvSpPr>
          <p:spPr>
            <a:xfrm>
              <a:off x="8796263" y="4364199"/>
              <a:ext cx="412292" cy="246221"/>
            </a:xfrm>
            <a:prstGeom prst="rect">
              <a:avLst/>
            </a:prstGeom>
            <a:noFill/>
          </p:spPr>
          <p:txBody>
            <a:bodyPr wrap="none" rtlCol="0">
              <a:spAutoFit/>
            </a:bodyPr>
            <a:lstStyle/>
            <a:p>
              <a:r>
                <a:rPr lang="en-US" sz="1000" dirty="0">
                  <a:solidFill>
                    <a:schemeClr val="bg1"/>
                  </a:solidFill>
                </a:rPr>
                <a:t>Dec</a:t>
              </a:r>
            </a:p>
          </p:txBody>
        </p:sp>
        <p:sp>
          <p:nvSpPr>
            <p:cNvPr id="61" name="TextBox 60">
              <a:extLst>
                <a:ext uri="{FF2B5EF4-FFF2-40B4-BE49-F238E27FC236}">
                  <a16:creationId xmlns:a16="http://schemas.microsoft.com/office/drawing/2014/main" id="{6710C114-FDC1-A3F1-B5FB-4C0D2DF1FAE3}"/>
                </a:ext>
              </a:extLst>
            </p:cNvPr>
            <p:cNvSpPr txBox="1"/>
            <p:nvPr/>
          </p:nvSpPr>
          <p:spPr>
            <a:xfrm>
              <a:off x="7129881" y="4056083"/>
              <a:ext cx="1601721" cy="246221"/>
            </a:xfrm>
            <a:prstGeom prst="rect">
              <a:avLst/>
            </a:prstGeom>
            <a:noFill/>
          </p:spPr>
          <p:txBody>
            <a:bodyPr wrap="none" rtlCol="0">
              <a:spAutoFit/>
            </a:bodyPr>
            <a:lstStyle/>
            <a:p>
              <a:pPr algn="r"/>
              <a:r>
                <a:rPr lang="en-US" sz="1000" dirty="0">
                  <a:solidFill>
                    <a:srgbClr val="DD99BC"/>
                  </a:solidFill>
                </a:rPr>
                <a:t>Parent et al. </a:t>
              </a:r>
              <a:r>
                <a:rPr lang="en-US" sz="1000" i="1" dirty="0">
                  <a:solidFill>
                    <a:srgbClr val="DD99BC"/>
                  </a:solidFill>
                </a:rPr>
                <a:t>Neuroimage</a:t>
              </a:r>
              <a:endParaRPr lang="en-US" sz="1000" dirty="0">
                <a:solidFill>
                  <a:srgbClr val="DD99BC"/>
                </a:solidFill>
              </a:endParaRPr>
            </a:p>
          </p:txBody>
        </p:sp>
        <p:sp>
          <p:nvSpPr>
            <p:cNvPr id="62" name="TextBox 61">
              <a:extLst>
                <a:ext uri="{FF2B5EF4-FFF2-40B4-BE49-F238E27FC236}">
                  <a16:creationId xmlns:a16="http://schemas.microsoft.com/office/drawing/2014/main" id="{FD41805B-5C11-BEA0-CB0F-CA4C3D9974DE}"/>
                </a:ext>
              </a:extLst>
            </p:cNvPr>
            <p:cNvSpPr txBox="1"/>
            <p:nvPr/>
          </p:nvSpPr>
          <p:spPr>
            <a:xfrm>
              <a:off x="6709895" y="3430061"/>
              <a:ext cx="2021707" cy="246221"/>
            </a:xfrm>
            <a:prstGeom prst="rect">
              <a:avLst/>
            </a:prstGeom>
            <a:noFill/>
          </p:spPr>
          <p:txBody>
            <a:bodyPr wrap="none" rtlCol="0">
              <a:spAutoFit/>
            </a:bodyPr>
            <a:lstStyle/>
            <a:p>
              <a:pPr algn="r"/>
              <a:r>
                <a:rPr lang="en-US" sz="1000" dirty="0">
                  <a:solidFill>
                    <a:srgbClr val="DD99BC"/>
                  </a:solidFill>
                </a:rPr>
                <a:t>Liebe et al. </a:t>
              </a:r>
              <a:r>
                <a:rPr lang="en-US" sz="1000" i="1" dirty="0">
                  <a:solidFill>
                    <a:srgbClr val="DD99BC"/>
                  </a:solidFill>
                </a:rPr>
                <a:t>Molecular Psychiatry</a:t>
              </a:r>
              <a:endParaRPr lang="en-US" sz="1000" dirty="0">
                <a:solidFill>
                  <a:srgbClr val="DD99BC"/>
                </a:solidFill>
              </a:endParaRPr>
            </a:p>
          </p:txBody>
        </p:sp>
        <p:sp>
          <p:nvSpPr>
            <p:cNvPr id="63" name="TextBox 62">
              <a:extLst>
                <a:ext uri="{FF2B5EF4-FFF2-40B4-BE49-F238E27FC236}">
                  <a16:creationId xmlns:a16="http://schemas.microsoft.com/office/drawing/2014/main" id="{9E1B76FF-BC0E-27CC-B8C1-71341B28F2F0}"/>
                </a:ext>
              </a:extLst>
            </p:cNvPr>
            <p:cNvSpPr txBox="1"/>
            <p:nvPr/>
          </p:nvSpPr>
          <p:spPr>
            <a:xfrm>
              <a:off x="6596081" y="1816538"/>
              <a:ext cx="2135521" cy="246221"/>
            </a:xfrm>
            <a:prstGeom prst="rect">
              <a:avLst/>
            </a:prstGeom>
            <a:noFill/>
          </p:spPr>
          <p:txBody>
            <a:bodyPr wrap="none" rtlCol="0">
              <a:spAutoFit/>
            </a:bodyPr>
            <a:lstStyle/>
            <a:p>
              <a:pPr algn="r"/>
              <a:r>
                <a:rPr lang="en-US" sz="1000" dirty="0">
                  <a:solidFill>
                    <a:srgbClr val="DD99BC"/>
                  </a:solidFill>
                </a:rPr>
                <a:t>Cassidy et al. </a:t>
              </a:r>
              <a:r>
                <a:rPr lang="en-US" sz="1000" i="1" dirty="0" err="1">
                  <a:solidFill>
                    <a:srgbClr val="DD99BC"/>
                  </a:solidFill>
                </a:rPr>
                <a:t>Neuropsychopharm</a:t>
              </a:r>
              <a:r>
                <a:rPr lang="en-US" sz="1000" i="1" dirty="0">
                  <a:solidFill>
                    <a:srgbClr val="DD99BC"/>
                  </a:solidFill>
                </a:rPr>
                <a:t>.</a:t>
              </a:r>
            </a:p>
          </p:txBody>
        </p:sp>
        <p:sp>
          <p:nvSpPr>
            <p:cNvPr id="64" name="TextBox 63">
              <a:extLst>
                <a:ext uri="{FF2B5EF4-FFF2-40B4-BE49-F238E27FC236}">
                  <a16:creationId xmlns:a16="http://schemas.microsoft.com/office/drawing/2014/main" id="{C64A893C-FAA5-C890-9F9A-3A306EE76967}"/>
                </a:ext>
              </a:extLst>
            </p:cNvPr>
            <p:cNvSpPr txBox="1"/>
            <p:nvPr/>
          </p:nvSpPr>
          <p:spPr>
            <a:xfrm>
              <a:off x="7141103" y="4319595"/>
              <a:ext cx="1590499" cy="246221"/>
            </a:xfrm>
            <a:prstGeom prst="rect">
              <a:avLst/>
            </a:prstGeom>
            <a:noFill/>
          </p:spPr>
          <p:txBody>
            <a:bodyPr wrap="none" rtlCol="0">
              <a:spAutoFit/>
            </a:bodyPr>
            <a:lstStyle/>
            <a:p>
              <a:pPr algn="r"/>
              <a:r>
                <a:rPr lang="en-US" sz="1000" dirty="0">
                  <a:solidFill>
                    <a:srgbClr val="7EBDC3"/>
                  </a:solidFill>
                </a:rPr>
                <a:t>Morris et al. </a:t>
              </a:r>
              <a:r>
                <a:rPr lang="en-US" sz="1000" i="1" dirty="0" err="1">
                  <a:solidFill>
                    <a:srgbClr val="7EBDC3"/>
                  </a:solidFill>
                </a:rPr>
                <a:t>NeuroImage</a:t>
              </a:r>
              <a:endParaRPr lang="en-US" sz="1000" dirty="0">
                <a:solidFill>
                  <a:srgbClr val="7EBDC3"/>
                </a:solidFill>
              </a:endParaRPr>
            </a:p>
          </p:txBody>
        </p:sp>
        <p:sp>
          <p:nvSpPr>
            <p:cNvPr id="65" name="TextBox 64">
              <a:extLst>
                <a:ext uri="{FF2B5EF4-FFF2-40B4-BE49-F238E27FC236}">
                  <a16:creationId xmlns:a16="http://schemas.microsoft.com/office/drawing/2014/main" id="{F1554958-BDA6-69DA-AC6E-31C1C684AAEC}"/>
                </a:ext>
              </a:extLst>
            </p:cNvPr>
            <p:cNvSpPr txBox="1"/>
            <p:nvPr/>
          </p:nvSpPr>
          <p:spPr>
            <a:xfrm>
              <a:off x="7024083" y="1978319"/>
              <a:ext cx="1707519" cy="246221"/>
            </a:xfrm>
            <a:prstGeom prst="rect">
              <a:avLst/>
            </a:prstGeom>
            <a:noFill/>
          </p:spPr>
          <p:txBody>
            <a:bodyPr wrap="none" rtlCol="0">
              <a:spAutoFit/>
            </a:bodyPr>
            <a:lstStyle/>
            <a:p>
              <a:pPr algn="r"/>
              <a:r>
                <a:rPr lang="en-US" sz="1000" dirty="0">
                  <a:solidFill>
                    <a:srgbClr val="7EBDC3"/>
                  </a:solidFill>
                </a:rPr>
                <a:t>Dahl et al. </a:t>
              </a:r>
              <a:r>
                <a:rPr lang="en-US" sz="1000" i="1" dirty="0" err="1">
                  <a:solidFill>
                    <a:srgbClr val="7EBDC3"/>
                  </a:solidFill>
                </a:rPr>
                <a:t>Neurobio</a:t>
              </a:r>
              <a:r>
                <a:rPr lang="en-US" sz="1000" i="1" dirty="0">
                  <a:solidFill>
                    <a:srgbClr val="7EBDC3"/>
                  </a:solidFill>
                </a:rPr>
                <a:t>. Aging</a:t>
              </a:r>
              <a:endParaRPr lang="en-US" sz="1000" dirty="0">
                <a:solidFill>
                  <a:srgbClr val="7EBDC3"/>
                </a:solidFill>
              </a:endParaRPr>
            </a:p>
          </p:txBody>
        </p:sp>
        <p:sp>
          <p:nvSpPr>
            <p:cNvPr id="66" name="TextBox 65">
              <a:extLst>
                <a:ext uri="{FF2B5EF4-FFF2-40B4-BE49-F238E27FC236}">
                  <a16:creationId xmlns:a16="http://schemas.microsoft.com/office/drawing/2014/main" id="{9C479305-0D96-18DB-A5B9-A0538782CC17}"/>
                </a:ext>
              </a:extLst>
            </p:cNvPr>
            <p:cNvSpPr txBox="1"/>
            <p:nvPr/>
          </p:nvSpPr>
          <p:spPr>
            <a:xfrm>
              <a:off x="6794854" y="1480195"/>
              <a:ext cx="1936748" cy="246221"/>
            </a:xfrm>
            <a:prstGeom prst="rect">
              <a:avLst/>
            </a:prstGeom>
            <a:noFill/>
          </p:spPr>
          <p:txBody>
            <a:bodyPr wrap="none" rtlCol="0">
              <a:spAutoFit/>
            </a:bodyPr>
            <a:lstStyle/>
            <a:p>
              <a:pPr algn="r"/>
              <a:r>
                <a:rPr lang="en-US" sz="1000" dirty="0" err="1">
                  <a:solidFill>
                    <a:srgbClr val="7EBDC3"/>
                  </a:solidFill>
                </a:rPr>
                <a:t>Prokopiou</a:t>
              </a:r>
              <a:r>
                <a:rPr lang="en-US" sz="1000" dirty="0">
                  <a:solidFill>
                    <a:srgbClr val="7EBDC3"/>
                  </a:solidFill>
                </a:rPr>
                <a:t> et al. </a:t>
              </a:r>
              <a:r>
                <a:rPr lang="en-US" sz="1000" i="1" dirty="0">
                  <a:solidFill>
                    <a:srgbClr val="7EBDC3"/>
                  </a:solidFill>
                </a:rPr>
                <a:t>Nature Comm.</a:t>
              </a:r>
              <a:endParaRPr lang="en-US" sz="1000" dirty="0">
                <a:solidFill>
                  <a:srgbClr val="7EBDC3"/>
                </a:solidFill>
              </a:endParaRPr>
            </a:p>
          </p:txBody>
        </p:sp>
        <p:sp>
          <p:nvSpPr>
            <p:cNvPr id="67" name="TextBox 66">
              <a:extLst>
                <a:ext uri="{FF2B5EF4-FFF2-40B4-BE49-F238E27FC236}">
                  <a16:creationId xmlns:a16="http://schemas.microsoft.com/office/drawing/2014/main" id="{B3385B69-D7F2-D47D-B2A0-BFEFAB07FB5B}"/>
                </a:ext>
              </a:extLst>
            </p:cNvPr>
            <p:cNvSpPr txBox="1"/>
            <p:nvPr/>
          </p:nvSpPr>
          <p:spPr>
            <a:xfrm>
              <a:off x="6474254" y="1237931"/>
              <a:ext cx="2257348" cy="246221"/>
            </a:xfrm>
            <a:prstGeom prst="rect">
              <a:avLst/>
            </a:prstGeom>
            <a:noFill/>
          </p:spPr>
          <p:txBody>
            <a:bodyPr wrap="none" rtlCol="0">
              <a:spAutoFit/>
            </a:bodyPr>
            <a:lstStyle/>
            <a:p>
              <a:pPr algn="r"/>
              <a:r>
                <a:rPr lang="en-US" sz="1000" dirty="0" err="1">
                  <a:solidFill>
                    <a:srgbClr val="7EBDC3"/>
                  </a:solidFill>
                </a:rPr>
                <a:t>Aghakhanyan</a:t>
              </a:r>
              <a:r>
                <a:rPr lang="en-US" sz="1000" dirty="0">
                  <a:solidFill>
                    <a:srgbClr val="7EBDC3"/>
                  </a:solidFill>
                </a:rPr>
                <a:t> et al. </a:t>
              </a:r>
              <a:r>
                <a:rPr lang="en-US" sz="1000" i="1" dirty="0" err="1">
                  <a:solidFill>
                    <a:srgbClr val="7EBDC3"/>
                  </a:solidFill>
                </a:rPr>
                <a:t>Neurobio</a:t>
              </a:r>
              <a:r>
                <a:rPr lang="en-US" sz="1000" i="1" dirty="0">
                  <a:solidFill>
                    <a:srgbClr val="7EBDC3"/>
                  </a:solidFill>
                </a:rPr>
                <a:t>. Aging.</a:t>
              </a:r>
            </a:p>
          </p:txBody>
        </p:sp>
        <p:sp>
          <p:nvSpPr>
            <p:cNvPr id="68" name="TextBox 67">
              <a:extLst>
                <a:ext uri="{FF2B5EF4-FFF2-40B4-BE49-F238E27FC236}">
                  <a16:creationId xmlns:a16="http://schemas.microsoft.com/office/drawing/2014/main" id="{761AC297-FCA8-9A27-1646-A2A607373B10}"/>
                </a:ext>
              </a:extLst>
            </p:cNvPr>
            <p:cNvSpPr txBox="1"/>
            <p:nvPr/>
          </p:nvSpPr>
          <p:spPr>
            <a:xfrm>
              <a:off x="7732611" y="3108192"/>
              <a:ext cx="998991" cy="246221"/>
            </a:xfrm>
            <a:prstGeom prst="rect">
              <a:avLst/>
            </a:prstGeom>
            <a:noFill/>
          </p:spPr>
          <p:txBody>
            <a:bodyPr wrap="none" rtlCol="0">
              <a:spAutoFit/>
            </a:bodyPr>
            <a:lstStyle/>
            <a:p>
              <a:pPr algn="r"/>
              <a:r>
                <a:rPr lang="en-US" sz="1000" dirty="0">
                  <a:solidFill>
                    <a:srgbClr val="7EBDC3"/>
                  </a:solidFill>
                </a:rPr>
                <a:t>Lin et al. </a:t>
              </a:r>
              <a:r>
                <a:rPr lang="en-US" sz="1000" i="1" dirty="0">
                  <a:solidFill>
                    <a:srgbClr val="7EBDC3"/>
                  </a:solidFill>
                </a:rPr>
                <a:t>Brain</a:t>
              </a:r>
            </a:p>
          </p:txBody>
        </p:sp>
        <p:sp>
          <p:nvSpPr>
            <p:cNvPr id="69" name="TextBox 68">
              <a:extLst>
                <a:ext uri="{FF2B5EF4-FFF2-40B4-BE49-F238E27FC236}">
                  <a16:creationId xmlns:a16="http://schemas.microsoft.com/office/drawing/2014/main" id="{1C970A50-C81B-211F-3D59-71906A7B3DF1}"/>
                </a:ext>
              </a:extLst>
            </p:cNvPr>
            <p:cNvSpPr txBox="1"/>
            <p:nvPr/>
          </p:nvSpPr>
          <p:spPr>
            <a:xfrm>
              <a:off x="6881416" y="1625467"/>
              <a:ext cx="1850186" cy="246221"/>
            </a:xfrm>
            <a:prstGeom prst="rect">
              <a:avLst/>
            </a:prstGeom>
            <a:noFill/>
          </p:spPr>
          <p:txBody>
            <a:bodyPr wrap="none" rtlCol="0">
              <a:spAutoFit/>
            </a:bodyPr>
            <a:lstStyle/>
            <a:p>
              <a:pPr algn="r"/>
              <a:r>
                <a:rPr lang="en-US" sz="1000" dirty="0">
                  <a:solidFill>
                    <a:srgbClr val="92BDA3"/>
                  </a:solidFill>
                </a:rPr>
                <a:t>Jacobs et al. </a:t>
              </a:r>
              <a:r>
                <a:rPr lang="en-US" sz="1000" i="1" dirty="0" err="1">
                  <a:solidFill>
                    <a:srgbClr val="92BDA3"/>
                  </a:solidFill>
                </a:rPr>
                <a:t>Alz</a:t>
              </a:r>
              <a:r>
                <a:rPr lang="en-US" sz="1000" i="1" dirty="0">
                  <a:solidFill>
                    <a:srgbClr val="92BDA3"/>
                  </a:solidFill>
                </a:rPr>
                <a:t>. &amp; Dementia</a:t>
              </a:r>
              <a:endParaRPr lang="en-US" sz="1000" dirty="0">
                <a:solidFill>
                  <a:srgbClr val="92BDA3"/>
                </a:solidFill>
              </a:endParaRPr>
            </a:p>
          </p:txBody>
        </p:sp>
        <p:sp>
          <p:nvSpPr>
            <p:cNvPr id="70" name="TextBox 69">
              <a:extLst>
                <a:ext uri="{FF2B5EF4-FFF2-40B4-BE49-F238E27FC236}">
                  <a16:creationId xmlns:a16="http://schemas.microsoft.com/office/drawing/2014/main" id="{9D4B160C-680E-1E52-5DB6-7E98FBE4425A}"/>
                </a:ext>
              </a:extLst>
            </p:cNvPr>
            <p:cNvSpPr txBox="1"/>
            <p:nvPr/>
          </p:nvSpPr>
          <p:spPr>
            <a:xfrm>
              <a:off x="6645775" y="3738591"/>
              <a:ext cx="2085827" cy="246221"/>
            </a:xfrm>
            <a:prstGeom prst="rect">
              <a:avLst/>
            </a:prstGeom>
            <a:noFill/>
          </p:spPr>
          <p:txBody>
            <a:bodyPr wrap="none" rtlCol="0">
              <a:spAutoFit/>
            </a:bodyPr>
            <a:lstStyle/>
            <a:p>
              <a:pPr algn="r"/>
              <a:r>
                <a:rPr lang="en-US" sz="1000" b="1" dirty="0" err="1">
                  <a:solidFill>
                    <a:srgbClr val="92BDA3"/>
                  </a:solidFill>
                </a:rPr>
                <a:t>Gilvesy</a:t>
              </a:r>
              <a:r>
                <a:rPr lang="en-US" sz="1000" b="1" dirty="0">
                  <a:solidFill>
                    <a:srgbClr val="92BDA3"/>
                  </a:solidFill>
                </a:rPr>
                <a:t> et al. </a:t>
              </a:r>
              <a:r>
                <a:rPr lang="en-US" sz="1000" b="1" i="1" dirty="0" err="1">
                  <a:solidFill>
                    <a:srgbClr val="92BDA3"/>
                  </a:solidFill>
                </a:rPr>
                <a:t>Neuropathologica</a:t>
              </a:r>
              <a:endParaRPr lang="en-US" sz="1000" b="1" dirty="0">
                <a:solidFill>
                  <a:srgbClr val="92BDA3"/>
                </a:solidFill>
              </a:endParaRPr>
            </a:p>
          </p:txBody>
        </p:sp>
        <p:sp>
          <p:nvSpPr>
            <p:cNvPr id="71" name="TextBox 70">
              <a:extLst>
                <a:ext uri="{FF2B5EF4-FFF2-40B4-BE49-F238E27FC236}">
                  <a16:creationId xmlns:a16="http://schemas.microsoft.com/office/drawing/2014/main" id="{F75F8711-244F-F4AF-0D20-FF1942FAABAC}"/>
                </a:ext>
              </a:extLst>
            </p:cNvPr>
            <p:cNvSpPr txBox="1"/>
            <p:nvPr/>
          </p:nvSpPr>
          <p:spPr>
            <a:xfrm>
              <a:off x="6669819" y="4492640"/>
              <a:ext cx="2061783" cy="246221"/>
            </a:xfrm>
            <a:prstGeom prst="rect">
              <a:avLst/>
            </a:prstGeom>
            <a:noFill/>
          </p:spPr>
          <p:txBody>
            <a:bodyPr wrap="none" rtlCol="0">
              <a:spAutoFit/>
            </a:bodyPr>
            <a:lstStyle/>
            <a:p>
              <a:pPr algn="r"/>
              <a:r>
                <a:rPr lang="en-US" sz="1000" dirty="0">
                  <a:solidFill>
                    <a:srgbClr val="92BDA3"/>
                  </a:solidFill>
                </a:rPr>
                <a:t>Murray et al. </a:t>
              </a:r>
              <a:r>
                <a:rPr lang="en-US" sz="1000" i="1" dirty="0">
                  <a:solidFill>
                    <a:srgbClr val="92BDA3"/>
                  </a:solidFill>
                </a:rPr>
                <a:t>Neurodegeneration</a:t>
              </a:r>
              <a:endParaRPr lang="en-US" sz="1000" dirty="0">
                <a:solidFill>
                  <a:srgbClr val="92BDA3"/>
                </a:solidFill>
              </a:endParaRPr>
            </a:p>
          </p:txBody>
        </p:sp>
      </p:grpSp>
      <p:cxnSp>
        <p:nvCxnSpPr>
          <p:cNvPr id="105" name="Google Shape;105;p2"/>
          <p:cNvCxnSpPr>
            <a:cxnSpLocks/>
          </p:cNvCxnSpPr>
          <p:nvPr/>
        </p:nvCxnSpPr>
        <p:spPr>
          <a:xfrm flipH="1">
            <a:off x="-23675" y="882660"/>
            <a:ext cx="9190233" cy="0"/>
          </a:xfrm>
          <a:prstGeom prst="straightConnector1">
            <a:avLst/>
          </a:prstGeom>
          <a:noFill/>
          <a:ln w="76200" cap="flat" cmpd="sng">
            <a:solidFill>
              <a:srgbClr val="FFA400"/>
            </a:solidFill>
            <a:prstDash val="solid"/>
            <a:round/>
            <a:headEnd type="none" w="sm" len="sm"/>
            <a:tailEnd type="none" w="sm" len="sm"/>
          </a:ln>
        </p:spPr>
      </p:cxnSp>
      <p:pic>
        <p:nvPicPr>
          <p:cNvPr id="108" name="Google Shape;108;p2"/>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1279" y="4801624"/>
            <a:ext cx="9166558" cy="59637"/>
          </a:xfrm>
          <a:prstGeom prst="rect">
            <a:avLst/>
          </a:prstGeom>
          <a:noFill/>
          <a:ln>
            <a:noFill/>
          </a:ln>
        </p:spPr>
      </p:pic>
      <p:sp>
        <p:nvSpPr>
          <p:cNvPr id="4" name="TextBox 3">
            <a:extLst>
              <a:ext uri="{FF2B5EF4-FFF2-40B4-BE49-F238E27FC236}">
                <a16:creationId xmlns:a16="http://schemas.microsoft.com/office/drawing/2014/main" id="{F57FF2CA-0BB6-3F6C-844E-656757752111}"/>
              </a:ext>
            </a:extLst>
          </p:cNvPr>
          <p:cNvSpPr txBox="1"/>
          <p:nvPr/>
        </p:nvSpPr>
        <p:spPr>
          <a:xfrm>
            <a:off x="74050" y="974850"/>
            <a:ext cx="4015843" cy="338554"/>
          </a:xfrm>
          <a:prstGeom prst="rect">
            <a:avLst/>
          </a:prstGeom>
          <a:noFill/>
        </p:spPr>
        <p:txBody>
          <a:bodyPr wrap="none" rtlCol="0">
            <a:spAutoFit/>
          </a:bodyPr>
          <a:lstStyle/>
          <a:p>
            <a:r>
              <a:rPr lang="en-US" sz="1600" b="1" dirty="0">
                <a:solidFill>
                  <a:srgbClr val="4A0D66"/>
                </a:solidFill>
              </a:rPr>
              <a:t>Characterizing Tau Pathology in the LC</a:t>
            </a:r>
          </a:p>
        </p:txBody>
      </p:sp>
      <p:pic>
        <p:nvPicPr>
          <p:cNvPr id="13" name="Picture 12">
            <a:extLst>
              <a:ext uri="{FF2B5EF4-FFF2-40B4-BE49-F238E27FC236}">
                <a16:creationId xmlns:a16="http://schemas.microsoft.com/office/drawing/2014/main" id="{FA16B805-3CD2-28D4-5557-61D493F85DD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12102" y="-1398"/>
            <a:ext cx="849473" cy="849473"/>
          </a:xfrm>
          <a:prstGeom prst="rect">
            <a:avLst/>
          </a:prstGeom>
        </p:spPr>
      </p:pic>
    </p:spTree>
    <p:extLst>
      <p:ext uri="{BB962C8B-B14F-4D97-AF65-F5344CB8AC3E}">
        <p14:creationId xmlns:p14="http://schemas.microsoft.com/office/powerpoint/2010/main" val="294071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11279" y="9132"/>
            <a:ext cx="9144000" cy="479248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0" y="9133"/>
            <a:ext cx="9144000" cy="873525"/>
          </a:xfrm>
          <a:prstGeom prst="rect">
            <a:avLst/>
          </a:prstGeom>
          <a:solidFill>
            <a:srgbClr val="4A0D66"/>
          </a:solidFill>
          <a:ln w="25400" cap="flat" cmpd="sng">
            <a:solidFill>
              <a:srgbClr val="4A0D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2" descr="Image result for twitter logo with transparent background"/>
          <p:cNvSpPr/>
          <p:nvPr/>
        </p:nvSpPr>
        <p:spPr>
          <a:xfrm>
            <a:off x="155575" y="-108347"/>
            <a:ext cx="304800" cy="2286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54" name="Picture 6">
            <a:extLst>
              <a:ext uri="{FF2B5EF4-FFF2-40B4-BE49-F238E27FC236}">
                <a16:creationId xmlns:a16="http://schemas.microsoft.com/office/drawing/2014/main" id="{8913C973-7526-4505-5B01-12DCC8154B8E}"/>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6140" b="94298" l="2724" r="92607">
                        <a14:foregroundMark x1="24903" y1="75439" x2="26459" y2="64035"/>
                        <a14:foregroundMark x1="22568" y1="6579" x2="39300" y2="8333"/>
                        <a14:foregroundMark x1="55642" y1="94298" x2="61868" y2="91667"/>
                        <a14:foregroundMark x1="69650" y1="16667" x2="75097" y2="28070"/>
                        <a14:foregroundMark x1="88716" y1="72807" x2="92607" y2="62719"/>
                        <a14:backgroundMark x1="1946" y1="42544" x2="4280" y2="45175"/>
                        <a14:backgroundMark x1="2724" y1="32018" x2="3113" y2="39474"/>
                        <a14:backgroundMark x1="2724" y1="41228" x2="2724" y2="35088"/>
                        <a14:backgroundMark x1="1946" y1="31140" x2="3113" y2="42544"/>
                        <a14:backgroundMark x1="77432" y1="36842" x2="77043" y2="38596"/>
                        <a14:backgroundMark x1="77432" y1="30702" x2="81712" y2="37719"/>
                        <a14:backgroundMark x1="84047" y1="39912" x2="80156" y2="39035"/>
                        <a14:backgroundMark x1="78210" y1="28070" x2="78210" y2="33333"/>
                        <a14:backgroundMark x1="65370" y1="87719" x2="80156" y2="77632"/>
                        <a14:backgroundMark x1="64202" y1="85965" x2="78988" y2="78509"/>
                        <a14:backgroundMark x1="78988" y1="80263" x2="76265" y2="83333"/>
                        <a14:backgroundMark x1="74319" y1="84211" x2="74319" y2="84211"/>
                        <a14:backgroundMark x1="75097" y1="84649" x2="75097" y2="84649"/>
                        <a14:backgroundMark x1="75097" y1="79825" x2="75097" y2="82895"/>
                        <a14:backgroundMark x1="20623" y1="75877" x2="21012" y2="82456"/>
                      </a14:backgroundRemoval>
                    </a14:imgEffect>
                  </a14:imgLayer>
                </a14:imgProps>
              </a:ext>
              <a:ext uri="{28A0092B-C50C-407E-A947-70E740481C1C}">
                <a14:useLocalDpi xmlns:a14="http://schemas.microsoft.com/office/drawing/2010/main"/>
              </a:ext>
            </a:extLst>
          </a:blip>
          <a:srcRect/>
          <a:stretch/>
        </p:blipFill>
        <p:spPr bwMode="auto">
          <a:xfrm>
            <a:off x="74050" y="75051"/>
            <a:ext cx="386325" cy="34217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4;p2">
            <a:extLst>
              <a:ext uri="{FF2B5EF4-FFF2-40B4-BE49-F238E27FC236}">
                <a16:creationId xmlns:a16="http://schemas.microsoft.com/office/drawing/2014/main" id="{E1C0AB2E-2504-CD57-1AED-4F10BB8B6283}"/>
              </a:ext>
            </a:extLst>
          </p:cNvPr>
          <p:cNvSpPr txBox="1"/>
          <p:nvPr/>
        </p:nvSpPr>
        <p:spPr>
          <a:xfrm>
            <a:off x="627229" y="85345"/>
            <a:ext cx="8361196" cy="7114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92BDA3"/>
                </a:solidFill>
                <a:latin typeface="Arial"/>
                <a:ea typeface="Arial"/>
                <a:cs typeface="Arial"/>
                <a:sym typeface="Arial"/>
              </a:rPr>
              <a:t>Area 3: Tau Accumulation and the Locus Coeruleus</a:t>
            </a:r>
            <a:endParaRPr lang="en-US" sz="2000" b="1" dirty="0">
              <a:solidFill>
                <a:srgbClr val="92BDA3"/>
              </a:solidFill>
            </a:endParaRPr>
          </a:p>
          <a:p>
            <a:pPr marL="0" marR="0" lvl="0" indent="0" algn="l" rtl="0">
              <a:lnSpc>
                <a:spcPct val="100000"/>
              </a:lnSpc>
              <a:spcBef>
                <a:spcPts val="0"/>
              </a:spcBef>
              <a:spcAft>
                <a:spcPts val="0"/>
              </a:spcAft>
              <a:buClr>
                <a:srgbClr val="000000"/>
              </a:buClr>
              <a:buSzPts val="2000"/>
              <a:buFont typeface="Arial"/>
              <a:buNone/>
            </a:pPr>
            <a:endParaRPr sz="2000" b="1" dirty="0">
              <a:solidFill>
                <a:schemeClr val="lt1"/>
              </a:solidFill>
            </a:endParaRPr>
          </a:p>
        </p:txBody>
      </p:sp>
      <p:pic>
        <p:nvPicPr>
          <p:cNvPr id="4" name="Picture 3">
            <a:extLst>
              <a:ext uri="{FF2B5EF4-FFF2-40B4-BE49-F238E27FC236}">
                <a16:creationId xmlns:a16="http://schemas.microsoft.com/office/drawing/2014/main" id="{3F34D782-2EF1-D262-26B9-F399A3FBAA2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22107" y="1352974"/>
            <a:ext cx="3250632" cy="3125201"/>
          </a:xfrm>
          <a:prstGeom prst="rect">
            <a:avLst/>
          </a:prstGeom>
          <a:ln>
            <a:noFill/>
          </a:ln>
        </p:spPr>
      </p:pic>
      <p:pic>
        <p:nvPicPr>
          <p:cNvPr id="5" name="Picture 4">
            <a:extLst>
              <a:ext uri="{FF2B5EF4-FFF2-40B4-BE49-F238E27FC236}">
                <a16:creationId xmlns:a16="http://schemas.microsoft.com/office/drawing/2014/main" id="{8329C0C3-99A4-AFE7-D6C0-134FFE202E6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1441" y="5263268"/>
            <a:ext cx="4020879" cy="2006639"/>
          </a:xfrm>
          <a:prstGeom prst="rect">
            <a:avLst/>
          </a:prstGeom>
        </p:spPr>
      </p:pic>
      <p:sp>
        <p:nvSpPr>
          <p:cNvPr id="6" name="TextBox 5">
            <a:extLst>
              <a:ext uri="{FF2B5EF4-FFF2-40B4-BE49-F238E27FC236}">
                <a16:creationId xmlns:a16="http://schemas.microsoft.com/office/drawing/2014/main" id="{BCA0BB7A-C6AF-55C8-1524-484F947691C4}"/>
              </a:ext>
            </a:extLst>
          </p:cNvPr>
          <p:cNvSpPr txBox="1"/>
          <p:nvPr/>
        </p:nvSpPr>
        <p:spPr>
          <a:xfrm>
            <a:off x="2762980" y="4517746"/>
            <a:ext cx="3813865" cy="307777"/>
          </a:xfrm>
          <a:prstGeom prst="rect">
            <a:avLst/>
          </a:prstGeom>
          <a:noFill/>
        </p:spPr>
        <p:txBody>
          <a:bodyPr wrap="none" rtlCol="0">
            <a:spAutoFit/>
          </a:bodyPr>
          <a:lstStyle/>
          <a:p>
            <a:pPr algn="r"/>
            <a:r>
              <a:rPr lang="en-US" b="1" dirty="0">
                <a:solidFill>
                  <a:srgbClr val="92BDA3"/>
                </a:solidFill>
              </a:rPr>
              <a:t>Murray et al. </a:t>
            </a:r>
            <a:r>
              <a:rPr lang="en-US" b="1" i="1" dirty="0">
                <a:solidFill>
                  <a:srgbClr val="92BDA3"/>
                </a:solidFill>
              </a:rPr>
              <a:t>Molecular Neurodegeneration</a:t>
            </a:r>
          </a:p>
        </p:txBody>
      </p:sp>
      <p:sp>
        <p:nvSpPr>
          <p:cNvPr id="3" name="Rectangle 2">
            <a:extLst>
              <a:ext uri="{FF2B5EF4-FFF2-40B4-BE49-F238E27FC236}">
                <a16:creationId xmlns:a16="http://schemas.microsoft.com/office/drawing/2014/main" id="{496DEAB7-6879-4761-F40B-03364F49AF30}"/>
              </a:ext>
            </a:extLst>
          </p:cNvPr>
          <p:cNvSpPr/>
          <p:nvPr/>
        </p:nvSpPr>
        <p:spPr>
          <a:xfrm>
            <a:off x="1261472" y="993785"/>
            <a:ext cx="3819292" cy="356469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698C0718-86C0-B96F-C479-118536820A7A}"/>
              </a:ext>
            </a:extLst>
          </p:cNvPr>
          <p:cNvGrpSpPr/>
          <p:nvPr/>
        </p:nvGrpSpPr>
        <p:grpSpPr>
          <a:xfrm>
            <a:off x="6474254" y="899227"/>
            <a:ext cx="2748729" cy="3978603"/>
            <a:chOff x="6474254" y="899227"/>
            <a:chExt cx="2748729" cy="3978603"/>
          </a:xfrm>
        </p:grpSpPr>
        <p:sp>
          <p:nvSpPr>
            <p:cNvPr id="8" name="Rectangle 7">
              <a:extLst>
                <a:ext uri="{FF2B5EF4-FFF2-40B4-BE49-F238E27FC236}">
                  <a16:creationId xmlns:a16="http://schemas.microsoft.com/office/drawing/2014/main" id="{F2EB88DC-43CC-ED48-A781-66FCE841011F}"/>
                </a:ext>
              </a:extLst>
            </p:cNvPr>
            <p:cNvSpPr/>
            <p:nvPr/>
          </p:nvSpPr>
          <p:spPr>
            <a:xfrm>
              <a:off x="6531429" y="899227"/>
              <a:ext cx="2635129" cy="3978603"/>
            </a:xfrm>
            <a:prstGeom prst="rect">
              <a:avLst/>
            </a:prstGeom>
            <a:solidFill>
              <a:srgbClr val="4A0D6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Connector 35">
              <a:extLst>
                <a:ext uri="{FF2B5EF4-FFF2-40B4-BE49-F238E27FC236}">
                  <a16:creationId xmlns:a16="http://schemas.microsoft.com/office/drawing/2014/main" id="{D35FD837-1D83-CE5D-2B2A-A61AC92F4C33}"/>
                </a:ext>
              </a:extLst>
            </p:cNvPr>
            <p:cNvCxnSpPr>
              <a:cxnSpLocks/>
            </p:cNvCxnSpPr>
            <p:nvPr/>
          </p:nvCxnSpPr>
          <p:spPr>
            <a:xfrm>
              <a:off x="8748034" y="993783"/>
              <a:ext cx="0" cy="3727073"/>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A9AC5B5-C0A7-E776-A3F7-15E57B6CDAE3}"/>
                </a:ext>
              </a:extLst>
            </p:cNvPr>
            <p:cNvCxnSpPr>
              <a:cxnSpLocks/>
            </p:cNvCxnSpPr>
            <p:nvPr/>
          </p:nvCxnSpPr>
          <p:spPr>
            <a:xfrm>
              <a:off x="8660570" y="107342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F16D9C9-2DC5-DFDE-BEAE-E632340838BA}"/>
                </a:ext>
              </a:extLst>
            </p:cNvPr>
            <p:cNvCxnSpPr>
              <a:cxnSpLocks/>
            </p:cNvCxnSpPr>
            <p:nvPr/>
          </p:nvCxnSpPr>
          <p:spPr>
            <a:xfrm>
              <a:off x="8660570" y="1383768"/>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4285DA6-C98E-06B5-7178-EF163C30CC74}"/>
                </a:ext>
              </a:extLst>
            </p:cNvPr>
            <p:cNvCxnSpPr>
              <a:cxnSpLocks/>
            </p:cNvCxnSpPr>
            <p:nvPr/>
          </p:nvCxnSpPr>
          <p:spPr>
            <a:xfrm>
              <a:off x="8660569" y="1694110"/>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21813DF-C586-9864-CB52-56579244C047}"/>
                </a:ext>
              </a:extLst>
            </p:cNvPr>
            <p:cNvCxnSpPr>
              <a:cxnSpLocks/>
            </p:cNvCxnSpPr>
            <p:nvPr/>
          </p:nvCxnSpPr>
          <p:spPr>
            <a:xfrm>
              <a:off x="8660568" y="2004452"/>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7ACC583-A03C-3B30-1406-AD6328C1BBD6}"/>
                </a:ext>
              </a:extLst>
            </p:cNvPr>
            <p:cNvCxnSpPr>
              <a:cxnSpLocks/>
            </p:cNvCxnSpPr>
            <p:nvPr/>
          </p:nvCxnSpPr>
          <p:spPr>
            <a:xfrm>
              <a:off x="8660568" y="2314794"/>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F5FD3AE-FF8C-DE32-B658-EFADF4EA6535}"/>
                </a:ext>
              </a:extLst>
            </p:cNvPr>
            <p:cNvCxnSpPr>
              <a:cxnSpLocks/>
            </p:cNvCxnSpPr>
            <p:nvPr/>
          </p:nvCxnSpPr>
          <p:spPr>
            <a:xfrm>
              <a:off x="8660568" y="262513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34F0EEF-13F6-B4E9-839D-50B2A5E7CCEA}"/>
                </a:ext>
              </a:extLst>
            </p:cNvPr>
            <p:cNvCxnSpPr>
              <a:cxnSpLocks/>
            </p:cNvCxnSpPr>
            <p:nvPr/>
          </p:nvCxnSpPr>
          <p:spPr>
            <a:xfrm>
              <a:off x="8660568" y="2935478"/>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315FF1-A3FD-24E7-39A1-F160FCFB44B4}"/>
                </a:ext>
              </a:extLst>
            </p:cNvPr>
            <p:cNvCxnSpPr>
              <a:cxnSpLocks/>
            </p:cNvCxnSpPr>
            <p:nvPr/>
          </p:nvCxnSpPr>
          <p:spPr>
            <a:xfrm>
              <a:off x="8660568" y="3245820"/>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C213AD3-7D69-B957-592E-18E3DED3FF87}"/>
                </a:ext>
              </a:extLst>
            </p:cNvPr>
            <p:cNvCxnSpPr>
              <a:cxnSpLocks/>
            </p:cNvCxnSpPr>
            <p:nvPr/>
          </p:nvCxnSpPr>
          <p:spPr>
            <a:xfrm>
              <a:off x="8660567" y="3556162"/>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1C60835-F232-BBBF-BE04-7FECAEFA9A7A}"/>
                </a:ext>
              </a:extLst>
            </p:cNvPr>
            <p:cNvCxnSpPr>
              <a:cxnSpLocks/>
            </p:cNvCxnSpPr>
            <p:nvPr/>
          </p:nvCxnSpPr>
          <p:spPr>
            <a:xfrm>
              <a:off x="8660567" y="3866504"/>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5012231-30DF-6D55-05EB-8E8A4F1AEA90}"/>
                </a:ext>
              </a:extLst>
            </p:cNvPr>
            <p:cNvCxnSpPr>
              <a:cxnSpLocks/>
            </p:cNvCxnSpPr>
            <p:nvPr/>
          </p:nvCxnSpPr>
          <p:spPr>
            <a:xfrm>
              <a:off x="8660567" y="417684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A85FE44-7B37-A626-CD97-E6A01D50BA90}"/>
                </a:ext>
              </a:extLst>
            </p:cNvPr>
            <p:cNvCxnSpPr>
              <a:cxnSpLocks/>
            </p:cNvCxnSpPr>
            <p:nvPr/>
          </p:nvCxnSpPr>
          <p:spPr>
            <a:xfrm>
              <a:off x="8660567" y="4487185"/>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D0B4503D-DCCA-5330-4BB8-CD48917AC1F7}"/>
                </a:ext>
              </a:extLst>
            </p:cNvPr>
            <p:cNvSpPr txBox="1"/>
            <p:nvPr/>
          </p:nvSpPr>
          <p:spPr>
            <a:xfrm>
              <a:off x="8796263" y="946225"/>
              <a:ext cx="389850" cy="246221"/>
            </a:xfrm>
            <a:prstGeom prst="rect">
              <a:avLst/>
            </a:prstGeom>
            <a:noFill/>
          </p:spPr>
          <p:txBody>
            <a:bodyPr wrap="none" rtlCol="0">
              <a:spAutoFit/>
            </a:bodyPr>
            <a:lstStyle/>
            <a:p>
              <a:r>
                <a:rPr lang="en-US" sz="1000" dirty="0">
                  <a:solidFill>
                    <a:schemeClr val="bg1"/>
                  </a:solidFill>
                </a:rPr>
                <a:t>Jan</a:t>
              </a:r>
            </a:p>
          </p:txBody>
        </p:sp>
        <p:sp>
          <p:nvSpPr>
            <p:cNvPr id="50" name="TextBox 49">
              <a:extLst>
                <a:ext uri="{FF2B5EF4-FFF2-40B4-BE49-F238E27FC236}">
                  <a16:creationId xmlns:a16="http://schemas.microsoft.com/office/drawing/2014/main" id="{5F3510B9-01C8-95F2-00BF-CFDF49AB5FD5}"/>
                </a:ext>
              </a:extLst>
            </p:cNvPr>
            <p:cNvSpPr txBox="1"/>
            <p:nvPr/>
          </p:nvSpPr>
          <p:spPr>
            <a:xfrm>
              <a:off x="8796263" y="1240534"/>
              <a:ext cx="404278" cy="246221"/>
            </a:xfrm>
            <a:prstGeom prst="rect">
              <a:avLst/>
            </a:prstGeom>
            <a:noFill/>
          </p:spPr>
          <p:txBody>
            <a:bodyPr wrap="none" rtlCol="0">
              <a:spAutoFit/>
            </a:bodyPr>
            <a:lstStyle/>
            <a:p>
              <a:r>
                <a:rPr lang="en-US" sz="1000" dirty="0">
                  <a:solidFill>
                    <a:schemeClr val="bg1"/>
                  </a:solidFill>
                </a:rPr>
                <a:t>Feb</a:t>
              </a:r>
            </a:p>
          </p:txBody>
        </p:sp>
        <p:sp>
          <p:nvSpPr>
            <p:cNvPr id="51" name="TextBox 50">
              <a:extLst>
                <a:ext uri="{FF2B5EF4-FFF2-40B4-BE49-F238E27FC236}">
                  <a16:creationId xmlns:a16="http://schemas.microsoft.com/office/drawing/2014/main" id="{77C02CE4-A465-6C20-0FA2-6B489AC1D2EC}"/>
                </a:ext>
              </a:extLst>
            </p:cNvPr>
            <p:cNvSpPr txBox="1"/>
            <p:nvPr/>
          </p:nvSpPr>
          <p:spPr>
            <a:xfrm>
              <a:off x="8796263" y="1559384"/>
              <a:ext cx="405880" cy="246221"/>
            </a:xfrm>
            <a:prstGeom prst="rect">
              <a:avLst/>
            </a:prstGeom>
            <a:noFill/>
          </p:spPr>
          <p:txBody>
            <a:bodyPr wrap="none" rtlCol="0">
              <a:spAutoFit/>
            </a:bodyPr>
            <a:lstStyle/>
            <a:p>
              <a:r>
                <a:rPr lang="en-US" sz="1000" dirty="0">
                  <a:solidFill>
                    <a:schemeClr val="bg1"/>
                  </a:solidFill>
                </a:rPr>
                <a:t>Mar</a:t>
              </a:r>
            </a:p>
          </p:txBody>
        </p:sp>
        <p:sp>
          <p:nvSpPr>
            <p:cNvPr id="52" name="TextBox 51">
              <a:extLst>
                <a:ext uri="{FF2B5EF4-FFF2-40B4-BE49-F238E27FC236}">
                  <a16:creationId xmlns:a16="http://schemas.microsoft.com/office/drawing/2014/main" id="{499EB8C0-33CD-994E-43C5-E069C1E37280}"/>
                </a:ext>
              </a:extLst>
            </p:cNvPr>
            <p:cNvSpPr txBox="1"/>
            <p:nvPr/>
          </p:nvSpPr>
          <p:spPr>
            <a:xfrm>
              <a:off x="8796263" y="1878234"/>
              <a:ext cx="383438" cy="246221"/>
            </a:xfrm>
            <a:prstGeom prst="rect">
              <a:avLst/>
            </a:prstGeom>
            <a:noFill/>
          </p:spPr>
          <p:txBody>
            <a:bodyPr wrap="none" rtlCol="0">
              <a:spAutoFit/>
            </a:bodyPr>
            <a:lstStyle/>
            <a:p>
              <a:r>
                <a:rPr lang="en-US" sz="1000" dirty="0">
                  <a:solidFill>
                    <a:schemeClr val="bg1"/>
                  </a:solidFill>
                </a:rPr>
                <a:t>Apr</a:t>
              </a:r>
            </a:p>
          </p:txBody>
        </p:sp>
        <p:sp>
          <p:nvSpPr>
            <p:cNvPr id="53" name="TextBox 52">
              <a:extLst>
                <a:ext uri="{FF2B5EF4-FFF2-40B4-BE49-F238E27FC236}">
                  <a16:creationId xmlns:a16="http://schemas.microsoft.com/office/drawing/2014/main" id="{0A6149AA-BDFA-BCDA-581C-F92B5642FE07}"/>
                </a:ext>
              </a:extLst>
            </p:cNvPr>
            <p:cNvSpPr txBox="1"/>
            <p:nvPr/>
          </p:nvSpPr>
          <p:spPr>
            <a:xfrm>
              <a:off x="8796263" y="2188267"/>
              <a:ext cx="426720" cy="246221"/>
            </a:xfrm>
            <a:prstGeom prst="rect">
              <a:avLst/>
            </a:prstGeom>
            <a:noFill/>
          </p:spPr>
          <p:txBody>
            <a:bodyPr wrap="none" rtlCol="0">
              <a:spAutoFit/>
            </a:bodyPr>
            <a:lstStyle/>
            <a:p>
              <a:r>
                <a:rPr lang="en-US" sz="1000" dirty="0">
                  <a:solidFill>
                    <a:schemeClr val="bg1"/>
                  </a:solidFill>
                </a:rPr>
                <a:t>May</a:t>
              </a:r>
            </a:p>
          </p:txBody>
        </p:sp>
        <p:sp>
          <p:nvSpPr>
            <p:cNvPr id="54" name="TextBox 53">
              <a:extLst>
                <a:ext uri="{FF2B5EF4-FFF2-40B4-BE49-F238E27FC236}">
                  <a16:creationId xmlns:a16="http://schemas.microsoft.com/office/drawing/2014/main" id="{F62B0699-1397-2C69-AB19-EEF37785B913}"/>
                </a:ext>
              </a:extLst>
            </p:cNvPr>
            <p:cNvSpPr txBox="1"/>
            <p:nvPr/>
          </p:nvSpPr>
          <p:spPr>
            <a:xfrm>
              <a:off x="8796263" y="2498052"/>
              <a:ext cx="389850" cy="246221"/>
            </a:xfrm>
            <a:prstGeom prst="rect">
              <a:avLst/>
            </a:prstGeom>
            <a:noFill/>
          </p:spPr>
          <p:txBody>
            <a:bodyPr wrap="none" rtlCol="0">
              <a:spAutoFit/>
            </a:bodyPr>
            <a:lstStyle/>
            <a:p>
              <a:r>
                <a:rPr lang="en-US" sz="1000" dirty="0">
                  <a:solidFill>
                    <a:schemeClr val="bg1"/>
                  </a:solidFill>
                </a:rPr>
                <a:t>Jun</a:t>
              </a:r>
            </a:p>
          </p:txBody>
        </p:sp>
        <p:sp>
          <p:nvSpPr>
            <p:cNvPr id="55" name="TextBox 54">
              <a:extLst>
                <a:ext uri="{FF2B5EF4-FFF2-40B4-BE49-F238E27FC236}">
                  <a16:creationId xmlns:a16="http://schemas.microsoft.com/office/drawing/2014/main" id="{CD052DB9-3C29-B92F-88AB-41409BEC8720}"/>
                </a:ext>
              </a:extLst>
            </p:cNvPr>
            <p:cNvSpPr txBox="1"/>
            <p:nvPr/>
          </p:nvSpPr>
          <p:spPr>
            <a:xfrm>
              <a:off x="8796263" y="2794054"/>
              <a:ext cx="348172" cy="246221"/>
            </a:xfrm>
            <a:prstGeom prst="rect">
              <a:avLst/>
            </a:prstGeom>
            <a:noFill/>
          </p:spPr>
          <p:txBody>
            <a:bodyPr wrap="none" rtlCol="0">
              <a:spAutoFit/>
            </a:bodyPr>
            <a:lstStyle/>
            <a:p>
              <a:r>
                <a:rPr lang="en-US" sz="1000" dirty="0">
                  <a:solidFill>
                    <a:schemeClr val="bg1"/>
                  </a:solidFill>
                </a:rPr>
                <a:t>Jul</a:t>
              </a:r>
            </a:p>
          </p:txBody>
        </p:sp>
        <p:sp>
          <p:nvSpPr>
            <p:cNvPr id="56" name="TextBox 55">
              <a:extLst>
                <a:ext uri="{FF2B5EF4-FFF2-40B4-BE49-F238E27FC236}">
                  <a16:creationId xmlns:a16="http://schemas.microsoft.com/office/drawing/2014/main" id="{E4529780-4B09-ADD0-BC42-03F9E16CFA7C}"/>
                </a:ext>
              </a:extLst>
            </p:cNvPr>
            <p:cNvSpPr txBox="1"/>
            <p:nvPr/>
          </p:nvSpPr>
          <p:spPr>
            <a:xfrm>
              <a:off x="8796263" y="3126683"/>
              <a:ext cx="410690" cy="246221"/>
            </a:xfrm>
            <a:prstGeom prst="rect">
              <a:avLst/>
            </a:prstGeom>
            <a:noFill/>
          </p:spPr>
          <p:txBody>
            <a:bodyPr wrap="none" rtlCol="0">
              <a:spAutoFit/>
            </a:bodyPr>
            <a:lstStyle/>
            <a:p>
              <a:r>
                <a:rPr lang="en-US" sz="1000" dirty="0">
                  <a:solidFill>
                    <a:schemeClr val="bg1"/>
                  </a:solidFill>
                </a:rPr>
                <a:t>Aug</a:t>
              </a:r>
            </a:p>
          </p:txBody>
        </p:sp>
        <p:sp>
          <p:nvSpPr>
            <p:cNvPr id="57" name="TextBox 56">
              <a:extLst>
                <a:ext uri="{FF2B5EF4-FFF2-40B4-BE49-F238E27FC236}">
                  <a16:creationId xmlns:a16="http://schemas.microsoft.com/office/drawing/2014/main" id="{9A5C1892-7440-4C98-E5F5-859753A82ADA}"/>
                </a:ext>
              </a:extLst>
            </p:cNvPr>
            <p:cNvSpPr txBox="1"/>
            <p:nvPr/>
          </p:nvSpPr>
          <p:spPr>
            <a:xfrm>
              <a:off x="8796263" y="3430061"/>
              <a:ext cx="410690" cy="246221"/>
            </a:xfrm>
            <a:prstGeom prst="rect">
              <a:avLst/>
            </a:prstGeom>
            <a:noFill/>
          </p:spPr>
          <p:txBody>
            <a:bodyPr wrap="none" rtlCol="0">
              <a:spAutoFit/>
            </a:bodyPr>
            <a:lstStyle/>
            <a:p>
              <a:r>
                <a:rPr lang="en-US" sz="1000" dirty="0">
                  <a:solidFill>
                    <a:schemeClr val="bg1"/>
                  </a:solidFill>
                </a:rPr>
                <a:t>Sep</a:t>
              </a:r>
            </a:p>
          </p:txBody>
        </p:sp>
        <p:sp>
          <p:nvSpPr>
            <p:cNvPr id="58" name="TextBox 57">
              <a:extLst>
                <a:ext uri="{FF2B5EF4-FFF2-40B4-BE49-F238E27FC236}">
                  <a16:creationId xmlns:a16="http://schemas.microsoft.com/office/drawing/2014/main" id="{5526445E-2C14-D55C-380C-9FBFFAC0FFF5}"/>
                </a:ext>
              </a:extLst>
            </p:cNvPr>
            <p:cNvSpPr txBox="1"/>
            <p:nvPr/>
          </p:nvSpPr>
          <p:spPr>
            <a:xfrm>
              <a:off x="8796263" y="3750479"/>
              <a:ext cx="383438" cy="246221"/>
            </a:xfrm>
            <a:prstGeom prst="rect">
              <a:avLst/>
            </a:prstGeom>
            <a:noFill/>
          </p:spPr>
          <p:txBody>
            <a:bodyPr wrap="none" rtlCol="0">
              <a:spAutoFit/>
            </a:bodyPr>
            <a:lstStyle/>
            <a:p>
              <a:r>
                <a:rPr lang="en-US" sz="1000" dirty="0">
                  <a:solidFill>
                    <a:schemeClr val="bg1"/>
                  </a:solidFill>
                </a:rPr>
                <a:t>Oct</a:t>
              </a:r>
            </a:p>
          </p:txBody>
        </p:sp>
        <p:sp>
          <p:nvSpPr>
            <p:cNvPr id="59" name="TextBox 58">
              <a:extLst>
                <a:ext uri="{FF2B5EF4-FFF2-40B4-BE49-F238E27FC236}">
                  <a16:creationId xmlns:a16="http://schemas.microsoft.com/office/drawing/2014/main" id="{6C8F0951-80F1-0DC2-8AEC-668AF79EE67F}"/>
                </a:ext>
              </a:extLst>
            </p:cNvPr>
            <p:cNvSpPr txBox="1"/>
            <p:nvPr/>
          </p:nvSpPr>
          <p:spPr>
            <a:xfrm>
              <a:off x="8796263" y="4053857"/>
              <a:ext cx="412292" cy="246221"/>
            </a:xfrm>
            <a:prstGeom prst="rect">
              <a:avLst/>
            </a:prstGeom>
            <a:noFill/>
          </p:spPr>
          <p:txBody>
            <a:bodyPr wrap="none" rtlCol="0">
              <a:spAutoFit/>
            </a:bodyPr>
            <a:lstStyle/>
            <a:p>
              <a:r>
                <a:rPr lang="en-US" sz="1000" dirty="0">
                  <a:solidFill>
                    <a:schemeClr val="bg1"/>
                  </a:solidFill>
                </a:rPr>
                <a:t>Nov</a:t>
              </a:r>
            </a:p>
          </p:txBody>
        </p:sp>
        <p:sp>
          <p:nvSpPr>
            <p:cNvPr id="60" name="TextBox 59">
              <a:extLst>
                <a:ext uri="{FF2B5EF4-FFF2-40B4-BE49-F238E27FC236}">
                  <a16:creationId xmlns:a16="http://schemas.microsoft.com/office/drawing/2014/main" id="{91749137-F770-DB27-3A2A-ACCE9631D36A}"/>
                </a:ext>
              </a:extLst>
            </p:cNvPr>
            <p:cNvSpPr txBox="1"/>
            <p:nvPr/>
          </p:nvSpPr>
          <p:spPr>
            <a:xfrm>
              <a:off x="8796263" y="4364199"/>
              <a:ext cx="412292" cy="246221"/>
            </a:xfrm>
            <a:prstGeom prst="rect">
              <a:avLst/>
            </a:prstGeom>
            <a:noFill/>
          </p:spPr>
          <p:txBody>
            <a:bodyPr wrap="none" rtlCol="0">
              <a:spAutoFit/>
            </a:bodyPr>
            <a:lstStyle/>
            <a:p>
              <a:r>
                <a:rPr lang="en-US" sz="1000" dirty="0">
                  <a:solidFill>
                    <a:schemeClr val="bg1"/>
                  </a:solidFill>
                </a:rPr>
                <a:t>Dec</a:t>
              </a:r>
            </a:p>
          </p:txBody>
        </p:sp>
        <p:sp>
          <p:nvSpPr>
            <p:cNvPr id="61" name="TextBox 60">
              <a:extLst>
                <a:ext uri="{FF2B5EF4-FFF2-40B4-BE49-F238E27FC236}">
                  <a16:creationId xmlns:a16="http://schemas.microsoft.com/office/drawing/2014/main" id="{B21BB605-870D-E3ED-D004-F669038A003F}"/>
                </a:ext>
              </a:extLst>
            </p:cNvPr>
            <p:cNvSpPr txBox="1"/>
            <p:nvPr/>
          </p:nvSpPr>
          <p:spPr>
            <a:xfrm>
              <a:off x="7129881" y="4056083"/>
              <a:ext cx="1601721" cy="246221"/>
            </a:xfrm>
            <a:prstGeom prst="rect">
              <a:avLst/>
            </a:prstGeom>
            <a:noFill/>
          </p:spPr>
          <p:txBody>
            <a:bodyPr wrap="none" rtlCol="0">
              <a:spAutoFit/>
            </a:bodyPr>
            <a:lstStyle/>
            <a:p>
              <a:pPr algn="r"/>
              <a:r>
                <a:rPr lang="en-US" sz="1000" dirty="0">
                  <a:solidFill>
                    <a:srgbClr val="DD99BC"/>
                  </a:solidFill>
                </a:rPr>
                <a:t>Parent et al. </a:t>
              </a:r>
              <a:r>
                <a:rPr lang="en-US" sz="1000" i="1" dirty="0">
                  <a:solidFill>
                    <a:srgbClr val="DD99BC"/>
                  </a:solidFill>
                </a:rPr>
                <a:t>Neuroimage</a:t>
              </a:r>
              <a:endParaRPr lang="en-US" sz="1000" dirty="0">
                <a:solidFill>
                  <a:srgbClr val="DD99BC"/>
                </a:solidFill>
              </a:endParaRPr>
            </a:p>
          </p:txBody>
        </p:sp>
        <p:sp>
          <p:nvSpPr>
            <p:cNvPr id="62" name="TextBox 61">
              <a:extLst>
                <a:ext uri="{FF2B5EF4-FFF2-40B4-BE49-F238E27FC236}">
                  <a16:creationId xmlns:a16="http://schemas.microsoft.com/office/drawing/2014/main" id="{21DABD87-2666-74F1-951C-2E51201F59EF}"/>
                </a:ext>
              </a:extLst>
            </p:cNvPr>
            <p:cNvSpPr txBox="1"/>
            <p:nvPr/>
          </p:nvSpPr>
          <p:spPr>
            <a:xfrm>
              <a:off x="6709895" y="3430061"/>
              <a:ext cx="2021707" cy="246221"/>
            </a:xfrm>
            <a:prstGeom prst="rect">
              <a:avLst/>
            </a:prstGeom>
            <a:noFill/>
          </p:spPr>
          <p:txBody>
            <a:bodyPr wrap="none" rtlCol="0">
              <a:spAutoFit/>
            </a:bodyPr>
            <a:lstStyle/>
            <a:p>
              <a:pPr algn="r"/>
              <a:r>
                <a:rPr lang="en-US" sz="1000" dirty="0">
                  <a:solidFill>
                    <a:srgbClr val="DD99BC"/>
                  </a:solidFill>
                </a:rPr>
                <a:t>Liebe et al. </a:t>
              </a:r>
              <a:r>
                <a:rPr lang="en-US" sz="1000" i="1" dirty="0">
                  <a:solidFill>
                    <a:srgbClr val="DD99BC"/>
                  </a:solidFill>
                </a:rPr>
                <a:t>Molecular Psychiatry</a:t>
              </a:r>
              <a:endParaRPr lang="en-US" sz="1000" dirty="0">
                <a:solidFill>
                  <a:srgbClr val="DD99BC"/>
                </a:solidFill>
              </a:endParaRPr>
            </a:p>
          </p:txBody>
        </p:sp>
        <p:sp>
          <p:nvSpPr>
            <p:cNvPr id="63" name="TextBox 62">
              <a:extLst>
                <a:ext uri="{FF2B5EF4-FFF2-40B4-BE49-F238E27FC236}">
                  <a16:creationId xmlns:a16="http://schemas.microsoft.com/office/drawing/2014/main" id="{C82F4FFD-73E5-BCF6-5A94-86AF96FFAE93}"/>
                </a:ext>
              </a:extLst>
            </p:cNvPr>
            <p:cNvSpPr txBox="1"/>
            <p:nvPr/>
          </p:nvSpPr>
          <p:spPr>
            <a:xfrm>
              <a:off x="6596081" y="1816538"/>
              <a:ext cx="2135521" cy="246221"/>
            </a:xfrm>
            <a:prstGeom prst="rect">
              <a:avLst/>
            </a:prstGeom>
            <a:noFill/>
          </p:spPr>
          <p:txBody>
            <a:bodyPr wrap="none" rtlCol="0">
              <a:spAutoFit/>
            </a:bodyPr>
            <a:lstStyle/>
            <a:p>
              <a:pPr algn="r"/>
              <a:r>
                <a:rPr lang="en-US" sz="1000" dirty="0">
                  <a:solidFill>
                    <a:srgbClr val="DD99BC"/>
                  </a:solidFill>
                </a:rPr>
                <a:t>Cassidy et al. </a:t>
              </a:r>
              <a:r>
                <a:rPr lang="en-US" sz="1000" i="1" dirty="0" err="1">
                  <a:solidFill>
                    <a:srgbClr val="DD99BC"/>
                  </a:solidFill>
                </a:rPr>
                <a:t>Neuropsychopharm</a:t>
              </a:r>
              <a:r>
                <a:rPr lang="en-US" sz="1000" i="1" dirty="0">
                  <a:solidFill>
                    <a:srgbClr val="DD99BC"/>
                  </a:solidFill>
                </a:rPr>
                <a:t>.</a:t>
              </a:r>
            </a:p>
          </p:txBody>
        </p:sp>
        <p:sp>
          <p:nvSpPr>
            <p:cNvPr id="64" name="TextBox 63">
              <a:extLst>
                <a:ext uri="{FF2B5EF4-FFF2-40B4-BE49-F238E27FC236}">
                  <a16:creationId xmlns:a16="http://schemas.microsoft.com/office/drawing/2014/main" id="{B28FEFA1-4062-7879-2FE8-152A4C2479F5}"/>
                </a:ext>
              </a:extLst>
            </p:cNvPr>
            <p:cNvSpPr txBox="1"/>
            <p:nvPr/>
          </p:nvSpPr>
          <p:spPr>
            <a:xfrm>
              <a:off x="7141103" y="4319595"/>
              <a:ext cx="1590499" cy="246221"/>
            </a:xfrm>
            <a:prstGeom prst="rect">
              <a:avLst/>
            </a:prstGeom>
            <a:noFill/>
          </p:spPr>
          <p:txBody>
            <a:bodyPr wrap="none" rtlCol="0">
              <a:spAutoFit/>
            </a:bodyPr>
            <a:lstStyle/>
            <a:p>
              <a:pPr algn="r"/>
              <a:r>
                <a:rPr lang="en-US" sz="1000" dirty="0">
                  <a:solidFill>
                    <a:srgbClr val="7EBDC3"/>
                  </a:solidFill>
                </a:rPr>
                <a:t>Morris et al. </a:t>
              </a:r>
              <a:r>
                <a:rPr lang="en-US" sz="1000" i="1" dirty="0" err="1">
                  <a:solidFill>
                    <a:srgbClr val="7EBDC3"/>
                  </a:solidFill>
                </a:rPr>
                <a:t>NeuroImage</a:t>
              </a:r>
              <a:endParaRPr lang="en-US" sz="1000" dirty="0">
                <a:solidFill>
                  <a:srgbClr val="7EBDC3"/>
                </a:solidFill>
              </a:endParaRPr>
            </a:p>
          </p:txBody>
        </p:sp>
        <p:sp>
          <p:nvSpPr>
            <p:cNvPr id="65" name="TextBox 64">
              <a:extLst>
                <a:ext uri="{FF2B5EF4-FFF2-40B4-BE49-F238E27FC236}">
                  <a16:creationId xmlns:a16="http://schemas.microsoft.com/office/drawing/2014/main" id="{15CA207D-CDFA-B8AB-227E-83C823C7797F}"/>
                </a:ext>
              </a:extLst>
            </p:cNvPr>
            <p:cNvSpPr txBox="1"/>
            <p:nvPr/>
          </p:nvSpPr>
          <p:spPr>
            <a:xfrm>
              <a:off x="7024083" y="1978319"/>
              <a:ext cx="1707519" cy="246221"/>
            </a:xfrm>
            <a:prstGeom prst="rect">
              <a:avLst/>
            </a:prstGeom>
            <a:noFill/>
          </p:spPr>
          <p:txBody>
            <a:bodyPr wrap="none" rtlCol="0">
              <a:spAutoFit/>
            </a:bodyPr>
            <a:lstStyle/>
            <a:p>
              <a:pPr algn="r"/>
              <a:r>
                <a:rPr lang="en-US" sz="1000" dirty="0">
                  <a:solidFill>
                    <a:srgbClr val="7EBDC3"/>
                  </a:solidFill>
                </a:rPr>
                <a:t>Dahl et al. </a:t>
              </a:r>
              <a:r>
                <a:rPr lang="en-US" sz="1000" i="1" dirty="0" err="1">
                  <a:solidFill>
                    <a:srgbClr val="7EBDC3"/>
                  </a:solidFill>
                </a:rPr>
                <a:t>Neurobio</a:t>
              </a:r>
              <a:r>
                <a:rPr lang="en-US" sz="1000" i="1" dirty="0">
                  <a:solidFill>
                    <a:srgbClr val="7EBDC3"/>
                  </a:solidFill>
                </a:rPr>
                <a:t>. Aging</a:t>
              </a:r>
              <a:endParaRPr lang="en-US" sz="1000" dirty="0">
                <a:solidFill>
                  <a:srgbClr val="7EBDC3"/>
                </a:solidFill>
              </a:endParaRPr>
            </a:p>
          </p:txBody>
        </p:sp>
        <p:sp>
          <p:nvSpPr>
            <p:cNvPr id="66" name="TextBox 65">
              <a:extLst>
                <a:ext uri="{FF2B5EF4-FFF2-40B4-BE49-F238E27FC236}">
                  <a16:creationId xmlns:a16="http://schemas.microsoft.com/office/drawing/2014/main" id="{3A1DE6A1-CD57-7652-AEDB-8D3DF8BB5FC3}"/>
                </a:ext>
              </a:extLst>
            </p:cNvPr>
            <p:cNvSpPr txBox="1"/>
            <p:nvPr/>
          </p:nvSpPr>
          <p:spPr>
            <a:xfrm>
              <a:off x="6794854" y="1480195"/>
              <a:ext cx="1936748" cy="246221"/>
            </a:xfrm>
            <a:prstGeom prst="rect">
              <a:avLst/>
            </a:prstGeom>
            <a:noFill/>
          </p:spPr>
          <p:txBody>
            <a:bodyPr wrap="none" rtlCol="0">
              <a:spAutoFit/>
            </a:bodyPr>
            <a:lstStyle/>
            <a:p>
              <a:pPr algn="r"/>
              <a:r>
                <a:rPr lang="en-US" sz="1000" dirty="0" err="1">
                  <a:solidFill>
                    <a:srgbClr val="7EBDC3"/>
                  </a:solidFill>
                </a:rPr>
                <a:t>Prokopiou</a:t>
              </a:r>
              <a:r>
                <a:rPr lang="en-US" sz="1000" dirty="0">
                  <a:solidFill>
                    <a:srgbClr val="7EBDC3"/>
                  </a:solidFill>
                </a:rPr>
                <a:t> et al. </a:t>
              </a:r>
              <a:r>
                <a:rPr lang="en-US" sz="1000" i="1" dirty="0">
                  <a:solidFill>
                    <a:srgbClr val="7EBDC3"/>
                  </a:solidFill>
                </a:rPr>
                <a:t>Nature Comm.</a:t>
              </a:r>
              <a:endParaRPr lang="en-US" sz="1000" dirty="0">
                <a:solidFill>
                  <a:srgbClr val="7EBDC3"/>
                </a:solidFill>
              </a:endParaRPr>
            </a:p>
          </p:txBody>
        </p:sp>
        <p:sp>
          <p:nvSpPr>
            <p:cNvPr id="67" name="TextBox 66">
              <a:extLst>
                <a:ext uri="{FF2B5EF4-FFF2-40B4-BE49-F238E27FC236}">
                  <a16:creationId xmlns:a16="http://schemas.microsoft.com/office/drawing/2014/main" id="{212B78A0-0E91-193C-F814-25C89F77B2B2}"/>
                </a:ext>
              </a:extLst>
            </p:cNvPr>
            <p:cNvSpPr txBox="1"/>
            <p:nvPr/>
          </p:nvSpPr>
          <p:spPr>
            <a:xfrm>
              <a:off x="6474254" y="1237931"/>
              <a:ext cx="2257348" cy="246221"/>
            </a:xfrm>
            <a:prstGeom prst="rect">
              <a:avLst/>
            </a:prstGeom>
            <a:noFill/>
          </p:spPr>
          <p:txBody>
            <a:bodyPr wrap="none" rtlCol="0">
              <a:spAutoFit/>
            </a:bodyPr>
            <a:lstStyle/>
            <a:p>
              <a:pPr algn="r"/>
              <a:r>
                <a:rPr lang="en-US" sz="1000" dirty="0" err="1">
                  <a:solidFill>
                    <a:srgbClr val="7EBDC3"/>
                  </a:solidFill>
                </a:rPr>
                <a:t>Aghakhanyan</a:t>
              </a:r>
              <a:r>
                <a:rPr lang="en-US" sz="1000" dirty="0">
                  <a:solidFill>
                    <a:srgbClr val="7EBDC3"/>
                  </a:solidFill>
                </a:rPr>
                <a:t> et al. </a:t>
              </a:r>
              <a:r>
                <a:rPr lang="en-US" sz="1000" i="1" dirty="0" err="1">
                  <a:solidFill>
                    <a:srgbClr val="7EBDC3"/>
                  </a:solidFill>
                </a:rPr>
                <a:t>Neurobio</a:t>
              </a:r>
              <a:r>
                <a:rPr lang="en-US" sz="1000" i="1" dirty="0">
                  <a:solidFill>
                    <a:srgbClr val="7EBDC3"/>
                  </a:solidFill>
                </a:rPr>
                <a:t>. Aging.</a:t>
              </a:r>
            </a:p>
          </p:txBody>
        </p:sp>
        <p:sp>
          <p:nvSpPr>
            <p:cNvPr id="68" name="TextBox 67">
              <a:extLst>
                <a:ext uri="{FF2B5EF4-FFF2-40B4-BE49-F238E27FC236}">
                  <a16:creationId xmlns:a16="http://schemas.microsoft.com/office/drawing/2014/main" id="{ED1CAEA8-A75D-EC1C-5993-8807C4EEEE92}"/>
                </a:ext>
              </a:extLst>
            </p:cNvPr>
            <p:cNvSpPr txBox="1"/>
            <p:nvPr/>
          </p:nvSpPr>
          <p:spPr>
            <a:xfrm>
              <a:off x="7732611" y="3108192"/>
              <a:ext cx="998991" cy="246221"/>
            </a:xfrm>
            <a:prstGeom prst="rect">
              <a:avLst/>
            </a:prstGeom>
            <a:noFill/>
          </p:spPr>
          <p:txBody>
            <a:bodyPr wrap="none" rtlCol="0">
              <a:spAutoFit/>
            </a:bodyPr>
            <a:lstStyle/>
            <a:p>
              <a:pPr algn="r"/>
              <a:r>
                <a:rPr lang="en-US" sz="1000" dirty="0">
                  <a:solidFill>
                    <a:srgbClr val="7EBDC3"/>
                  </a:solidFill>
                </a:rPr>
                <a:t>Lin et al. </a:t>
              </a:r>
              <a:r>
                <a:rPr lang="en-US" sz="1000" i="1" dirty="0">
                  <a:solidFill>
                    <a:srgbClr val="7EBDC3"/>
                  </a:solidFill>
                </a:rPr>
                <a:t>Brain</a:t>
              </a:r>
            </a:p>
          </p:txBody>
        </p:sp>
        <p:sp>
          <p:nvSpPr>
            <p:cNvPr id="69" name="TextBox 68">
              <a:extLst>
                <a:ext uri="{FF2B5EF4-FFF2-40B4-BE49-F238E27FC236}">
                  <a16:creationId xmlns:a16="http://schemas.microsoft.com/office/drawing/2014/main" id="{68138488-149B-C37D-8260-659DED5F0050}"/>
                </a:ext>
              </a:extLst>
            </p:cNvPr>
            <p:cNvSpPr txBox="1"/>
            <p:nvPr/>
          </p:nvSpPr>
          <p:spPr>
            <a:xfrm>
              <a:off x="6881416" y="1625467"/>
              <a:ext cx="1850186" cy="246221"/>
            </a:xfrm>
            <a:prstGeom prst="rect">
              <a:avLst/>
            </a:prstGeom>
            <a:noFill/>
          </p:spPr>
          <p:txBody>
            <a:bodyPr wrap="none" rtlCol="0">
              <a:spAutoFit/>
            </a:bodyPr>
            <a:lstStyle/>
            <a:p>
              <a:pPr algn="r"/>
              <a:r>
                <a:rPr lang="en-US" sz="1000" dirty="0">
                  <a:solidFill>
                    <a:srgbClr val="92BDA3"/>
                  </a:solidFill>
                </a:rPr>
                <a:t>Jacobs et al. </a:t>
              </a:r>
              <a:r>
                <a:rPr lang="en-US" sz="1000" i="1" dirty="0" err="1">
                  <a:solidFill>
                    <a:srgbClr val="92BDA3"/>
                  </a:solidFill>
                </a:rPr>
                <a:t>Alz</a:t>
              </a:r>
              <a:r>
                <a:rPr lang="en-US" sz="1000" i="1" dirty="0">
                  <a:solidFill>
                    <a:srgbClr val="92BDA3"/>
                  </a:solidFill>
                </a:rPr>
                <a:t>. &amp; Dementia</a:t>
              </a:r>
              <a:endParaRPr lang="en-US" sz="1000" dirty="0">
                <a:solidFill>
                  <a:srgbClr val="92BDA3"/>
                </a:solidFill>
              </a:endParaRPr>
            </a:p>
          </p:txBody>
        </p:sp>
        <p:sp>
          <p:nvSpPr>
            <p:cNvPr id="70" name="TextBox 69">
              <a:extLst>
                <a:ext uri="{FF2B5EF4-FFF2-40B4-BE49-F238E27FC236}">
                  <a16:creationId xmlns:a16="http://schemas.microsoft.com/office/drawing/2014/main" id="{4201FC80-7D73-05DD-DAC5-57C9269C4170}"/>
                </a:ext>
              </a:extLst>
            </p:cNvPr>
            <p:cNvSpPr txBox="1"/>
            <p:nvPr/>
          </p:nvSpPr>
          <p:spPr>
            <a:xfrm>
              <a:off x="6735542" y="3738591"/>
              <a:ext cx="1996060" cy="246221"/>
            </a:xfrm>
            <a:prstGeom prst="rect">
              <a:avLst/>
            </a:prstGeom>
            <a:noFill/>
          </p:spPr>
          <p:txBody>
            <a:bodyPr wrap="none" rtlCol="0">
              <a:spAutoFit/>
            </a:bodyPr>
            <a:lstStyle/>
            <a:p>
              <a:pPr algn="r"/>
              <a:r>
                <a:rPr lang="en-US" sz="1000" dirty="0" err="1">
                  <a:solidFill>
                    <a:srgbClr val="92BDA3"/>
                  </a:solidFill>
                </a:rPr>
                <a:t>Gilvesy</a:t>
              </a:r>
              <a:r>
                <a:rPr lang="en-US" sz="1000" dirty="0">
                  <a:solidFill>
                    <a:srgbClr val="92BDA3"/>
                  </a:solidFill>
                </a:rPr>
                <a:t> et al. </a:t>
              </a:r>
              <a:r>
                <a:rPr lang="en-US" sz="1000" i="1" dirty="0" err="1">
                  <a:solidFill>
                    <a:srgbClr val="92BDA3"/>
                  </a:solidFill>
                </a:rPr>
                <a:t>Neuropathologica</a:t>
              </a:r>
              <a:endParaRPr lang="en-US" sz="1000" dirty="0">
                <a:solidFill>
                  <a:srgbClr val="92BDA3"/>
                </a:solidFill>
              </a:endParaRPr>
            </a:p>
          </p:txBody>
        </p:sp>
        <p:sp>
          <p:nvSpPr>
            <p:cNvPr id="71" name="TextBox 70">
              <a:extLst>
                <a:ext uri="{FF2B5EF4-FFF2-40B4-BE49-F238E27FC236}">
                  <a16:creationId xmlns:a16="http://schemas.microsoft.com/office/drawing/2014/main" id="{57D78F54-CCDE-6F8B-CDFB-5FEE22DA1549}"/>
                </a:ext>
              </a:extLst>
            </p:cNvPr>
            <p:cNvSpPr txBox="1"/>
            <p:nvPr/>
          </p:nvSpPr>
          <p:spPr>
            <a:xfrm>
              <a:off x="6586463" y="4492640"/>
              <a:ext cx="2145139" cy="246221"/>
            </a:xfrm>
            <a:prstGeom prst="rect">
              <a:avLst/>
            </a:prstGeom>
            <a:noFill/>
          </p:spPr>
          <p:txBody>
            <a:bodyPr wrap="none" rtlCol="0">
              <a:spAutoFit/>
            </a:bodyPr>
            <a:lstStyle/>
            <a:p>
              <a:pPr algn="r"/>
              <a:r>
                <a:rPr lang="en-US" sz="1000" b="1" dirty="0">
                  <a:solidFill>
                    <a:srgbClr val="92BDA3"/>
                  </a:solidFill>
                </a:rPr>
                <a:t>Murray et al. </a:t>
              </a:r>
              <a:r>
                <a:rPr lang="en-US" sz="1000" b="1" i="1" dirty="0">
                  <a:solidFill>
                    <a:srgbClr val="92BDA3"/>
                  </a:solidFill>
                </a:rPr>
                <a:t>Neurodegeneration</a:t>
              </a:r>
              <a:endParaRPr lang="en-US" sz="1000" b="1" dirty="0">
                <a:solidFill>
                  <a:srgbClr val="92BDA3"/>
                </a:solidFill>
              </a:endParaRPr>
            </a:p>
          </p:txBody>
        </p:sp>
      </p:grpSp>
      <p:cxnSp>
        <p:nvCxnSpPr>
          <p:cNvPr id="105" name="Google Shape;105;p2"/>
          <p:cNvCxnSpPr>
            <a:cxnSpLocks/>
          </p:cNvCxnSpPr>
          <p:nvPr/>
        </p:nvCxnSpPr>
        <p:spPr>
          <a:xfrm flipH="1">
            <a:off x="-23675" y="882660"/>
            <a:ext cx="9190233" cy="0"/>
          </a:xfrm>
          <a:prstGeom prst="straightConnector1">
            <a:avLst/>
          </a:prstGeom>
          <a:noFill/>
          <a:ln w="76200" cap="flat" cmpd="sng">
            <a:solidFill>
              <a:srgbClr val="FFA400"/>
            </a:solidFill>
            <a:prstDash val="solid"/>
            <a:round/>
            <a:headEnd type="none" w="sm" len="sm"/>
            <a:tailEnd type="none" w="sm" len="sm"/>
          </a:ln>
        </p:spPr>
      </p:cxnSp>
      <p:pic>
        <p:nvPicPr>
          <p:cNvPr id="108" name="Google Shape;108;p2"/>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1279" y="4801624"/>
            <a:ext cx="9166558" cy="59637"/>
          </a:xfrm>
          <a:prstGeom prst="rect">
            <a:avLst/>
          </a:prstGeom>
          <a:noFill/>
          <a:ln>
            <a:noFill/>
          </a:ln>
        </p:spPr>
      </p:pic>
      <p:grpSp>
        <p:nvGrpSpPr>
          <p:cNvPr id="76" name="Group 75">
            <a:extLst>
              <a:ext uri="{FF2B5EF4-FFF2-40B4-BE49-F238E27FC236}">
                <a16:creationId xmlns:a16="http://schemas.microsoft.com/office/drawing/2014/main" id="{44195EB4-BF86-1045-8623-A4DB8DE224C3}"/>
              </a:ext>
            </a:extLst>
          </p:cNvPr>
          <p:cNvGrpSpPr/>
          <p:nvPr/>
        </p:nvGrpSpPr>
        <p:grpSpPr>
          <a:xfrm>
            <a:off x="499282" y="1496564"/>
            <a:ext cx="1858670" cy="2838694"/>
            <a:chOff x="-2609" y="1099936"/>
            <a:chExt cx="2325075" cy="3551023"/>
          </a:xfrm>
        </p:grpSpPr>
        <p:pic>
          <p:nvPicPr>
            <p:cNvPr id="72" name="Picture 71">
              <a:extLst>
                <a:ext uri="{FF2B5EF4-FFF2-40B4-BE49-F238E27FC236}">
                  <a16:creationId xmlns:a16="http://schemas.microsoft.com/office/drawing/2014/main" id="{F325AA79-1B70-17BF-F6B9-3DA27A093EE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07975" y="1099936"/>
              <a:ext cx="1723062" cy="1632716"/>
            </a:xfrm>
            <a:prstGeom prst="rect">
              <a:avLst/>
            </a:prstGeom>
          </p:spPr>
        </p:pic>
        <p:pic>
          <p:nvPicPr>
            <p:cNvPr id="73" name="Picture 72">
              <a:extLst>
                <a:ext uri="{FF2B5EF4-FFF2-40B4-BE49-F238E27FC236}">
                  <a16:creationId xmlns:a16="http://schemas.microsoft.com/office/drawing/2014/main" id="{8335CEF6-1E2B-3149-038A-FFA2F38D361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54394" y="2731483"/>
              <a:ext cx="1901306" cy="1632716"/>
            </a:xfrm>
            <a:prstGeom prst="rect">
              <a:avLst/>
            </a:prstGeom>
          </p:spPr>
        </p:pic>
        <p:pic>
          <p:nvPicPr>
            <p:cNvPr id="74" name="Picture 73">
              <a:extLst>
                <a:ext uri="{FF2B5EF4-FFF2-40B4-BE49-F238E27FC236}">
                  <a16:creationId xmlns:a16="http://schemas.microsoft.com/office/drawing/2014/main" id="{617C2402-3208-D103-4B27-09352E16B14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30807" y="4451897"/>
              <a:ext cx="2191659" cy="199062"/>
            </a:xfrm>
            <a:prstGeom prst="rect">
              <a:avLst/>
            </a:prstGeom>
          </p:spPr>
        </p:pic>
        <p:sp>
          <p:nvSpPr>
            <p:cNvPr id="75" name="TextBox 74">
              <a:extLst>
                <a:ext uri="{FF2B5EF4-FFF2-40B4-BE49-F238E27FC236}">
                  <a16:creationId xmlns:a16="http://schemas.microsoft.com/office/drawing/2014/main" id="{267ECE2C-0E41-F331-04F4-4A2E3EF04C14}"/>
                </a:ext>
              </a:extLst>
            </p:cNvPr>
            <p:cNvSpPr txBox="1"/>
            <p:nvPr/>
          </p:nvSpPr>
          <p:spPr>
            <a:xfrm rot="16200000">
              <a:off x="-418748" y="2489896"/>
              <a:ext cx="1140056" cy="307777"/>
            </a:xfrm>
            <a:prstGeom prst="rect">
              <a:avLst/>
            </a:prstGeom>
            <a:noFill/>
          </p:spPr>
          <p:txBody>
            <a:bodyPr wrap="none" rtlCol="0">
              <a:spAutoFit/>
            </a:bodyPr>
            <a:lstStyle/>
            <a:p>
              <a:r>
                <a:rPr lang="en-US" dirty="0">
                  <a:solidFill>
                    <a:srgbClr val="4A0D66"/>
                  </a:solidFill>
                </a:rPr>
                <a:t>Plasma Tau</a:t>
              </a:r>
            </a:p>
          </p:txBody>
        </p:sp>
      </p:grpSp>
      <p:sp>
        <p:nvSpPr>
          <p:cNvPr id="9" name="TextBox 8">
            <a:extLst>
              <a:ext uri="{FF2B5EF4-FFF2-40B4-BE49-F238E27FC236}">
                <a16:creationId xmlns:a16="http://schemas.microsoft.com/office/drawing/2014/main" id="{6E7A0CD8-4824-951A-ABF8-715F3973C8DD}"/>
              </a:ext>
            </a:extLst>
          </p:cNvPr>
          <p:cNvSpPr txBox="1"/>
          <p:nvPr/>
        </p:nvSpPr>
        <p:spPr>
          <a:xfrm>
            <a:off x="74050" y="974850"/>
            <a:ext cx="5362365" cy="338554"/>
          </a:xfrm>
          <a:prstGeom prst="rect">
            <a:avLst/>
          </a:prstGeom>
          <a:noFill/>
        </p:spPr>
        <p:txBody>
          <a:bodyPr wrap="none" rtlCol="0">
            <a:spAutoFit/>
          </a:bodyPr>
          <a:lstStyle/>
          <a:p>
            <a:r>
              <a:rPr lang="en-US" sz="1600" b="1" dirty="0">
                <a:solidFill>
                  <a:srgbClr val="4A0D66"/>
                </a:solidFill>
              </a:rPr>
              <a:t>Plasma Tau Linked to </a:t>
            </a:r>
            <a:r>
              <a:rPr lang="en-US" sz="1600" b="1" dirty="0" err="1">
                <a:solidFill>
                  <a:srgbClr val="4A0D66"/>
                </a:solidFill>
              </a:rPr>
              <a:t>Braak</a:t>
            </a:r>
            <a:r>
              <a:rPr lang="en-US" sz="1600" b="1" dirty="0">
                <a:solidFill>
                  <a:srgbClr val="4A0D66"/>
                </a:solidFill>
              </a:rPr>
              <a:t> Stage &amp; LC Vulnerability</a:t>
            </a:r>
          </a:p>
        </p:txBody>
      </p:sp>
      <p:pic>
        <p:nvPicPr>
          <p:cNvPr id="12" name="Picture 11">
            <a:extLst>
              <a:ext uri="{FF2B5EF4-FFF2-40B4-BE49-F238E27FC236}">
                <a16:creationId xmlns:a16="http://schemas.microsoft.com/office/drawing/2014/main" id="{82271810-EB87-702D-4C93-EB86DE5A0D6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312102" y="-1398"/>
            <a:ext cx="849473" cy="849473"/>
          </a:xfrm>
          <a:prstGeom prst="rect">
            <a:avLst/>
          </a:prstGeom>
        </p:spPr>
      </p:pic>
    </p:spTree>
    <p:extLst>
      <p:ext uri="{BB962C8B-B14F-4D97-AF65-F5344CB8AC3E}">
        <p14:creationId xmlns:p14="http://schemas.microsoft.com/office/powerpoint/2010/main" val="66317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11279" y="9132"/>
            <a:ext cx="9144000" cy="479248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0" y="9133"/>
            <a:ext cx="9144000" cy="873525"/>
          </a:xfrm>
          <a:prstGeom prst="rect">
            <a:avLst/>
          </a:prstGeom>
          <a:solidFill>
            <a:srgbClr val="4A0D66"/>
          </a:solidFill>
          <a:ln w="25400" cap="flat" cmpd="sng">
            <a:solidFill>
              <a:srgbClr val="4A0D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2" descr="Image result for twitter logo with transparent background"/>
          <p:cNvSpPr/>
          <p:nvPr/>
        </p:nvSpPr>
        <p:spPr>
          <a:xfrm>
            <a:off x="155575" y="-108347"/>
            <a:ext cx="304800" cy="2286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54" name="Picture 6">
            <a:extLst>
              <a:ext uri="{FF2B5EF4-FFF2-40B4-BE49-F238E27FC236}">
                <a16:creationId xmlns:a16="http://schemas.microsoft.com/office/drawing/2014/main" id="{8913C973-7526-4505-5B01-12DCC8154B8E}"/>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6140" b="94298" l="2724" r="92607">
                        <a14:foregroundMark x1="24903" y1="75439" x2="26459" y2="64035"/>
                        <a14:foregroundMark x1="22568" y1="6579" x2="39300" y2="8333"/>
                        <a14:foregroundMark x1="55642" y1="94298" x2="61868" y2="91667"/>
                        <a14:foregroundMark x1="69650" y1="16667" x2="75097" y2="28070"/>
                        <a14:foregroundMark x1="88716" y1="72807" x2="92607" y2="62719"/>
                        <a14:backgroundMark x1="1946" y1="42544" x2="4280" y2="45175"/>
                        <a14:backgroundMark x1="2724" y1="32018" x2="3113" y2="39474"/>
                        <a14:backgroundMark x1="2724" y1="41228" x2="2724" y2="35088"/>
                        <a14:backgroundMark x1="1946" y1="31140" x2="3113" y2="42544"/>
                        <a14:backgroundMark x1="77432" y1="36842" x2="77043" y2="38596"/>
                        <a14:backgroundMark x1="77432" y1="30702" x2="81712" y2="37719"/>
                        <a14:backgroundMark x1="84047" y1="39912" x2="80156" y2="39035"/>
                        <a14:backgroundMark x1="78210" y1="28070" x2="78210" y2="33333"/>
                        <a14:backgroundMark x1="65370" y1="87719" x2="80156" y2="77632"/>
                        <a14:backgroundMark x1="64202" y1="85965" x2="78988" y2="78509"/>
                        <a14:backgroundMark x1="78988" y1="80263" x2="76265" y2="83333"/>
                        <a14:backgroundMark x1="74319" y1="84211" x2="74319" y2="84211"/>
                        <a14:backgroundMark x1="75097" y1="84649" x2="75097" y2="84649"/>
                        <a14:backgroundMark x1="75097" y1="79825" x2="75097" y2="82895"/>
                        <a14:backgroundMark x1="20623" y1="75877" x2="21012" y2="82456"/>
                      </a14:backgroundRemoval>
                    </a14:imgEffect>
                  </a14:imgLayer>
                </a14:imgProps>
              </a:ext>
              <a:ext uri="{28A0092B-C50C-407E-A947-70E740481C1C}">
                <a14:useLocalDpi xmlns:a14="http://schemas.microsoft.com/office/drawing/2010/main"/>
              </a:ext>
            </a:extLst>
          </a:blip>
          <a:srcRect/>
          <a:stretch/>
        </p:blipFill>
        <p:spPr bwMode="auto">
          <a:xfrm>
            <a:off x="74050" y="75051"/>
            <a:ext cx="386325" cy="34217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4;p2">
            <a:extLst>
              <a:ext uri="{FF2B5EF4-FFF2-40B4-BE49-F238E27FC236}">
                <a16:creationId xmlns:a16="http://schemas.microsoft.com/office/drawing/2014/main" id="{E1C0AB2E-2504-CD57-1AED-4F10BB8B6283}"/>
              </a:ext>
            </a:extLst>
          </p:cNvPr>
          <p:cNvSpPr txBox="1"/>
          <p:nvPr/>
        </p:nvSpPr>
        <p:spPr>
          <a:xfrm>
            <a:off x="627229" y="85345"/>
            <a:ext cx="8361196" cy="7114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lt1"/>
                </a:solidFill>
                <a:latin typeface="Arial"/>
                <a:ea typeface="Arial"/>
                <a:cs typeface="Arial"/>
                <a:sym typeface="Arial"/>
              </a:rPr>
              <a:t>Future Focus Areas</a:t>
            </a:r>
            <a:endParaRPr sz="2000" b="1" dirty="0">
              <a:solidFill>
                <a:schemeClr val="lt1"/>
              </a:solidFill>
            </a:endParaRPr>
          </a:p>
          <a:p>
            <a:pPr marL="0" marR="0" lvl="0" indent="0" algn="l" rtl="0">
              <a:lnSpc>
                <a:spcPct val="100000"/>
              </a:lnSpc>
              <a:spcBef>
                <a:spcPts val="0"/>
              </a:spcBef>
              <a:spcAft>
                <a:spcPts val="0"/>
              </a:spcAft>
              <a:buClr>
                <a:srgbClr val="000000"/>
              </a:buClr>
              <a:buSzPts val="2000"/>
              <a:buFont typeface="Arial"/>
              <a:buNone/>
            </a:pPr>
            <a:endParaRPr sz="2000" b="1" dirty="0">
              <a:solidFill>
                <a:schemeClr val="lt1"/>
              </a:solidFill>
            </a:endParaRPr>
          </a:p>
        </p:txBody>
      </p:sp>
      <p:cxnSp>
        <p:nvCxnSpPr>
          <p:cNvPr id="105" name="Google Shape;105;p2"/>
          <p:cNvCxnSpPr>
            <a:cxnSpLocks/>
          </p:cNvCxnSpPr>
          <p:nvPr/>
        </p:nvCxnSpPr>
        <p:spPr>
          <a:xfrm flipH="1">
            <a:off x="-23675" y="882660"/>
            <a:ext cx="9190233" cy="0"/>
          </a:xfrm>
          <a:prstGeom prst="straightConnector1">
            <a:avLst/>
          </a:prstGeom>
          <a:noFill/>
          <a:ln w="76200" cap="flat" cmpd="sng">
            <a:solidFill>
              <a:srgbClr val="FFA400"/>
            </a:solidFill>
            <a:prstDash val="solid"/>
            <a:round/>
            <a:headEnd type="none" w="sm" len="sm"/>
            <a:tailEnd type="none" w="sm" len="sm"/>
          </a:ln>
        </p:spPr>
      </p:cxnSp>
      <p:pic>
        <p:nvPicPr>
          <p:cNvPr id="108" name="Google Shape;108;p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1279" y="4801624"/>
            <a:ext cx="9166558" cy="59637"/>
          </a:xfrm>
          <a:prstGeom prst="rect">
            <a:avLst/>
          </a:prstGeom>
          <a:noFill/>
          <a:ln>
            <a:noFill/>
          </a:ln>
        </p:spPr>
      </p:pic>
      <p:sp>
        <p:nvSpPr>
          <p:cNvPr id="7" name="TextBox 6">
            <a:extLst>
              <a:ext uri="{FF2B5EF4-FFF2-40B4-BE49-F238E27FC236}">
                <a16:creationId xmlns:a16="http://schemas.microsoft.com/office/drawing/2014/main" id="{C2CB526A-5320-B992-117C-A223890532F2}"/>
              </a:ext>
            </a:extLst>
          </p:cNvPr>
          <p:cNvSpPr txBox="1"/>
          <p:nvPr/>
        </p:nvSpPr>
        <p:spPr>
          <a:xfrm>
            <a:off x="2868925" y="1272476"/>
            <a:ext cx="5623842" cy="3139321"/>
          </a:xfrm>
          <a:prstGeom prst="rect">
            <a:avLst/>
          </a:prstGeom>
          <a:noFill/>
        </p:spPr>
        <p:txBody>
          <a:bodyPr wrap="square" rtlCol="0">
            <a:spAutoFit/>
          </a:bodyPr>
          <a:lstStyle/>
          <a:p>
            <a:pPr marL="285750" indent="-285750">
              <a:buFont typeface="Arial" panose="020B0604020202020204" pitchFamily="34" charset="0"/>
              <a:buChar char="•"/>
            </a:pPr>
            <a:r>
              <a:rPr lang="en-US" sz="1800" b="1" dirty="0">
                <a:solidFill>
                  <a:srgbClr val="4A0D66"/>
                </a:solidFill>
              </a:rPr>
              <a:t>Cohort Design</a:t>
            </a:r>
            <a:r>
              <a:rPr lang="en-US" sz="1800" dirty="0">
                <a:solidFill>
                  <a:srgbClr val="4A0D66"/>
                </a:solidFill>
              </a:rPr>
              <a:t>: Population-based aging studies for </a:t>
            </a:r>
            <a:r>
              <a:rPr lang="en-US" sz="1800" i="1" u="sng" dirty="0">
                <a:solidFill>
                  <a:srgbClr val="4A0D66"/>
                </a:solidFill>
              </a:rPr>
              <a:t>early</a:t>
            </a:r>
            <a:r>
              <a:rPr lang="en-US" sz="1800" i="1" dirty="0">
                <a:solidFill>
                  <a:srgbClr val="4A0D66"/>
                </a:solidFill>
              </a:rPr>
              <a:t> </a:t>
            </a:r>
            <a:r>
              <a:rPr lang="en-US" sz="1800" dirty="0">
                <a:solidFill>
                  <a:srgbClr val="4A0D66"/>
                </a:solidFill>
              </a:rPr>
              <a:t>detection</a:t>
            </a:r>
          </a:p>
          <a:p>
            <a:pPr marL="285750" indent="-285750">
              <a:buFont typeface="Arial" panose="020B0604020202020204" pitchFamily="34" charset="0"/>
              <a:buChar char="•"/>
            </a:pPr>
            <a:endParaRPr lang="en-US" sz="1800" dirty="0">
              <a:solidFill>
                <a:srgbClr val="4A0D66"/>
              </a:solidFill>
            </a:endParaRPr>
          </a:p>
          <a:p>
            <a:pPr marL="285750" indent="-285750">
              <a:buFont typeface="Arial" panose="020B0604020202020204" pitchFamily="34" charset="0"/>
              <a:buChar char="•"/>
            </a:pPr>
            <a:r>
              <a:rPr lang="en-US" sz="1800" b="1" dirty="0">
                <a:solidFill>
                  <a:srgbClr val="4A0D66"/>
                </a:solidFill>
              </a:rPr>
              <a:t>Biomarkers</a:t>
            </a:r>
            <a:r>
              <a:rPr lang="en-US" sz="1800" dirty="0">
                <a:solidFill>
                  <a:srgbClr val="4A0D66"/>
                </a:solidFill>
              </a:rPr>
              <a:t>: Improve imaging methods; revise autopsy guidelines</a:t>
            </a:r>
          </a:p>
          <a:p>
            <a:pPr marL="285750" indent="-285750">
              <a:buFont typeface="Arial" panose="020B0604020202020204" pitchFamily="34" charset="0"/>
              <a:buChar char="•"/>
            </a:pPr>
            <a:endParaRPr lang="en-US" sz="1800" dirty="0">
              <a:solidFill>
                <a:srgbClr val="4A0D66"/>
              </a:solidFill>
            </a:endParaRPr>
          </a:p>
          <a:p>
            <a:pPr marL="285750" indent="-285750">
              <a:buFont typeface="Arial" panose="020B0604020202020204" pitchFamily="34" charset="0"/>
              <a:buChar char="•"/>
            </a:pPr>
            <a:r>
              <a:rPr lang="en-US" sz="1800" b="1" dirty="0">
                <a:solidFill>
                  <a:srgbClr val="4A0D66"/>
                </a:solidFill>
              </a:rPr>
              <a:t>Neuropsychiatric Symptoms</a:t>
            </a:r>
            <a:r>
              <a:rPr lang="en-US" sz="1800" dirty="0">
                <a:solidFill>
                  <a:srgbClr val="4A0D66"/>
                </a:solidFill>
              </a:rPr>
              <a:t>: Update syndromic definitions &amp; treatment guidelines for AD</a:t>
            </a:r>
          </a:p>
          <a:p>
            <a:pPr marL="285750" indent="-285750">
              <a:buFont typeface="Arial" panose="020B0604020202020204" pitchFamily="34" charset="0"/>
              <a:buChar char="•"/>
            </a:pPr>
            <a:endParaRPr lang="en-US" sz="1800" dirty="0">
              <a:solidFill>
                <a:srgbClr val="4A0D66"/>
              </a:solidFill>
            </a:endParaRPr>
          </a:p>
          <a:p>
            <a:pPr marL="285750" indent="-285750">
              <a:buFont typeface="Arial" panose="020B0604020202020204" pitchFamily="34" charset="0"/>
              <a:buChar char="•"/>
            </a:pPr>
            <a:r>
              <a:rPr lang="en-US" sz="1800" b="1" dirty="0">
                <a:solidFill>
                  <a:srgbClr val="4A0D66"/>
                </a:solidFill>
              </a:rPr>
              <a:t>Neuropathology</a:t>
            </a:r>
            <a:r>
              <a:rPr lang="en-US" sz="1800" dirty="0">
                <a:solidFill>
                  <a:srgbClr val="4A0D66"/>
                </a:solidFill>
              </a:rPr>
              <a:t>: Develop a staging scheme for NSS degeneration</a:t>
            </a:r>
          </a:p>
        </p:txBody>
      </p:sp>
      <p:pic>
        <p:nvPicPr>
          <p:cNvPr id="3" name="Picture 2">
            <a:extLst>
              <a:ext uri="{FF2B5EF4-FFF2-40B4-BE49-F238E27FC236}">
                <a16:creationId xmlns:a16="http://schemas.microsoft.com/office/drawing/2014/main" id="{F95327E5-423D-62CC-EC6C-63D2900A81A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050" y="1224882"/>
            <a:ext cx="3000844" cy="3234508"/>
          </a:xfrm>
          <a:prstGeom prst="rect">
            <a:avLst/>
          </a:prstGeom>
          <a:ln w="12700">
            <a:solidFill>
              <a:srgbClr val="4A0D66"/>
            </a:solidFill>
          </a:ln>
        </p:spPr>
      </p:pic>
      <p:pic>
        <p:nvPicPr>
          <p:cNvPr id="6" name="Picture 5">
            <a:extLst>
              <a:ext uri="{FF2B5EF4-FFF2-40B4-BE49-F238E27FC236}">
                <a16:creationId xmlns:a16="http://schemas.microsoft.com/office/drawing/2014/main" id="{67E186CA-0A45-8A47-7A0C-A14C4F88C36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12102" y="-1398"/>
            <a:ext cx="849473" cy="849473"/>
          </a:xfrm>
          <a:prstGeom prst="rect">
            <a:avLst/>
          </a:prstGeom>
        </p:spPr>
      </p:pic>
    </p:spTree>
    <p:extLst>
      <p:ext uri="{BB962C8B-B14F-4D97-AF65-F5344CB8AC3E}">
        <p14:creationId xmlns:p14="http://schemas.microsoft.com/office/powerpoint/2010/main" val="124501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11279" y="9132"/>
            <a:ext cx="9144000" cy="479248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0" y="9133"/>
            <a:ext cx="9144000" cy="873525"/>
          </a:xfrm>
          <a:prstGeom prst="rect">
            <a:avLst/>
          </a:prstGeom>
          <a:solidFill>
            <a:srgbClr val="4A0D66"/>
          </a:solidFill>
          <a:ln w="25400" cap="flat" cmpd="sng">
            <a:solidFill>
              <a:srgbClr val="4A0D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2" descr="Image result for twitter logo with transparent background"/>
          <p:cNvSpPr/>
          <p:nvPr/>
        </p:nvSpPr>
        <p:spPr>
          <a:xfrm>
            <a:off x="155575" y="-108347"/>
            <a:ext cx="304800" cy="2286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 name="Google Shape;104;p2">
            <a:extLst>
              <a:ext uri="{FF2B5EF4-FFF2-40B4-BE49-F238E27FC236}">
                <a16:creationId xmlns:a16="http://schemas.microsoft.com/office/drawing/2014/main" id="{E1C0AB2E-2504-CD57-1AED-4F10BB8B6283}"/>
              </a:ext>
            </a:extLst>
          </p:cNvPr>
          <p:cNvSpPr txBox="1"/>
          <p:nvPr/>
        </p:nvSpPr>
        <p:spPr>
          <a:xfrm>
            <a:off x="1713673" y="85345"/>
            <a:ext cx="7274752" cy="7114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lt1"/>
                </a:solidFill>
                <a:latin typeface="Arial"/>
                <a:ea typeface="Arial"/>
                <a:cs typeface="Arial"/>
                <a:sym typeface="Arial"/>
              </a:rPr>
              <a:t>Acknowledgements</a:t>
            </a:r>
            <a:endParaRPr sz="2000" b="1" dirty="0">
              <a:solidFill>
                <a:schemeClr val="lt1"/>
              </a:solidFill>
            </a:endParaRPr>
          </a:p>
          <a:p>
            <a:pPr marL="0" marR="0" lvl="0" indent="0" algn="l" rtl="0">
              <a:lnSpc>
                <a:spcPct val="100000"/>
              </a:lnSpc>
              <a:spcBef>
                <a:spcPts val="0"/>
              </a:spcBef>
              <a:spcAft>
                <a:spcPts val="0"/>
              </a:spcAft>
              <a:buClr>
                <a:srgbClr val="000000"/>
              </a:buClr>
              <a:buSzPts val="2000"/>
              <a:buFont typeface="Arial"/>
              <a:buNone/>
            </a:pPr>
            <a:endParaRPr sz="2000" b="1" dirty="0">
              <a:solidFill>
                <a:schemeClr val="lt1"/>
              </a:solidFill>
            </a:endParaRPr>
          </a:p>
        </p:txBody>
      </p:sp>
      <p:cxnSp>
        <p:nvCxnSpPr>
          <p:cNvPr id="105" name="Google Shape;105;p2"/>
          <p:cNvCxnSpPr>
            <a:cxnSpLocks/>
          </p:cNvCxnSpPr>
          <p:nvPr/>
        </p:nvCxnSpPr>
        <p:spPr>
          <a:xfrm flipH="1">
            <a:off x="-23675" y="882660"/>
            <a:ext cx="9190233" cy="0"/>
          </a:xfrm>
          <a:prstGeom prst="straightConnector1">
            <a:avLst/>
          </a:prstGeom>
          <a:noFill/>
          <a:ln w="76200" cap="flat" cmpd="sng">
            <a:solidFill>
              <a:srgbClr val="FFA400"/>
            </a:solidFill>
            <a:prstDash val="solid"/>
            <a:round/>
            <a:headEnd type="none" w="sm" len="sm"/>
            <a:tailEnd type="none" w="sm" len="sm"/>
          </a:ln>
        </p:spPr>
      </p:cxnSp>
      <p:pic>
        <p:nvPicPr>
          <p:cNvPr id="108" name="Google Shape;108;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279" y="4801624"/>
            <a:ext cx="9166558" cy="59637"/>
          </a:xfrm>
          <a:prstGeom prst="rect">
            <a:avLst/>
          </a:prstGeom>
          <a:noFill/>
          <a:ln>
            <a:noFill/>
          </a:ln>
        </p:spPr>
      </p:pic>
      <p:pic>
        <p:nvPicPr>
          <p:cNvPr id="5" name="Picture 6" descr="Other Gift Ideas | Holiday Gift Guide | Alumni, Friends and Families |  Brandeis University">
            <a:extLst>
              <a:ext uri="{FF2B5EF4-FFF2-40B4-BE49-F238E27FC236}">
                <a16:creationId xmlns:a16="http://schemas.microsoft.com/office/drawing/2014/main" id="{0FFEE4EB-FAB6-1A8E-ECCE-23124E01939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01445" y="3427562"/>
            <a:ext cx="1285279" cy="128935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432A83BB-7FFC-84EA-690E-E53ED5F9554C}"/>
              </a:ext>
            </a:extLst>
          </p:cNvPr>
          <p:cNvGrpSpPr/>
          <p:nvPr/>
        </p:nvGrpSpPr>
        <p:grpSpPr>
          <a:xfrm>
            <a:off x="1527165" y="3511501"/>
            <a:ext cx="2897099" cy="1174103"/>
            <a:chOff x="-22347" y="4723200"/>
            <a:chExt cx="5426859" cy="2199337"/>
          </a:xfrm>
        </p:grpSpPr>
        <p:sp>
          <p:nvSpPr>
            <p:cNvPr id="7" name="Rectangle 6">
              <a:extLst>
                <a:ext uri="{FF2B5EF4-FFF2-40B4-BE49-F238E27FC236}">
                  <a16:creationId xmlns:a16="http://schemas.microsoft.com/office/drawing/2014/main" id="{A951793E-AAF1-B8B1-6643-50F03BBD709D}"/>
                </a:ext>
              </a:extLst>
            </p:cNvPr>
            <p:cNvSpPr/>
            <p:nvPr/>
          </p:nvSpPr>
          <p:spPr>
            <a:xfrm>
              <a:off x="122829" y="4924261"/>
              <a:ext cx="5281683" cy="1797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4">
              <a:extLst>
                <a:ext uri="{FF2B5EF4-FFF2-40B4-BE49-F238E27FC236}">
                  <a16:creationId xmlns:a16="http://schemas.microsoft.com/office/drawing/2014/main" id="{139332CB-8471-38ED-0887-DFA8FDA174C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2347" y="4723200"/>
              <a:ext cx="5404508" cy="2199337"/>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48" name="TextBox 47">
            <a:extLst>
              <a:ext uri="{FF2B5EF4-FFF2-40B4-BE49-F238E27FC236}">
                <a16:creationId xmlns:a16="http://schemas.microsoft.com/office/drawing/2014/main" id="{AAC00371-B0DB-ABB1-7126-0F3FC30FC780}"/>
              </a:ext>
            </a:extLst>
          </p:cNvPr>
          <p:cNvSpPr txBox="1"/>
          <p:nvPr/>
        </p:nvSpPr>
        <p:spPr>
          <a:xfrm>
            <a:off x="3024877" y="1041054"/>
            <a:ext cx="2158773" cy="2862322"/>
          </a:xfrm>
          <a:prstGeom prst="rect">
            <a:avLst/>
          </a:prstGeom>
          <a:noFill/>
        </p:spPr>
        <p:txBody>
          <a:bodyPr wrap="square" rtlCol="0">
            <a:spAutoFit/>
          </a:bodyPr>
          <a:lstStyle/>
          <a:p>
            <a:r>
              <a:rPr lang="en-US" sz="1200" b="1" u="sng" dirty="0">
                <a:solidFill>
                  <a:srgbClr val="4A0D66"/>
                </a:solidFill>
              </a:rPr>
              <a:t>Berry Lab</a:t>
            </a:r>
            <a:endParaRPr lang="en-US" sz="1200" b="1" dirty="0">
              <a:solidFill>
                <a:srgbClr val="4A0D66"/>
              </a:solidFill>
            </a:endParaRPr>
          </a:p>
          <a:p>
            <a:r>
              <a:rPr lang="en-US" sz="1200" dirty="0">
                <a:solidFill>
                  <a:srgbClr val="4A0D66"/>
                </a:solidFill>
              </a:rPr>
              <a:t>Anne Berry</a:t>
            </a:r>
          </a:p>
          <a:p>
            <a:r>
              <a:rPr lang="en-US" sz="1200" dirty="0">
                <a:solidFill>
                  <a:srgbClr val="4A0D66"/>
                </a:solidFill>
              </a:rPr>
              <a:t>Katherine O’Malley</a:t>
            </a:r>
          </a:p>
          <a:p>
            <a:r>
              <a:rPr lang="en-US" sz="1200" dirty="0">
                <a:solidFill>
                  <a:srgbClr val="4A0D66"/>
                </a:solidFill>
              </a:rPr>
              <a:t>Jordyn Cowan</a:t>
            </a:r>
          </a:p>
          <a:p>
            <a:r>
              <a:rPr lang="en-US" sz="1200" dirty="0">
                <a:solidFill>
                  <a:srgbClr val="4A0D66"/>
                </a:solidFill>
              </a:rPr>
              <a:t>Alex </a:t>
            </a:r>
            <a:r>
              <a:rPr lang="en-US" sz="1200" dirty="0" err="1">
                <a:solidFill>
                  <a:srgbClr val="4A0D66"/>
                </a:solidFill>
              </a:rPr>
              <a:t>Adornato</a:t>
            </a:r>
            <a:endParaRPr lang="en-US" sz="1200" dirty="0">
              <a:solidFill>
                <a:srgbClr val="4A0D66"/>
              </a:solidFill>
            </a:endParaRPr>
          </a:p>
          <a:p>
            <a:r>
              <a:rPr lang="en-US" sz="1200" dirty="0">
                <a:solidFill>
                  <a:srgbClr val="4A0D66"/>
                </a:solidFill>
              </a:rPr>
              <a:t>Hsiang-Yu Chen</a:t>
            </a:r>
          </a:p>
          <a:p>
            <a:r>
              <a:rPr lang="en-US" sz="1200" dirty="0">
                <a:solidFill>
                  <a:srgbClr val="4A0D66"/>
                </a:solidFill>
              </a:rPr>
              <a:t>Jenny Crawford</a:t>
            </a:r>
          </a:p>
          <a:p>
            <a:r>
              <a:rPr lang="en-US" sz="1200" dirty="0">
                <a:solidFill>
                  <a:srgbClr val="4A0D66"/>
                </a:solidFill>
              </a:rPr>
              <a:t>Jourdan Parent</a:t>
            </a:r>
          </a:p>
          <a:p>
            <a:r>
              <a:rPr lang="en-US" sz="1200" dirty="0">
                <a:solidFill>
                  <a:srgbClr val="4A0D66"/>
                </a:solidFill>
              </a:rPr>
              <a:t>Claire Ciampa</a:t>
            </a:r>
          </a:p>
          <a:p>
            <a:r>
              <a:rPr lang="en-US" sz="1200" dirty="0">
                <a:solidFill>
                  <a:srgbClr val="4A0D66"/>
                </a:solidFill>
              </a:rPr>
              <a:t>Teodora Markova</a:t>
            </a:r>
          </a:p>
          <a:p>
            <a:r>
              <a:rPr lang="en-US" sz="1200" dirty="0">
                <a:solidFill>
                  <a:srgbClr val="4A0D66"/>
                </a:solidFill>
              </a:rPr>
              <a:t>Rachel Marcus</a:t>
            </a:r>
          </a:p>
          <a:p>
            <a:r>
              <a:rPr lang="en-US" sz="1200" dirty="0">
                <a:solidFill>
                  <a:srgbClr val="4A0D66"/>
                </a:solidFill>
              </a:rPr>
              <a:t>Bailey Gold</a:t>
            </a:r>
          </a:p>
          <a:p>
            <a:r>
              <a:rPr lang="en-US" sz="1200" dirty="0">
                <a:solidFill>
                  <a:srgbClr val="4A0D66"/>
                </a:solidFill>
              </a:rPr>
              <a:t>Maya </a:t>
            </a:r>
            <a:r>
              <a:rPr lang="en-US" sz="1200" dirty="0" err="1">
                <a:solidFill>
                  <a:srgbClr val="4A0D66"/>
                </a:solidFill>
              </a:rPr>
              <a:t>Stiefel</a:t>
            </a:r>
            <a:endParaRPr lang="en-US" sz="1200" dirty="0">
              <a:solidFill>
                <a:srgbClr val="4A0D66"/>
              </a:solidFill>
            </a:endParaRPr>
          </a:p>
          <a:p>
            <a:r>
              <a:rPr lang="en-US" sz="1200" dirty="0">
                <a:solidFill>
                  <a:srgbClr val="4A0D66"/>
                </a:solidFill>
              </a:rPr>
              <a:t>Arielle Schutt</a:t>
            </a:r>
          </a:p>
          <a:p>
            <a:r>
              <a:rPr lang="en-US" sz="1200" dirty="0">
                <a:solidFill>
                  <a:srgbClr val="4A0D66"/>
                </a:solidFill>
              </a:rPr>
              <a:t>Isaac </a:t>
            </a:r>
            <a:r>
              <a:rPr lang="en-US" sz="1200" dirty="0" err="1">
                <a:solidFill>
                  <a:srgbClr val="4A0D66"/>
                </a:solidFill>
              </a:rPr>
              <a:t>Zygmuntowicz</a:t>
            </a:r>
            <a:endParaRPr lang="en-US" sz="1200" dirty="0">
              <a:solidFill>
                <a:srgbClr val="4A0D66"/>
              </a:solidFill>
            </a:endParaRPr>
          </a:p>
        </p:txBody>
      </p:sp>
      <p:sp>
        <p:nvSpPr>
          <p:cNvPr id="50" name="TextBox 49">
            <a:extLst>
              <a:ext uri="{FF2B5EF4-FFF2-40B4-BE49-F238E27FC236}">
                <a16:creationId xmlns:a16="http://schemas.microsoft.com/office/drawing/2014/main" id="{E3E8CA44-78AE-A07E-07DF-4E508B7CDD6F}"/>
              </a:ext>
            </a:extLst>
          </p:cNvPr>
          <p:cNvSpPr txBox="1"/>
          <p:nvPr/>
        </p:nvSpPr>
        <p:spPr>
          <a:xfrm>
            <a:off x="4625504" y="3856823"/>
            <a:ext cx="1807100" cy="646331"/>
          </a:xfrm>
          <a:prstGeom prst="rect">
            <a:avLst/>
          </a:prstGeom>
          <a:noFill/>
        </p:spPr>
        <p:txBody>
          <a:bodyPr wrap="square">
            <a:spAutoFit/>
          </a:bodyPr>
          <a:lstStyle/>
          <a:p>
            <a:r>
              <a:rPr lang="en-US" sz="1200" b="1" u="sng" dirty="0">
                <a:solidFill>
                  <a:srgbClr val="4A0D66"/>
                </a:solidFill>
              </a:rPr>
              <a:t>MGH Martinos Center</a:t>
            </a:r>
          </a:p>
          <a:p>
            <a:r>
              <a:rPr lang="en-US" sz="1200" dirty="0">
                <a:solidFill>
                  <a:srgbClr val="4A0D66"/>
                </a:solidFill>
              </a:rPr>
              <a:t>Jacob Hooker</a:t>
            </a:r>
          </a:p>
          <a:p>
            <a:r>
              <a:rPr lang="en-US" sz="1200" dirty="0">
                <a:solidFill>
                  <a:srgbClr val="4A0D66"/>
                </a:solidFill>
              </a:rPr>
              <a:t>Krista </a:t>
            </a:r>
            <a:r>
              <a:rPr lang="en-US" sz="1200" dirty="0" err="1">
                <a:solidFill>
                  <a:srgbClr val="4A0D66"/>
                </a:solidFill>
              </a:rPr>
              <a:t>Fariel</a:t>
            </a:r>
            <a:endParaRPr lang="en-US" sz="1200" dirty="0">
              <a:solidFill>
                <a:srgbClr val="4A0D66"/>
              </a:solidFill>
            </a:endParaRPr>
          </a:p>
        </p:txBody>
      </p:sp>
      <p:sp>
        <p:nvSpPr>
          <p:cNvPr id="51" name="TextBox 50">
            <a:extLst>
              <a:ext uri="{FF2B5EF4-FFF2-40B4-BE49-F238E27FC236}">
                <a16:creationId xmlns:a16="http://schemas.microsoft.com/office/drawing/2014/main" id="{79349DB1-F722-4E0A-3FD0-210F8FEDD9B2}"/>
              </a:ext>
            </a:extLst>
          </p:cNvPr>
          <p:cNvSpPr txBox="1"/>
          <p:nvPr/>
        </p:nvSpPr>
        <p:spPr>
          <a:xfrm>
            <a:off x="4679918" y="1025665"/>
            <a:ext cx="2158773" cy="2739211"/>
          </a:xfrm>
          <a:prstGeom prst="rect">
            <a:avLst/>
          </a:prstGeom>
          <a:noFill/>
        </p:spPr>
        <p:txBody>
          <a:bodyPr wrap="square" rtlCol="0">
            <a:spAutoFit/>
          </a:bodyPr>
          <a:lstStyle/>
          <a:p>
            <a:r>
              <a:rPr lang="en-US" sz="1200" b="1" u="sng" dirty="0">
                <a:solidFill>
                  <a:srgbClr val="4A0D66"/>
                </a:solidFill>
              </a:rPr>
              <a:t>ISTAART NSS PIA</a:t>
            </a:r>
            <a:endParaRPr lang="en-US" sz="1200" b="1" dirty="0">
              <a:solidFill>
                <a:srgbClr val="4A0D66"/>
              </a:solidFill>
            </a:endParaRPr>
          </a:p>
          <a:p>
            <a:r>
              <a:rPr lang="en-US" sz="1200" dirty="0">
                <a:solidFill>
                  <a:srgbClr val="4A0D66"/>
                </a:solidFill>
              </a:rPr>
              <a:t>Heidi Jacobs</a:t>
            </a:r>
          </a:p>
          <a:p>
            <a:r>
              <a:rPr lang="en-US" sz="1200" dirty="0">
                <a:solidFill>
                  <a:srgbClr val="4A0D66"/>
                </a:solidFill>
              </a:rPr>
              <a:t>Alexander Ehrenberg</a:t>
            </a:r>
          </a:p>
          <a:p>
            <a:r>
              <a:rPr lang="en-US" sz="1200" dirty="0">
                <a:solidFill>
                  <a:srgbClr val="4A0D66"/>
                </a:solidFill>
              </a:rPr>
              <a:t>Martin Dahl</a:t>
            </a:r>
          </a:p>
          <a:p>
            <a:r>
              <a:rPr lang="en-US" sz="1200" dirty="0" err="1">
                <a:solidFill>
                  <a:srgbClr val="4A0D66"/>
                </a:solidFill>
              </a:rPr>
              <a:t>Neus</a:t>
            </a:r>
            <a:r>
              <a:rPr lang="en-US" sz="1200" dirty="0">
                <a:solidFill>
                  <a:srgbClr val="4A0D66"/>
                </a:solidFill>
              </a:rPr>
              <a:t> </a:t>
            </a:r>
            <a:r>
              <a:rPr lang="en-US" sz="1200" dirty="0" err="1">
                <a:solidFill>
                  <a:srgbClr val="4A0D66"/>
                </a:solidFill>
              </a:rPr>
              <a:t>Falgas</a:t>
            </a:r>
            <a:r>
              <a:rPr lang="en-US" sz="1200" dirty="0">
                <a:solidFill>
                  <a:srgbClr val="4A0D66"/>
                </a:solidFill>
              </a:rPr>
              <a:t> Martinez</a:t>
            </a:r>
          </a:p>
          <a:p>
            <a:r>
              <a:rPr lang="en-US" sz="1200" dirty="0">
                <a:solidFill>
                  <a:srgbClr val="4A0D66"/>
                </a:solidFill>
              </a:rPr>
              <a:t>Scott E. Counts</a:t>
            </a:r>
          </a:p>
          <a:p>
            <a:r>
              <a:rPr lang="en-US" sz="1200" dirty="0">
                <a:solidFill>
                  <a:srgbClr val="4A0D66"/>
                </a:solidFill>
              </a:rPr>
              <a:t>Christoph Schneider</a:t>
            </a:r>
          </a:p>
          <a:p>
            <a:r>
              <a:rPr lang="en-US" sz="1200" dirty="0">
                <a:solidFill>
                  <a:srgbClr val="4A0D66"/>
                </a:solidFill>
              </a:rPr>
              <a:t>Michael </a:t>
            </a:r>
            <a:r>
              <a:rPr lang="en-US" sz="1200" dirty="0" err="1">
                <a:solidFill>
                  <a:srgbClr val="4A0D66"/>
                </a:solidFill>
              </a:rPr>
              <a:t>Kelberman</a:t>
            </a:r>
            <a:endParaRPr lang="en-US" sz="1200" dirty="0">
              <a:solidFill>
                <a:srgbClr val="4A0D66"/>
              </a:solidFill>
            </a:endParaRPr>
          </a:p>
          <a:p>
            <a:r>
              <a:rPr lang="en-US" sz="1200" dirty="0" err="1">
                <a:solidFill>
                  <a:srgbClr val="4A0D66"/>
                </a:solidFill>
              </a:rPr>
              <a:t>Gowoon</a:t>
            </a:r>
            <a:r>
              <a:rPr lang="en-US" sz="1200" dirty="0">
                <a:solidFill>
                  <a:srgbClr val="4A0D66"/>
                </a:solidFill>
              </a:rPr>
              <a:t> Son</a:t>
            </a:r>
          </a:p>
          <a:p>
            <a:r>
              <a:rPr lang="en-US" sz="1200" dirty="0">
                <a:solidFill>
                  <a:srgbClr val="4A0D66"/>
                </a:solidFill>
              </a:rPr>
              <a:t>Lea T. Grinberg</a:t>
            </a:r>
          </a:p>
          <a:p>
            <a:endParaRPr lang="en-US" sz="1200" dirty="0">
              <a:solidFill>
                <a:srgbClr val="4A0D66"/>
              </a:solidFill>
            </a:endParaRPr>
          </a:p>
          <a:p>
            <a:r>
              <a:rPr lang="en-US" sz="1200" b="1" u="sng" dirty="0">
                <a:solidFill>
                  <a:srgbClr val="4A0D66"/>
                </a:solidFill>
              </a:rPr>
              <a:t>ISTAART</a:t>
            </a:r>
          </a:p>
          <a:p>
            <a:r>
              <a:rPr lang="en-US" sz="1200" dirty="0">
                <a:solidFill>
                  <a:srgbClr val="4A0D66"/>
                </a:solidFill>
              </a:rPr>
              <a:t>Jodi </a:t>
            </a:r>
            <a:r>
              <a:rPr lang="en-US" sz="1200" dirty="0" err="1">
                <a:solidFill>
                  <a:srgbClr val="4A0D66"/>
                </a:solidFill>
              </a:rPr>
              <a:t>Titiner</a:t>
            </a:r>
            <a:endParaRPr lang="en-US" sz="1200" dirty="0">
              <a:solidFill>
                <a:srgbClr val="4A0D66"/>
              </a:solidFill>
            </a:endParaRPr>
          </a:p>
          <a:p>
            <a:r>
              <a:rPr lang="en-US" sz="1200" dirty="0">
                <a:solidFill>
                  <a:srgbClr val="4A0D66"/>
                </a:solidFill>
              </a:rPr>
              <a:t>Stefania </a:t>
            </a:r>
            <a:r>
              <a:rPr lang="en-US" sz="1200" dirty="0" err="1">
                <a:solidFill>
                  <a:srgbClr val="4A0D66"/>
                </a:solidFill>
              </a:rPr>
              <a:t>Forner</a:t>
            </a:r>
            <a:endParaRPr lang="en-US" sz="1200" dirty="0">
              <a:solidFill>
                <a:srgbClr val="4A0D66"/>
              </a:solidFill>
            </a:endParaRPr>
          </a:p>
        </p:txBody>
      </p:sp>
      <p:pic>
        <p:nvPicPr>
          <p:cNvPr id="52" name="Google Shape;92;p1">
            <a:extLst>
              <a:ext uri="{FF2B5EF4-FFF2-40B4-BE49-F238E27FC236}">
                <a16:creationId xmlns:a16="http://schemas.microsoft.com/office/drawing/2014/main" id="{97396908-B5F5-2570-8A8D-6B4CF87CC1EB}"/>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76553" y="-331954"/>
            <a:ext cx="2041276" cy="1577350"/>
          </a:xfrm>
          <a:prstGeom prst="rect">
            <a:avLst/>
          </a:prstGeom>
          <a:noFill/>
          <a:ln>
            <a:noFill/>
          </a:ln>
        </p:spPr>
      </p:pic>
      <p:grpSp>
        <p:nvGrpSpPr>
          <p:cNvPr id="65" name="Group 64">
            <a:extLst>
              <a:ext uri="{FF2B5EF4-FFF2-40B4-BE49-F238E27FC236}">
                <a16:creationId xmlns:a16="http://schemas.microsoft.com/office/drawing/2014/main" id="{FB7A7839-F59A-EE24-8703-1E0D3682D1DC}"/>
              </a:ext>
            </a:extLst>
          </p:cNvPr>
          <p:cNvGrpSpPr/>
          <p:nvPr/>
        </p:nvGrpSpPr>
        <p:grpSpPr>
          <a:xfrm>
            <a:off x="6767775" y="3764335"/>
            <a:ext cx="1998090" cy="993009"/>
            <a:chOff x="7140271" y="3802625"/>
            <a:chExt cx="1998090" cy="993009"/>
          </a:xfrm>
        </p:grpSpPr>
        <p:sp>
          <p:nvSpPr>
            <p:cNvPr id="54" name="Google Shape;102;p2">
              <a:extLst>
                <a:ext uri="{FF2B5EF4-FFF2-40B4-BE49-F238E27FC236}">
                  <a16:creationId xmlns:a16="http://schemas.microsoft.com/office/drawing/2014/main" id="{7D7355CB-2303-E7F0-4C77-ABEE5DD6DA9C}"/>
                </a:ext>
              </a:extLst>
            </p:cNvPr>
            <p:cNvSpPr/>
            <p:nvPr/>
          </p:nvSpPr>
          <p:spPr>
            <a:xfrm>
              <a:off x="7140271" y="3812886"/>
              <a:ext cx="1992450" cy="982748"/>
            </a:xfrm>
            <a:prstGeom prst="rect">
              <a:avLst/>
            </a:prstGeom>
            <a:solidFill>
              <a:srgbClr val="4A0D66">
                <a:alpha val="74902"/>
              </a:srgbClr>
            </a:solidFill>
            <a:ln>
              <a:noFill/>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 name="TextBox 52">
              <a:extLst>
                <a:ext uri="{FF2B5EF4-FFF2-40B4-BE49-F238E27FC236}">
                  <a16:creationId xmlns:a16="http://schemas.microsoft.com/office/drawing/2014/main" id="{98C1719C-9EB2-4E60-178D-CA0D79B50912}"/>
                </a:ext>
              </a:extLst>
            </p:cNvPr>
            <p:cNvSpPr txBox="1"/>
            <p:nvPr/>
          </p:nvSpPr>
          <p:spPr>
            <a:xfrm>
              <a:off x="7353443" y="4044299"/>
              <a:ext cx="1784918" cy="707886"/>
            </a:xfrm>
            <a:prstGeom prst="rect">
              <a:avLst/>
            </a:prstGeom>
            <a:noFill/>
          </p:spPr>
          <p:txBody>
            <a:bodyPr wrap="square" rtlCol="0">
              <a:spAutoFit/>
            </a:bodyPr>
            <a:lstStyle/>
            <a:p>
              <a:r>
                <a:rPr lang="en-US" sz="1000" dirty="0">
                  <a:solidFill>
                    <a:schemeClr val="bg1"/>
                  </a:solidFill>
                </a:rPr>
                <a:t>tmorin2@mgh.harvard.edu</a:t>
              </a:r>
            </a:p>
            <a:p>
              <a:r>
                <a:rPr lang="en-US" sz="1000" dirty="0">
                  <a:solidFill>
                    <a:schemeClr val="bg1"/>
                  </a:solidFill>
                </a:rPr>
                <a:t>tommorin@brandeis.edu</a:t>
              </a:r>
            </a:p>
            <a:p>
              <a:r>
                <a:rPr lang="en-US" sz="1000" dirty="0">
                  <a:solidFill>
                    <a:schemeClr val="bg1"/>
                  </a:solidFill>
                </a:rPr>
                <a:t>@ThomasMorin1</a:t>
              </a:r>
            </a:p>
            <a:p>
              <a:r>
                <a:rPr lang="en-US" sz="1000" dirty="0" err="1">
                  <a:solidFill>
                    <a:schemeClr val="bg1"/>
                  </a:solidFill>
                </a:rPr>
                <a:t>www.tmmorin.com</a:t>
              </a:r>
              <a:endParaRPr lang="en-US" sz="1050" dirty="0">
                <a:solidFill>
                  <a:schemeClr val="bg1"/>
                </a:solidFill>
              </a:endParaRPr>
            </a:p>
          </p:txBody>
        </p:sp>
        <p:sp>
          <p:nvSpPr>
            <p:cNvPr id="56" name="TextBox 55">
              <a:extLst>
                <a:ext uri="{FF2B5EF4-FFF2-40B4-BE49-F238E27FC236}">
                  <a16:creationId xmlns:a16="http://schemas.microsoft.com/office/drawing/2014/main" id="{0672FEC8-69B0-04F0-004B-8E2F55E131BA}"/>
                </a:ext>
              </a:extLst>
            </p:cNvPr>
            <p:cNvSpPr txBox="1"/>
            <p:nvPr/>
          </p:nvSpPr>
          <p:spPr>
            <a:xfrm>
              <a:off x="7140271" y="3802625"/>
              <a:ext cx="1992450" cy="276999"/>
            </a:xfrm>
            <a:prstGeom prst="rect">
              <a:avLst/>
            </a:prstGeom>
            <a:noFill/>
          </p:spPr>
          <p:txBody>
            <a:bodyPr wrap="square">
              <a:spAutoFit/>
            </a:bodyPr>
            <a:lstStyle/>
            <a:p>
              <a:r>
                <a:rPr lang="en-US" sz="1200" b="1" u="sng" dirty="0">
                  <a:solidFill>
                    <a:schemeClr val="bg1"/>
                  </a:solidFill>
                </a:rPr>
                <a:t>Contact Info</a:t>
              </a:r>
            </a:p>
          </p:txBody>
        </p:sp>
        <p:sp>
          <p:nvSpPr>
            <p:cNvPr id="59" name="Graphic 57">
              <a:extLst>
                <a:ext uri="{FF2B5EF4-FFF2-40B4-BE49-F238E27FC236}">
                  <a16:creationId xmlns:a16="http://schemas.microsoft.com/office/drawing/2014/main" id="{8E5B8D95-D60B-8C47-1F65-3F205B5BB935}"/>
                </a:ext>
              </a:extLst>
            </p:cNvPr>
            <p:cNvSpPr/>
            <p:nvPr/>
          </p:nvSpPr>
          <p:spPr>
            <a:xfrm>
              <a:off x="7257465" y="4110537"/>
              <a:ext cx="154829" cy="116121"/>
            </a:xfrm>
            <a:custGeom>
              <a:avLst/>
              <a:gdLst>
                <a:gd name="connsiteX0" fmla="*/ 26054 w 208434"/>
                <a:gd name="connsiteY0" fmla="*/ 19541 h 156325"/>
                <a:gd name="connsiteX1" fmla="*/ 19541 w 208434"/>
                <a:gd name="connsiteY1" fmla="*/ 26054 h 156325"/>
                <a:gd name="connsiteX2" fmla="*/ 19541 w 208434"/>
                <a:gd name="connsiteY2" fmla="*/ 35051 h 156325"/>
                <a:gd name="connsiteX3" fmla="*/ 89765 w 208434"/>
                <a:gd name="connsiteY3" fmla="*/ 92696 h 156325"/>
                <a:gd name="connsiteX4" fmla="*/ 118710 w 208434"/>
                <a:gd name="connsiteY4" fmla="*/ 92696 h 156325"/>
                <a:gd name="connsiteX5" fmla="*/ 188893 w 208434"/>
                <a:gd name="connsiteY5" fmla="*/ 35051 h 156325"/>
                <a:gd name="connsiteX6" fmla="*/ 188893 w 208434"/>
                <a:gd name="connsiteY6" fmla="*/ 26054 h 156325"/>
                <a:gd name="connsiteX7" fmla="*/ 182380 w 208434"/>
                <a:gd name="connsiteY7" fmla="*/ 19541 h 156325"/>
                <a:gd name="connsiteX8" fmla="*/ 26054 w 208434"/>
                <a:gd name="connsiteY8" fmla="*/ 19541 h 156325"/>
                <a:gd name="connsiteX9" fmla="*/ 19541 w 208434"/>
                <a:gd name="connsiteY9" fmla="*/ 60332 h 156325"/>
                <a:gd name="connsiteX10" fmla="*/ 19541 w 208434"/>
                <a:gd name="connsiteY10" fmla="*/ 130271 h 156325"/>
                <a:gd name="connsiteX11" fmla="*/ 26054 w 208434"/>
                <a:gd name="connsiteY11" fmla="*/ 136785 h 156325"/>
                <a:gd name="connsiteX12" fmla="*/ 182380 w 208434"/>
                <a:gd name="connsiteY12" fmla="*/ 136785 h 156325"/>
                <a:gd name="connsiteX13" fmla="*/ 188893 w 208434"/>
                <a:gd name="connsiteY13" fmla="*/ 130271 h 156325"/>
                <a:gd name="connsiteX14" fmla="*/ 188893 w 208434"/>
                <a:gd name="connsiteY14" fmla="*/ 60332 h 156325"/>
                <a:gd name="connsiteX15" fmla="*/ 131085 w 208434"/>
                <a:gd name="connsiteY15" fmla="*/ 107799 h 156325"/>
                <a:gd name="connsiteX16" fmla="*/ 77349 w 208434"/>
                <a:gd name="connsiteY16" fmla="*/ 107799 h 156325"/>
                <a:gd name="connsiteX17" fmla="*/ 19541 w 208434"/>
                <a:gd name="connsiteY17" fmla="*/ 60332 h 156325"/>
                <a:gd name="connsiteX18" fmla="*/ 0 w 208434"/>
                <a:gd name="connsiteY18" fmla="*/ 26054 h 156325"/>
                <a:gd name="connsiteX19" fmla="*/ 26054 w 208434"/>
                <a:gd name="connsiteY19" fmla="*/ 0 h 156325"/>
                <a:gd name="connsiteX20" fmla="*/ 182380 w 208434"/>
                <a:gd name="connsiteY20" fmla="*/ 0 h 156325"/>
                <a:gd name="connsiteX21" fmla="*/ 208434 w 208434"/>
                <a:gd name="connsiteY21" fmla="*/ 26054 h 156325"/>
                <a:gd name="connsiteX22" fmla="*/ 208434 w 208434"/>
                <a:gd name="connsiteY22" fmla="*/ 130271 h 156325"/>
                <a:gd name="connsiteX23" fmla="*/ 182380 w 208434"/>
                <a:gd name="connsiteY23" fmla="*/ 156326 h 156325"/>
                <a:gd name="connsiteX24" fmla="*/ 26054 w 208434"/>
                <a:gd name="connsiteY24" fmla="*/ 156326 h 156325"/>
                <a:gd name="connsiteX25" fmla="*/ 0 w 208434"/>
                <a:gd name="connsiteY25" fmla="*/ 130271 h 156325"/>
                <a:gd name="connsiteX26" fmla="*/ 0 w 208434"/>
                <a:gd name="connsiteY26" fmla="*/ 26054 h 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8434" h="156325">
                  <a:moveTo>
                    <a:pt x="26054" y="19541"/>
                  </a:moveTo>
                  <a:cubicBezTo>
                    <a:pt x="22472" y="19541"/>
                    <a:pt x="19541" y="22472"/>
                    <a:pt x="19541" y="26054"/>
                  </a:cubicBezTo>
                  <a:lnTo>
                    <a:pt x="19541" y="35051"/>
                  </a:lnTo>
                  <a:lnTo>
                    <a:pt x="89765" y="92696"/>
                  </a:lnTo>
                  <a:cubicBezTo>
                    <a:pt x="98192" y="99617"/>
                    <a:pt x="110283" y="99617"/>
                    <a:pt x="118710" y="92696"/>
                  </a:cubicBezTo>
                  <a:lnTo>
                    <a:pt x="188893" y="35051"/>
                  </a:lnTo>
                  <a:lnTo>
                    <a:pt x="188893" y="26054"/>
                  </a:lnTo>
                  <a:cubicBezTo>
                    <a:pt x="188893" y="22472"/>
                    <a:pt x="185962" y="19541"/>
                    <a:pt x="182380" y="19541"/>
                  </a:cubicBezTo>
                  <a:lnTo>
                    <a:pt x="26054" y="19541"/>
                  </a:lnTo>
                  <a:close/>
                  <a:moveTo>
                    <a:pt x="19541" y="60332"/>
                  </a:moveTo>
                  <a:lnTo>
                    <a:pt x="19541" y="130271"/>
                  </a:lnTo>
                  <a:cubicBezTo>
                    <a:pt x="19541" y="133854"/>
                    <a:pt x="22472" y="136785"/>
                    <a:pt x="26054" y="136785"/>
                  </a:cubicBezTo>
                  <a:lnTo>
                    <a:pt x="182380" y="136785"/>
                  </a:lnTo>
                  <a:cubicBezTo>
                    <a:pt x="185962" y="136785"/>
                    <a:pt x="188893" y="133854"/>
                    <a:pt x="188893" y="130271"/>
                  </a:cubicBezTo>
                  <a:lnTo>
                    <a:pt x="188893" y="60332"/>
                  </a:lnTo>
                  <a:lnTo>
                    <a:pt x="131085" y="107799"/>
                  </a:lnTo>
                  <a:cubicBezTo>
                    <a:pt x="115453" y="120623"/>
                    <a:pt x="92940" y="120623"/>
                    <a:pt x="77349" y="107799"/>
                  </a:cubicBezTo>
                  <a:lnTo>
                    <a:pt x="19541" y="60332"/>
                  </a:lnTo>
                  <a:close/>
                  <a:moveTo>
                    <a:pt x="0" y="26054"/>
                  </a:moveTo>
                  <a:cubicBezTo>
                    <a:pt x="0" y="11684"/>
                    <a:pt x="11684" y="0"/>
                    <a:pt x="26054" y="0"/>
                  </a:cubicBezTo>
                  <a:lnTo>
                    <a:pt x="182380" y="0"/>
                  </a:lnTo>
                  <a:cubicBezTo>
                    <a:pt x="196750" y="0"/>
                    <a:pt x="208434" y="11684"/>
                    <a:pt x="208434" y="26054"/>
                  </a:cubicBezTo>
                  <a:lnTo>
                    <a:pt x="208434" y="130271"/>
                  </a:lnTo>
                  <a:cubicBezTo>
                    <a:pt x="208434" y="144642"/>
                    <a:pt x="196750" y="156326"/>
                    <a:pt x="182380" y="156326"/>
                  </a:cubicBezTo>
                  <a:lnTo>
                    <a:pt x="26054" y="156326"/>
                  </a:lnTo>
                  <a:cubicBezTo>
                    <a:pt x="11684" y="156326"/>
                    <a:pt x="0" y="144642"/>
                    <a:pt x="0" y="130271"/>
                  </a:cubicBezTo>
                  <a:lnTo>
                    <a:pt x="0" y="26054"/>
                  </a:lnTo>
                  <a:close/>
                </a:path>
              </a:pathLst>
            </a:custGeom>
            <a:solidFill>
              <a:schemeClr val="bg1"/>
            </a:solidFill>
            <a:ln w="391" cap="flat">
              <a:noFill/>
              <a:prstDash val="solid"/>
              <a:miter/>
            </a:ln>
          </p:spPr>
          <p:txBody>
            <a:bodyPr rtlCol="0" anchor="ctr"/>
            <a:lstStyle/>
            <a:p>
              <a:endParaRPr lang="en-US"/>
            </a:p>
          </p:txBody>
        </p:sp>
        <p:sp>
          <p:nvSpPr>
            <p:cNvPr id="60" name="Graphic 57">
              <a:extLst>
                <a:ext uri="{FF2B5EF4-FFF2-40B4-BE49-F238E27FC236}">
                  <a16:creationId xmlns:a16="http://schemas.microsoft.com/office/drawing/2014/main" id="{BF03716A-E5B3-D20C-C50D-1326DB2D899E}"/>
                </a:ext>
              </a:extLst>
            </p:cNvPr>
            <p:cNvSpPr/>
            <p:nvPr/>
          </p:nvSpPr>
          <p:spPr>
            <a:xfrm>
              <a:off x="7257465" y="4266443"/>
              <a:ext cx="154829" cy="116121"/>
            </a:xfrm>
            <a:custGeom>
              <a:avLst/>
              <a:gdLst>
                <a:gd name="connsiteX0" fmla="*/ 26054 w 208434"/>
                <a:gd name="connsiteY0" fmla="*/ 19541 h 156325"/>
                <a:gd name="connsiteX1" fmla="*/ 19541 w 208434"/>
                <a:gd name="connsiteY1" fmla="*/ 26054 h 156325"/>
                <a:gd name="connsiteX2" fmla="*/ 19541 w 208434"/>
                <a:gd name="connsiteY2" fmla="*/ 35051 h 156325"/>
                <a:gd name="connsiteX3" fmla="*/ 89765 w 208434"/>
                <a:gd name="connsiteY3" fmla="*/ 92696 h 156325"/>
                <a:gd name="connsiteX4" fmla="*/ 118710 w 208434"/>
                <a:gd name="connsiteY4" fmla="*/ 92696 h 156325"/>
                <a:gd name="connsiteX5" fmla="*/ 188893 w 208434"/>
                <a:gd name="connsiteY5" fmla="*/ 35051 h 156325"/>
                <a:gd name="connsiteX6" fmla="*/ 188893 w 208434"/>
                <a:gd name="connsiteY6" fmla="*/ 26054 h 156325"/>
                <a:gd name="connsiteX7" fmla="*/ 182380 w 208434"/>
                <a:gd name="connsiteY7" fmla="*/ 19541 h 156325"/>
                <a:gd name="connsiteX8" fmla="*/ 26054 w 208434"/>
                <a:gd name="connsiteY8" fmla="*/ 19541 h 156325"/>
                <a:gd name="connsiteX9" fmla="*/ 19541 w 208434"/>
                <a:gd name="connsiteY9" fmla="*/ 60332 h 156325"/>
                <a:gd name="connsiteX10" fmla="*/ 19541 w 208434"/>
                <a:gd name="connsiteY10" fmla="*/ 130271 h 156325"/>
                <a:gd name="connsiteX11" fmla="*/ 26054 w 208434"/>
                <a:gd name="connsiteY11" fmla="*/ 136785 h 156325"/>
                <a:gd name="connsiteX12" fmla="*/ 182380 w 208434"/>
                <a:gd name="connsiteY12" fmla="*/ 136785 h 156325"/>
                <a:gd name="connsiteX13" fmla="*/ 188893 w 208434"/>
                <a:gd name="connsiteY13" fmla="*/ 130271 h 156325"/>
                <a:gd name="connsiteX14" fmla="*/ 188893 w 208434"/>
                <a:gd name="connsiteY14" fmla="*/ 60332 h 156325"/>
                <a:gd name="connsiteX15" fmla="*/ 131085 w 208434"/>
                <a:gd name="connsiteY15" fmla="*/ 107799 h 156325"/>
                <a:gd name="connsiteX16" fmla="*/ 77349 w 208434"/>
                <a:gd name="connsiteY16" fmla="*/ 107799 h 156325"/>
                <a:gd name="connsiteX17" fmla="*/ 19541 w 208434"/>
                <a:gd name="connsiteY17" fmla="*/ 60332 h 156325"/>
                <a:gd name="connsiteX18" fmla="*/ 0 w 208434"/>
                <a:gd name="connsiteY18" fmla="*/ 26054 h 156325"/>
                <a:gd name="connsiteX19" fmla="*/ 26054 w 208434"/>
                <a:gd name="connsiteY19" fmla="*/ 0 h 156325"/>
                <a:gd name="connsiteX20" fmla="*/ 182380 w 208434"/>
                <a:gd name="connsiteY20" fmla="*/ 0 h 156325"/>
                <a:gd name="connsiteX21" fmla="*/ 208434 w 208434"/>
                <a:gd name="connsiteY21" fmla="*/ 26054 h 156325"/>
                <a:gd name="connsiteX22" fmla="*/ 208434 w 208434"/>
                <a:gd name="connsiteY22" fmla="*/ 130271 h 156325"/>
                <a:gd name="connsiteX23" fmla="*/ 182380 w 208434"/>
                <a:gd name="connsiteY23" fmla="*/ 156326 h 156325"/>
                <a:gd name="connsiteX24" fmla="*/ 26054 w 208434"/>
                <a:gd name="connsiteY24" fmla="*/ 156326 h 156325"/>
                <a:gd name="connsiteX25" fmla="*/ 0 w 208434"/>
                <a:gd name="connsiteY25" fmla="*/ 130271 h 156325"/>
                <a:gd name="connsiteX26" fmla="*/ 0 w 208434"/>
                <a:gd name="connsiteY26" fmla="*/ 26054 h 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8434" h="156325">
                  <a:moveTo>
                    <a:pt x="26054" y="19541"/>
                  </a:moveTo>
                  <a:cubicBezTo>
                    <a:pt x="22472" y="19541"/>
                    <a:pt x="19541" y="22472"/>
                    <a:pt x="19541" y="26054"/>
                  </a:cubicBezTo>
                  <a:lnTo>
                    <a:pt x="19541" y="35051"/>
                  </a:lnTo>
                  <a:lnTo>
                    <a:pt x="89765" y="92696"/>
                  </a:lnTo>
                  <a:cubicBezTo>
                    <a:pt x="98192" y="99617"/>
                    <a:pt x="110283" y="99617"/>
                    <a:pt x="118710" y="92696"/>
                  </a:cubicBezTo>
                  <a:lnTo>
                    <a:pt x="188893" y="35051"/>
                  </a:lnTo>
                  <a:lnTo>
                    <a:pt x="188893" y="26054"/>
                  </a:lnTo>
                  <a:cubicBezTo>
                    <a:pt x="188893" y="22472"/>
                    <a:pt x="185962" y="19541"/>
                    <a:pt x="182380" y="19541"/>
                  </a:cubicBezTo>
                  <a:lnTo>
                    <a:pt x="26054" y="19541"/>
                  </a:lnTo>
                  <a:close/>
                  <a:moveTo>
                    <a:pt x="19541" y="60332"/>
                  </a:moveTo>
                  <a:lnTo>
                    <a:pt x="19541" y="130271"/>
                  </a:lnTo>
                  <a:cubicBezTo>
                    <a:pt x="19541" y="133854"/>
                    <a:pt x="22472" y="136785"/>
                    <a:pt x="26054" y="136785"/>
                  </a:cubicBezTo>
                  <a:lnTo>
                    <a:pt x="182380" y="136785"/>
                  </a:lnTo>
                  <a:cubicBezTo>
                    <a:pt x="185962" y="136785"/>
                    <a:pt x="188893" y="133854"/>
                    <a:pt x="188893" y="130271"/>
                  </a:cubicBezTo>
                  <a:lnTo>
                    <a:pt x="188893" y="60332"/>
                  </a:lnTo>
                  <a:lnTo>
                    <a:pt x="131085" y="107799"/>
                  </a:lnTo>
                  <a:cubicBezTo>
                    <a:pt x="115453" y="120623"/>
                    <a:pt x="92940" y="120623"/>
                    <a:pt x="77349" y="107799"/>
                  </a:cubicBezTo>
                  <a:lnTo>
                    <a:pt x="19541" y="60332"/>
                  </a:lnTo>
                  <a:close/>
                  <a:moveTo>
                    <a:pt x="0" y="26054"/>
                  </a:moveTo>
                  <a:cubicBezTo>
                    <a:pt x="0" y="11684"/>
                    <a:pt x="11684" y="0"/>
                    <a:pt x="26054" y="0"/>
                  </a:cubicBezTo>
                  <a:lnTo>
                    <a:pt x="182380" y="0"/>
                  </a:lnTo>
                  <a:cubicBezTo>
                    <a:pt x="196750" y="0"/>
                    <a:pt x="208434" y="11684"/>
                    <a:pt x="208434" y="26054"/>
                  </a:cubicBezTo>
                  <a:lnTo>
                    <a:pt x="208434" y="130271"/>
                  </a:lnTo>
                  <a:cubicBezTo>
                    <a:pt x="208434" y="144642"/>
                    <a:pt x="196750" y="156326"/>
                    <a:pt x="182380" y="156326"/>
                  </a:cubicBezTo>
                  <a:lnTo>
                    <a:pt x="26054" y="156326"/>
                  </a:lnTo>
                  <a:cubicBezTo>
                    <a:pt x="11684" y="156326"/>
                    <a:pt x="0" y="144642"/>
                    <a:pt x="0" y="130271"/>
                  </a:cubicBezTo>
                  <a:lnTo>
                    <a:pt x="0" y="26054"/>
                  </a:lnTo>
                  <a:close/>
                </a:path>
              </a:pathLst>
            </a:custGeom>
            <a:solidFill>
              <a:schemeClr val="bg1"/>
            </a:solidFill>
            <a:ln w="391" cap="flat">
              <a:noFill/>
              <a:prstDash val="solid"/>
              <a:miter/>
            </a:ln>
          </p:spPr>
          <p:txBody>
            <a:bodyPr rtlCol="0" anchor="ctr"/>
            <a:lstStyle/>
            <a:p>
              <a:endParaRPr lang="en-US"/>
            </a:p>
          </p:txBody>
        </p:sp>
        <p:pic>
          <p:nvPicPr>
            <p:cNvPr id="62" name="Graphic 61">
              <a:extLst>
                <a:ext uri="{FF2B5EF4-FFF2-40B4-BE49-F238E27FC236}">
                  <a16:creationId xmlns:a16="http://schemas.microsoft.com/office/drawing/2014/main" id="{B2578C09-3AA4-28C1-332D-0AD88DF0EE9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246241" y="4584075"/>
              <a:ext cx="166053" cy="132842"/>
            </a:xfrm>
            <a:prstGeom prst="rect">
              <a:avLst/>
            </a:prstGeom>
          </p:spPr>
        </p:pic>
        <p:pic>
          <p:nvPicPr>
            <p:cNvPr id="64" name="Graphic 63">
              <a:extLst>
                <a:ext uri="{FF2B5EF4-FFF2-40B4-BE49-F238E27FC236}">
                  <a16:creationId xmlns:a16="http://schemas.microsoft.com/office/drawing/2014/main" id="{1D266678-1025-D245-CEC7-2137A6616A2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254346" y="4409671"/>
              <a:ext cx="157948" cy="157948"/>
            </a:xfrm>
            <a:prstGeom prst="rect">
              <a:avLst/>
            </a:prstGeom>
          </p:spPr>
        </p:pic>
      </p:grpSp>
      <p:pic>
        <p:nvPicPr>
          <p:cNvPr id="8" name="Picture 7">
            <a:extLst>
              <a:ext uri="{FF2B5EF4-FFF2-40B4-BE49-F238E27FC236}">
                <a16:creationId xmlns:a16="http://schemas.microsoft.com/office/drawing/2014/main" id="{48C7125E-1264-5551-33B7-6C5CE07371D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993717" y="1022890"/>
            <a:ext cx="968597" cy="1291463"/>
          </a:xfrm>
          <a:prstGeom prst="rect">
            <a:avLst/>
          </a:prstGeom>
        </p:spPr>
      </p:pic>
      <p:pic>
        <p:nvPicPr>
          <p:cNvPr id="13" name="Picture 12">
            <a:extLst>
              <a:ext uri="{FF2B5EF4-FFF2-40B4-BE49-F238E27FC236}">
                <a16:creationId xmlns:a16="http://schemas.microsoft.com/office/drawing/2014/main" id="{2B1BE2BC-B577-C8D0-364B-0E78EFA2AD0B}"/>
              </a:ext>
            </a:extLst>
          </p:cNvPr>
          <p:cNvPicPr>
            <a:picLocks noChangeAspect="1"/>
          </p:cNvPicPr>
          <p:nvPr/>
        </p:nvPicPr>
        <p:blipFill>
          <a:blip r:embed="rId12"/>
          <a:stretch>
            <a:fillRect/>
          </a:stretch>
        </p:blipFill>
        <p:spPr>
          <a:xfrm>
            <a:off x="161534" y="1012596"/>
            <a:ext cx="1769620" cy="1327215"/>
          </a:xfrm>
          <a:prstGeom prst="rect">
            <a:avLst/>
          </a:prstGeom>
        </p:spPr>
      </p:pic>
      <p:pic>
        <p:nvPicPr>
          <p:cNvPr id="16" name="Picture 16" descr="Anne Berry">
            <a:extLst>
              <a:ext uri="{FF2B5EF4-FFF2-40B4-BE49-F238E27FC236}">
                <a16:creationId xmlns:a16="http://schemas.microsoft.com/office/drawing/2014/main" id="{930167BB-565E-258A-FBC5-9C8660F07366}"/>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90388" y="2503175"/>
            <a:ext cx="879448" cy="87944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7" name="Picture 36" descr="Jacob Hooker - Wikipedia">
            <a:extLst>
              <a:ext uri="{FF2B5EF4-FFF2-40B4-BE49-F238E27FC236}">
                <a16:creationId xmlns:a16="http://schemas.microsoft.com/office/drawing/2014/main" id="{9B7C4043-F962-6E42-521B-B2F7072ABB52}"/>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1724076" y="2508922"/>
            <a:ext cx="879448" cy="88491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8AA41E1-591B-1D8F-5F5F-10B706A9E038}"/>
              </a:ext>
            </a:extLst>
          </p:cNvPr>
          <p:cNvPicPr>
            <a:picLocks noChangeAspect="1"/>
          </p:cNvPicPr>
          <p:nvPr/>
        </p:nvPicPr>
        <p:blipFill>
          <a:blip r:embed="rId15"/>
          <a:stretch>
            <a:fillRect/>
          </a:stretch>
        </p:blipFill>
        <p:spPr>
          <a:xfrm>
            <a:off x="6811500" y="1149557"/>
            <a:ext cx="1905000" cy="1905000"/>
          </a:xfrm>
          <a:prstGeom prst="rect">
            <a:avLst/>
          </a:prstGeom>
        </p:spPr>
      </p:pic>
      <p:sp>
        <p:nvSpPr>
          <p:cNvPr id="10" name="TextBox 9">
            <a:extLst>
              <a:ext uri="{FF2B5EF4-FFF2-40B4-BE49-F238E27FC236}">
                <a16:creationId xmlns:a16="http://schemas.microsoft.com/office/drawing/2014/main" id="{DC3BED35-5E4D-2648-0AB9-5FE1B1A6E7AC}"/>
              </a:ext>
            </a:extLst>
          </p:cNvPr>
          <p:cNvSpPr txBox="1"/>
          <p:nvPr/>
        </p:nvSpPr>
        <p:spPr>
          <a:xfrm>
            <a:off x="7057789" y="2802010"/>
            <a:ext cx="1412422" cy="738664"/>
          </a:xfrm>
          <a:prstGeom prst="rect">
            <a:avLst/>
          </a:prstGeom>
          <a:noFill/>
        </p:spPr>
        <p:txBody>
          <a:bodyPr wrap="square" rtlCol="0">
            <a:spAutoFit/>
          </a:bodyPr>
          <a:lstStyle/>
          <a:p>
            <a:pPr algn="ctr"/>
            <a:r>
              <a:rPr lang="en-US" b="1" dirty="0">
                <a:solidFill>
                  <a:srgbClr val="4A0D66"/>
                </a:solidFill>
              </a:rPr>
              <a:t>View Papers from this Presentation</a:t>
            </a:r>
          </a:p>
        </p:txBody>
      </p:sp>
      <p:sp>
        <p:nvSpPr>
          <p:cNvPr id="11" name="Rectangle 10">
            <a:extLst>
              <a:ext uri="{FF2B5EF4-FFF2-40B4-BE49-F238E27FC236}">
                <a16:creationId xmlns:a16="http://schemas.microsoft.com/office/drawing/2014/main" id="{EFEE8654-11AA-E98D-D725-D9D6970F7696}"/>
              </a:ext>
            </a:extLst>
          </p:cNvPr>
          <p:cNvSpPr/>
          <p:nvPr/>
        </p:nvSpPr>
        <p:spPr>
          <a:xfrm>
            <a:off x="6767775" y="1212705"/>
            <a:ext cx="1992450" cy="2435550"/>
          </a:xfrm>
          <a:prstGeom prst="rect">
            <a:avLst/>
          </a:prstGeom>
          <a:noFill/>
          <a:ln>
            <a:solidFill>
              <a:srgbClr val="4A0D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766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3675" y="175507"/>
            <a:ext cx="9144000" cy="4626111"/>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0" y="9133"/>
            <a:ext cx="9144000" cy="873525"/>
          </a:xfrm>
          <a:prstGeom prst="rect">
            <a:avLst/>
          </a:prstGeom>
          <a:solidFill>
            <a:srgbClr val="4A0D66"/>
          </a:solidFill>
          <a:ln w="25400" cap="flat" cmpd="sng">
            <a:solidFill>
              <a:srgbClr val="4A0D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2" descr="Image result for twitter logo with transparent background"/>
          <p:cNvSpPr/>
          <p:nvPr/>
        </p:nvSpPr>
        <p:spPr>
          <a:xfrm>
            <a:off x="155575" y="-108347"/>
            <a:ext cx="304800" cy="2286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54" name="Picture 6">
            <a:extLst>
              <a:ext uri="{FF2B5EF4-FFF2-40B4-BE49-F238E27FC236}">
                <a16:creationId xmlns:a16="http://schemas.microsoft.com/office/drawing/2014/main" id="{8913C973-7526-4505-5B01-12DCC8154B8E}"/>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6140" b="94298" l="2724" r="92607">
                        <a14:foregroundMark x1="24903" y1="75439" x2="26459" y2="64035"/>
                        <a14:foregroundMark x1="22568" y1="6579" x2="39300" y2="8333"/>
                        <a14:foregroundMark x1="55642" y1="94298" x2="61868" y2="91667"/>
                        <a14:foregroundMark x1="69650" y1="16667" x2="75097" y2="28070"/>
                        <a14:foregroundMark x1="88716" y1="72807" x2="92607" y2="62719"/>
                        <a14:backgroundMark x1="1946" y1="42544" x2="4280" y2="45175"/>
                        <a14:backgroundMark x1="2724" y1="32018" x2="3113" y2="39474"/>
                        <a14:backgroundMark x1="2724" y1="41228" x2="2724" y2="35088"/>
                        <a14:backgroundMark x1="1946" y1="31140" x2="3113" y2="42544"/>
                        <a14:backgroundMark x1="77432" y1="36842" x2="77043" y2="38596"/>
                        <a14:backgroundMark x1="77432" y1="30702" x2="81712" y2="37719"/>
                        <a14:backgroundMark x1="84047" y1="39912" x2="80156" y2="39035"/>
                        <a14:backgroundMark x1="78210" y1="28070" x2="78210" y2="33333"/>
                        <a14:backgroundMark x1="65370" y1="87719" x2="80156" y2="77632"/>
                        <a14:backgroundMark x1="64202" y1="85965" x2="78988" y2="78509"/>
                        <a14:backgroundMark x1="78988" y1="80263" x2="76265" y2="83333"/>
                        <a14:backgroundMark x1="74319" y1="84211" x2="74319" y2="84211"/>
                        <a14:backgroundMark x1="75097" y1="84649" x2="75097" y2="84649"/>
                        <a14:backgroundMark x1="75097" y1="79825" x2="75097" y2="82895"/>
                        <a14:backgroundMark x1="20623" y1="75877" x2="21012" y2="82456"/>
                      </a14:backgroundRemoval>
                    </a14:imgEffect>
                  </a14:imgLayer>
                </a14:imgProps>
              </a:ext>
              <a:ext uri="{28A0092B-C50C-407E-A947-70E740481C1C}">
                <a14:useLocalDpi xmlns:a14="http://schemas.microsoft.com/office/drawing/2010/main"/>
              </a:ext>
            </a:extLst>
          </a:blip>
          <a:srcRect/>
          <a:stretch/>
        </p:blipFill>
        <p:spPr bwMode="auto">
          <a:xfrm>
            <a:off x="74050" y="75051"/>
            <a:ext cx="386325" cy="34217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4;p2">
            <a:extLst>
              <a:ext uri="{FF2B5EF4-FFF2-40B4-BE49-F238E27FC236}">
                <a16:creationId xmlns:a16="http://schemas.microsoft.com/office/drawing/2014/main" id="{E1C0AB2E-2504-CD57-1AED-4F10BB8B6283}"/>
              </a:ext>
            </a:extLst>
          </p:cNvPr>
          <p:cNvSpPr txBox="1"/>
          <p:nvPr/>
        </p:nvSpPr>
        <p:spPr>
          <a:xfrm>
            <a:off x="627229" y="85345"/>
            <a:ext cx="8361196" cy="7114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lt1"/>
                </a:solidFill>
                <a:latin typeface="Arial"/>
                <a:ea typeface="Arial"/>
                <a:cs typeface="Arial"/>
                <a:sym typeface="Arial"/>
              </a:rPr>
              <a:t>Search Criteria</a:t>
            </a:r>
            <a:endParaRPr sz="2000" b="1" dirty="0">
              <a:solidFill>
                <a:schemeClr val="lt1"/>
              </a:solidFill>
            </a:endParaRPr>
          </a:p>
          <a:p>
            <a:pPr marL="0" marR="0" lvl="0" indent="0" algn="l" rtl="0">
              <a:lnSpc>
                <a:spcPct val="100000"/>
              </a:lnSpc>
              <a:spcBef>
                <a:spcPts val="0"/>
              </a:spcBef>
              <a:spcAft>
                <a:spcPts val="0"/>
              </a:spcAft>
              <a:buClr>
                <a:srgbClr val="000000"/>
              </a:buClr>
              <a:buSzPts val="2000"/>
              <a:buFont typeface="Arial"/>
              <a:buNone/>
            </a:pPr>
            <a:endParaRPr sz="2000" b="1" dirty="0">
              <a:solidFill>
                <a:schemeClr val="lt1"/>
              </a:solidFill>
            </a:endParaRPr>
          </a:p>
        </p:txBody>
      </p:sp>
      <p:cxnSp>
        <p:nvCxnSpPr>
          <p:cNvPr id="105" name="Google Shape;105;p2"/>
          <p:cNvCxnSpPr>
            <a:cxnSpLocks/>
          </p:cNvCxnSpPr>
          <p:nvPr/>
        </p:nvCxnSpPr>
        <p:spPr>
          <a:xfrm flipH="1">
            <a:off x="-23675" y="882660"/>
            <a:ext cx="9190233" cy="0"/>
          </a:xfrm>
          <a:prstGeom prst="straightConnector1">
            <a:avLst/>
          </a:prstGeom>
          <a:noFill/>
          <a:ln w="76200" cap="flat" cmpd="sng">
            <a:solidFill>
              <a:srgbClr val="FFA400"/>
            </a:solidFill>
            <a:prstDash val="solid"/>
            <a:round/>
            <a:headEnd type="none" w="sm" len="sm"/>
            <a:tailEnd type="none" w="sm" len="sm"/>
          </a:ln>
        </p:spPr>
      </p:cxnSp>
      <p:pic>
        <p:nvPicPr>
          <p:cNvPr id="108" name="Google Shape;108;p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1279" y="4801624"/>
            <a:ext cx="9166558" cy="59637"/>
          </a:xfrm>
          <a:prstGeom prst="rect">
            <a:avLst/>
          </a:prstGeom>
          <a:noFill/>
          <a:ln>
            <a:noFill/>
          </a:ln>
        </p:spPr>
      </p:pic>
      <p:sp>
        <p:nvSpPr>
          <p:cNvPr id="5" name="Text Placeholder 4">
            <a:extLst>
              <a:ext uri="{FF2B5EF4-FFF2-40B4-BE49-F238E27FC236}">
                <a16:creationId xmlns:a16="http://schemas.microsoft.com/office/drawing/2014/main" id="{14D98439-9067-BA88-6566-8314984C04AB}"/>
              </a:ext>
            </a:extLst>
          </p:cNvPr>
          <p:cNvSpPr>
            <a:spLocks noGrp="1"/>
          </p:cNvSpPr>
          <p:nvPr>
            <p:ph type="body" idx="1"/>
          </p:nvPr>
        </p:nvSpPr>
        <p:spPr>
          <a:xfrm>
            <a:off x="322429" y="1200151"/>
            <a:ext cx="8229600" cy="466233"/>
          </a:xfrm>
        </p:spPr>
        <p:txBody>
          <a:bodyPr/>
          <a:lstStyle/>
          <a:p>
            <a:pPr marL="0" marR="0" lvl="0" indent="0" rtl="0">
              <a:lnSpc>
                <a:spcPct val="100000"/>
              </a:lnSpc>
              <a:spcBef>
                <a:spcPts val="0"/>
              </a:spcBef>
              <a:spcAft>
                <a:spcPts val="0"/>
              </a:spcAft>
              <a:buClr>
                <a:srgbClr val="000000"/>
              </a:buClr>
              <a:buSzPts val="2000"/>
              <a:buNone/>
            </a:pPr>
            <a:r>
              <a:rPr lang="en-US" sz="2000" b="1" i="0" u="none" strike="noStrike" cap="none" dirty="0">
                <a:solidFill>
                  <a:srgbClr val="4A0D66"/>
                </a:solidFill>
                <a:latin typeface="Arial"/>
                <a:ea typeface="Arial"/>
                <a:cs typeface="Arial"/>
                <a:sym typeface="Arial"/>
              </a:rPr>
              <a:t>Google Scholar: _______ &amp; “Human” &amp; “Alzheimer’s”</a:t>
            </a:r>
            <a:endParaRPr lang="en-US" sz="2000" b="1" dirty="0">
              <a:solidFill>
                <a:srgbClr val="4A0D66"/>
              </a:solidFill>
            </a:endParaRPr>
          </a:p>
        </p:txBody>
      </p:sp>
      <p:sp>
        <p:nvSpPr>
          <p:cNvPr id="9" name="TextBox 8">
            <a:extLst>
              <a:ext uri="{FF2B5EF4-FFF2-40B4-BE49-F238E27FC236}">
                <a16:creationId xmlns:a16="http://schemas.microsoft.com/office/drawing/2014/main" id="{4BBA4E58-3574-4C5B-BACD-05782A8D1AD6}"/>
              </a:ext>
            </a:extLst>
          </p:cNvPr>
          <p:cNvSpPr txBox="1"/>
          <p:nvPr/>
        </p:nvSpPr>
        <p:spPr>
          <a:xfrm>
            <a:off x="322429" y="1666384"/>
            <a:ext cx="3622805" cy="1631216"/>
          </a:xfrm>
          <a:prstGeom prst="rect">
            <a:avLst/>
          </a:prstGeom>
          <a:noFill/>
        </p:spPr>
        <p:txBody>
          <a:bodyPr wrap="square">
            <a:spAutoFit/>
          </a:bodyPr>
          <a:lstStyle/>
          <a:p>
            <a:pPr marR="0" lvl="0" rtl="0">
              <a:lnSpc>
                <a:spcPct val="100000"/>
              </a:lnSpc>
              <a:spcBef>
                <a:spcPts val="0"/>
              </a:spcBef>
              <a:spcAft>
                <a:spcPts val="0"/>
              </a:spcAft>
              <a:buClr>
                <a:srgbClr val="000000"/>
              </a:buClr>
              <a:buSzPts val="2000"/>
            </a:pPr>
            <a:r>
              <a:rPr lang="en-US" sz="2000" dirty="0">
                <a:solidFill>
                  <a:srgbClr val="4A0D66"/>
                </a:solidFill>
              </a:rPr>
              <a:t>Neurotransmitters: </a:t>
            </a:r>
          </a:p>
          <a:p>
            <a:pPr marR="0" lvl="0" rtl="0">
              <a:lnSpc>
                <a:spcPct val="100000"/>
              </a:lnSpc>
              <a:spcBef>
                <a:spcPts val="0"/>
              </a:spcBef>
              <a:spcAft>
                <a:spcPts val="0"/>
              </a:spcAft>
              <a:buClr>
                <a:srgbClr val="000000"/>
              </a:buClr>
              <a:buSzPts val="2000"/>
            </a:pPr>
            <a:r>
              <a:rPr lang="en-US" sz="1600" dirty="0">
                <a:solidFill>
                  <a:srgbClr val="4A0D66"/>
                </a:solidFill>
              </a:rPr>
              <a:t>Acetylcholine</a:t>
            </a:r>
          </a:p>
          <a:p>
            <a:pPr marR="0" lvl="0" rtl="0">
              <a:lnSpc>
                <a:spcPct val="100000"/>
              </a:lnSpc>
              <a:spcBef>
                <a:spcPts val="0"/>
              </a:spcBef>
              <a:spcAft>
                <a:spcPts val="0"/>
              </a:spcAft>
              <a:buClr>
                <a:srgbClr val="000000"/>
              </a:buClr>
              <a:buSzPts val="2000"/>
            </a:pPr>
            <a:r>
              <a:rPr lang="en-US" sz="1600" dirty="0">
                <a:solidFill>
                  <a:srgbClr val="4A0D66"/>
                </a:solidFill>
              </a:rPr>
              <a:t>Dopamine</a:t>
            </a:r>
          </a:p>
          <a:p>
            <a:pPr marR="0" lvl="0" rtl="0">
              <a:lnSpc>
                <a:spcPct val="100000"/>
              </a:lnSpc>
              <a:spcBef>
                <a:spcPts val="0"/>
              </a:spcBef>
              <a:spcAft>
                <a:spcPts val="0"/>
              </a:spcAft>
              <a:buClr>
                <a:srgbClr val="000000"/>
              </a:buClr>
              <a:buSzPts val="2000"/>
            </a:pPr>
            <a:r>
              <a:rPr lang="en-US" sz="1600" dirty="0">
                <a:solidFill>
                  <a:srgbClr val="4A0D66"/>
                </a:solidFill>
              </a:rPr>
              <a:t>Serotonin</a:t>
            </a:r>
          </a:p>
          <a:p>
            <a:pPr marR="0" lvl="0" rtl="0">
              <a:lnSpc>
                <a:spcPct val="100000"/>
              </a:lnSpc>
              <a:spcBef>
                <a:spcPts val="0"/>
              </a:spcBef>
              <a:spcAft>
                <a:spcPts val="0"/>
              </a:spcAft>
              <a:buClr>
                <a:srgbClr val="000000"/>
              </a:buClr>
              <a:buSzPts val="2000"/>
            </a:pPr>
            <a:r>
              <a:rPr lang="en-US" sz="1600" dirty="0">
                <a:solidFill>
                  <a:srgbClr val="4A0D66"/>
                </a:solidFill>
              </a:rPr>
              <a:t>(Nor)Adrenaline/Epinephrine</a:t>
            </a:r>
          </a:p>
          <a:p>
            <a:pPr marR="0" lvl="0" rtl="0">
              <a:lnSpc>
                <a:spcPct val="100000"/>
              </a:lnSpc>
              <a:spcBef>
                <a:spcPts val="0"/>
              </a:spcBef>
              <a:spcAft>
                <a:spcPts val="0"/>
              </a:spcAft>
              <a:buClr>
                <a:srgbClr val="000000"/>
              </a:buClr>
              <a:buSzPts val="2000"/>
            </a:pPr>
            <a:r>
              <a:rPr lang="en-US" sz="1600" dirty="0">
                <a:solidFill>
                  <a:srgbClr val="4A0D66"/>
                </a:solidFill>
              </a:rPr>
              <a:t>Histamine, Leptin, </a:t>
            </a:r>
            <a:r>
              <a:rPr lang="en-US" sz="1600" dirty="0" err="1">
                <a:solidFill>
                  <a:srgbClr val="4A0D66"/>
                </a:solidFill>
              </a:rPr>
              <a:t>Grehlin</a:t>
            </a:r>
            <a:r>
              <a:rPr lang="en-US" sz="1600" dirty="0">
                <a:solidFill>
                  <a:srgbClr val="4A0D66"/>
                </a:solidFill>
              </a:rPr>
              <a:t>, Orexin</a:t>
            </a:r>
          </a:p>
        </p:txBody>
      </p:sp>
      <p:sp>
        <p:nvSpPr>
          <p:cNvPr id="11" name="TextBox 10">
            <a:extLst>
              <a:ext uri="{FF2B5EF4-FFF2-40B4-BE49-F238E27FC236}">
                <a16:creationId xmlns:a16="http://schemas.microsoft.com/office/drawing/2014/main" id="{5159CEFC-D26C-B11B-8421-E938141402E2}"/>
              </a:ext>
            </a:extLst>
          </p:cNvPr>
          <p:cNvSpPr txBox="1"/>
          <p:nvPr/>
        </p:nvSpPr>
        <p:spPr>
          <a:xfrm>
            <a:off x="322429" y="3956416"/>
            <a:ext cx="5940867" cy="707886"/>
          </a:xfrm>
          <a:prstGeom prst="rect">
            <a:avLst/>
          </a:prstGeom>
          <a:noFill/>
        </p:spPr>
        <p:txBody>
          <a:bodyPr wrap="square">
            <a:spAutoFit/>
          </a:bodyPr>
          <a:lstStyle/>
          <a:p>
            <a:pPr marL="0" indent="0">
              <a:spcBef>
                <a:spcPts val="0"/>
              </a:spcBef>
              <a:buClr>
                <a:srgbClr val="000000"/>
              </a:buClr>
              <a:buSzPts val="2000"/>
              <a:buNone/>
            </a:pPr>
            <a:r>
              <a:rPr lang="en-US" sz="2000" b="1" dirty="0">
                <a:solidFill>
                  <a:srgbClr val="4A0D66"/>
                </a:solidFill>
              </a:rPr>
              <a:t>Results: Reviewed 86 Papers</a:t>
            </a:r>
          </a:p>
          <a:p>
            <a:pPr marL="0" indent="0">
              <a:spcBef>
                <a:spcPts val="0"/>
              </a:spcBef>
              <a:buClr>
                <a:srgbClr val="000000"/>
              </a:buClr>
              <a:buSzPts val="2000"/>
              <a:buNone/>
            </a:pPr>
            <a:r>
              <a:rPr lang="en-US" sz="2000" b="1" dirty="0">
                <a:solidFill>
                  <a:srgbClr val="4A0D66"/>
                </a:solidFill>
              </a:rPr>
              <a:t>Highlighting 11 empirical articles &amp; 2 reviews</a:t>
            </a:r>
          </a:p>
        </p:txBody>
      </p:sp>
      <p:sp>
        <p:nvSpPr>
          <p:cNvPr id="10" name="TextBox 9">
            <a:extLst>
              <a:ext uri="{FF2B5EF4-FFF2-40B4-BE49-F238E27FC236}">
                <a16:creationId xmlns:a16="http://schemas.microsoft.com/office/drawing/2014/main" id="{3C6FAE39-1F8D-95EE-5B7A-2C07CDDB2091}"/>
              </a:ext>
            </a:extLst>
          </p:cNvPr>
          <p:cNvSpPr txBox="1"/>
          <p:nvPr/>
        </p:nvSpPr>
        <p:spPr>
          <a:xfrm>
            <a:off x="3945234" y="1666384"/>
            <a:ext cx="3622805" cy="2123658"/>
          </a:xfrm>
          <a:prstGeom prst="rect">
            <a:avLst/>
          </a:prstGeom>
          <a:noFill/>
        </p:spPr>
        <p:txBody>
          <a:bodyPr wrap="square">
            <a:spAutoFit/>
          </a:bodyPr>
          <a:lstStyle/>
          <a:p>
            <a:pPr marR="0" lvl="0" rtl="0">
              <a:lnSpc>
                <a:spcPct val="100000"/>
              </a:lnSpc>
              <a:spcBef>
                <a:spcPts val="0"/>
              </a:spcBef>
              <a:spcAft>
                <a:spcPts val="0"/>
              </a:spcAft>
              <a:buClr>
                <a:srgbClr val="000000"/>
              </a:buClr>
              <a:buSzPts val="2000"/>
            </a:pPr>
            <a:r>
              <a:rPr lang="en-US" sz="2000" dirty="0">
                <a:solidFill>
                  <a:srgbClr val="4A0D66"/>
                </a:solidFill>
              </a:rPr>
              <a:t>Subcortical Nuclei:</a:t>
            </a:r>
          </a:p>
          <a:p>
            <a:pPr marR="0" lvl="0" rtl="0">
              <a:lnSpc>
                <a:spcPct val="100000"/>
              </a:lnSpc>
              <a:spcBef>
                <a:spcPts val="0"/>
              </a:spcBef>
              <a:spcAft>
                <a:spcPts val="0"/>
              </a:spcAft>
              <a:buClr>
                <a:srgbClr val="000000"/>
              </a:buClr>
              <a:buSzPts val="2000"/>
            </a:pPr>
            <a:r>
              <a:rPr lang="en-US" sz="1600" dirty="0">
                <a:solidFill>
                  <a:srgbClr val="4A0D66"/>
                </a:solidFill>
              </a:rPr>
              <a:t>Cholinergic Basal Forebrain</a:t>
            </a:r>
          </a:p>
          <a:p>
            <a:pPr marR="0" lvl="0" rtl="0">
              <a:lnSpc>
                <a:spcPct val="100000"/>
              </a:lnSpc>
              <a:spcBef>
                <a:spcPts val="0"/>
              </a:spcBef>
              <a:spcAft>
                <a:spcPts val="0"/>
              </a:spcAft>
              <a:buClr>
                <a:srgbClr val="000000"/>
              </a:buClr>
              <a:buSzPts val="2000"/>
            </a:pPr>
            <a:r>
              <a:rPr lang="en-US" sz="1600" dirty="0">
                <a:solidFill>
                  <a:srgbClr val="4A0D66"/>
                </a:solidFill>
              </a:rPr>
              <a:t>Nucleus Basalis of </a:t>
            </a:r>
            <a:r>
              <a:rPr lang="en-US" sz="1600" dirty="0" err="1">
                <a:solidFill>
                  <a:srgbClr val="4A0D66"/>
                </a:solidFill>
              </a:rPr>
              <a:t>Meynert</a:t>
            </a:r>
            <a:endParaRPr lang="en-US" sz="1600" dirty="0">
              <a:solidFill>
                <a:srgbClr val="4A0D66"/>
              </a:solidFill>
            </a:endParaRPr>
          </a:p>
          <a:p>
            <a:pPr marR="0" lvl="0" rtl="0">
              <a:lnSpc>
                <a:spcPct val="100000"/>
              </a:lnSpc>
              <a:spcBef>
                <a:spcPts val="0"/>
              </a:spcBef>
              <a:spcAft>
                <a:spcPts val="0"/>
              </a:spcAft>
              <a:buClr>
                <a:srgbClr val="000000"/>
              </a:buClr>
              <a:buSzPts val="2000"/>
            </a:pPr>
            <a:r>
              <a:rPr lang="en-US" sz="1600" dirty="0">
                <a:solidFill>
                  <a:srgbClr val="4A0D66"/>
                </a:solidFill>
              </a:rPr>
              <a:t>Substantia Nigra</a:t>
            </a:r>
          </a:p>
          <a:p>
            <a:pPr marR="0" lvl="0" rtl="0">
              <a:lnSpc>
                <a:spcPct val="100000"/>
              </a:lnSpc>
              <a:spcBef>
                <a:spcPts val="0"/>
              </a:spcBef>
              <a:spcAft>
                <a:spcPts val="0"/>
              </a:spcAft>
              <a:buClr>
                <a:srgbClr val="000000"/>
              </a:buClr>
              <a:buSzPts val="2000"/>
            </a:pPr>
            <a:r>
              <a:rPr lang="en-US" sz="1600" dirty="0">
                <a:solidFill>
                  <a:srgbClr val="4A0D66"/>
                </a:solidFill>
              </a:rPr>
              <a:t>Ventral Tegmental Area</a:t>
            </a:r>
          </a:p>
          <a:p>
            <a:pPr marR="0" lvl="0" rtl="0">
              <a:lnSpc>
                <a:spcPct val="100000"/>
              </a:lnSpc>
              <a:spcBef>
                <a:spcPts val="0"/>
              </a:spcBef>
              <a:spcAft>
                <a:spcPts val="0"/>
              </a:spcAft>
              <a:buClr>
                <a:srgbClr val="000000"/>
              </a:buClr>
              <a:buSzPts val="2000"/>
            </a:pPr>
            <a:r>
              <a:rPr lang="en-US" sz="1600" dirty="0">
                <a:solidFill>
                  <a:srgbClr val="4A0D66"/>
                </a:solidFill>
              </a:rPr>
              <a:t>(Dorsal) Raphe</a:t>
            </a:r>
          </a:p>
          <a:p>
            <a:pPr marR="0" lvl="0" rtl="0">
              <a:lnSpc>
                <a:spcPct val="100000"/>
              </a:lnSpc>
              <a:spcBef>
                <a:spcPts val="0"/>
              </a:spcBef>
              <a:spcAft>
                <a:spcPts val="0"/>
              </a:spcAft>
              <a:buClr>
                <a:srgbClr val="000000"/>
              </a:buClr>
              <a:buSzPts val="2000"/>
            </a:pPr>
            <a:r>
              <a:rPr lang="en-US" sz="1600" dirty="0">
                <a:solidFill>
                  <a:srgbClr val="4A0D66"/>
                </a:solidFill>
              </a:rPr>
              <a:t>Locus Coeruleus</a:t>
            </a:r>
          </a:p>
          <a:p>
            <a:pPr marR="0" lvl="0" rtl="0">
              <a:lnSpc>
                <a:spcPct val="100000"/>
              </a:lnSpc>
              <a:spcBef>
                <a:spcPts val="0"/>
              </a:spcBef>
              <a:spcAft>
                <a:spcPts val="0"/>
              </a:spcAft>
              <a:buClr>
                <a:srgbClr val="000000"/>
              </a:buClr>
              <a:buSzPts val="2000"/>
            </a:pPr>
            <a:r>
              <a:rPr lang="en-US" sz="1600" dirty="0">
                <a:solidFill>
                  <a:srgbClr val="4A0D66"/>
                </a:solidFill>
              </a:rPr>
              <a:t>Hypothalamus</a:t>
            </a:r>
            <a:endParaRPr lang="en-US" sz="1200" dirty="0">
              <a:solidFill>
                <a:srgbClr val="4A0D66"/>
              </a:solidFill>
            </a:endParaRPr>
          </a:p>
        </p:txBody>
      </p:sp>
      <p:pic>
        <p:nvPicPr>
          <p:cNvPr id="4" name="Picture 3">
            <a:extLst>
              <a:ext uri="{FF2B5EF4-FFF2-40B4-BE49-F238E27FC236}">
                <a16:creationId xmlns:a16="http://schemas.microsoft.com/office/drawing/2014/main" id="{BB2555D6-53E7-C05D-EAE5-18E96B3207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12102" y="-1398"/>
            <a:ext cx="849473" cy="849473"/>
          </a:xfrm>
          <a:prstGeom prst="rect">
            <a:avLst/>
          </a:prstGeom>
        </p:spPr>
      </p:pic>
    </p:spTree>
    <p:extLst>
      <p:ext uri="{BB962C8B-B14F-4D97-AF65-F5344CB8AC3E}">
        <p14:creationId xmlns:p14="http://schemas.microsoft.com/office/powerpoint/2010/main" val="414515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P spid="11"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pSp>
        <p:nvGrpSpPr>
          <p:cNvPr id="43" name="Group 42">
            <a:extLst>
              <a:ext uri="{FF2B5EF4-FFF2-40B4-BE49-F238E27FC236}">
                <a16:creationId xmlns:a16="http://schemas.microsoft.com/office/drawing/2014/main" id="{AE2B5F1A-D806-342E-D1F2-3BA121888ECD}"/>
              </a:ext>
            </a:extLst>
          </p:cNvPr>
          <p:cNvGrpSpPr/>
          <p:nvPr/>
        </p:nvGrpSpPr>
        <p:grpSpPr>
          <a:xfrm>
            <a:off x="6474254" y="-7431"/>
            <a:ext cx="2748729" cy="4885261"/>
            <a:chOff x="6474254" y="-7431"/>
            <a:chExt cx="2748729" cy="4885261"/>
          </a:xfrm>
        </p:grpSpPr>
        <p:sp>
          <p:nvSpPr>
            <p:cNvPr id="3" name="Google Shape;98;p2">
              <a:extLst>
                <a:ext uri="{FF2B5EF4-FFF2-40B4-BE49-F238E27FC236}">
                  <a16:creationId xmlns:a16="http://schemas.microsoft.com/office/drawing/2014/main" id="{3603190D-37B2-121B-C07F-5C5BA9E97F54}"/>
                </a:ext>
              </a:extLst>
            </p:cNvPr>
            <p:cNvSpPr/>
            <p:nvPr/>
          </p:nvSpPr>
          <p:spPr>
            <a:xfrm>
              <a:off x="6585673" y="-7431"/>
              <a:ext cx="2540898" cy="479248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 name="Group 4">
              <a:extLst>
                <a:ext uri="{FF2B5EF4-FFF2-40B4-BE49-F238E27FC236}">
                  <a16:creationId xmlns:a16="http://schemas.microsoft.com/office/drawing/2014/main" id="{05E0C889-8886-36DA-CE01-D930CEC4313F}"/>
                </a:ext>
              </a:extLst>
            </p:cNvPr>
            <p:cNvGrpSpPr/>
            <p:nvPr/>
          </p:nvGrpSpPr>
          <p:grpSpPr>
            <a:xfrm>
              <a:off x="6474254" y="899227"/>
              <a:ext cx="2748729" cy="3978603"/>
              <a:chOff x="6474254" y="899227"/>
              <a:chExt cx="2748729" cy="3978603"/>
            </a:xfrm>
          </p:grpSpPr>
          <p:sp>
            <p:nvSpPr>
              <p:cNvPr id="6" name="Rectangle 5">
                <a:extLst>
                  <a:ext uri="{FF2B5EF4-FFF2-40B4-BE49-F238E27FC236}">
                    <a16:creationId xmlns:a16="http://schemas.microsoft.com/office/drawing/2014/main" id="{A732C8CB-4F25-D290-6B0E-8252064963D4}"/>
                  </a:ext>
                </a:extLst>
              </p:cNvPr>
              <p:cNvSpPr/>
              <p:nvPr/>
            </p:nvSpPr>
            <p:spPr>
              <a:xfrm>
                <a:off x="6531429" y="899227"/>
                <a:ext cx="2635129" cy="3978603"/>
              </a:xfrm>
              <a:prstGeom prst="rect">
                <a:avLst/>
              </a:prstGeom>
              <a:solidFill>
                <a:srgbClr val="4A0D6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29909A39-BCB6-4D29-6ECE-D420CD73FF5A}"/>
                  </a:ext>
                </a:extLst>
              </p:cNvPr>
              <p:cNvCxnSpPr>
                <a:cxnSpLocks/>
              </p:cNvCxnSpPr>
              <p:nvPr/>
            </p:nvCxnSpPr>
            <p:spPr>
              <a:xfrm>
                <a:off x="8748034" y="993783"/>
                <a:ext cx="0" cy="3727073"/>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AFCF65-C0FF-BFA5-3AB6-51BD58BB2A20}"/>
                  </a:ext>
                </a:extLst>
              </p:cNvPr>
              <p:cNvCxnSpPr>
                <a:cxnSpLocks/>
              </p:cNvCxnSpPr>
              <p:nvPr/>
            </p:nvCxnSpPr>
            <p:spPr>
              <a:xfrm>
                <a:off x="8660570" y="107342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C0EF9B-9D8A-B920-2A6A-890ED539DB25}"/>
                  </a:ext>
                </a:extLst>
              </p:cNvPr>
              <p:cNvCxnSpPr>
                <a:cxnSpLocks/>
              </p:cNvCxnSpPr>
              <p:nvPr/>
            </p:nvCxnSpPr>
            <p:spPr>
              <a:xfrm>
                <a:off x="8660570" y="1383768"/>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3ED76BB-A7B3-2469-FD0A-D4C9E621D9C0}"/>
                  </a:ext>
                </a:extLst>
              </p:cNvPr>
              <p:cNvCxnSpPr>
                <a:cxnSpLocks/>
              </p:cNvCxnSpPr>
              <p:nvPr/>
            </p:nvCxnSpPr>
            <p:spPr>
              <a:xfrm>
                <a:off x="8660569" y="1694110"/>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AF46796-B5A0-A318-1A04-0D1DFC6CBDCD}"/>
                  </a:ext>
                </a:extLst>
              </p:cNvPr>
              <p:cNvCxnSpPr>
                <a:cxnSpLocks/>
              </p:cNvCxnSpPr>
              <p:nvPr/>
            </p:nvCxnSpPr>
            <p:spPr>
              <a:xfrm>
                <a:off x="8660568" y="2004452"/>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A55A445-20F7-A2CA-715D-3EB771B4A143}"/>
                  </a:ext>
                </a:extLst>
              </p:cNvPr>
              <p:cNvCxnSpPr>
                <a:cxnSpLocks/>
              </p:cNvCxnSpPr>
              <p:nvPr/>
            </p:nvCxnSpPr>
            <p:spPr>
              <a:xfrm>
                <a:off x="8660568" y="2314794"/>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44A6AFA-BD4F-4DED-6DFA-F380BBBAB075}"/>
                  </a:ext>
                </a:extLst>
              </p:cNvPr>
              <p:cNvCxnSpPr>
                <a:cxnSpLocks/>
              </p:cNvCxnSpPr>
              <p:nvPr/>
            </p:nvCxnSpPr>
            <p:spPr>
              <a:xfrm>
                <a:off x="8660568" y="262513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B78D50D-860E-352E-D7CA-023E8BD5EB02}"/>
                  </a:ext>
                </a:extLst>
              </p:cNvPr>
              <p:cNvCxnSpPr>
                <a:cxnSpLocks/>
              </p:cNvCxnSpPr>
              <p:nvPr/>
            </p:nvCxnSpPr>
            <p:spPr>
              <a:xfrm>
                <a:off x="8660568" y="2935478"/>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4DA1114-3EEA-8478-1C42-F7C6857DF32F}"/>
                  </a:ext>
                </a:extLst>
              </p:cNvPr>
              <p:cNvCxnSpPr>
                <a:cxnSpLocks/>
              </p:cNvCxnSpPr>
              <p:nvPr/>
            </p:nvCxnSpPr>
            <p:spPr>
              <a:xfrm>
                <a:off x="8660568" y="3245820"/>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5EE709A-5D74-1A4D-55A4-F38B58B479A2}"/>
                  </a:ext>
                </a:extLst>
              </p:cNvPr>
              <p:cNvCxnSpPr>
                <a:cxnSpLocks/>
              </p:cNvCxnSpPr>
              <p:nvPr/>
            </p:nvCxnSpPr>
            <p:spPr>
              <a:xfrm>
                <a:off x="8660567" y="3556162"/>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1CCCF1D-F00D-FE7B-22A8-224A9A047E3C}"/>
                  </a:ext>
                </a:extLst>
              </p:cNvPr>
              <p:cNvCxnSpPr>
                <a:cxnSpLocks/>
              </p:cNvCxnSpPr>
              <p:nvPr/>
            </p:nvCxnSpPr>
            <p:spPr>
              <a:xfrm>
                <a:off x="8660567" y="3866504"/>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25FED6A-DF50-86C6-4862-A7BEC4ACDCB4}"/>
                  </a:ext>
                </a:extLst>
              </p:cNvPr>
              <p:cNvCxnSpPr>
                <a:cxnSpLocks/>
              </p:cNvCxnSpPr>
              <p:nvPr/>
            </p:nvCxnSpPr>
            <p:spPr>
              <a:xfrm>
                <a:off x="8660567" y="417684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981F555-D82B-742E-DE82-10ACB087A375}"/>
                  </a:ext>
                </a:extLst>
              </p:cNvPr>
              <p:cNvCxnSpPr>
                <a:cxnSpLocks/>
              </p:cNvCxnSpPr>
              <p:nvPr/>
            </p:nvCxnSpPr>
            <p:spPr>
              <a:xfrm>
                <a:off x="8660567" y="4487185"/>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059036D-8ED9-8D04-B08B-2360C7A00AE8}"/>
                  </a:ext>
                </a:extLst>
              </p:cNvPr>
              <p:cNvSpPr txBox="1"/>
              <p:nvPr/>
            </p:nvSpPr>
            <p:spPr>
              <a:xfrm>
                <a:off x="8796263" y="946225"/>
                <a:ext cx="389850" cy="246221"/>
              </a:xfrm>
              <a:prstGeom prst="rect">
                <a:avLst/>
              </a:prstGeom>
              <a:noFill/>
            </p:spPr>
            <p:txBody>
              <a:bodyPr wrap="none" rtlCol="0">
                <a:spAutoFit/>
              </a:bodyPr>
              <a:lstStyle/>
              <a:p>
                <a:r>
                  <a:rPr lang="en-US" sz="1000" dirty="0">
                    <a:solidFill>
                      <a:schemeClr val="bg1"/>
                    </a:solidFill>
                  </a:rPr>
                  <a:t>Jan</a:t>
                </a:r>
              </a:p>
            </p:txBody>
          </p:sp>
          <p:sp>
            <p:nvSpPr>
              <p:cNvPr id="21" name="TextBox 20">
                <a:extLst>
                  <a:ext uri="{FF2B5EF4-FFF2-40B4-BE49-F238E27FC236}">
                    <a16:creationId xmlns:a16="http://schemas.microsoft.com/office/drawing/2014/main" id="{27BDF7CA-F28C-1A40-72AC-32D123DE070E}"/>
                  </a:ext>
                </a:extLst>
              </p:cNvPr>
              <p:cNvSpPr txBox="1"/>
              <p:nvPr/>
            </p:nvSpPr>
            <p:spPr>
              <a:xfrm>
                <a:off x="8796263" y="1240534"/>
                <a:ext cx="404278" cy="246221"/>
              </a:xfrm>
              <a:prstGeom prst="rect">
                <a:avLst/>
              </a:prstGeom>
              <a:noFill/>
            </p:spPr>
            <p:txBody>
              <a:bodyPr wrap="none" rtlCol="0">
                <a:spAutoFit/>
              </a:bodyPr>
              <a:lstStyle/>
              <a:p>
                <a:r>
                  <a:rPr lang="en-US" sz="1000" dirty="0">
                    <a:solidFill>
                      <a:schemeClr val="bg1"/>
                    </a:solidFill>
                  </a:rPr>
                  <a:t>Feb</a:t>
                </a:r>
              </a:p>
            </p:txBody>
          </p:sp>
          <p:sp>
            <p:nvSpPr>
              <p:cNvPr id="22" name="TextBox 21">
                <a:extLst>
                  <a:ext uri="{FF2B5EF4-FFF2-40B4-BE49-F238E27FC236}">
                    <a16:creationId xmlns:a16="http://schemas.microsoft.com/office/drawing/2014/main" id="{442E5A27-1569-7D34-66E0-119ABF1EFD58}"/>
                  </a:ext>
                </a:extLst>
              </p:cNvPr>
              <p:cNvSpPr txBox="1"/>
              <p:nvPr/>
            </p:nvSpPr>
            <p:spPr>
              <a:xfrm>
                <a:off x="8796263" y="1559384"/>
                <a:ext cx="405880" cy="246221"/>
              </a:xfrm>
              <a:prstGeom prst="rect">
                <a:avLst/>
              </a:prstGeom>
              <a:noFill/>
            </p:spPr>
            <p:txBody>
              <a:bodyPr wrap="none" rtlCol="0">
                <a:spAutoFit/>
              </a:bodyPr>
              <a:lstStyle/>
              <a:p>
                <a:r>
                  <a:rPr lang="en-US" sz="1000" dirty="0">
                    <a:solidFill>
                      <a:schemeClr val="bg1"/>
                    </a:solidFill>
                  </a:rPr>
                  <a:t>Mar</a:t>
                </a:r>
              </a:p>
            </p:txBody>
          </p:sp>
          <p:sp>
            <p:nvSpPr>
              <p:cNvPr id="23" name="TextBox 22">
                <a:extLst>
                  <a:ext uri="{FF2B5EF4-FFF2-40B4-BE49-F238E27FC236}">
                    <a16:creationId xmlns:a16="http://schemas.microsoft.com/office/drawing/2014/main" id="{B426B849-B517-1CBC-2BD3-71F6CC09B610}"/>
                  </a:ext>
                </a:extLst>
              </p:cNvPr>
              <p:cNvSpPr txBox="1"/>
              <p:nvPr/>
            </p:nvSpPr>
            <p:spPr>
              <a:xfrm>
                <a:off x="8796263" y="1878234"/>
                <a:ext cx="383438" cy="246221"/>
              </a:xfrm>
              <a:prstGeom prst="rect">
                <a:avLst/>
              </a:prstGeom>
              <a:noFill/>
            </p:spPr>
            <p:txBody>
              <a:bodyPr wrap="none" rtlCol="0">
                <a:spAutoFit/>
              </a:bodyPr>
              <a:lstStyle/>
              <a:p>
                <a:r>
                  <a:rPr lang="en-US" sz="1000" dirty="0">
                    <a:solidFill>
                      <a:schemeClr val="bg1"/>
                    </a:solidFill>
                  </a:rPr>
                  <a:t>Apr</a:t>
                </a:r>
              </a:p>
            </p:txBody>
          </p:sp>
          <p:sp>
            <p:nvSpPr>
              <p:cNvPr id="24" name="TextBox 23">
                <a:extLst>
                  <a:ext uri="{FF2B5EF4-FFF2-40B4-BE49-F238E27FC236}">
                    <a16:creationId xmlns:a16="http://schemas.microsoft.com/office/drawing/2014/main" id="{56426CBF-CB74-03C2-547A-B6E7651C8283}"/>
                  </a:ext>
                </a:extLst>
              </p:cNvPr>
              <p:cNvSpPr txBox="1"/>
              <p:nvPr/>
            </p:nvSpPr>
            <p:spPr>
              <a:xfrm>
                <a:off x="8796263" y="2188267"/>
                <a:ext cx="426720" cy="246221"/>
              </a:xfrm>
              <a:prstGeom prst="rect">
                <a:avLst/>
              </a:prstGeom>
              <a:noFill/>
            </p:spPr>
            <p:txBody>
              <a:bodyPr wrap="none" rtlCol="0">
                <a:spAutoFit/>
              </a:bodyPr>
              <a:lstStyle/>
              <a:p>
                <a:r>
                  <a:rPr lang="en-US" sz="1000" dirty="0">
                    <a:solidFill>
                      <a:schemeClr val="bg1"/>
                    </a:solidFill>
                  </a:rPr>
                  <a:t>May</a:t>
                </a:r>
              </a:p>
            </p:txBody>
          </p:sp>
          <p:sp>
            <p:nvSpPr>
              <p:cNvPr id="25" name="TextBox 24">
                <a:extLst>
                  <a:ext uri="{FF2B5EF4-FFF2-40B4-BE49-F238E27FC236}">
                    <a16:creationId xmlns:a16="http://schemas.microsoft.com/office/drawing/2014/main" id="{1705A271-6CCA-71F4-3ECE-3B1238AF6B91}"/>
                  </a:ext>
                </a:extLst>
              </p:cNvPr>
              <p:cNvSpPr txBox="1"/>
              <p:nvPr/>
            </p:nvSpPr>
            <p:spPr>
              <a:xfrm>
                <a:off x="8796263" y="2498052"/>
                <a:ext cx="389850" cy="246221"/>
              </a:xfrm>
              <a:prstGeom prst="rect">
                <a:avLst/>
              </a:prstGeom>
              <a:noFill/>
            </p:spPr>
            <p:txBody>
              <a:bodyPr wrap="none" rtlCol="0">
                <a:spAutoFit/>
              </a:bodyPr>
              <a:lstStyle/>
              <a:p>
                <a:r>
                  <a:rPr lang="en-US" sz="1000" dirty="0">
                    <a:solidFill>
                      <a:schemeClr val="bg1"/>
                    </a:solidFill>
                  </a:rPr>
                  <a:t>Jun</a:t>
                </a:r>
              </a:p>
            </p:txBody>
          </p:sp>
          <p:sp>
            <p:nvSpPr>
              <p:cNvPr id="26" name="TextBox 25">
                <a:extLst>
                  <a:ext uri="{FF2B5EF4-FFF2-40B4-BE49-F238E27FC236}">
                    <a16:creationId xmlns:a16="http://schemas.microsoft.com/office/drawing/2014/main" id="{B72A9192-DC6A-8F3E-D2EE-041F98E3F27D}"/>
                  </a:ext>
                </a:extLst>
              </p:cNvPr>
              <p:cNvSpPr txBox="1"/>
              <p:nvPr/>
            </p:nvSpPr>
            <p:spPr>
              <a:xfrm>
                <a:off x="8796263" y="2794054"/>
                <a:ext cx="348172" cy="246221"/>
              </a:xfrm>
              <a:prstGeom prst="rect">
                <a:avLst/>
              </a:prstGeom>
              <a:noFill/>
            </p:spPr>
            <p:txBody>
              <a:bodyPr wrap="none" rtlCol="0">
                <a:spAutoFit/>
              </a:bodyPr>
              <a:lstStyle/>
              <a:p>
                <a:r>
                  <a:rPr lang="en-US" sz="1000" dirty="0">
                    <a:solidFill>
                      <a:schemeClr val="bg1"/>
                    </a:solidFill>
                  </a:rPr>
                  <a:t>Jul</a:t>
                </a:r>
              </a:p>
            </p:txBody>
          </p:sp>
          <p:sp>
            <p:nvSpPr>
              <p:cNvPr id="27" name="TextBox 26">
                <a:extLst>
                  <a:ext uri="{FF2B5EF4-FFF2-40B4-BE49-F238E27FC236}">
                    <a16:creationId xmlns:a16="http://schemas.microsoft.com/office/drawing/2014/main" id="{DCFCC50F-B21D-39A1-41BA-4BE1733C17D3}"/>
                  </a:ext>
                </a:extLst>
              </p:cNvPr>
              <p:cNvSpPr txBox="1"/>
              <p:nvPr/>
            </p:nvSpPr>
            <p:spPr>
              <a:xfrm>
                <a:off x="8796263" y="3126683"/>
                <a:ext cx="410690" cy="246221"/>
              </a:xfrm>
              <a:prstGeom prst="rect">
                <a:avLst/>
              </a:prstGeom>
              <a:noFill/>
            </p:spPr>
            <p:txBody>
              <a:bodyPr wrap="none" rtlCol="0">
                <a:spAutoFit/>
              </a:bodyPr>
              <a:lstStyle/>
              <a:p>
                <a:r>
                  <a:rPr lang="en-US" sz="1000" dirty="0">
                    <a:solidFill>
                      <a:schemeClr val="bg1"/>
                    </a:solidFill>
                  </a:rPr>
                  <a:t>Aug</a:t>
                </a:r>
              </a:p>
            </p:txBody>
          </p:sp>
          <p:sp>
            <p:nvSpPr>
              <p:cNvPr id="28" name="TextBox 27">
                <a:extLst>
                  <a:ext uri="{FF2B5EF4-FFF2-40B4-BE49-F238E27FC236}">
                    <a16:creationId xmlns:a16="http://schemas.microsoft.com/office/drawing/2014/main" id="{3D729A26-9418-EE5F-2331-CCFF2D371751}"/>
                  </a:ext>
                </a:extLst>
              </p:cNvPr>
              <p:cNvSpPr txBox="1"/>
              <p:nvPr/>
            </p:nvSpPr>
            <p:spPr>
              <a:xfrm>
                <a:off x="8796263" y="3430061"/>
                <a:ext cx="410690" cy="246221"/>
              </a:xfrm>
              <a:prstGeom prst="rect">
                <a:avLst/>
              </a:prstGeom>
              <a:noFill/>
            </p:spPr>
            <p:txBody>
              <a:bodyPr wrap="none" rtlCol="0">
                <a:spAutoFit/>
              </a:bodyPr>
              <a:lstStyle/>
              <a:p>
                <a:r>
                  <a:rPr lang="en-US" sz="1000" dirty="0">
                    <a:solidFill>
                      <a:schemeClr val="bg1"/>
                    </a:solidFill>
                  </a:rPr>
                  <a:t>Sep</a:t>
                </a:r>
              </a:p>
            </p:txBody>
          </p:sp>
          <p:sp>
            <p:nvSpPr>
              <p:cNvPr id="29" name="TextBox 28">
                <a:extLst>
                  <a:ext uri="{FF2B5EF4-FFF2-40B4-BE49-F238E27FC236}">
                    <a16:creationId xmlns:a16="http://schemas.microsoft.com/office/drawing/2014/main" id="{6FAA17B6-6616-916A-8146-597FAE2A7CD6}"/>
                  </a:ext>
                </a:extLst>
              </p:cNvPr>
              <p:cNvSpPr txBox="1"/>
              <p:nvPr/>
            </p:nvSpPr>
            <p:spPr>
              <a:xfrm>
                <a:off x="8796263" y="3750479"/>
                <a:ext cx="383438" cy="246221"/>
              </a:xfrm>
              <a:prstGeom prst="rect">
                <a:avLst/>
              </a:prstGeom>
              <a:noFill/>
            </p:spPr>
            <p:txBody>
              <a:bodyPr wrap="none" rtlCol="0">
                <a:spAutoFit/>
              </a:bodyPr>
              <a:lstStyle/>
              <a:p>
                <a:r>
                  <a:rPr lang="en-US" sz="1000" dirty="0">
                    <a:solidFill>
                      <a:schemeClr val="bg1"/>
                    </a:solidFill>
                  </a:rPr>
                  <a:t>Oct</a:t>
                </a:r>
              </a:p>
            </p:txBody>
          </p:sp>
          <p:sp>
            <p:nvSpPr>
              <p:cNvPr id="30" name="TextBox 29">
                <a:extLst>
                  <a:ext uri="{FF2B5EF4-FFF2-40B4-BE49-F238E27FC236}">
                    <a16:creationId xmlns:a16="http://schemas.microsoft.com/office/drawing/2014/main" id="{B5C9CD06-4A5A-64C0-CA7C-12DF4C441B94}"/>
                  </a:ext>
                </a:extLst>
              </p:cNvPr>
              <p:cNvSpPr txBox="1"/>
              <p:nvPr/>
            </p:nvSpPr>
            <p:spPr>
              <a:xfrm>
                <a:off x="8796263" y="4053857"/>
                <a:ext cx="412292" cy="246221"/>
              </a:xfrm>
              <a:prstGeom prst="rect">
                <a:avLst/>
              </a:prstGeom>
              <a:noFill/>
            </p:spPr>
            <p:txBody>
              <a:bodyPr wrap="none" rtlCol="0">
                <a:spAutoFit/>
              </a:bodyPr>
              <a:lstStyle/>
              <a:p>
                <a:r>
                  <a:rPr lang="en-US" sz="1000" dirty="0">
                    <a:solidFill>
                      <a:schemeClr val="bg1"/>
                    </a:solidFill>
                  </a:rPr>
                  <a:t>Nov</a:t>
                </a:r>
              </a:p>
            </p:txBody>
          </p:sp>
          <p:sp>
            <p:nvSpPr>
              <p:cNvPr id="31" name="TextBox 30">
                <a:extLst>
                  <a:ext uri="{FF2B5EF4-FFF2-40B4-BE49-F238E27FC236}">
                    <a16:creationId xmlns:a16="http://schemas.microsoft.com/office/drawing/2014/main" id="{6DA4A04A-5979-C59C-75E1-499FE16E5307}"/>
                  </a:ext>
                </a:extLst>
              </p:cNvPr>
              <p:cNvSpPr txBox="1"/>
              <p:nvPr/>
            </p:nvSpPr>
            <p:spPr>
              <a:xfrm>
                <a:off x="8796263" y="4364199"/>
                <a:ext cx="412292" cy="246221"/>
              </a:xfrm>
              <a:prstGeom prst="rect">
                <a:avLst/>
              </a:prstGeom>
              <a:noFill/>
            </p:spPr>
            <p:txBody>
              <a:bodyPr wrap="none" rtlCol="0">
                <a:spAutoFit/>
              </a:bodyPr>
              <a:lstStyle/>
              <a:p>
                <a:r>
                  <a:rPr lang="en-US" sz="1000" dirty="0">
                    <a:solidFill>
                      <a:schemeClr val="bg1"/>
                    </a:solidFill>
                  </a:rPr>
                  <a:t>Dec</a:t>
                </a:r>
              </a:p>
            </p:txBody>
          </p:sp>
          <p:sp>
            <p:nvSpPr>
              <p:cNvPr id="32" name="TextBox 31">
                <a:extLst>
                  <a:ext uri="{FF2B5EF4-FFF2-40B4-BE49-F238E27FC236}">
                    <a16:creationId xmlns:a16="http://schemas.microsoft.com/office/drawing/2014/main" id="{899E2F69-23A6-C7AF-FD04-AC3329E095B6}"/>
                  </a:ext>
                </a:extLst>
              </p:cNvPr>
              <p:cNvSpPr txBox="1"/>
              <p:nvPr/>
            </p:nvSpPr>
            <p:spPr>
              <a:xfrm>
                <a:off x="7129881" y="4056083"/>
                <a:ext cx="1601721" cy="246221"/>
              </a:xfrm>
              <a:prstGeom prst="rect">
                <a:avLst/>
              </a:prstGeom>
              <a:noFill/>
            </p:spPr>
            <p:txBody>
              <a:bodyPr wrap="none" rtlCol="0">
                <a:spAutoFit/>
              </a:bodyPr>
              <a:lstStyle/>
              <a:p>
                <a:pPr algn="r"/>
                <a:r>
                  <a:rPr lang="en-US" sz="1000" dirty="0">
                    <a:solidFill>
                      <a:srgbClr val="DD99BC"/>
                    </a:solidFill>
                  </a:rPr>
                  <a:t>Parent et al. </a:t>
                </a:r>
                <a:r>
                  <a:rPr lang="en-US" sz="1000" i="1" dirty="0">
                    <a:solidFill>
                      <a:srgbClr val="DD99BC"/>
                    </a:solidFill>
                  </a:rPr>
                  <a:t>Neuroimage</a:t>
                </a:r>
                <a:endParaRPr lang="en-US" sz="1000" dirty="0">
                  <a:solidFill>
                    <a:srgbClr val="DD99BC"/>
                  </a:solidFill>
                </a:endParaRPr>
              </a:p>
            </p:txBody>
          </p:sp>
          <p:sp>
            <p:nvSpPr>
              <p:cNvPr id="33" name="TextBox 32">
                <a:extLst>
                  <a:ext uri="{FF2B5EF4-FFF2-40B4-BE49-F238E27FC236}">
                    <a16:creationId xmlns:a16="http://schemas.microsoft.com/office/drawing/2014/main" id="{3441D0EE-D890-5F35-F349-17CAACE0A2ED}"/>
                  </a:ext>
                </a:extLst>
              </p:cNvPr>
              <p:cNvSpPr txBox="1"/>
              <p:nvPr/>
            </p:nvSpPr>
            <p:spPr>
              <a:xfrm>
                <a:off x="6709895" y="3430061"/>
                <a:ext cx="2021707" cy="246221"/>
              </a:xfrm>
              <a:prstGeom prst="rect">
                <a:avLst/>
              </a:prstGeom>
              <a:noFill/>
            </p:spPr>
            <p:txBody>
              <a:bodyPr wrap="none" rtlCol="0">
                <a:spAutoFit/>
              </a:bodyPr>
              <a:lstStyle/>
              <a:p>
                <a:pPr algn="r"/>
                <a:r>
                  <a:rPr lang="en-US" sz="1000" dirty="0">
                    <a:solidFill>
                      <a:srgbClr val="DD99BC"/>
                    </a:solidFill>
                  </a:rPr>
                  <a:t>Liebe et al. </a:t>
                </a:r>
                <a:r>
                  <a:rPr lang="en-US" sz="1000" i="1" dirty="0">
                    <a:solidFill>
                      <a:srgbClr val="DD99BC"/>
                    </a:solidFill>
                  </a:rPr>
                  <a:t>Molecular Psychiatry</a:t>
                </a:r>
                <a:endParaRPr lang="en-US" sz="1000" dirty="0">
                  <a:solidFill>
                    <a:srgbClr val="DD99BC"/>
                  </a:solidFill>
                </a:endParaRPr>
              </a:p>
            </p:txBody>
          </p:sp>
          <p:sp>
            <p:nvSpPr>
              <p:cNvPr id="34" name="TextBox 33">
                <a:extLst>
                  <a:ext uri="{FF2B5EF4-FFF2-40B4-BE49-F238E27FC236}">
                    <a16:creationId xmlns:a16="http://schemas.microsoft.com/office/drawing/2014/main" id="{1F71D51F-0ACA-51EC-68D0-0B3E3980240E}"/>
                  </a:ext>
                </a:extLst>
              </p:cNvPr>
              <p:cNvSpPr txBox="1"/>
              <p:nvPr/>
            </p:nvSpPr>
            <p:spPr>
              <a:xfrm>
                <a:off x="6596081" y="1816538"/>
                <a:ext cx="2135521" cy="246221"/>
              </a:xfrm>
              <a:prstGeom prst="rect">
                <a:avLst/>
              </a:prstGeom>
              <a:noFill/>
            </p:spPr>
            <p:txBody>
              <a:bodyPr wrap="none" rtlCol="0">
                <a:spAutoFit/>
              </a:bodyPr>
              <a:lstStyle/>
              <a:p>
                <a:pPr algn="r"/>
                <a:r>
                  <a:rPr lang="en-US" sz="1000" dirty="0">
                    <a:solidFill>
                      <a:srgbClr val="DD99BC"/>
                    </a:solidFill>
                  </a:rPr>
                  <a:t>Cassidy et al. </a:t>
                </a:r>
                <a:r>
                  <a:rPr lang="en-US" sz="1000" i="1" dirty="0" err="1">
                    <a:solidFill>
                      <a:srgbClr val="DD99BC"/>
                    </a:solidFill>
                  </a:rPr>
                  <a:t>Neuropsychopharm</a:t>
                </a:r>
                <a:r>
                  <a:rPr lang="en-US" sz="1000" i="1" dirty="0">
                    <a:solidFill>
                      <a:srgbClr val="DD99BC"/>
                    </a:solidFill>
                  </a:rPr>
                  <a:t>.</a:t>
                </a:r>
              </a:p>
            </p:txBody>
          </p:sp>
          <p:sp>
            <p:nvSpPr>
              <p:cNvPr id="35" name="TextBox 34">
                <a:extLst>
                  <a:ext uri="{FF2B5EF4-FFF2-40B4-BE49-F238E27FC236}">
                    <a16:creationId xmlns:a16="http://schemas.microsoft.com/office/drawing/2014/main" id="{D900EE2F-3840-B8D4-0974-2F582617B054}"/>
                  </a:ext>
                </a:extLst>
              </p:cNvPr>
              <p:cNvSpPr txBox="1"/>
              <p:nvPr/>
            </p:nvSpPr>
            <p:spPr>
              <a:xfrm>
                <a:off x="7141103" y="4319595"/>
                <a:ext cx="1590499" cy="246221"/>
              </a:xfrm>
              <a:prstGeom prst="rect">
                <a:avLst/>
              </a:prstGeom>
              <a:noFill/>
            </p:spPr>
            <p:txBody>
              <a:bodyPr wrap="none" rtlCol="0">
                <a:spAutoFit/>
              </a:bodyPr>
              <a:lstStyle/>
              <a:p>
                <a:pPr algn="r"/>
                <a:r>
                  <a:rPr lang="en-US" sz="1000" dirty="0">
                    <a:solidFill>
                      <a:srgbClr val="7EBDC3"/>
                    </a:solidFill>
                  </a:rPr>
                  <a:t>Morris et al. </a:t>
                </a:r>
                <a:r>
                  <a:rPr lang="en-US" sz="1000" i="1" dirty="0" err="1">
                    <a:solidFill>
                      <a:srgbClr val="7EBDC3"/>
                    </a:solidFill>
                  </a:rPr>
                  <a:t>NeuroImage</a:t>
                </a:r>
                <a:endParaRPr lang="en-US" sz="1000" dirty="0">
                  <a:solidFill>
                    <a:srgbClr val="7EBDC3"/>
                  </a:solidFill>
                </a:endParaRPr>
              </a:p>
            </p:txBody>
          </p:sp>
          <p:sp>
            <p:nvSpPr>
              <p:cNvPr id="36" name="TextBox 35">
                <a:extLst>
                  <a:ext uri="{FF2B5EF4-FFF2-40B4-BE49-F238E27FC236}">
                    <a16:creationId xmlns:a16="http://schemas.microsoft.com/office/drawing/2014/main" id="{42D4B6F6-35A6-41E2-DCCE-7BD14E900631}"/>
                  </a:ext>
                </a:extLst>
              </p:cNvPr>
              <p:cNvSpPr txBox="1"/>
              <p:nvPr/>
            </p:nvSpPr>
            <p:spPr>
              <a:xfrm>
                <a:off x="7024083" y="1978319"/>
                <a:ext cx="1707519" cy="246221"/>
              </a:xfrm>
              <a:prstGeom prst="rect">
                <a:avLst/>
              </a:prstGeom>
              <a:noFill/>
            </p:spPr>
            <p:txBody>
              <a:bodyPr wrap="none" rtlCol="0">
                <a:spAutoFit/>
              </a:bodyPr>
              <a:lstStyle/>
              <a:p>
                <a:pPr algn="r"/>
                <a:r>
                  <a:rPr lang="en-US" sz="1000" dirty="0">
                    <a:solidFill>
                      <a:srgbClr val="7EBDC3"/>
                    </a:solidFill>
                  </a:rPr>
                  <a:t>Dahl et al. </a:t>
                </a:r>
                <a:r>
                  <a:rPr lang="en-US" sz="1000" i="1" dirty="0" err="1">
                    <a:solidFill>
                      <a:srgbClr val="7EBDC3"/>
                    </a:solidFill>
                  </a:rPr>
                  <a:t>Neurobio</a:t>
                </a:r>
                <a:r>
                  <a:rPr lang="en-US" sz="1000" i="1" dirty="0">
                    <a:solidFill>
                      <a:srgbClr val="7EBDC3"/>
                    </a:solidFill>
                  </a:rPr>
                  <a:t>. Aging</a:t>
                </a:r>
                <a:endParaRPr lang="en-US" sz="1000" dirty="0">
                  <a:solidFill>
                    <a:srgbClr val="7EBDC3"/>
                  </a:solidFill>
                </a:endParaRPr>
              </a:p>
            </p:txBody>
          </p:sp>
          <p:sp>
            <p:nvSpPr>
              <p:cNvPr id="37" name="TextBox 36">
                <a:extLst>
                  <a:ext uri="{FF2B5EF4-FFF2-40B4-BE49-F238E27FC236}">
                    <a16:creationId xmlns:a16="http://schemas.microsoft.com/office/drawing/2014/main" id="{6C03EE5C-177C-BBC6-76F7-19534076AC37}"/>
                  </a:ext>
                </a:extLst>
              </p:cNvPr>
              <p:cNvSpPr txBox="1"/>
              <p:nvPr/>
            </p:nvSpPr>
            <p:spPr>
              <a:xfrm>
                <a:off x="6794854" y="1480195"/>
                <a:ext cx="1936748" cy="246221"/>
              </a:xfrm>
              <a:prstGeom prst="rect">
                <a:avLst/>
              </a:prstGeom>
              <a:noFill/>
            </p:spPr>
            <p:txBody>
              <a:bodyPr wrap="none" rtlCol="0">
                <a:spAutoFit/>
              </a:bodyPr>
              <a:lstStyle/>
              <a:p>
                <a:pPr algn="r"/>
                <a:r>
                  <a:rPr lang="en-US" sz="1000" dirty="0" err="1">
                    <a:solidFill>
                      <a:srgbClr val="7EBDC3"/>
                    </a:solidFill>
                  </a:rPr>
                  <a:t>Prokopiou</a:t>
                </a:r>
                <a:r>
                  <a:rPr lang="en-US" sz="1000" dirty="0">
                    <a:solidFill>
                      <a:srgbClr val="7EBDC3"/>
                    </a:solidFill>
                  </a:rPr>
                  <a:t> et al. </a:t>
                </a:r>
                <a:r>
                  <a:rPr lang="en-US" sz="1000" i="1" dirty="0">
                    <a:solidFill>
                      <a:srgbClr val="7EBDC3"/>
                    </a:solidFill>
                  </a:rPr>
                  <a:t>Nature Comm.</a:t>
                </a:r>
                <a:endParaRPr lang="en-US" sz="1000" dirty="0">
                  <a:solidFill>
                    <a:srgbClr val="7EBDC3"/>
                  </a:solidFill>
                </a:endParaRPr>
              </a:p>
            </p:txBody>
          </p:sp>
          <p:sp>
            <p:nvSpPr>
              <p:cNvPr id="38" name="TextBox 37">
                <a:extLst>
                  <a:ext uri="{FF2B5EF4-FFF2-40B4-BE49-F238E27FC236}">
                    <a16:creationId xmlns:a16="http://schemas.microsoft.com/office/drawing/2014/main" id="{E4F7F29A-C8BC-F7C6-04C6-A2AD36ABFF8A}"/>
                  </a:ext>
                </a:extLst>
              </p:cNvPr>
              <p:cNvSpPr txBox="1"/>
              <p:nvPr/>
            </p:nvSpPr>
            <p:spPr>
              <a:xfrm>
                <a:off x="6474254" y="1237931"/>
                <a:ext cx="2257348" cy="246221"/>
              </a:xfrm>
              <a:prstGeom prst="rect">
                <a:avLst/>
              </a:prstGeom>
              <a:noFill/>
            </p:spPr>
            <p:txBody>
              <a:bodyPr wrap="none" rtlCol="0">
                <a:spAutoFit/>
              </a:bodyPr>
              <a:lstStyle/>
              <a:p>
                <a:pPr algn="r"/>
                <a:r>
                  <a:rPr lang="en-US" sz="1000" dirty="0" err="1">
                    <a:solidFill>
                      <a:srgbClr val="7EBDC3"/>
                    </a:solidFill>
                  </a:rPr>
                  <a:t>Aghakhanyan</a:t>
                </a:r>
                <a:r>
                  <a:rPr lang="en-US" sz="1000" dirty="0">
                    <a:solidFill>
                      <a:srgbClr val="7EBDC3"/>
                    </a:solidFill>
                  </a:rPr>
                  <a:t> et al. </a:t>
                </a:r>
                <a:r>
                  <a:rPr lang="en-US" sz="1000" i="1" dirty="0" err="1">
                    <a:solidFill>
                      <a:srgbClr val="7EBDC3"/>
                    </a:solidFill>
                  </a:rPr>
                  <a:t>Neurobio</a:t>
                </a:r>
                <a:r>
                  <a:rPr lang="en-US" sz="1000" i="1" dirty="0">
                    <a:solidFill>
                      <a:srgbClr val="7EBDC3"/>
                    </a:solidFill>
                  </a:rPr>
                  <a:t>. Aging.</a:t>
                </a:r>
              </a:p>
            </p:txBody>
          </p:sp>
          <p:sp>
            <p:nvSpPr>
              <p:cNvPr id="39" name="TextBox 38">
                <a:extLst>
                  <a:ext uri="{FF2B5EF4-FFF2-40B4-BE49-F238E27FC236}">
                    <a16:creationId xmlns:a16="http://schemas.microsoft.com/office/drawing/2014/main" id="{E6D1BF05-0777-B198-85FF-7EC58ED41ED4}"/>
                  </a:ext>
                </a:extLst>
              </p:cNvPr>
              <p:cNvSpPr txBox="1"/>
              <p:nvPr/>
            </p:nvSpPr>
            <p:spPr>
              <a:xfrm>
                <a:off x="7732611" y="3108192"/>
                <a:ext cx="998991" cy="246221"/>
              </a:xfrm>
              <a:prstGeom prst="rect">
                <a:avLst/>
              </a:prstGeom>
              <a:noFill/>
            </p:spPr>
            <p:txBody>
              <a:bodyPr wrap="none" rtlCol="0">
                <a:spAutoFit/>
              </a:bodyPr>
              <a:lstStyle/>
              <a:p>
                <a:pPr algn="r"/>
                <a:r>
                  <a:rPr lang="en-US" sz="1000" dirty="0">
                    <a:solidFill>
                      <a:srgbClr val="7EBDC3"/>
                    </a:solidFill>
                  </a:rPr>
                  <a:t>Lin et al. </a:t>
                </a:r>
                <a:r>
                  <a:rPr lang="en-US" sz="1000" i="1" dirty="0">
                    <a:solidFill>
                      <a:srgbClr val="7EBDC3"/>
                    </a:solidFill>
                  </a:rPr>
                  <a:t>Brain</a:t>
                </a:r>
              </a:p>
            </p:txBody>
          </p:sp>
          <p:sp>
            <p:nvSpPr>
              <p:cNvPr id="40" name="TextBox 39">
                <a:extLst>
                  <a:ext uri="{FF2B5EF4-FFF2-40B4-BE49-F238E27FC236}">
                    <a16:creationId xmlns:a16="http://schemas.microsoft.com/office/drawing/2014/main" id="{08810F1F-F83F-54D1-6210-2088512FE059}"/>
                  </a:ext>
                </a:extLst>
              </p:cNvPr>
              <p:cNvSpPr txBox="1"/>
              <p:nvPr/>
            </p:nvSpPr>
            <p:spPr>
              <a:xfrm>
                <a:off x="6881416" y="1625467"/>
                <a:ext cx="1850186" cy="246221"/>
              </a:xfrm>
              <a:prstGeom prst="rect">
                <a:avLst/>
              </a:prstGeom>
              <a:noFill/>
            </p:spPr>
            <p:txBody>
              <a:bodyPr wrap="none" rtlCol="0">
                <a:spAutoFit/>
              </a:bodyPr>
              <a:lstStyle/>
              <a:p>
                <a:pPr algn="r"/>
                <a:r>
                  <a:rPr lang="en-US" sz="1000" dirty="0">
                    <a:solidFill>
                      <a:srgbClr val="92BDA3"/>
                    </a:solidFill>
                  </a:rPr>
                  <a:t>Jacobs et al. </a:t>
                </a:r>
                <a:r>
                  <a:rPr lang="en-US" sz="1000" i="1" dirty="0" err="1">
                    <a:solidFill>
                      <a:srgbClr val="92BDA3"/>
                    </a:solidFill>
                  </a:rPr>
                  <a:t>Alz</a:t>
                </a:r>
                <a:r>
                  <a:rPr lang="en-US" sz="1000" i="1" dirty="0">
                    <a:solidFill>
                      <a:srgbClr val="92BDA3"/>
                    </a:solidFill>
                  </a:rPr>
                  <a:t>. &amp; Dementia</a:t>
                </a:r>
                <a:endParaRPr lang="en-US" sz="1000" dirty="0">
                  <a:solidFill>
                    <a:srgbClr val="92BDA3"/>
                  </a:solidFill>
                </a:endParaRPr>
              </a:p>
            </p:txBody>
          </p:sp>
          <p:sp>
            <p:nvSpPr>
              <p:cNvPr id="41" name="TextBox 40">
                <a:extLst>
                  <a:ext uri="{FF2B5EF4-FFF2-40B4-BE49-F238E27FC236}">
                    <a16:creationId xmlns:a16="http://schemas.microsoft.com/office/drawing/2014/main" id="{7C36C52E-3FDB-7625-2886-7C25ECD3204C}"/>
                  </a:ext>
                </a:extLst>
              </p:cNvPr>
              <p:cNvSpPr txBox="1"/>
              <p:nvPr/>
            </p:nvSpPr>
            <p:spPr>
              <a:xfrm>
                <a:off x="6735542" y="3738591"/>
                <a:ext cx="1996060" cy="246221"/>
              </a:xfrm>
              <a:prstGeom prst="rect">
                <a:avLst/>
              </a:prstGeom>
              <a:noFill/>
            </p:spPr>
            <p:txBody>
              <a:bodyPr wrap="none" rtlCol="0">
                <a:spAutoFit/>
              </a:bodyPr>
              <a:lstStyle/>
              <a:p>
                <a:pPr algn="r"/>
                <a:r>
                  <a:rPr lang="en-US" sz="1000" dirty="0" err="1">
                    <a:solidFill>
                      <a:srgbClr val="92BDA3"/>
                    </a:solidFill>
                  </a:rPr>
                  <a:t>Gilvesy</a:t>
                </a:r>
                <a:r>
                  <a:rPr lang="en-US" sz="1000" dirty="0">
                    <a:solidFill>
                      <a:srgbClr val="92BDA3"/>
                    </a:solidFill>
                  </a:rPr>
                  <a:t> et al. </a:t>
                </a:r>
                <a:r>
                  <a:rPr lang="en-US" sz="1000" i="1" dirty="0" err="1">
                    <a:solidFill>
                      <a:srgbClr val="92BDA3"/>
                    </a:solidFill>
                  </a:rPr>
                  <a:t>Neuropathologica</a:t>
                </a:r>
                <a:endParaRPr lang="en-US" sz="1000" dirty="0">
                  <a:solidFill>
                    <a:srgbClr val="92BDA3"/>
                  </a:solidFill>
                </a:endParaRPr>
              </a:p>
            </p:txBody>
          </p:sp>
          <p:sp>
            <p:nvSpPr>
              <p:cNvPr id="42" name="TextBox 41">
                <a:extLst>
                  <a:ext uri="{FF2B5EF4-FFF2-40B4-BE49-F238E27FC236}">
                    <a16:creationId xmlns:a16="http://schemas.microsoft.com/office/drawing/2014/main" id="{A82EC37F-4AA6-B0B8-2848-F9D97B2292E2}"/>
                  </a:ext>
                </a:extLst>
              </p:cNvPr>
              <p:cNvSpPr txBox="1"/>
              <p:nvPr/>
            </p:nvSpPr>
            <p:spPr>
              <a:xfrm>
                <a:off x="6669819" y="4492640"/>
                <a:ext cx="2061783" cy="246221"/>
              </a:xfrm>
              <a:prstGeom prst="rect">
                <a:avLst/>
              </a:prstGeom>
              <a:noFill/>
            </p:spPr>
            <p:txBody>
              <a:bodyPr wrap="none" rtlCol="0">
                <a:spAutoFit/>
              </a:bodyPr>
              <a:lstStyle/>
              <a:p>
                <a:pPr algn="r"/>
                <a:r>
                  <a:rPr lang="en-US" sz="1000" dirty="0">
                    <a:solidFill>
                      <a:srgbClr val="92BDA3"/>
                    </a:solidFill>
                  </a:rPr>
                  <a:t>Murray et al. </a:t>
                </a:r>
                <a:r>
                  <a:rPr lang="en-US" sz="1000" i="1" dirty="0">
                    <a:solidFill>
                      <a:srgbClr val="92BDA3"/>
                    </a:solidFill>
                  </a:rPr>
                  <a:t>Neurodegeneration</a:t>
                </a:r>
                <a:endParaRPr lang="en-US" sz="1000" dirty="0">
                  <a:solidFill>
                    <a:srgbClr val="92BDA3"/>
                  </a:solidFill>
                </a:endParaRPr>
              </a:p>
            </p:txBody>
          </p:sp>
        </p:grpSp>
      </p:grpSp>
      <p:sp>
        <p:nvSpPr>
          <p:cNvPr id="107" name="Google Shape;107;p2" descr="Image result for twitter logo with transparent background"/>
          <p:cNvSpPr/>
          <p:nvPr/>
        </p:nvSpPr>
        <p:spPr>
          <a:xfrm>
            <a:off x="155575" y="-108347"/>
            <a:ext cx="304800" cy="2286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 name="Google Shape;102;p2"/>
          <p:cNvSpPr/>
          <p:nvPr/>
        </p:nvSpPr>
        <p:spPr>
          <a:xfrm>
            <a:off x="0" y="9133"/>
            <a:ext cx="9144000" cy="873525"/>
          </a:xfrm>
          <a:prstGeom prst="rect">
            <a:avLst/>
          </a:prstGeom>
          <a:solidFill>
            <a:srgbClr val="4A0D66"/>
          </a:solidFill>
          <a:ln w="25400" cap="flat" cmpd="sng">
            <a:solidFill>
              <a:srgbClr val="4A0D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54" name="Picture 6">
            <a:extLst>
              <a:ext uri="{FF2B5EF4-FFF2-40B4-BE49-F238E27FC236}">
                <a16:creationId xmlns:a16="http://schemas.microsoft.com/office/drawing/2014/main" id="{8913C973-7526-4505-5B01-12DCC8154B8E}"/>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6140" b="94298" l="2724" r="92607">
                        <a14:foregroundMark x1="24903" y1="75439" x2="26459" y2="64035"/>
                        <a14:foregroundMark x1="22568" y1="6579" x2="39300" y2="8333"/>
                        <a14:foregroundMark x1="55642" y1="94298" x2="61868" y2="91667"/>
                        <a14:foregroundMark x1="69650" y1="16667" x2="75097" y2="28070"/>
                        <a14:foregroundMark x1="88716" y1="72807" x2="92607" y2="62719"/>
                        <a14:backgroundMark x1="1946" y1="42544" x2="4280" y2="45175"/>
                        <a14:backgroundMark x1="2724" y1="32018" x2="3113" y2="39474"/>
                        <a14:backgroundMark x1="2724" y1="41228" x2="2724" y2="35088"/>
                        <a14:backgroundMark x1="1946" y1="31140" x2="3113" y2="42544"/>
                        <a14:backgroundMark x1="77432" y1="36842" x2="77043" y2="38596"/>
                        <a14:backgroundMark x1="77432" y1="30702" x2="81712" y2="37719"/>
                        <a14:backgroundMark x1="84047" y1="39912" x2="80156" y2="39035"/>
                        <a14:backgroundMark x1="78210" y1="28070" x2="78210" y2="33333"/>
                        <a14:backgroundMark x1="65370" y1="87719" x2="80156" y2="77632"/>
                        <a14:backgroundMark x1="64202" y1="85965" x2="78988" y2="78509"/>
                        <a14:backgroundMark x1="78988" y1="80263" x2="76265" y2="83333"/>
                        <a14:backgroundMark x1="74319" y1="84211" x2="74319" y2="84211"/>
                        <a14:backgroundMark x1="75097" y1="84649" x2="75097" y2="84649"/>
                        <a14:backgroundMark x1="75097" y1="79825" x2="75097" y2="82895"/>
                        <a14:backgroundMark x1="20623" y1="75877" x2="21012" y2="82456"/>
                      </a14:backgroundRemoval>
                    </a14:imgEffect>
                  </a14:imgLayer>
                </a14:imgProps>
              </a:ext>
              <a:ext uri="{28A0092B-C50C-407E-A947-70E740481C1C}">
                <a14:useLocalDpi xmlns:a14="http://schemas.microsoft.com/office/drawing/2010/main"/>
              </a:ext>
            </a:extLst>
          </a:blip>
          <a:srcRect/>
          <a:stretch/>
        </p:blipFill>
        <p:spPr bwMode="auto">
          <a:xfrm>
            <a:off x="74050" y="75051"/>
            <a:ext cx="386325" cy="34217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4;p2">
            <a:extLst>
              <a:ext uri="{FF2B5EF4-FFF2-40B4-BE49-F238E27FC236}">
                <a16:creationId xmlns:a16="http://schemas.microsoft.com/office/drawing/2014/main" id="{E1C0AB2E-2504-CD57-1AED-4F10BB8B6283}"/>
              </a:ext>
            </a:extLst>
          </p:cNvPr>
          <p:cNvSpPr txBox="1"/>
          <p:nvPr/>
        </p:nvSpPr>
        <p:spPr>
          <a:xfrm>
            <a:off x="627229" y="85345"/>
            <a:ext cx="8361196" cy="7114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dirty="0">
                <a:solidFill>
                  <a:schemeClr val="lt1"/>
                </a:solidFill>
              </a:rPr>
              <a:t>Focus Areas</a:t>
            </a:r>
            <a:endParaRPr sz="2000" b="1" dirty="0">
              <a:solidFill>
                <a:schemeClr val="lt1"/>
              </a:solidFill>
            </a:endParaRPr>
          </a:p>
          <a:p>
            <a:pPr marL="0" marR="0" lvl="0" indent="0" algn="l" rtl="0">
              <a:lnSpc>
                <a:spcPct val="100000"/>
              </a:lnSpc>
              <a:spcBef>
                <a:spcPts val="0"/>
              </a:spcBef>
              <a:spcAft>
                <a:spcPts val="0"/>
              </a:spcAft>
              <a:buClr>
                <a:srgbClr val="000000"/>
              </a:buClr>
              <a:buSzPts val="2000"/>
              <a:buFont typeface="Arial"/>
              <a:buNone/>
            </a:pPr>
            <a:endParaRPr sz="2000" b="1" dirty="0">
              <a:solidFill>
                <a:schemeClr val="lt1"/>
              </a:solidFill>
            </a:endParaRPr>
          </a:p>
        </p:txBody>
      </p:sp>
      <p:sp>
        <p:nvSpPr>
          <p:cNvPr id="4" name="TextBox 3">
            <a:extLst>
              <a:ext uri="{FF2B5EF4-FFF2-40B4-BE49-F238E27FC236}">
                <a16:creationId xmlns:a16="http://schemas.microsoft.com/office/drawing/2014/main" id="{7C96E472-C165-FCC8-C9BB-7269D1C72D49}"/>
              </a:ext>
            </a:extLst>
          </p:cNvPr>
          <p:cNvSpPr txBox="1"/>
          <p:nvPr/>
        </p:nvSpPr>
        <p:spPr>
          <a:xfrm>
            <a:off x="155575" y="1872640"/>
            <a:ext cx="6263244" cy="1631216"/>
          </a:xfrm>
          <a:prstGeom prst="rect">
            <a:avLst/>
          </a:prstGeom>
          <a:noFill/>
        </p:spPr>
        <p:txBody>
          <a:bodyPr wrap="square" rtlCol="0">
            <a:spAutoFit/>
          </a:bodyPr>
          <a:lstStyle/>
          <a:p>
            <a:pPr>
              <a:buClr>
                <a:srgbClr val="4A0D66"/>
              </a:buClr>
            </a:pPr>
            <a:r>
              <a:rPr lang="en-US" sz="2000" b="1" dirty="0">
                <a:solidFill>
                  <a:srgbClr val="DD99BC"/>
                </a:solidFill>
              </a:rPr>
              <a:t>1. Neuropsychiatric Symptoms</a:t>
            </a:r>
          </a:p>
          <a:p>
            <a:pPr>
              <a:buClr>
                <a:srgbClr val="4A0D66"/>
              </a:buClr>
            </a:pPr>
            <a:endParaRPr lang="en-US" sz="2000" b="1" dirty="0">
              <a:solidFill>
                <a:srgbClr val="7EBDC3"/>
              </a:solidFill>
            </a:endParaRPr>
          </a:p>
          <a:p>
            <a:pPr lvl="0">
              <a:buSzPts val="2000"/>
            </a:pPr>
            <a:r>
              <a:rPr lang="en-US" sz="2000" b="1" dirty="0">
                <a:solidFill>
                  <a:srgbClr val="7EBDC3"/>
                </a:solidFill>
              </a:rPr>
              <a:t>2. Measuring NSS Structure &amp; Function</a:t>
            </a:r>
          </a:p>
          <a:p>
            <a:pPr>
              <a:buClr>
                <a:srgbClr val="4A0D66"/>
              </a:buClr>
            </a:pPr>
            <a:endParaRPr lang="en-US" sz="2000" b="1" dirty="0">
              <a:solidFill>
                <a:srgbClr val="92BDA3"/>
              </a:solidFill>
            </a:endParaRPr>
          </a:p>
          <a:p>
            <a:pPr>
              <a:buClr>
                <a:srgbClr val="4A0D66"/>
              </a:buClr>
            </a:pPr>
            <a:r>
              <a:rPr lang="en-US" sz="2000" b="1" dirty="0">
                <a:solidFill>
                  <a:srgbClr val="92BDA3"/>
                </a:solidFill>
              </a:rPr>
              <a:t>3. Tau Accumulation and the Locus Coeruleus</a:t>
            </a:r>
          </a:p>
        </p:txBody>
      </p:sp>
      <p:cxnSp>
        <p:nvCxnSpPr>
          <p:cNvPr id="105" name="Google Shape;105;p2"/>
          <p:cNvCxnSpPr>
            <a:cxnSpLocks/>
          </p:cNvCxnSpPr>
          <p:nvPr/>
        </p:nvCxnSpPr>
        <p:spPr>
          <a:xfrm flipH="1">
            <a:off x="-23675" y="882660"/>
            <a:ext cx="9190233" cy="0"/>
          </a:xfrm>
          <a:prstGeom prst="straightConnector1">
            <a:avLst/>
          </a:prstGeom>
          <a:noFill/>
          <a:ln w="76200" cap="flat" cmpd="sng">
            <a:solidFill>
              <a:srgbClr val="FFA400"/>
            </a:solidFill>
            <a:prstDash val="solid"/>
            <a:round/>
            <a:headEnd type="none" w="sm" len="sm"/>
            <a:tailEnd type="none" w="sm" len="sm"/>
          </a:ln>
        </p:spPr>
      </p:cxnSp>
      <p:pic>
        <p:nvPicPr>
          <p:cNvPr id="108" name="Google Shape;108;p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1279" y="4801624"/>
            <a:ext cx="9166558" cy="59637"/>
          </a:xfrm>
          <a:prstGeom prst="rect">
            <a:avLst/>
          </a:prstGeom>
          <a:noFill/>
          <a:ln>
            <a:noFill/>
          </a:ln>
        </p:spPr>
      </p:pic>
      <p:pic>
        <p:nvPicPr>
          <p:cNvPr id="46" name="Picture 45">
            <a:extLst>
              <a:ext uri="{FF2B5EF4-FFF2-40B4-BE49-F238E27FC236}">
                <a16:creationId xmlns:a16="http://schemas.microsoft.com/office/drawing/2014/main" id="{A65A086B-1FA0-DC20-F165-50004B29E4E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12102" y="-1398"/>
            <a:ext cx="849473" cy="849473"/>
          </a:xfrm>
          <a:prstGeom prst="rect">
            <a:avLst/>
          </a:prstGeom>
        </p:spPr>
      </p:pic>
    </p:spTree>
    <p:extLst>
      <p:ext uri="{BB962C8B-B14F-4D97-AF65-F5344CB8AC3E}">
        <p14:creationId xmlns:p14="http://schemas.microsoft.com/office/powerpoint/2010/main" val="286062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17428" y="-7431"/>
            <a:ext cx="9144000" cy="479248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0" y="9133"/>
            <a:ext cx="9144000" cy="873525"/>
          </a:xfrm>
          <a:prstGeom prst="rect">
            <a:avLst/>
          </a:prstGeom>
          <a:solidFill>
            <a:srgbClr val="4A0D66"/>
          </a:solidFill>
          <a:ln w="25400" cap="flat" cmpd="sng">
            <a:solidFill>
              <a:srgbClr val="4A0D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2" descr="Image result for twitter logo with transparent background"/>
          <p:cNvSpPr/>
          <p:nvPr/>
        </p:nvSpPr>
        <p:spPr>
          <a:xfrm>
            <a:off x="155575" y="-108347"/>
            <a:ext cx="304800" cy="2286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54" name="Picture 6">
            <a:extLst>
              <a:ext uri="{FF2B5EF4-FFF2-40B4-BE49-F238E27FC236}">
                <a16:creationId xmlns:a16="http://schemas.microsoft.com/office/drawing/2014/main" id="{8913C973-7526-4505-5B01-12DCC8154B8E}"/>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6140" b="94298" l="2724" r="92607">
                        <a14:foregroundMark x1="24903" y1="75439" x2="26459" y2="64035"/>
                        <a14:foregroundMark x1="22568" y1="6579" x2="39300" y2="8333"/>
                        <a14:foregroundMark x1="55642" y1="94298" x2="61868" y2="91667"/>
                        <a14:foregroundMark x1="69650" y1="16667" x2="75097" y2="28070"/>
                        <a14:foregroundMark x1="88716" y1="72807" x2="92607" y2="62719"/>
                        <a14:backgroundMark x1="1946" y1="42544" x2="4280" y2="45175"/>
                        <a14:backgroundMark x1="2724" y1="32018" x2="3113" y2="39474"/>
                        <a14:backgroundMark x1="2724" y1="41228" x2="2724" y2="35088"/>
                        <a14:backgroundMark x1="1946" y1="31140" x2="3113" y2="42544"/>
                        <a14:backgroundMark x1="77432" y1="36842" x2="77043" y2="38596"/>
                        <a14:backgroundMark x1="77432" y1="30702" x2="81712" y2="37719"/>
                        <a14:backgroundMark x1="84047" y1="39912" x2="80156" y2="39035"/>
                        <a14:backgroundMark x1="78210" y1="28070" x2="78210" y2="33333"/>
                        <a14:backgroundMark x1="65370" y1="87719" x2="80156" y2="77632"/>
                        <a14:backgroundMark x1="64202" y1="85965" x2="78988" y2="78509"/>
                        <a14:backgroundMark x1="78988" y1="80263" x2="76265" y2="83333"/>
                        <a14:backgroundMark x1="74319" y1="84211" x2="74319" y2="84211"/>
                        <a14:backgroundMark x1="75097" y1="84649" x2="75097" y2="84649"/>
                        <a14:backgroundMark x1="75097" y1="79825" x2="75097" y2="82895"/>
                        <a14:backgroundMark x1="20623" y1="75877" x2="21012" y2="82456"/>
                      </a14:backgroundRemoval>
                    </a14:imgEffect>
                  </a14:imgLayer>
                </a14:imgProps>
              </a:ext>
              <a:ext uri="{28A0092B-C50C-407E-A947-70E740481C1C}">
                <a14:useLocalDpi xmlns:a14="http://schemas.microsoft.com/office/drawing/2010/main"/>
              </a:ext>
            </a:extLst>
          </a:blip>
          <a:srcRect/>
          <a:stretch/>
        </p:blipFill>
        <p:spPr bwMode="auto">
          <a:xfrm>
            <a:off x="74050" y="75051"/>
            <a:ext cx="386325" cy="34217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4;p2">
            <a:extLst>
              <a:ext uri="{FF2B5EF4-FFF2-40B4-BE49-F238E27FC236}">
                <a16:creationId xmlns:a16="http://schemas.microsoft.com/office/drawing/2014/main" id="{E1C0AB2E-2504-CD57-1AED-4F10BB8B6283}"/>
              </a:ext>
            </a:extLst>
          </p:cNvPr>
          <p:cNvSpPr txBox="1"/>
          <p:nvPr/>
        </p:nvSpPr>
        <p:spPr>
          <a:xfrm>
            <a:off x="627229" y="85345"/>
            <a:ext cx="8361196" cy="7114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DD99BC"/>
                </a:solidFill>
                <a:latin typeface="Arial"/>
                <a:ea typeface="Arial"/>
                <a:cs typeface="Arial"/>
                <a:sym typeface="Arial"/>
              </a:rPr>
              <a:t>Area 1: Neuropsychiatric Symptoms</a:t>
            </a:r>
            <a:endParaRPr lang="en-US" sz="2000" b="1" dirty="0">
              <a:solidFill>
                <a:srgbClr val="DD99BC"/>
              </a:solidFill>
            </a:endParaRPr>
          </a:p>
          <a:p>
            <a:pPr marL="0" marR="0" lvl="0" indent="0" algn="l" rtl="0">
              <a:lnSpc>
                <a:spcPct val="100000"/>
              </a:lnSpc>
              <a:spcBef>
                <a:spcPts val="0"/>
              </a:spcBef>
              <a:spcAft>
                <a:spcPts val="0"/>
              </a:spcAft>
              <a:buClr>
                <a:srgbClr val="000000"/>
              </a:buClr>
              <a:buSzPts val="2000"/>
              <a:buFont typeface="Arial"/>
              <a:buNone/>
            </a:pPr>
            <a:endParaRPr sz="2000" b="1" dirty="0">
              <a:solidFill>
                <a:schemeClr val="lt1"/>
              </a:solidFill>
            </a:endParaRPr>
          </a:p>
        </p:txBody>
      </p:sp>
      <p:sp>
        <p:nvSpPr>
          <p:cNvPr id="42" name="Rectangle 41">
            <a:extLst>
              <a:ext uri="{FF2B5EF4-FFF2-40B4-BE49-F238E27FC236}">
                <a16:creationId xmlns:a16="http://schemas.microsoft.com/office/drawing/2014/main" id="{C126D1D6-47A6-9E5A-3B0E-377DB87FE52F}"/>
              </a:ext>
            </a:extLst>
          </p:cNvPr>
          <p:cNvSpPr/>
          <p:nvPr/>
        </p:nvSpPr>
        <p:spPr>
          <a:xfrm>
            <a:off x="729550" y="1289771"/>
            <a:ext cx="5353917" cy="28207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1CE52DDC-71A2-3249-8B23-3194F036A735}"/>
              </a:ext>
            </a:extLst>
          </p:cNvPr>
          <p:cNvGrpSpPr/>
          <p:nvPr/>
        </p:nvGrpSpPr>
        <p:grpSpPr>
          <a:xfrm>
            <a:off x="6474254" y="899227"/>
            <a:ext cx="2748729" cy="3978603"/>
            <a:chOff x="6474254" y="899227"/>
            <a:chExt cx="2748729" cy="3978603"/>
          </a:xfrm>
        </p:grpSpPr>
        <p:sp>
          <p:nvSpPr>
            <p:cNvPr id="4" name="Rectangle 3">
              <a:extLst>
                <a:ext uri="{FF2B5EF4-FFF2-40B4-BE49-F238E27FC236}">
                  <a16:creationId xmlns:a16="http://schemas.microsoft.com/office/drawing/2014/main" id="{1282CBC0-E0A0-8FF8-F22E-474ACF7C87AD}"/>
                </a:ext>
              </a:extLst>
            </p:cNvPr>
            <p:cNvSpPr/>
            <p:nvPr/>
          </p:nvSpPr>
          <p:spPr>
            <a:xfrm>
              <a:off x="6531429" y="899227"/>
              <a:ext cx="2635129" cy="3978603"/>
            </a:xfrm>
            <a:prstGeom prst="rect">
              <a:avLst/>
            </a:prstGeom>
            <a:solidFill>
              <a:srgbClr val="4A0D6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227952C1-BA98-D3F4-6377-6898DB64C96C}"/>
                </a:ext>
              </a:extLst>
            </p:cNvPr>
            <p:cNvCxnSpPr>
              <a:cxnSpLocks/>
            </p:cNvCxnSpPr>
            <p:nvPr/>
          </p:nvCxnSpPr>
          <p:spPr>
            <a:xfrm>
              <a:off x="8748034" y="993783"/>
              <a:ext cx="0" cy="3727073"/>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F1B58C-21C9-713D-F651-8F6571FD2B35}"/>
                </a:ext>
              </a:extLst>
            </p:cNvPr>
            <p:cNvCxnSpPr>
              <a:cxnSpLocks/>
            </p:cNvCxnSpPr>
            <p:nvPr/>
          </p:nvCxnSpPr>
          <p:spPr>
            <a:xfrm>
              <a:off x="8660570" y="107342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7F8A4C6-793E-16E1-6D2F-663C8F445E57}"/>
                </a:ext>
              </a:extLst>
            </p:cNvPr>
            <p:cNvCxnSpPr>
              <a:cxnSpLocks/>
            </p:cNvCxnSpPr>
            <p:nvPr/>
          </p:nvCxnSpPr>
          <p:spPr>
            <a:xfrm>
              <a:off x="8660570" y="1383768"/>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2199C41-76CD-F01D-63DA-E6E80E2B4246}"/>
                </a:ext>
              </a:extLst>
            </p:cNvPr>
            <p:cNvCxnSpPr>
              <a:cxnSpLocks/>
            </p:cNvCxnSpPr>
            <p:nvPr/>
          </p:nvCxnSpPr>
          <p:spPr>
            <a:xfrm>
              <a:off x="8660569" y="1694110"/>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2FC0BDE-1DCA-B716-3865-981D89DC4C37}"/>
                </a:ext>
              </a:extLst>
            </p:cNvPr>
            <p:cNvCxnSpPr>
              <a:cxnSpLocks/>
            </p:cNvCxnSpPr>
            <p:nvPr/>
          </p:nvCxnSpPr>
          <p:spPr>
            <a:xfrm>
              <a:off x="8660568" y="2004452"/>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F1F460E-5CB7-9659-504D-DE4A4C6277C4}"/>
                </a:ext>
              </a:extLst>
            </p:cNvPr>
            <p:cNvCxnSpPr>
              <a:cxnSpLocks/>
            </p:cNvCxnSpPr>
            <p:nvPr/>
          </p:nvCxnSpPr>
          <p:spPr>
            <a:xfrm>
              <a:off x="8660568" y="2314794"/>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AC5FBAE-0FE2-DB4E-20C3-47FBB326D0AD}"/>
                </a:ext>
              </a:extLst>
            </p:cNvPr>
            <p:cNvCxnSpPr>
              <a:cxnSpLocks/>
            </p:cNvCxnSpPr>
            <p:nvPr/>
          </p:nvCxnSpPr>
          <p:spPr>
            <a:xfrm>
              <a:off x="8660568" y="262513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D419D9A-DA92-36BF-5152-DC066EC42084}"/>
                </a:ext>
              </a:extLst>
            </p:cNvPr>
            <p:cNvCxnSpPr>
              <a:cxnSpLocks/>
            </p:cNvCxnSpPr>
            <p:nvPr/>
          </p:nvCxnSpPr>
          <p:spPr>
            <a:xfrm>
              <a:off x="8660568" y="2935478"/>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7CAB77-0FB6-26EB-1DA0-E3DFBCDD6B0B}"/>
                </a:ext>
              </a:extLst>
            </p:cNvPr>
            <p:cNvCxnSpPr>
              <a:cxnSpLocks/>
            </p:cNvCxnSpPr>
            <p:nvPr/>
          </p:nvCxnSpPr>
          <p:spPr>
            <a:xfrm>
              <a:off x="8660568" y="3245820"/>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18CCF6B-6AB7-D1C8-21BA-8D26A2CF15E4}"/>
                </a:ext>
              </a:extLst>
            </p:cNvPr>
            <p:cNvCxnSpPr>
              <a:cxnSpLocks/>
            </p:cNvCxnSpPr>
            <p:nvPr/>
          </p:nvCxnSpPr>
          <p:spPr>
            <a:xfrm>
              <a:off x="8660567" y="3556162"/>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8022D1A-50BA-D7FF-9C70-514C31A9568E}"/>
                </a:ext>
              </a:extLst>
            </p:cNvPr>
            <p:cNvCxnSpPr>
              <a:cxnSpLocks/>
            </p:cNvCxnSpPr>
            <p:nvPr/>
          </p:nvCxnSpPr>
          <p:spPr>
            <a:xfrm>
              <a:off x="8660567" y="3866504"/>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605117B-3AA5-BE81-EFAE-5D54E5861A65}"/>
                </a:ext>
              </a:extLst>
            </p:cNvPr>
            <p:cNvCxnSpPr>
              <a:cxnSpLocks/>
            </p:cNvCxnSpPr>
            <p:nvPr/>
          </p:nvCxnSpPr>
          <p:spPr>
            <a:xfrm>
              <a:off x="8660567" y="417684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9EA2246-1E89-98EC-C542-7984B86AB357}"/>
                </a:ext>
              </a:extLst>
            </p:cNvPr>
            <p:cNvCxnSpPr>
              <a:cxnSpLocks/>
            </p:cNvCxnSpPr>
            <p:nvPr/>
          </p:nvCxnSpPr>
          <p:spPr>
            <a:xfrm>
              <a:off x="8660567" y="4487185"/>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A26596A-F03D-80D6-27CC-AF2F78385D46}"/>
                </a:ext>
              </a:extLst>
            </p:cNvPr>
            <p:cNvSpPr txBox="1"/>
            <p:nvPr/>
          </p:nvSpPr>
          <p:spPr>
            <a:xfrm>
              <a:off x="8796263" y="946225"/>
              <a:ext cx="389850" cy="246221"/>
            </a:xfrm>
            <a:prstGeom prst="rect">
              <a:avLst/>
            </a:prstGeom>
            <a:noFill/>
          </p:spPr>
          <p:txBody>
            <a:bodyPr wrap="none" rtlCol="0">
              <a:spAutoFit/>
            </a:bodyPr>
            <a:lstStyle/>
            <a:p>
              <a:r>
                <a:rPr lang="en-US" sz="1000" dirty="0">
                  <a:solidFill>
                    <a:schemeClr val="bg1"/>
                  </a:solidFill>
                </a:rPr>
                <a:t>Jan</a:t>
              </a:r>
            </a:p>
          </p:txBody>
        </p:sp>
        <p:sp>
          <p:nvSpPr>
            <p:cNvPr id="25" name="TextBox 24">
              <a:extLst>
                <a:ext uri="{FF2B5EF4-FFF2-40B4-BE49-F238E27FC236}">
                  <a16:creationId xmlns:a16="http://schemas.microsoft.com/office/drawing/2014/main" id="{2F65EC9A-FEA7-7F22-BADA-5E50F5D7F604}"/>
                </a:ext>
              </a:extLst>
            </p:cNvPr>
            <p:cNvSpPr txBox="1"/>
            <p:nvPr/>
          </p:nvSpPr>
          <p:spPr>
            <a:xfrm>
              <a:off x="8796263" y="1240534"/>
              <a:ext cx="404278" cy="246221"/>
            </a:xfrm>
            <a:prstGeom prst="rect">
              <a:avLst/>
            </a:prstGeom>
            <a:noFill/>
          </p:spPr>
          <p:txBody>
            <a:bodyPr wrap="none" rtlCol="0">
              <a:spAutoFit/>
            </a:bodyPr>
            <a:lstStyle/>
            <a:p>
              <a:r>
                <a:rPr lang="en-US" sz="1000" dirty="0">
                  <a:solidFill>
                    <a:schemeClr val="bg1"/>
                  </a:solidFill>
                </a:rPr>
                <a:t>Feb</a:t>
              </a:r>
            </a:p>
          </p:txBody>
        </p:sp>
        <p:sp>
          <p:nvSpPr>
            <p:cNvPr id="26" name="TextBox 25">
              <a:extLst>
                <a:ext uri="{FF2B5EF4-FFF2-40B4-BE49-F238E27FC236}">
                  <a16:creationId xmlns:a16="http://schemas.microsoft.com/office/drawing/2014/main" id="{60CEFE1B-280F-FB06-A18A-FA4B8BD2999D}"/>
                </a:ext>
              </a:extLst>
            </p:cNvPr>
            <p:cNvSpPr txBox="1"/>
            <p:nvPr/>
          </p:nvSpPr>
          <p:spPr>
            <a:xfrm>
              <a:off x="8796263" y="1559384"/>
              <a:ext cx="405880" cy="246221"/>
            </a:xfrm>
            <a:prstGeom prst="rect">
              <a:avLst/>
            </a:prstGeom>
            <a:noFill/>
          </p:spPr>
          <p:txBody>
            <a:bodyPr wrap="none" rtlCol="0">
              <a:spAutoFit/>
            </a:bodyPr>
            <a:lstStyle/>
            <a:p>
              <a:r>
                <a:rPr lang="en-US" sz="1000" dirty="0">
                  <a:solidFill>
                    <a:schemeClr val="bg1"/>
                  </a:solidFill>
                </a:rPr>
                <a:t>Mar</a:t>
              </a:r>
            </a:p>
          </p:txBody>
        </p:sp>
        <p:sp>
          <p:nvSpPr>
            <p:cNvPr id="27" name="TextBox 26">
              <a:extLst>
                <a:ext uri="{FF2B5EF4-FFF2-40B4-BE49-F238E27FC236}">
                  <a16:creationId xmlns:a16="http://schemas.microsoft.com/office/drawing/2014/main" id="{F64293AA-29DC-66A3-DE26-65B56B8B0DB2}"/>
                </a:ext>
              </a:extLst>
            </p:cNvPr>
            <p:cNvSpPr txBox="1"/>
            <p:nvPr/>
          </p:nvSpPr>
          <p:spPr>
            <a:xfrm>
              <a:off x="8796263" y="1878234"/>
              <a:ext cx="383438" cy="246221"/>
            </a:xfrm>
            <a:prstGeom prst="rect">
              <a:avLst/>
            </a:prstGeom>
            <a:noFill/>
          </p:spPr>
          <p:txBody>
            <a:bodyPr wrap="none" rtlCol="0">
              <a:spAutoFit/>
            </a:bodyPr>
            <a:lstStyle/>
            <a:p>
              <a:r>
                <a:rPr lang="en-US" sz="1000" dirty="0">
                  <a:solidFill>
                    <a:schemeClr val="bg1"/>
                  </a:solidFill>
                </a:rPr>
                <a:t>Apr</a:t>
              </a:r>
            </a:p>
          </p:txBody>
        </p:sp>
        <p:sp>
          <p:nvSpPr>
            <p:cNvPr id="28" name="TextBox 27">
              <a:extLst>
                <a:ext uri="{FF2B5EF4-FFF2-40B4-BE49-F238E27FC236}">
                  <a16:creationId xmlns:a16="http://schemas.microsoft.com/office/drawing/2014/main" id="{8F84A227-E8E9-7E10-C6D7-2F440EB45F6A}"/>
                </a:ext>
              </a:extLst>
            </p:cNvPr>
            <p:cNvSpPr txBox="1"/>
            <p:nvPr/>
          </p:nvSpPr>
          <p:spPr>
            <a:xfrm>
              <a:off x="8796263" y="2188267"/>
              <a:ext cx="426720" cy="246221"/>
            </a:xfrm>
            <a:prstGeom prst="rect">
              <a:avLst/>
            </a:prstGeom>
            <a:noFill/>
          </p:spPr>
          <p:txBody>
            <a:bodyPr wrap="none" rtlCol="0">
              <a:spAutoFit/>
            </a:bodyPr>
            <a:lstStyle/>
            <a:p>
              <a:r>
                <a:rPr lang="en-US" sz="1000" dirty="0">
                  <a:solidFill>
                    <a:schemeClr val="bg1"/>
                  </a:solidFill>
                </a:rPr>
                <a:t>May</a:t>
              </a:r>
            </a:p>
          </p:txBody>
        </p:sp>
        <p:sp>
          <p:nvSpPr>
            <p:cNvPr id="29" name="TextBox 28">
              <a:extLst>
                <a:ext uri="{FF2B5EF4-FFF2-40B4-BE49-F238E27FC236}">
                  <a16:creationId xmlns:a16="http://schemas.microsoft.com/office/drawing/2014/main" id="{AECC738F-429B-0A6B-A31A-64B27257750B}"/>
                </a:ext>
              </a:extLst>
            </p:cNvPr>
            <p:cNvSpPr txBox="1"/>
            <p:nvPr/>
          </p:nvSpPr>
          <p:spPr>
            <a:xfrm>
              <a:off x="8796263" y="2498052"/>
              <a:ext cx="389850" cy="246221"/>
            </a:xfrm>
            <a:prstGeom prst="rect">
              <a:avLst/>
            </a:prstGeom>
            <a:noFill/>
          </p:spPr>
          <p:txBody>
            <a:bodyPr wrap="none" rtlCol="0">
              <a:spAutoFit/>
            </a:bodyPr>
            <a:lstStyle/>
            <a:p>
              <a:r>
                <a:rPr lang="en-US" sz="1000" dirty="0">
                  <a:solidFill>
                    <a:schemeClr val="bg1"/>
                  </a:solidFill>
                </a:rPr>
                <a:t>Jun</a:t>
              </a:r>
            </a:p>
          </p:txBody>
        </p:sp>
        <p:sp>
          <p:nvSpPr>
            <p:cNvPr id="30" name="TextBox 29">
              <a:extLst>
                <a:ext uri="{FF2B5EF4-FFF2-40B4-BE49-F238E27FC236}">
                  <a16:creationId xmlns:a16="http://schemas.microsoft.com/office/drawing/2014/main" id="{6373B005-108A-74E1-CA54-B51193C29650}"/>
                </a:ext>
              </a:extLst>
            </p:cNvPr>
            <p:cNvSpPr txBox="1"/>
            <p:nvPr/>
          </p:nvSpPr>
          <p:spPr>
            <a:xfrm>
              <a:off x="8796263" y="2794054"/>
              <a:ext cx="348172" cy="246221"/>
            </a:xfrm>
            <a:prstGeom prst="rect">
              <a:avLst/>
            </a:prstGeom>
            <a:noFill/>
          </p:spPr>
          <p:txBody>
            <a:bodyPr wrap="none" rtlCol="0">
              <a:spAutoFit/>
            </a:bodyPr>
            <a:lstStyle/>
            <a:p>
              <a:r>
                <a:rPr lang="en-US" sz="1000" dirty="0">
                  <a:solidFill>
                    <a:schemeClr val="bg1"/>
                  </a:solidFill>
                </a:rPr>
                <a:t>Jul</a:t>
              </a:r>
            </a:p>
          </p:txBody>
        </p:sp>
        <p:sp>
          <p:nvSpPr>
            <p:cNvPr id="31" name="TextBox 30">
              <a:extLst>
                <a:ext uri="{FF2B5EF4-FFF2-40B4-BE49-F238E27FC236}">
                  <a16:creationId xmlns:a16="http://schemas.microsoft.com/office/drawing/2014/main" id="{EF21A736-04BE-C75B-E209-BEA0A539BF14}"/>
                </a:ext>
              </a:extLst>
            </p:cNvPr>
            <p:cNvSpPr txBox="1"/>
            <p:nvPr/>
          </p:nvSpPr>
          <p:spPr>
            <a:xfrm>
              <a:off x="8796263" y="3126683"/>
              <a:ext cx="410690" cy="246221"/>
            </a:xfrm>
            <a:prstGeom prst="rect">
              <a:avLst/>
            </a:prstGeom>
            <a:noFill/>
          </p:spPr>
          <p:txBody>
            <a:bodyPr wrap="none" rtlCol="0">
              <a:spAutoFit/>
            </a:bodyPr>
            <a:lstStyle/>
            <a:p>
              <a:r>
                <a:rPr lang="en-US" sz="1000" dirty="0">
                  <a:solidFill>
                    <a:schemeClr val="bg1"/>
                  </a:solidFill>
                </a:rPr>
                <a:t>Aug</a:t>
              </a:r>
            </a:p>
          </p:txBody>
        </p:sp>
        <p:sp>
          <p:nvSpPr>
            <p:cNvPr id="32" name="TextBox 31">
              <a:extLst>
                <a:ext uri="{FF2B5EF4-FFF2-40B4-BE49-F238E27FC236}">
                  <a16:creationId xmlns:a16="http://schemas.microsoft.com/office/drawing/2014/main" id="{9788AE15-69E9-23C2-68DD-BD083F4BA0DF}"/>
                </a:ext>
              </a:extLst>
            </p:cNvPr>
            <p:cNvSpPr txBox="1"/>
            <p:nvPr/>
          </p:nvSpPr>
          <p:spPr>
            <a:xfrm>
              <a:off x="8796263" y="3430061"/>
              <a:ext cx="410690" cy="246221"/>
            </a:xfrm>
            <a:prstGeom prst="rect">
              <a:avLst/>
            </a:prstGeom>
            <a:noFill/>
          </p:spPr>
          <p:txBody>
            <a:bodyPr wrap="none" rtlCol="0">
              <a:spAutoFit/>
            </a:bodyPr>
            <a:lstStyle/>
            <a:p>
              <a:r>
                <a:rPr lang="en-US" sz="1000" dirty="0">
                  <a:solidFill>
                    <a:schemeClr val="bg1"/>
                  </a:solidFill>
                </a:rPr>
                <a:t>Sep</a:t>
              </a:r>
            </a:p>
          </p:txBody>
        </p:sp>
        <p:sp>
          <p:nvSpPr>
            <p:cNvPr id="33" name="TextBox 32">
              <a:extLst>
                <a:ext uri="{FF2B5EF4-FFF2-40B4-BE49-F238E27FC236}">
                  <a16:creationId xmlns:a16="http://schemas.microsoft.com/office/drawing/2014/main" id="{1AE3A791-AD47-A34B-FD4C-CF3ED59DFCFA}"/>
                </a:ext>
              </a:extLst>
            </p:cNvPr>
            <p:cNvSpPr txBox="1"/>
            <p:nvPr/>
          </p:nvSpPr>
          <p:spPr>
            <a:xfrm>
              <a:off x="8796263" y="3750479"/>
              <a:ext cx="383438" cy="246221"/>
            </a:xfrm>
            <a:prstGeom prst="rect">
              <a:avLst/>
            </a:prstGeom>
            <a:noFill/>
          </p:spPr>
          <p:txBody>
            <a:bodyPr wrap="none" rtlCol="0">
              <a:spAutoFit/>
            </a:bodyPr>
            <a:lstStyle/>
            <a:p>
              <a:r>
                <a:rPr lang="en-US" sz="1000" dirty="0">
                  <a:solidFill>
                    <a:schemeClr val="bg1"/>
                  </a:solidFill>
                </a:rPr>
                <a:t>Oct</a:t>
              </a:r>
            </a:p>
          </p:txBody>
        </p:sp>
        <p:sp>
          <p:nvSpPr>
            <p:cNvPr id="34" name="TextBox 33">
              <a:extLst>
                <a:ext uri="{FF2B5EF4-FFF2-40B4-BE49-F238E27FC236}">
                  <a16:creationId xmlns:a16="http://schemas.microsoft.com/office/drawing/2014/main" id="{30D0D5E2-AC93-78E9-5906-CD1B55A043FD}"/>
                </a:ext>
              </a:extLst>
            </p:cNvPr>
            <p:cNvSpPr txBox="1"/>
            <p:nvPr/>
          </p:nvSpPr>
          <p:spPr>
            <a:xfrm>
              <a:off x="8796263" y="4053857"/>
              <a:ext cx="412292" cy="246221"/>
            </a:xfrm>
            <a:prstGeom prst="rect">
              <a:avLst/>
            </a:prstGeom>
            <a:noFill/>
          </p:spPr>
          <p:txBody>
            <a:bodyPr wrap="none" rtlCol="0">
              <a:spAutoFit/>
            </a:bodyPr>
            <a:lstStyle/>
            <a:p>
              <a:r>
                <a:rPr lang="en-US" sz="1000" dirty="0">
                  <a:solidFill>
                    <a:schemeClr val="bg1"/>
                  </a:solidFill>
                </a:rPr>
                <a:t>Nov</a:t>
              </a:r>
            </a:p>
          </p:txBody>
        </p:sp>
        <p:sp>
          <p:nvSpPr>
            <p:cNvPr id="35" name="TextBox 34">
              <a:extLst>
                <a:ext uri="{FF2B5EF4-FFF2-40B4-BE49-F238E27FC236}">
                  <a16:creationId xmlns:a16="http://schemas.microsoft.com/office/drawing/2014/main" id="{51F42A93-C288-1F5A-25B5-BF95048FC94C}"/>
                </a:ext>
              </a:extLst>
            </p:cNvPr>
            <p:cNvSpPr txBox="1"/>
            <p:nvPr/>
          </p:nvSpPr>
          <p:spPr>
            <a:xfrm>
              <a:off x="8796263" y="4364199"/>
              <a:ext cx="412292" cy="246221"/>
            </a:xfrm>
            <a:prstGeom prst="rect">
              <a:avLst/>
            </a:prstGeom>
            <a:noFill/>
          </p:spPr>
          <p:txBody>
            <a:bodyPr wrap="none" rtlCol="0">
              <a:spAutoFit/>
            </a:bodyPr>
            <a:lstStyle/>
            <a:p>
              <a:r>
                <a:rPr lang="en-US" sz="1000" dirty="0">
                  <a:solidFill>
                    <a:schemeClr val="bg1"/>
                  </a:solidFill>
                </a:rPr>
                <a:t>Dec</a:t>
              </a:r>
            </a:p>
          </p:txBody>
        </p:sp>
        <p:sp>
          <p:nvSpPr>
            <p:cNvPr id="39" name="TextBox 38">
              <a:extLst>
                <a:ext uri="{FF2B5EF4-FFF2-40B4-BE49-F238E27FC236}">
                  <a16:creationId xmlns:a16="http://schemas.microsoft.com/office/drawing/2014/main" id="{EFF3A763-CCC5-2345-5AE9-96B453777C86}"/>
                </a:ext>
              </a:extLst>
            </p:cNvPr>
            <p:cNvSpPr txBox="1"/>
            <p:nvPr/>
          </p:nvSpPr>
          <p:spPr>
            <a:xfrm>
              <a:off x="7129881" y="4056083"/>
              <a:ext cx="1601721" cy="246221"/>
            </a:xfrm>
            <a:prstGeom prst="rect">
              <a:avLst/>
            </a:prstGeom>
            <a:noFill/>
          </p:spPr>
          <p:txBody>
            <a:bodyPr wrap="none" rtlCol="0">
              <a:spAutoFit/>
            </a:bodyPr>
            <a:lstStyle/>
            <a:p>
              <a:pPr algn="r"/>
              <a:r>
                <a:rPr lang="en-US" sz="1000" dirty="0">
                  <a:solidFill>
                    <a:srgbClr val="DD99BC"/>
                  </a:solidFill>
                </a:rPr>
                <a:t>Parent et al. </a:t>
              </a:r>
              <a:r>
                <a:rPr lang="en-US" sz="1000" i="1" dirty="0">
                  <a:solidFill>
                    <a:srgbClr val="DD99BC"/>
                  </a:solidFill>
                </a:rPr>
                <a:t>Neuroimage</a:t>
              </a:r>
              <a:endParaRPr lang="en-US" sz="1000" dirty="0">
                <a:solidFill>
                  <a:srgbClr val="DD99BC"/>
                </a:solidFill>
              </a:endParaRPr>
            </a:p>
          </p:txBody>
        </p:sp>
        <p:sp>
          <p:nvSpPr>
            <p:cNvPr id="41" name="TextBox 40">
              <a:extLst>
                <a:ext uri="{FF2B5EF4-FFF2-40B4-BE49-F238E27FC236}">
                  <a16:creationId xmlns:a16="http://schemas.microsoft.com/office/drawing/2014/main" id="{5B7E1F88-68A2-1697-EEB9-73A741BE8C61}"/>
                </a:ext>
              </a:extLst>
            </p:cNvPr>
            <p:cNvSpPr txBox="1"/>
            <p:nvPr/>
          </p:nvSpPr>
          <p:spPr>
            <a:xfrm>
              <a:off x="6709895" y="3430061"/>
              <a:ext cx="2021707" cy="246221"/>
            </a:xfrm>
            <a:prstGeom prst="rect">
              <a:avLst/>
            </a:prstGeom>
            <a:noFill/>
          </p:spPr>
          <p:txBody>
            <a:bodyPr wrap="none" rtlCol="0">
              <a:spAutoFit/>
            </a:bodyPr>
            <a:lstStyle/>
            <a:p>
              <a:pPr algn="r"/>
              <a:r>
                <a:rPr lang="en-US" sz="1000" dirty="0">
                  <a:solidFill>
                    <a:srgbClr val="DD99BC"/>
                  </a:solidFill>
                </a:rPr>
                <a:t>Liebe et al. </a:t>
              </a:r>
              <a:r>
                <a:rPr lang="en-US" sz="1000" i="1" dirty="0">
                  <a:solidFill>
                    <a:srgbClr val="DD99BC"/>
                  </a:solidFill>
                </a:rPr>
                <a:t>Molecular Psychiatry</a:t>
              </a:r>
              <a:endParaRPr lang="en-US" sz="1000" dirty="0">
                <a:solidFill>
                  <a:srgbClr val="DD99BC"/>
                </a:solidFill>
              </a:endParaRPr>
            </a:p>
          </p:txBody>
        </p:sp>
        <p:sp>
          <p:nvSpPr>
            <p:cNvPr id="43" name="TextBox 42">
              <a:extLst>
                <a:ext uri="{FF2B5EF4-FFF2-40B4-BE49-F238E27FC236}">
                  <a16:creationId xmlns:a16="http://schemas.microsoft.com/office/drawing/2014/main" id="{1ABB511B-6DD4-0D5C-E8F5-44E1AE2750D1}"/>
                </a:ext>
              </a:extLst>
            </p:cNvPr>
            <p:cNvSpPr txBox="1"/>
            <p:nvPr/>
          </p:nvSpPr>
          <p:spPr>
            <a:xfrm>
              <a:off x="6596081" y="1816538"/>
              <a:ext cx="2135521" cy="246221"/>
            </a:xfrm>
            <a:prstGeom prst="rect">
              <a:avLst/>
            </a:prstGeom>
            <a:noFill/>
          </p:spPr>
          <p:txBody>
            <a:bodyPr wrap="none" rtlCol="0">
              <a:spAutoFit/>
            </a:bodyPr>
            <a:lstStyle/>
            <a:p>
              <a:pPr algn="r"/>
              <a:r>
                <a:rPr lang="en-US" sz="1000" dirty="0">
                  <a:solidFill>
                    <a:srgbClr val="DD99BC"/>
                  </a:solidFill>
                </a:rPr>
                <a:t>Cassidy et al. </a:t>
              </a:r>
              <a:r>
                <a:rPr lang="en-US" sz="1000" i="1" dirty="0" err="1">
                  <a:solidFill>
                    <a:srgbClr val="DD99BC"/>
                  </a:solidFill>
                </a:rPr>
                <a:t>Neuropsychopharm</a:t>
              </a:r>
              <a:r>
                <a:rPr lang="en-US" sz="1000" i="1" dirty="0">
                  <a:solidFill>
                    <a:srgbClr val="DD99BC"/>
                  </a:solidFill>
                </a:rPr>
                <a:t>.</a:t>
              </a:r>
            </a:p>
          </p:txBody>
        </p:sp>
        <p:sp>
          <p:nvSpPr>
            <p:cNvPr id="9" name="TextBox 8">
              <a:extLst>
                <a:ext uri="{FF2B5EF4-FFF2-40B4-BE49-F238E27FC236}">
                  <a16:creationId xmlns:a16="http://schemas.microsoft.com/office/drawing/2014/main" id="{EFC16F28-6A7F-95B0-383A-2AEDF32DB13D}"/>
                </a:ext>
              </a:extLst>
            </p:cNvPr>
            <p:cNvSpPr txBox="1"/>
            <p:nvPr/>
          </p:nvSpPr>
          <p:spPr>
            <a:xfrm>
              <a:off x="7141103" y="4319595"/>
              <a:ext cx="1590499" cy="246221"/>
            </a:xfrm>
            <a:prstGeom prst="rect">
              <a:avLst/>
            </a:prstGeom>
            <a:noFill/>
          </p:spPr>
          <p:txBody>
            <a:bodyPr wrap="none" rtlCol="0">
              <a:spAutoFit/>
            </a:bodyPr>
            <a:lstStyle/>
            <a:p>
              <a:pPr algn="r"/>
              <a:r>
                <a:rPr lang="en-US" sz="1000" dirty="0">
                  <a:solidFill>
                    <a:srgbClr val="7EBDC3"/>
                  </a:solidFill>
                </a:rPr>
                <a:t>Morris et al. </a:t>
              </a:r>
              <a:r>
                <a:rPr lang="en-US" sz="1000" i="1" dirty="0" err="1">
                  <a:solidFill>
                    <a:srgbClr val="7EBDC3"/>
                  </a:solidFill>
                </a:rPr>
                <a:t>NeuroImage</a:t>
              </a:r>
              <a:endParaRPr lang="en-US" sz="1000" dirty="0">
                <a:solidFill>
                  <a:srgbClr val="7EBDC3"/>
                </a:solidFill>
              </a:endParaRPr>
            </a:p>
          </p:txBody>
        </p:sp>
        <p:sp>
          <p:nvSpPr>
            <p:cNvPr id="44" name="TextBox 43">
              <a:extLst>
                <a:ext uri="{FF2B5EF4-FFF2-40B4-BE49-F238E27FC236}">
                  <a16:creationId xmlns:a16="http://schemas.microsoft.com/office/drawing/2014/main" id="{71090ED5-A0A4-05A5-8B73-480156F91597}"/>
                </a:ext>
              </a:extLst>
            </p:cNvPr>
            <p:cNvSpPr txBox="1"/>
            <p:nvPr/>
          </p:nvSpPr>
          <p:spPr>
            <a:xfrm>
              <a:off x="7024083" y="1978319"/>
              <a:ext cx="1707519" cy="246221"/>
            </a:xfrm>
            <a:prstGeom prst="rect">
              <a:avLst/>
            </a:prstGeom>
            <a:noFill/>
          </p:spPr>
          <p:txBody>
            <a:bodyPr wrap="none" rtlCol="0">
              <a:spAutoFit/>
            </a:bodyPr>
            <a:lstStyle/>
            <a:p>
              <a:pPr algn="r"/>
              <a:r>
                <a:rPr lang="en-US" sz="1000" dirty="0">
                  <a:solidFill>
                    <a:srgbClr val="7EBDC3"/>
                  </a:solidFill>
                </a:rPr>
                <a:t>Dahl et al. </a:t>
              </a:r>
              <a:r>
                <a:rPr lang="en-US" sz="1000" i="1" dirty="0" err="1">
                  <a:solidFill>
                    <a:srgbClr val="7EBDC3"/>
                  </a:solidFill>
                </a:rPr>
                <a:t>Neurobio</a:t>
              </a:r>
              <a:r>
                <a:rPr lang="en-US" sz="1000" i="1" dirty="0">
                  <a:solidFill>
                    <a:srgbClr val="7EBDC3"/>
                  </a:solidFill>
                </a:rPr>
                <a:t>. Aging</a:t>
              </a:r>
              <a:endParaRPr lang="en-US" sz="1000" dirty="0">
                <a:solidFill>
                  <a:srgbClr val="7EBDC3"/>
                </a:solidFill>
              </a:endParaRPr>
            </a:p>
          </p:txBody>
        </p:sp>
        <p:sp>
          <p:nvSpPr>
            <p:cNvPr id="45" name="TextBox 44">
              <a:extLst>
                <a:ext uri="{FF2B5EF4-FFF2-40B4-BE49-F238E27FC236}">
                  <a16:creationId xmlns:a16="http://schemas.microsoft.com/office/drawing/2014/main" id="{BAC5C2A0-3FFD-F941-CAF0-8895720B0319}"/>
                </a:ext>
              </a:extLst>
            </p:cNvPr>
            <p:cNvSpPr txBox="1"/>
            <p:nvPr/>
          </p:nvSpPr>
          <p:spPr>
            <a:xfrm>
              <a:off x="6794854" y="1480195"/>
              <a:ext cx="1936748" cy="246221"/>
            </a:xfrm>
            <a:prstGeom prst="rect">
              <a:avLst/>
            </a:prstGeom>
            <a:noFill/>
          </p:spPr>
          <p:txBody>
            <a:bodyPr wrap="none" rtlCol="0">
              <a:spAutoFit/>
            </a:bodyPr>
            <a:lstStyle/>
            <a:p>
              <a:pPr algn="r"/>
              <a:r>
                <a:rPr lang="en-US" sz="1000" dirty="0" err="1">
                  <a:solidFill>
                    <a:srgbClr val="7EBDC3"/>
                  </a:solidFill>
                </a:rPr>
                <a:t>Prokopiou</a:t>
              </a:r>
              <a:r>
                <a:rPr lang="en-US" sz="1000" dirty="0">
                  <a:solidFill>
                    <a:srgbClr val="7EBDC3"/>
                  </a:solidFill>
                </a:rPr>
                <a:t> et al. </a:t>
              </a:r>
              <a:r>
                <a:rPr lang="en-US" sz="1000" i="1" dirty="0">
                  <a:solidFill>
                    <a:srgbClr val="7EBDC3"/>
                  </a:solidFill>
                </a:rPr>
                <a:t>Nature Comm.</a:t>
              </a:r>
              <a:endParaRPr lang="en-US" sz="1000" dirty="0">
                <a:solidFill>
                  <a:srgbClr val="7EBDC3"/>
                </a:solidFill>
              </a:endParaRPr>
            </a:p>
          </p:txBody>
        </p:sp>
        <p:sp>
          <p:nvSpPr>
            <p:cNvPr id="46" name="TextBox 45">
              <a:extLst>
                <a:ext uri="{FF2B5EF4-FFF2-40B4-BE49-F238E27FC236}">
                  <a16:creationId xmlns:a16="http://schemas.microsoft.com/office/drawing/2014/main" id="{D4E790DD-1F6E-C3E3-F741-C5458A7BFFCE}"/>
                </a:ext>
              </a:extLst>
            </p:cNvPr>
            <p:cNvSpPr txBox="1"/>
            <p:nvPr/>
          </p:nvSpPr>
          <p:spPr>
            <a:xfrm>
              <a:off x="6474254" y="1237931"/>
              <a:ext cx="2257348" cy="246221"/>
            </a:xfrm>
            <a:prstGeom prst="rect">
              <a:avLst/>
            </a:prstGeom>
            <a:noFill/>
          </p:spPr>
          <p:txBody>
            <a:bodyPr wrap="none" rtlCol="0">
              <a:spAutoFit/>
            </a:bodyPr>
            <a:lstStyle/>
            <a:p>
              <a:pPr algn="r"/>
              <a:r>
                <a:rPr lang="en-US" sz="1000" dirty="0" err="1">
                  <a:solidFill>
                    <a:srgbClr val="7EBDC3"/>
                  </a:solidFill>
                </a:rPr>
                <a:t>Aghakhanyan</a:t>
              </a:r>
              <a:r>
                <a:rPr lang="en-US" sz="1000" dirty="0">
                  <a:solidFill>
                    <a:srgbClr val="7EBDC3"/>
                  </a:solidFill>
                </a:rPr>
                <a:t> et al. </a:t>
              </a:r>
              <a:r>
                <a:rPr lang="en-US" sz="1000" i="1" dirty="0" err="1">
                  <a:solidFill>
                    <a:srgbClr val="7EBDC3"/>
                  </a:solidFill>
                </a:rPr>
                <a:t>Neurobio</a:t>
              </a:r>
              <a:r>
                <a:rPr lang="en-US" sz="1000" i="1" dirty="0">
                  <a:solidFill>
                    <a:srgbClr val="7EBDC3"/>
                  </a:solidFill>
                </a:rPr>
                <a:t>. Aging.</a:t>
              </a:r>
            </a:p>
          </p:txBody>
        </p:sp>
        <p:sp>
          <p:nvSpPr>
            <p:cNvPr id="47" name="TextBox 46">
              <a:extLst>
                <a:ext uri="{FF2B5EF4-FFF2-40B4-BE49-F238E27FC236}">
                  <a16:creationId xmlns:a16="http://schemas.microsoft.com/office/drawing/2014/main" id="{33C8B3E8-D484-0795-39AD-2BD1135027F7}"/>
                </a:ext>
              </a:extLst>
            </p:cNvPr>
            <p:cNvSpPr txBox="1"/>
            <p:nvPr/>
          </p:nvSpPr>
          <p:spPr>
            <a:xfrm>
              <a:off x="7732611" y="3108192"/>
              <a:ext cx="998991" cy="246221"/>
            </a:xfrm>
            <a:prstGeom prst="rect">
              <a:avLst/>
            </a:prstGeom>
            <a:noFill/>
          </p:spPr>
          <p:txBody>
            <a:bodyPr wrap="none" rtlCol="0">
              <a:spAutoFit/>
            </a:bodyPr>
            <a:lstStyle/>
            <a:p>
              <a:pPr algn="r"/>
              <a:r>
                <a:rPr lang="en-US" sz="1000" dirty="0">
                  <a:solidFill>
                    <a:srgbClr val="7EBDC3"/>
                  </a:solidFill>
                </a:rPr>
                <a:t>Lin et al. </a:t>
              </a:r>
              <a:r>
                <a:rPr lang="en-US" sz="1000" i="1" dirty="0">
                  <a:solidFill>
                    <a:srgbClr val="7EBDC3"/>
                  </a:solidFill>
                </a:rPr>
                <a:t>Brain</a:t>
              </a:r>
            </a:p>
          </p:txBody>
        </p:sp>
        <p:sp>
          <p:nvSpPr>
            <p:cNvPr id="48" name="TextBox 47">
              <a:extLst>
                <a:ext uri="{FF2B5EF4-FFF2-40B4-BE49-F238E27FC236}">
                  <a16:creationId xmlns:a16="http://schemas.microsoft.com/office/drawing/2014/main" id="{AB67AD1C-2DD2-0574-2313-423404EDD764}"/>
                </a:ext>
              </a:extLst>
            </p:cNvPr>
            <p:cNvSpPr txBox="1"/>
            <p:nvPr/>
          </p:nvSpPr>
          <p:spPr>
            <a:xfrm>
              <a:off x="6881416" y="1625467"/>
              <a:ext cx="1850186" cy="246221"/>
            </a:xfrm>
            <a:prstGeom prst="rect">
              <a:avLst/>
            </a:prstGeom>
            <a:noFill/>
          </p:spPr>
          <p:txBody>
            <a:bodyPr wrap="none" rtlCol="0">
              <a:spAutoFit/>
            </a:bodyPr>
            <a:lstStyle/>
            <a:p>
              <a:pPr algn="r"/>
              <a:r>
                <a:rPr lang="en-US" sz="1000" dirty="0">
                  <a:solidFill>
                    <a:srgbClr val="92BDA3"/>
                  </a:solidFill>
                </a:rPr>
                <a:t>Jacobs et al. </a:t>
              </a:r>
              <a:r>
                <a:rPr lang="en-US" sz="1000" i="1" dirty="0" err="1">
                  <a:solidFill>
                    <a:srgbClr val="92BDA3"/>
                  </a:solidFill>
                </a:rPr>
                <a:t>Alz</a:t>
              </a:r>
              <a:r>
                <a:rPr lang="en-US" sz="1000" i="1" dirty="0">
                  <a:solidFill>
                    <a:srgbClr val="92BDA3"/>
                  </a:solidFill>
                </a:rPr>
                <a:t>. &amp; Dementia</a:t>
              </a:r>
              <a:endParaRPr lang="en-US" sz="1000" dirty="0">
                <a:solidFill>
                  <a:srgbClr val="92BDA3"/>
                </a:solidFill>
              </a:endParaRPr>
            </a:p>
          </p:txBody>
        </p:sp>
        <p:sp>
          <p:nvSpPr>
            <p:cNvPr id="50" name="TextBox 49">
              <a:extLst>
                <a:ext uri="{FF2B5EF4-FFF2-40B4-BE49-F238E27FC236}">
                  <a16:creationId xmlns:a16="http://schemas.microsoft.com/office/drawing/2014/main" id="{3F878090-A8ED-DB32-43AE-D41B612ECDE8}"/>
                </a:ext>
              </a:extLst>
            </p:cNvPr>
            <p:cNvSpPr txBox="1"/>
            <p:nvPr/>
          </p:nvSpPr>
          <p:spPr>
            <a:xfrm>
              <a:off x="6735542" y="3738591"/>
              <a:ext cx="1996060" cy="246221"/>
            </a:xfrm>
            <a:prstGeom prst="rect">
              <a:avLst/>
            </a:prstGeom>
            <a:noFill/>
          </p:spPr>
          <p:txBody>
            <a:bodyPr wrap="none" rtlCol="0">
              <a:spAutoFit/>
            </a:bodyPr>
            <a:lstStyle/>
            <a:p>
              <a:pPr algn="r"/>
              <a:r>
                <a:rPr lang="en-US" sz="1000" dirty="0" err="1">
                  <a:solidFill>
                    <a:srgbClr val="92BDA3"/>
                  </a:solidFill>
                </a:rPr>
                <a:t>Gilvesy</a:t>
              </a:r>
              <a:r>
                <a:rPr lang="en-US" sz="1000" dirty="0">
                  <a:solidFill>
                    <a:srgbClr val="92BDA3"/>
                  </a:solidFill>
                </a:rPr>
                <a:t> et al. </a:t>
              </a:r>
              <a:r>
                <a:rPr lang="en-US" sz="1000" i="1" dirty="0" err="1">
                  <a:solidFill>
                    <a:srgbClr val="92BDA3"/>
                  </a:solidFill>
                </a:rPr>
                <a:t>Neuropathologica</a:t>
              </a:r>
              <a:endParaRPr lang="en-US" sz="1000" dirty="0">
                <a:solidFill>
                  <a:srgbClr val="92BDA3"/>
                </a:solidFill>
              </a:endParaRPr>
            </a:p>
          </p:txBody>
        </p:sp>
        <p:sp>
          <p:nvSpPr>
            <p:cNvPr id="51" name="TextBox 50">
              <a:extLst>
                <a:ext uri="{FF2B5EF4-FFF2-40B4-BE49-F238E27FC236}">
                  <a16:creationId xmlns:a16="http://schemas.microsoft.com/office/drawing/2014/main" id="{B0AAA0D6-3A05-C89F-655F-6531839A9A00}"/>
                </a:ext>
              </a:extLst>
            </p:cNvPr>
            <p:cNvSpPr txBox="1"/>
            <p:nvPr/>
          </p:nvSpPr>
          <p:spPr>
            <a:xfrm>
              <a:off x="6669819" y="4492640"/>
              <a:ext cx="2061783" cy="246221"/>
            </a:xfrm>
            <a:prstGeom prst="rect">
              <a:avLst/>
            </a:prstGeom>
            <a:noFill/>
          </p:spPr>
          <p:txBody>
            <a:bodyPr wrap="none" rtlCol="0">
              <a:spAutoFit/>
            </a:bodyPr>
            <a:lstStyle/>
            <a:p>
              <a:pPr algn="r"/>
              <a:r>
                <a:rPr lang="en-US" sz="1000" dirty="0">
                  <a:solidFill>
                    <a:srgbClr val="92BDA3"/>
                  </a:solidFill>
                </a:rPr>
                <a:t>Murray et al. </a:t>
              </a:r>
              <a:r>
                <a:rPr lang="en-US" sz="1000" i="1" dirty="0">
                  <a:solidFill>
                    <a:srgbClr val="92BDA3"/>
                  </a:solidFill>
                </a:rPr>
                <a:t>Neurodegeneration</a:t>
              </a:r>
              <a:endParaRPr lang="en-US" sz="1000" dirty="0">
                <a:solidFill>
                  <a:srgbClr val="92BDA3"/>
                </a:solidFill>
              </a:endParaRPr>
            </a:p>
          </p:txBody>
        </p:sp>
      </p:grpSp>
      <p:cxnSp>
        <p:nvCxnSpPr>
          <p:cNvPr id="105" name="Google Shape;105;p2"/>
          <p:cNvCxnSpPr>
            <a:cxnSpLocks/>
          </p:cNvCxnSpPr>
          <p:nvPr/>
        </p:nvCxnSpPr>
        <p:spPr>
          <a:xfrm flipH="1">
            <a:off x="-23675" y="882660"/>
            <a:ext cx="9190233" cy="0"/>
          </a:xfrm>
          <a:prstGeom prst="straightConnector1">
            <a:avLst/>
          </a:prstGeom>
          <a:noFill/>
          <a:ln w="76200" cap="flat" cmpd="sng">
            <a:solidFill>
              <a:srgbClr val="FFA400"/>
            </a:solidFill>
            <a:prstDash val="solid"/>
            <a:round/>
            <a:headEnd type="none" w="sm" len="sm"/>
            <a:tailEnd type="none" w="sm" len="sm"/>
          </a:ln>
        </p:spPr>
      </p:cxnSp>
      <p:pic>
        <p:nvPicPr>
          <p:cNvPr id="108" name="Google Shape;108;p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1279" y="4801624"/>
            <a:ext cx="9166558" cy="59637"/>
          </a:xfrm>
          <a:prstGeom prst="rect">
            <a:avLst/>
          </a:prstGeom>
          <a:noFill/>
          <a:ln>
            <a:noFill/>
          </a:ln>
        </p:spPr>
      </p:pic>
      <p:sp>
        <p:nvSpPr>
          <p:cNvPr id="62" name="Rectangle 61">
            <a:extLst>
              <a:ext uri="{FF2B5EF4-FFF2-40B4-BE49-F238E27FC236}">
                <a16:creationId xmlns:a16="http://schemas.microsoft.com/office/drawing/2014/main" id="{F6483799-9F72-9BD1-460B-55D55398094E}"/>
              </a:ext>
            </a:extLst>
          </p:cNvPr>
          <p:cNvSpPr/>
          <p:nvPr/>
        </p:nvSpPr>
        <p:spPr>
          <a:xfrm>
            <a:off x="3785016" y="3245820"/>
            <a:ext cx="164892" cy="270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E2FB377-AC84-4AD2-10D3-D6655E492F0F}"/>
              </a:ext>
            </a:extLst>
          </p:cNvPr>
          <p:cNvSpPr/>
          <p:nvPr/>
        </p:nvSpPr>
        <p:spPr>
          <a:xfrm>
            <a:off x="1686409" y="3278846"/>
            <a:ext cx="164892" cy="270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58D3901-D361-50FD-C76D-440F5698AF4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050" y="1099523"/>
            <a:ext cx="3830887" cy="3392420"/>
          </a:xfrm>
          <a:prstGeom prst="rect">
            <a:avLst/>
          </a:prstGeom>
          <a:ln>
            <a:solidFill>
              <a:srgbClr val="4A0D66"/>
            </a:solidFill>
          </a:ln>
        </p:spPr>
      </p:pic>
      <p:sp>
        <p:nvSpPr>
          <p:cNvPr id="36" name="TextBox 35">
            <a:extLst>
              <a:ext uri="{FF2B5EF4-FFF2-40B4-BE49-F238E27FC236}">
                <a16:creationId xmlns:a16="http://schemas.microsoft.com/office/drawing/2014/main" id="{CEC76378-F239-B0DC-F2D1-28BB672464CA}"/>
              </a:ext>
            </a:extLst>
          </p:cNvPr>
          <p:cNvSpPr txBox="1"/>
          <p:nvPr/>
        </p:nvSpPr>
        <p:spPr>
          <a:xfrm>
            <a:off x="3118315" y="4521189"/>
            <a:ext cx="3413114" cy="307777"/>
          </a:xfrm>
          <a:prstGeom prst="rect">
            <a:avLst/>
          </a:prstGeom>
          <a:noFill/>
        </p:spPr>
        <p:txBody>
          <a:bodyPr wrap="none" rtlCol="0">
            <a:spAutoFit/>
          </a:bodyPr>
          <a:lstStyle/>
          <a:p>
            <a:r>
              <a:rPr lang="en-US" b="1" dirty="0">
                <a:solidFill>
                  <a:srgbClr val="DD99BC"/>
                </a:solidFill>
              </a:rPr>
              <a:t>Costello et al. </a:t>
            </a:r>
            <a:r>
              <a:rPr lang="en-US" b="1" i="1" dirty="0">
                <a:solidFill>
                  <a:srgbClr val="DD99BC"/>
                </a:solidFill>
              </a:rPr>
              <a:t>Psychological Medicine</a:t>
            </a:r>
            <a:endParaRPr lang="en-US" b="1" dirty="0">
              <a:solidFill>
                <a:srgbClr val="DD99BC"/>
              </a:solidFill>
            </a:endParaRPr>
          </a:p>
        </p:txBody>
      </p:sp>
      <p:sp>
        <p:nvSpPr>
          <p:cNvPr id="49" name="TextBox 48">
            <a:extLst>
              <a:ext uri="{FF2B5EF4-FFF2-40B4-BE49-F238E27FC236}">
                <a16:creationId xmlns:a16="http://schemas.microsoft.com/office/drawing/2014/main" id="{0BC9F5D6-74EB-193F-E48C-1B2BC4A1B198}"/>
              </a:ext>
            </a:extLst>
          </p:cNvPr>
          <p:cNvSpPr txBox="1"/>
          <p:nvPr/>
        </p:nvSpPr>
        <p:spPr>
          <a:xfrm>
            <a:off x="3970130" y="1886113"/>
            <a:ext cx="2455337" cy="1815882"/>
          </a:xfrm>
          <a:prstGeom prst="rect">
            <a:avLst/>
          </a:prstGeom>
          <a:noFill/>
        </p:spPr>
        <p:txBody>
          <a:bodyPr wrap="square" rtlCol="0">
            <a:spAutoFit/>
          </a:bodyPr>
          <a:lstStyle/>
          <a:p>
            <a:pPr algn="ctr"/>
            <a:r>
              <a:rPr lang="en-US" i="1" dirty="0">
                <a:solidFill>
                  <a:srgbClr val="4A0D66"/>
                </a:solidFill>
              </a:rPr>
              <a:t>“Understanding why antidepressants are ineffective in depression in dementia could provide insight into their mechanism of action and aid identification of new therapeutic targets.”</a:t>
            </a:r>
          </a:p>
        </p:txBody>
      </p:sp>
      <p:pic>
        <p:nvPicPr>
          <p:cNvPr id="11" name="Picture 10">
            <a:extLst>
              <a:ext uri="{FF2B5EF4-FFF2-40B4-BE49-F238E27FC236}">
                <a16:creationId xmlns:a16="http://schemas.microsoft.com/office/drawing/2014/main" id="{AB5B4008-2E4A-9418-8F39-AD2CCB056B2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12102" y="-1398"/>
            <a:ext cx="849473" cy="849473"/>
          </a:xfrm>
          <a:prstGeom prst="rect">
            <a:avLst/>
          </a:prstGeom>
        </p:spPr>
      </p:pic>
    </p:spTree>
    <p:extLst>
      <p:ext uri="{BB962C8B-B14F-4D97-AF65-F5344CB8AC3E}">
        <p14:creationId xmlns:p14="http://schemas.microsoft.com/office/powerpoint/2010/main" val="4270109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17428" y="-7431"/>
            <a:ext cx="9144000" cy="479248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0" y="9133"/>
            <a:ext cx="9144000" cy="873525"/>
          </a:xfrm>
          <a:prstGeom prst="rect">
            <a:avLst/>
          </a:prstGeom>
          <a:solidFill>
            <a:srgbClr val="4A0D66"/>
          </a:solidFill>
          <a:ln w="25400" cap="flat" cmpd="sng">
            <a:solidFill>
              <a:srgbClr val="4A0D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2" descr="Image result for twitter logo with transparent background"/>
          <p:cNvSpPr/>
          <p:nvPr/>
        </p:nvSpPr>
        <p:spPr>
          <a:xfrm>
            <a:off x="155575" y="-108347"/>
            <a:ext cx="304800" cy="2286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54" name="Picture 6">
            <a:extLst>
              <a:ext uri="{FF2B5EF4-FFF2-40B4-BE49-F238E27FC236}">
                <a16:creationId xmlns:a16="http://schemas.microsoft.com/office/drawing/2014/main" id="{8913C973-7526-4505-5B01-12DCC8154B8E}"/>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6140" b="94298" l="2724" r="92607">
                        <a14:foregroundMark x1="24903" y1="75439" x2="26459" y2="64035"/>
                        <a14:foregroundMark x1="22568" y1="6579" x2="39300" y2="8333"/>
                        <a14:foregroundMark x1="55642" y1="94298" x2="61868" y2="91667"/>
                        <a14:foregroundMark x1="69650" y1="16667" x2="75097" y2="28070"/>
                        <a14:foregroundMark x1="88716" y1="72807" x2="92607" y2="62719"/>
                        <a14:backgroundMark x1="1946" y1="42544" x2="4280" y2="45175"/>
                        <a14:backgroundMark x1="2724" y1="32018" x2="3113" y2="39474"/>
                        <a14:backgroundMark x1="2724" y1="41228" x2="2724" y2="35088"/>
                        <a14:backgroundMark x1="1946" y1="31140" x2="3113" y2="42544"/>
                        <a14:backgroundMark x1="77432" y1="36842" x2="77043" y2="38596"/>
                        <a14:backgroundMark x1="77432" y1="30702" x2="81712" y2="37719"/>
                        <a14:backgroundMark x1="84047" y1="39912" x2="80156" y2="39035"/>
                        <a14:backgroundMark x1="78210" y1="28070" x2="78210" y2="33333"/>
                        <a14:backgroundMark x1="65370" y1="87719" x2="80156" y2="77632"/>
                        <a14:backgroundMark x1="64202" y1="85965" x2="78988" y2="78509"/>
                        <a14:backgroundMark x1="78988" y1="80263" x2="76265" y2="83333"/>
                        <a14:backgroundMark x1="74319" y1="84211" x2="74319" y2="84211"/>
                        <a14:backgroundMark x1="75097" y1="84649" x2="75097" y2="84649"/>
                        <a14:backgroundMark x1="75097" y1="79825" x2="75097" y2="82895"/>
                        <a14:backgroundMark x1="20623" y1="75877" x2="21012" y2="82456"/>
                      </a14:backgroundRemoval>
                    </a14:imgEffect>
                  </a14:imgLayer>
                </a14:imgProps>
              </a:ext>
              <a:ext uri="{28A0092B-C50C-407E-A947-70E740481C1C}">
                <a14:useLocalDpi xmlns:a14="http://schemas.microsoft.com/office/drawing/2010/main"/>
              </a:ext>
            </a:extLst>
          </a:blip>
          <a:srcRect/>
          <a:stretch/>
        </p:blipFill>
        <p:spPr bwMode="auto">
          <a:xfrm>
            <a:off x="74050" y="75051"/>
            <a:ext cx="386325" cy="34217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4;p2">
            <a:extLst>
              <a:ext uri="{FF2B5EF4-FFF2-40B4-BE49-F238E27FC236}">
                <a16:creationId xmlns:a16="http://schemas.microsoft.com/office/drawing/2014/main" id="{E1C0AB2E-2504-CD57-1AED-4F10BB8B6283}"/>
              </a:ext>
            </a:extLst>
          </p:cNvPr>
          <p:cNvSpPr txBox="1"/>
          <p:nvPr/>
        </p:nvSpPr>
        <p:spPr>
          <a:xfrm>
            <a:off x="627229" y="85345"/>
            <a:ext cx="8361196" cy="7114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DD99BC"/>
                </a:solidFill>
                <a:latin typeface="Arial"/>
                <a:ea typeface="Arial"/>
                <a:cs typeface="Arial"/>
                <a:sym typeface="Arial"/>
              </a:rPr>
              <a:t>Area 1: Neuropsychiatric Symptoms</a:t>
            </a:r>
            <a:endParaRPr lang="en-US" sz="2000" b="1" dirty="0">
              <a:solidFill>
                <a:srgbClr val="DD99BC"/>
              </a:solidFill>
            </a:endParaRPr>
          </a:p>
          <a:p>
            <a:pPr marL="0" marR="0" lvl="0" indent="0" algn="l" rtl="0">
              <a:lnSpc>
                <a:spcPct val="100000"/>
              </a:lnSpc>
              <a:spcBef>
                <a:spcPts val="0"/>
              </a:spcBef>
              <a:spcAft>
                <a:spcPts val="0"/>
              </a:spcAft>
              <a:buClr>
                <a:srgbClr val="000000"/>
              </a:buClr>
              <a:buSzPts val="2000"/>
              <a:buFont typeface="Arial"/>
              <a:buNone/>
            </a:pPr>
            <a:endParaRPr sz="2000" b="1" dirty="0">
              <a:solidFill>
                <a:schemeClr val="lt1"/>
              </a:solidFill>
            </a:endParaRPr>
          </a:p>
        </p:txBody>
      </p:sp>
      <p:sp>
        <p:nvSpPr>
          <p:cNvPr id="6" name="TextBox 5">
            <a:extLst>
              <a:ext uri="{FF2B5EF4-FFF2-40B4-BE49-F238E27FC236}">
                <a16:creationId xmlns:a16="http://schemas.microsoft.com/office/drawing/2014/main" id="{896F7991-6EBE-8D99-C9C3-DBD53AD3DF91}"/>
              </a:ext>
            </a:extLst>
          </p:cNvPr>
          <p:cNvSpPr txBox="1"/>
          <p:nvPr/>
        </p:nvSpPr>
        <p:spPr>
          <a:xfrm>
            <a:off x="3628602" y="4493841"/>
            <a:ext cx="2948243" cy="307777"/>
          </a:xfrm>
          <a:prstGeom prst="rect">
            <a:avLst/>
          </a:prstGeom>
          <a:noFill/>
        </p:spPr>
        <p:txBody>
          <a:bodyPr wrap="none" rtlCol="0">
            <a:spAutoFit/>
          </a:bodyPr>
          <a:lstStyle/>
          <a:p>
            <a:pPr algn="r"/>
            <a:r>
              <a:rPr lang="en-US" b="1" dirty="0">
                <a:solidFill>
                  <a:srgbClr val="DD99BC"/>
                </a:solidFill>
              </a:rPr>
              <a:t>Liebe et al. </a:t>
            </a:r>
            <a:r>
              <a:rPr lang="en-US" b="1" i="1" dirty="0">
                <a:solidFill>
                  <a:srgbClr val="DD99BC"/>
                </a:solidFill>
              </a:rPr>
              <a:t>Molecular Psychiatry</a:t>
            </a:r>
          </a:p>
        </p:txBody>
      </p:sp>
      <p:sp>
        <p:nvSpPr>
          <p:cNvPr id="42" name="Rectangle 41">
            <a:extLst>
              <a:ext uri="{FF2B5EF4-FFF2-40B4-BE49-F238E27FC236}">
                <a16:creationId xmlns:a16="http://schemas.microsoft.com/office/drawing/2014/main" id="{C126D1D6-47A6-9E5A-3B0E-377DB87FE52F}"/>
              </a:ext>
            </a:extLst>
          </p:cNvPr>
          <p:cNvSpPr/>
          <p:nvPr/>
        </p:nvSpPr>
        <p:spPr>
          <a:xfrm>
            <a:off x="729550" y="1289771"/>
            <a:ext cx="5353917" cy="28207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1CE52DDC-71A2-3249-8B23-3194F036A735}"/>
              </a:ext>
            </a:extLst>
          </p:cNvPr>
          <p:cNvGrpSpPr/>
          <p:nvPr/>
        </p:nvGrpSpPr>
        <p:grpSpPr>
          <a:xfrm>
            <a:off x="6474254" y="899227"/>
            <a:ext cx="2748729" cy="3978603"/>
            <a:chOff x="6474254" y="899227"/>
            <a:chExt cx="2748729" cy="3978603"/>
          </a:xfrm>
        </p:grpSpPr>
        <p:sp>
          <p:nvSpPr>
            <p:cNvPr id="4" name="Rectangle 3">
              <a:extLst>
                <a:ext uri="{FF2B5EF4-FFF2-40B4-BE49-F238E27FC236}">
                  <a16:creationId xmlns:a16="http://schemas.microsoft.com/office/drawing/2014/main" id="{1282CBC0-E0A0-8FF8-F22E-474ACF7C87AD}"/>
                </a:ext>
              </a:extLst>
            </p:cNvPr>
            <p:cNvSpPr/>
            <p:nvPr/>
          </p:nvSpPr>
          <p:spPr>
            <a:xfrm>
              <a:off x="6531429" y="899227"/>
              <a:ext cx="2635129" cy="3978603"/>
            </a:xfrm>
            <a:prstGeom prst="rect">
              <a:avLst/>
            </a:prstGeom>
            <a:solidFill>
              <a:srgbClr val="4A0D6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227952C1-BA98-D3F4-6377-6898DB64C96C}"/>
                </a:ext>
              </a:extLst>
            </p:cNvPr>
            <p:cNvCxnSpPr>
              <a:cxnSpLocks/>
            </p:cNvCxnSpPr>
            <p:nvPr/>
          </p:nvCxnSpPr>
          <p:spPr>
            <a:xfrm>
              <a:off x="8748034" y="993783"/>
              <a:ext cx="0" cy="3727073"/>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F1B58C-21C9-713D-F651-8F6571FD2B35}"/>
                </a:ext>
              </a:extLst>
            </p:cNvPr>
            <p:cNvCxnSpPr>
              <a:cxnSpLocks/>
            </p:cNvCxnSpPr>
            <p:nvPr/>
          </p:nvCxnSpPr>
          <p:spPr>
            <a:xfrm>
              <a:off x="8660570" y="107342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7F8A4C6-793E-16E1-6D2F-663C8F445E57}"/>
                </a:ext>
              </a:extLst>
            </p:cNvPr>
            <p:cNvCxnSpPr>
              <a:cxnSpLocks/>
            </p:cNvCxnSpPr>
            <p:nvPr/>
          </p:nvCxnSpPr>
          <p:spPr>
            <a:xfrm>
              <a:off x="8660570" y="1383768"/>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2199C41-76CD-F01D-63DA-E6E80E2B4246}"/>
                </a:ext>
              </a:extLst>
            </p:cNvPr>
            <p:cNvCxnSpPr>
              <a:cxnSpLocks/>
            </p:cNvCxnSpPr>
            <p:nvPr/>
          </p:nvCxnSpPr>
          <p:spPr>
            <a:xfrm>
              <a:off x="8660569" y="1694110"/>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2FC0BDE-1DCA-B716-3865-981D89DC4C37}"/>
                </a:ext>
              </a:extLst>
            </p:cNvPr>
            <p:cNvCxnSpPr>
              <a:cxnSpLocks/>
            </p:cNvCxnSpPr>
            <p:nvPr/>
          </p:nvCxnSpPr>
          <p:spPr>
            <a:xfrm>
              <a:off x="8660568" y="2004452"/>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F1F460E-5CB7-9659-504D-DE4A4C6277C4}"/>
                </a:ext>
              </a:extLst>
            </p:cNvPr>
            <p:cNvCxnSpPr>
              <a:cxnSpLocks/>
            </p:cNvCxnSpPr>
            <p:nvPr/>
          </p:nvCxnSpPr>
          <p:spPr>
            <a:xfrm>
              <a:off x="8660568" y="2314794"/>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AC5FBAE-0FE2-DB4E-20C3-47FBB326D0AD}"/>
                </a:ext>
              </a:extLst>
            </p:cNvPr>
            <p:cNvCxnSpPr>
              <a:cxnSpLocks/>
            </p:cNvCxnSpPr>
            <p:nvPr/>
          </p:nvCxnSpPr>
          <p:spPr>
            <a:xfrm>
              <a:off x="8660568" y="262513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D419D9A-DA92-36BF-5152-DC066EC42084}"/>
                </a:ext>
              </a:extLst>
            </p:cNvPr>
            <p:cNvCxnSpPr>
              <a:cxnSpLocks/>
            </p:cNvCxnSpPr>
            <p:nvPr/>
          </p:nvCxnSpPr>
          <p:spPr>
            <a:xfrm>
              <a:off x="8660568" y="2935478"/>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7CAB77-0FB6-26EB-1DA0-E3DFBCDD6B0B}"/>
                </a:ext>
              </a:extLst>
            </p:cNvPr>
            <p:cNvCxnSpPr>
              <a:cxnSpLocks/>
            </p:cNvCxnSpPr>
            <p:nvPr/>
          </p:nvCxnSpPr>
          <p:spPr>
            <a:xfrm>
              <a:off x="8660568" y="3245820"/>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18CCF6B-6AB7-D1C8-21BA-8D26A2CF15E4}"/>
                </a:ext>
              </a:extLst>
            </p:cNvPr>
            <p:cNvCxnSpPr>
              <a:cxnSpLocks/>
            </p:cNvCxnSpPr>
            <p:nvPr/>
          </p:nvCxnSpPr>
          <p:spPr>
            <a:xfrm>
              <a:off x="8660567" y="3556162"/>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8022D1A-50BA-D7FF-9C70-514C31A9568E}"/>
                </a:ext>
              </a:extLst>
            </p:cNvPr>
            <p:cNvCxnSpPr>
              <a:cxnSpLocks/>
            </p:cNvCxnSpPr>
            <p:nvPr/>
          </p:nvCxnSpPr>
          <p:spPr>
            <a:xfrm>
              <a:off x="8660567" y="3866504"/>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605117B-3AA5-BE81-EFAE-5D54E5861A65}"/>
                </a:ext>
              </a:extLst>
            </p:cNvPr>
            <p:cNvCxnSpPr>
              <a:cxnSpLocks/>
            </p:cNvCxnSpPr>
            <p:nvPr/>
          </p:nvCxnSpPr>
          <p:spPr>
            <a:xfrm>
              <a:off x="8660567" y="417684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9EA2246-1E89-98EC-C542-7984B86AB357}"/>
                </a:ext>
              </a:extLst>
            </p:cNvPr>
            <p:cNvCxnSpPr>
              <a:cxnSpLocks/>
            </p:cNvCxnSpPr>
            <p:nvPr/>
          </p:nvCxnSpPr>
          <p:spPr>
            <a:xfrm>
              <a:off x="8660567" y="4487185"/>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A26596A-F03D-80D6-27CC-AF2F78385D46}"/>
                </a:ext>
              </a:extLst>
            </p:cNvPr>
            <p:cNvSpPr txBox="1"/>
            <p:nvPr/>
          </p:nvSpPr>
          <p:spPr>
            <a:xfrm>
              <a:off x="8796263" y="946225"/>
              <a:ext cx="389850" cy="246221"/>
            </a:xfrm>
            <a:prstGeom prst="rect">
              <a:avLst/>
            </a:prstGeom>
            <a:noFill/>
          </p:spPr>
          <p:txBody>
            <a:bodyPr wrap="none" rtlCol="0">
              <a:spAutoFit/>
            </a:bodyPr>
            <a:lstStyle/>
            <a:p>
              <a:r>
                <a:rPr lang="en-US" sz="1000" dirty="0">
                  <a:solidFill>
                    <a:schemeClr val="bg1"/>
                  </a:solidFill>
                </a:rPr>
                <a:t>Jan</a:t>
              </a:r>
            </a:p>
          </p:txBody>
        </p:sp>
        <p:sp>
          <p:nvSpPr>
            <p:cNvPr id="25" name="TextBox 24">
              <a:extLst>
                <a:ext uri="{FF2B5EF4-FFF2-40B4-BE49-F238E27FC236}">
                  <a16:creationId xmlns:a16="http://schemas.microsoft.com/office/drawing/2014/main" id="{2F65EC9A-FEA7-7F22-BADA-5E50F5D7F604}"/>
                </a:ext>
              </a:extLst>
            </p:cNvPr>
            <p:cNvSpPr txBox="1"/>
            <p:nvPr/>
          </p:nvSpPr>
          <p:spPr>
            <a:xfrm>
              <a:off x="8796263" y="1240534"/>
              <a:ext cx="404278" cy="246221"/>
            </a:xfrm>
            <a:prstGeom prst="rect">
              <a:avLst/>
            </a:prstGeom>
            <a:noFill/>
          </p:spPr>
          <p:txBody>
            <a:bodyPr wrap="none" rtlCol="0">
              <a:spAutoFit/>
            </a:bodyPr>
            <a:lstStyle/>
            <a:p>
              <a:r>
                <a:rPr lang="en-US" sz="1000" dirty="0">
                  <a:solidFill>
                    <a:schemeClr val="bg1"/>
                  </a:solidFill>
                </a:rPr>
                <a:t>Feb</a:t>
              </a:r>
            </a:p>
          </p:txBody>
        </p:sp>
        <p:sp>
          <p:nvSpPr>
            <p:cNvPr id="26" name="TextBox 25">
              <a:extLst>
                <a:ext uri="{FF2B5EF4-FFF2-40B4-BE49-F238E27FC236}">
                  <a16:creationId xmlns:a16="http://schemas.microsoft.com/office/drawing/2014/main" id="{60CEFE1B-280F-FB06-A18A-FA4B8BD2999D}"/>
                </a:ext>
              </a:extLst>
            </p:cNvPr>
            <p:cNvSpPr txBox="1"/>
            <p:nvPr/>
          </p:nvSpPr>
          <p:spPr>
            <a:xfrm>
              <a:off x="8796263" y="1559384"/>
              <a:ext cx="405880" cy="246221"/>
            </a:xfrm>
            <a:prstGeom prst="rect">
              <a:avLst/>
            </a:prstGeom>
            <a:noFill/>
          </p:spPr>
          <p:txBody>
            <a:bodyPr wrap="none" rtlCol="0">
              <a:spAutoFit/>
            </a:bodyPr>
            <a:lstStyle/>
            <a:p>
              <a:r>
                <a:rPr lang="en-US" sz="1000" dirty="0">
                  <a:solidFill>
                    <a:schemeClr val="bg1"/>
                  </a:solidFill>
                </a:rPr>
                <a:t>Mar</a:t>
              </a:r>
            </a:p>
          </p:txBody>
        </p:sp>
        <p:sp>
          <p:nvSpPr>
            <p:cNvPr id="27" name="TextBox 26">
              <a:extLst>
                <a:ext uri="{FF2B5EF4-FFF2-40B4-BE49-F238E27FC236}">
                  <a16:creationId xmlns:a16="http://schemas.microsoft.com/office/drawing/2014/main" id="{F64293AA-29DC-66A3-DE26-65B56B8B0DB2}"/>
                </a:ext>
              </a:extLst>
            </p:cNvPr>
            <p:cNvSpPr txBox="1"/>
            <p:nvPr/>
          </p:nvSpPr>
          <p:spPr>
            <a:xfrm>
              <a:off x="8796263" y="1878234"/>
              <a:ext cx="383438" cy="246221"/>
            </a:xfrm>
            <a:prstGeom prst="rect">
              <a:avLst/>
            </a:prstGeom>
            <a:noFill/>
          </p:spPr>
          <p:txBody>
            <a:bodyPr wrap="none" rtlCol="0">
              <a:spAutoFit/>
            </a:bodyPr>
            <a:lstStyle/>
            <a:p>
              <a:r>
                <a:rPr lang="en-US" sz="1000" dirty="0">
                  <a:solidFill>
                    <a:schemeClr val="bg1"/>
                  </a:solidFill>
                </a:rPr>
                <a:t>Apr</a:t>
              </a:r>
            </a:p>
          </p:txBody>
        </p:sp>
        <p:sp>
          <p:nvSpPr>
            <p:cNvPr id="28" name="TextBox 27">
              <a:extLst>
                <a:ext uri="{FF2B5EF4-FFF2-40B4-BE49-F238E27FC236}">
                  <a16:creationId xmlns:a16="http://schemas.microsoft.com/office/drawing/2014/main" id="{8F84A227-E8E9-7E10-C6D7-2F440EB45F6A}"/>
                </a:ext>
              </a:extLst>
            </p:cNvPr>
            <p:cNvSpPr txBox="1"/>
            <p:nvPr/>
          </p:nvSpPr>
          <p:spPr>
            <a:xfrm>
              <a:off x="8796263" y="2188267"/>
              <a:ext cx="426720" cy="246221"/>
            </a:xfrm>
            <a:prstGeom prst="rect">
              <a:avLst/>
            </a:prstGeom>
            <a:noFill/>
          </p:spPr>
          <p:txBody>
            <a:bodyPr wrap="none" rtlCol="0">
              <a:spAutoFit/>
            </a:bodyPr>
            <a:lstStyle/>
            <a:p>
              <a:r>
                <a:rPr lang="en-US" sz="1000" dirty="0">
                  <a:solidFill>
                    <a:schemeClr val="bg1"/>
                  </a:solidFill>
                </a:rPr>
                <a:t>May</a:t>
              </a:r>
            </a:p>
          </p:txBody>
        </p:sp>
        <p:sp>
          <p:nvSpPr>
            <p:cNvPr id="29" name="TextBox 28">
              <a:extLst>
                <a:ext uri="{FF2B5EF4-FFF2-40B4-BE49-F238E27FC236}">
                  <a16:creationId xmlns:a16="http://schemas.microsoft.com/office/drawing/2014/main" id="{AECC738F-429B-0A6B-A31A-64B27257750B}"/>
                </a:ext>
              </a:extLst>
            </p:cNvPr>
            <p:cNvSpPr txBox="1"/>
            <p:nvPr/>
          </p:nvSpPr>
          <p:spPr>
            <a:xfrm>
              <a:off x="8796263" y="2498052"/>
              <a:ext cx="389850" cy="246221"/>
            </a:xfrm>
            <a:prstGeom prst="rect">
              <a:avLst/>
            </a:prstGeom>
            <a:noFill/>
          </p:spPr>
          <p:txBody>
            <a:bodyPr wrap="none" rtlCol="0">
              <a:spAutoFit/>
            </a:bodyPr>
            <a:lstStyle/>
            <a:p>
              <a:r>
                <a:rPr lang="en-US" sz="1000" dirty="0">
                  <a:solidFill>
                    <a:schemeClr val="bg1"/>
                  </a:solidFill>
                </a:rPr>
                <a:t>Jun</a:t>
              </a:r>
            </a:p>
          </p:txBody>
        </p:sp>
        <p:sp>
          <p:nvSpPr>
            <p:cNvPr id="30" name="TextBox 29">
              <a:extLst>
                <a:ext uri="{FF2B5EF4-FFF2-40B4-BE49-F238E27FC236}">
                  <a16:creationId xmlns:a16="http://schemas.microsoft.com/office/drawing/2014/main" id="{6373B005-108A-74E1-CA54-B51193C29650}"/>
                </a:ext>
              </a:extLst>
            </p:cNvPr>
            <p:cNvSpPr txBox="1"/>
            <p:nvPr/>
          </p:nvSpPr>
          <p:spPr>
            <a:xfrm>
              <a:off x="8796263" y="2794054"/>
              <a:ext cx="348172" cy="246221"/>
            </a:xfrm>
            <a:prstGeom prst="rect">
              <a:avLst/>
            </a:prstGeom>
            <a:noFill/>
          </p:spPr>
          <p:txBody>
            <a:bodyPr wrap="none" rtlCol="0">
              <a:spAutoFit/>
            </a:bodyPr>
            <a:lstStyle/>
            <a:p>
              <a:r>
                <a:rPr lang="en-US" sz="1000" dirty="0">
                  <a:solidFill>
                    <a:schemeClr val="bg1"/>
                  </a:solidFill>
                </a:rPr>
                <a:t>Jul</a:t>
              </a:r>
            </a:p>
          </p:txBody>
        </p:sp>
        <p:sp>
          <p:nvSpPr>
            <p:cNvPr id="31" name="TextBox 30">
              <a:extLst>
                <a:ext uri="{FF2B5EF4-FFF2-40B4-BE49-F238E27FC236}">
                  <a16:creationId xmlns:a16="http://schemas.microsoft.com/office/drawing/2014/main" id="{EF21A736-04BE-C75B-E209-BEA0A539BF14}"/>
                </a:ext>
              </a:extLst>
            </p:cNvPr>
            <p:cNvSpPr txBox="1"/>
            <p:nvPr/>
          </p:nvSpPr>
          <p:spPr>
            <a:xfrm>
              <a:off x="8796263" y="3126683"/>
              <a:ext cx="410690" cy="246221"/>
            </a:xfrm>
            <a:prstGeom prst="rect">
              <a:avLst/>
            </a:prstGeom>
            <a:noFill/>
          </p:spPr>
          <p:txBody>
            <a:bodyPr wrap="none" rtlCol="0">
              <a:spAutoFit/>
            </a:bodyPr>
            <a:lstStyle/>
            <a:p>
              <a:r>
                <a:rPr lang="en-US" sz="1000" dirty="0">
                  <a:solidFill>
                    <a:schemeClr val="bg1"/>
                  </a:solidFill>
                </a:rPr>
                <a:t>Aug</a:t>
              </a:r>
            </a:p>
          </p:txBody>
        </p:sp>
        <p:sp>
          <p:nvSpPr>
            <p:cNvPr id="32" name="TextBox 31">
              <a:extLst>
                <a:ext uri="{FF2B5EF4-FFF2-40B4-BE49-F238E27FC236}">
                  <a16:creationId xmlns:a16="http://schemas.microsoft.com/office/drawing/2014/main" id="{9788AE15-69E9-23C2-68DD-BD083F4BA0DF}"/>
                </a:ext>
              </a:extLst>
            </p:cNvPr>
            <p:cNvSpPr txBox="1"/>
            <p:nvPr/>
          </p:nvSpPr>
          <p:spPr>
            <a:xfrm>
              <a:off x="8796263" y="3430061"/>
              <a:ext cx="410690" cy="246221"/>
            </a:xfrm>
            <a:prstGeom prst="rect">
              <a:avLst/>
            </a:prstGeom>
            <a:noFill/>
          </p:spPr>
          <p:txBody>
            <a:bodyPr wrap="none" rtlCol="0">
              <a:spAutoFit/>
            </a:bodyPr>
            <a:lstStyle/>
            <a:p>
              <a:r>
                <a:rPr lang="en-US" sz="1000" dirty="0">
                  <a:solidFill>
                    <a:schemeClr val="bg1"/>
                  </a:solidFill>
                </a:rPr>
                <a:t>Sep</a:t>
              </a:r>
            </a:p>
          </p:txBody>
        </p:sp>
        <p:sp>
          <p:nvSpPr>
            <p:cNvPr id="33" name="TextBox 32">
              <a:extLst>
                <a:ext uri="{FF2B5EF4-FFF2-40B4-BE49-F238E27FC236}">
                  <a16:creationId xmlns:a16="http://schemas.microsoft.com/office/drawing/2014/main" id="{1AE3A791-AD47-A34B-FD4C-CF3ED59DFCFA}"/>
                </a:ext>
              </a:extLst>
            </p:cNvPr>
            <p:cNvSpPr txBox="1"/>
            <p:nvPr/>
          </p:nvSpPr>
          <p:spPr>
            <a:xfrm>
              <a:off x="8796263" y="3750479"/>
              <a:ext cx="383438" cy="246221"/>
            </a:xfrm>
            <a:prstGeom prst="rect">
              <a:avLst/>
            </a:prstGeom>
            <a:noFill/>
          </p:spPr>
          <p:txBody>
            <a:bodyPr wrap="none" rtlCol="0">
              <a:spAutoFit/>
            </a:bodyPr>
            <a:lstStyle/>
            <a:p>
              <a:r>
                <a:rPr lang="en-US" sz="1000" dirty="0">
                  <a:solidFill>
                    <a:schemeClr val="bg1"/>
                  </a:solidFill>
                </a:rPr>
                <a:t>Oct</a:t>
              </a:r>
            </a:p>
          </p:txBody>
        </p:sp>
        <p:sp>
          <p:nvSpPr>
            <p:cNvPr id="34" name="TextBox 33">
              <a:extLst>
                <a:ext uri="{FF2B5EF4-FFF2-40B4-BE49-F238E27FC236}">
                  <a16:creationId xmlns:a16="http://schemas.microsoft.com/office/drawing/2014/main" id="{30D0D5E2-AC93-78E9-5906-CD1B55A043FD}"/>
                </a:ext>
              </a:extLst>
            </p:cNvPr>
            <p:cNvSpPr txBox="1"/>
            <p:nvPr/>
          </p:nvSpPr>
          <p:spPr>
            <a:xfrm>
              <a:off x="8796263" y="4053857"/>
              <a:ext cx="412292" cy="246221"/>
            </a:xfrm>
            <a:prstGeom prst="rect">
              <a:avLst/>
            </a:prstGeom>
            <a:noFill/>
          </p:spPr>
          <p:txBody>
            <a:bodyPr wrap="none" rtlCol="0">
              <a:spAutoFit/>
            </a:bodyPr>
            <a:lstStyle/>
            <a:p>
              <a:r>
                <a:rPr lang="en-US" sz="1000" dirty="0">
                  <a:solidFill>
                    <a:schemeClr val="bg1"/>
                  </a:solidFill>
                </a:rPr>
                <a:t>Nov</a:t>
              </a:r>
            </a:p>
          </p:txBody>
        </p:sp>
        <p:sp>
          <p:nvSpPr>
            <p:cNvPr id="35" name="TextBox 34">
              <a:extLst>
                <a:ext uri="{FF2B5EF4-FFF2-40B4-BE49-F238E27FC236}">
                  <a16:creationId xmlns:a16="http://schemas.microsoft.com/office/drawing/2014/main" id="{51F42A93-C288-1F5A-25B5-BF95048FC94C}"/>
                </a:ext>
              </a:extLst>
            </p:cNvPr>
            <p:cNvSpPr txBox="1"/>
            <p:nvPr/>
          </p:nvSpPr>
          <p:spPr>
            <a:xfrm>
              <a:off x="8796263" y="4364199"/>
              <a:ext cx="412292" cy="246221"/>
            </a:xfrm>
            <a:prstGeom prst="rect">
              <a:avLst/>
            </a:prstGeom>
            <a:noFill/>
          </p:spPr>
          <p:txBody>
            <a:bodyPr wrap="none" rtlCol="0">
              <a:spAutoFit/>
            </a:bodyPr>
            <a:lstStyle/>
            <a:p>
              <a:r>
                <a:rPr lang="en-US" sz="1000" dirty="0">
                  <a:solidFill>
                    <a:schemeClr val="bg1"/>
                  </a:solidFill>
                </a:rPr>
                <a:t>Dec</a:t>
              </a:r>
            </a:p>
          </p:txBody>
        </p:sp>
        <p:sp>
          <p:nvSpPr>
            <p:cNvPr id="39" name="TextBox 38">
              <a:extLst>
                <a:ext uri="{FF2B5EF4-FFF2-40B4-BE49-F238E27FC236}">
                  <a16:creationId xmlns:a16="http://schemas.microsoft.com/office/drawing/2014/main" id="{EFF3A763-CCC5-2345-5AE9-96B453777C86}"/>
                </a:ext>
              </a:extLst>
            </p:cNvPr>
            <p:cNvSpPr txBox="1"/>
            <p:nvPr/>
          </p:nvSpPr>
          <p:spPr>
            <a:xfrm>
              <a:off x="7129881" y="4056083"/>
              <a:ext cx="1601721" cy="246221"/>
            </a:xfrm>
            <a:prstGeom prst="rect">
              <a:avLst/>
            </a:prstGeom>
            <a:noFill/>
          </p:spPr>
          <p:txBody>
            <a:bodyPr wrap="none" rtlCol="0">
              <a:spAutoFit/>
            </a:bodyPr>
            <a:lstStyle/>
            <a:p>
              <a:pPr algn="r"/>
              <a:r>
                <a:rPr lang="en-US" sz="1000" dirty="0">
                  <a:solidFill>
                    <a:srgbClr val="DD99BC"/>
                  </a:solidFill>
                </a:rPr>
                <a:t>Parent et al. </a:t>
              </a:r>
              <a:r>
                <a:rPr lang="en-US" sz="1000" i="1" dirty="0">
                  <a:solidFill>
                    <a:srgbClr val="DD99BC"/>
                  </a:solidFill>
                </a:rPr>
                <a:t>Neuroimage</a:t>
              </a:r>
              <a:endParaRPr lang="en-US" sz="1000" dirty="0">
                <a:solidFill>
                  <a:srgbClr val="DD99BC"/>
                </a:solidFill>
              </a:endParaRPr>
            </a:p>
          </p:txBody>
        </p:sp>
        <p:sp>
          <p:nvSpPr>
            <p:cNvPr id="41" name="TextBox 40">
              <a:extLst>
                <a:ext uri="{FF2B5EF4-FFF2-40B4-BE49-F238E27FC236}">
                  <a16:creationId xmlns:a16="http://schemas.microsoft.com/office/drawing/2014/main" id="{5B7E1F88-68A2-1697-EEB9-73A741BE8C61}"/>
                </a:ext>
              </a:extLst>
            </p:cNvPr>
            <p:cNvSpPr txBox="1"/>
            <p:nvPr/>
          </p:nvSpPr>
          <p:spPr>
            <a:xfrm>
              <a:off x="6576845" y="3430061"/>
              <a:ext cx="2154757" cy="246221"/>
            </a:xfrm>
            <a:prstGeom prst="rect">
              <a:avLst/>
            </a:prstGeom>
            <a:noFill/>
          </p:spPr>
          <p:txBody>
            <a:bodyPr wrap="none" rtlCol="0">
              <a:spAutoFit/>
            </a:bodyPr>
            <a:lstStyle/>
            <a:p>
              <a:pPr algn="r"/>
              <a:r>
                <a:rPr lang="en-US" sz="1000" b="1" dirty="0">
                  <a:solidFill>
                    <a:srgbClr val="DD99BC"/>
                  </a:solidFill>
                </a:rPr>
                <a:t>Liebe et al. </a:t>
              </a:r>
              <a:r>
                <a:rPr lang="en-US" sz="1000" b="1" i="1" dirty="0">
                  <a:solidFill>
                    <a:srgbClr val="DD99BC"/>
                  </a:solidFill>
                </a:rPr>
                <a:t>Molecular Psychiatry</a:t>
              </a:r>
              <a:endParaRPr lang="en-US" sz="1000" b="1" dirty="0">
                <a:solidFill>
                  <a:srgbClr val="DD99BC"/>
                </a:solidFill>
              </a:endParaRPr>
            </a:p>
          </p:txBody>
        </p:sp>
        <p:sp>
          <p:nvSpPr>
            <p:cNvPr id="43" name="TextBox 42">
              <a:extLst>
                <a:ext uri="{FF2B5EF4-FFF2-40B4-BE49-F238E27FC236}">
                  <a16:creationId xmlns:a16="http://schemas.microsoft.com/office/drawing/2014/main" id="{1ABB511B-6DD4-0D5C-E8F5-44E1AE2750D1}"/>
                </a:ext>
              </a:extLst>
            </p:cNvPr>
            <p:cNvSpPr txBox="1"/>
            <p:nvPr/>
          </p:nvSpPr>
          <p:spPr>
            <a:xfrm>
              <a:off x="6596081" y="1816538"/>
              <a:ext cx="2135521" cy="246221"/>
            </a:xfrm>
            <a:prstGeom prst="rect">
              <a:avLst/>
            </a:prstGeom>
            <a:noFill/>
          </p:spPr>
          <p:txBody>
            <a:bodyPr wrap="none" rtlCol="0">
              <a:spAutoFit/>
            </a:bodyPr>
            <a:lstStyle/>
            <a:p>
              <a:pPr algn="r"/>
              <a:r>
                <a:rPr lang="en-US" sz="1000" dirty="0">
                  <a:solidFill>
                    <a:srgbClr val="DD99BC"/>
                  </a:solidFill>
                </a:rPr>
                <a:t>Cassidy et al. </a:t>
              </a:r>
              <a:r>
                <a:rPr lang="en-US" sz="1000" i="1" dirty="0" err="1">
                  <a:solidFill>
                    <a:srgbClr val="DD99BC"/>
                  </a:solidFill>
                </a:rPr>
                <a:t>Neuropsychopharm</a:t>
              </a:r>
              <a:r>
                <a:rPr lang="en-US" sz="1000" i="1" dirty="0">
                  <a:solidFill>
                    <a:srgbClr val="DD99BC"/>
                  </a:solidFill>
                </a:rPr>
                <a:t>.</a:t>
              </a:r>
            </a:p>
          </p:txBody>
        </p:sp>
        <p:sp>
          <p:nvSpPr>
            <p:cNvPr id="9" name="TextBox 8">
              <a:extLst>
                <a:ext uri="{FF2B5EF4-FFF2-40B4-BE49-F238E27FC236}">
                  <a16:creationId xmlns:a16="http://schemas.microsoft.com/office/drawing/2014/main" id="{EFC16F28-6A7F-95B0-383A-2AEDF32DB13D}"/>
                </a:ext>
              </a:extLst>
            </p:cNvPr>
            <p:cNvSpPr txBox="1"/>
            <p:nvPr/>
          </p:nvSpPr>
          <p:spPr>
            <a:xfrm>
              <a:off x="7141103" y="4319595"/>
              <a:ext cx="1590499" cy="246221"/>
            </a:xfrm>
            <a:prstGeom prst="rect">
              <a:avLst/>
            </a:prstGeom>
            <a:noFill/>
          </p:spPr>
          <p:txBody>
            <a:bodyPr wrap="none" rtlCol="0">
              <a:spAutoFit/>
            </a:bodyPr>
            <a:lstStyle/>
            <a:p>
              <a:pPr algn="r"/>
              <a:r>
                <a:rPr lang="en-US" sz="1000" dirty="0">
                  <a:solidFill>
                    <a:srgbClr val="7EBDC3"/>
                  </a:solidFill>
                </a:rPr>
                <a:t>Morris et al. </a:t>
              </a:r>
              <a:r>
                <a:rPr lang="en-US" sz="1000" i="1" dirty="0" err="1">
                  <a:solidFill>
                    <a:srgbClr val="7EBDC3"/>
                  </a:solidFill>
                </a:rPr>
                <a:t>NeuroImage</a:t>
              </a:r>
              <a:endParaRPr lang="en-US" sz="1000" dirty="0">
                <a:solidFill>
                  <a:srgbClr val="7EBDC3"/>
                </a:solidFill>
              </a:endParaRPr>
            </a:p>
          </p:txBody>
        </p:sp>
        <p:sp>
          <p:nvSpPr>
            <p:cNvPr id="44" name="TextBox 43">
              <a:extLst>
                <a:ext uri="{FF2B5EF4-FFF2-40B4-BE49-F238E27FC236}">
                  <a16:creationId xmlns:a16="http://schemas.microsoft.com/office/drawing/2014/main" id="{71090ED5-A0A4-05A5-8B73-480156F91597}"/>
                </a:ext>
              </a:extLst>
            </p:cNvPr>
            <p:cNvSpPr txBox="1"/>
            <p:nvPr/>
          </p:nvSpPr>
          <p:spPr>
            <a:xfrm>
              <a:off x="7024083" y="1978319"/>
              <a:ext cx="1707519" cy="246221"/>
            </a:xfrm>
            <a:prstGeom prst="rect">
              <a:avLst/>
            </a:prstGeom>
            <a:noFill/>
          </p:spPr>
          <p:txBody>
            <a:bodyPr wrap="none" rtlCol="0">
              <a:spAutoFit/>
            </a:bodyPr>
            <a:lstStyle/>
            <a:p>
              <a:pPr algn="r"/>
              <a:r>
                <a:rPr lang="en-US" sz="1000" dirty="0">
                  <a:solidFill>
                    <a:srgbClr val="7EBDC3"/>
                  </a:solidFill>
                </a:rPr>
                <a:t>Dahl et al. </a:t>
              </a:r>
              <a:r>
                <a:rPr lang="en-US" sz="1000" i="1" dirty="0" err="1">
                  <a:solidFill>
                    <a:srgbClr val="7EBDC3"/>
                  </a:solidFill>
                </a:rPr>
                <a:t>Neurobio</a:t>
              </a:r>
              <a:r>
                <a:rPr lang="en-US" sz="1000" i="1" dirty="0">
                  <a:solidFill>
                    <a:srgbClr val="7EBDC3"/>
                  </a:solidFill>
                </a:rPr>
                <a:t>. Aging</a:t>
              </a:r>
              <a:endParaRPr lang="en-US" sz="1000" dirty="0">
                <a:solidFill>
                  <a:srgbClr val="7EBDC3"/>
                </a:solidFill>
              </a:endParaRPr>
            </a:p>
          </p:txBody>
        </p:sp>
        <p:sp>
          <p:nvSpPr>
            <p:cNvPr id="45" name="TextBox 44">
              <a:extLst>
                <a:ext uri="{FF2B5EF4-FFF2-40B4-BE49-F238E27FC236}">
                  <a16:creationId xmlns:a16="http://schemas.microsoft.com/office/drawing/2014/main" id="{BAC5C2A0-3FFD-F941-CAF0-8895720B0319}"/>
                </a:ext>
              </a:extLst>
            </p:cNvPr>
            <p:cNvSpPr txBox="1"/>
            <p:nvPr/>
          </p:nvSpPr>
          <p:spPr>
            <a:xfrm>
              <a:off x="6794854" y="1480195"/>
              <a:ext cx="1936748" cy="246221"/>
            </a:xfrm>
            <a:prstGeom prst="rect">
              <a:avLst/>
            </a:prstGeom>
            <a:noFill/>
          </p:spPr>
          <p:txBody>
            <a:bodyPr wrap="none" rtlCol="0">
              <a:spAutoFit/>
            </a:bodyPr>
            <a:lstStyle/>
            <a:p>
              <a:pPr algn="r"/>
              <a:r>
                <a:rPr lang="en-US" sz="1000" dirty="0" err="1">
                  <a:solidFill>
                    <a:srgbClr val="7EBDC3"/>
                  </a:solidFill>
                </a:rPr>
                <a:t>Prokopiou</a:t>
              </a:r>
              <a:r>
                <a:rPr lang="en-US" sz="1000" dirty="0">
                  <a:solidFill>
                    <a:srgbClr val="7EBDC3"/>
                  </a:solidFill>
                </a:rPr>
                <a:t> et al. </a:t>
              </a:r>
              <a:r>
                <a:rPr lang="en-US" sz="1000" i="1" dirty="0">
                  <a:solidFill>
                    <a:srgbClr val="7EBDC3"/>
                  </a:solidFill>
                </a:rPr>
                <a:t>Nature Comm.</a:t>
              </a:r>
              <a:endParaRPr lang="en-US" sz="1000" dirty="0">
                <a:solidFill>
                  <a:srgbClr val="7EBDC3"/>
                </a:solidFill>
              </a:endParaRPr>
            </a:p>
          </p:txBody>
        </p:sp>
        <p:sp>
          <p:nvSpPr>
            <p:cNvPr id="46" name="TextBox 45">
              <a:extLst>
                <a:ext uri="{FF2B5EF4-FFF2-40B4-BE49-F238E27FC236}">
                  <a16:creationId xmlns:a16="http://schemas.microsoft.com/office/drawing/2014/main" id="{D4E790DD-1F6E-C3E3-F741-C5458A7BFFCE}"/>
                </a:ext>
              </a:extLst>
            </p:cNvPr>
            <p:cNvSpPr txBox="1"/>
            <p:nvPr/>
          </p:nvSpPr>
          <p:spPr>
            <a:xfrm>
              <a:off x="6474254" y="1237931"/>
              <a:ext cx="2257348" cy="246221"/>
            </a:xfrm>
            <a:prstGeom prst="rect">
              <a:avLst/>
            </a:prstGeom>
            <a:noFill/>
          </p:spPr>
          <p:txBody>
            <a:bodyPr wrap="none" rtlCol="0">
              <a:spAutoFit/>
            </a:bodyPr>
            <a:lstStyle/>
            <a:p>
              <a:pPr algn="r"/>
              <a:r>
                <a:rPr lang="en-US" sz="1000" dirty="0" err="1">
                  <a:solidFill>
                    <a:srgbClr val="7EBDC3"/>
                  </a:solidFill>
                </a:rPr>
                <a:t>Aghakhanyan</a:t>
              </a:r>
              <a:r>
                <a:rPr lang="en-US" sz="1000" dirty="0">
                  <a:solidFill>
                    <a:srgbClr val="7EBDC3"/>
                  </a:solidFill>
                </a:rPr>
                <a:t> et al. </a:t>
              </a:r>
              <a:r>
                <a:rPr lang="en-US" sz="1000" i="1" dirty="0" err="1">
                  <a:solidFill>
                    <a:srgbClr val="7EBDC3"/>
                  </a:solidFill>
                </a:rPr>
                <a:t>Neurobio</a:t>
              </a:r>
              <a:r>
                <a:rPr lang="en-US" sz="1000" i="1" dirty="0">
                  <a:solidFill>
                    <a:srgbClr val="7EBDC3"/>
                  </a:solidFill>
                </a:rPr>
                <a:t>. Aging.</a:t>
              </a:r>
            </a:p>
          </p:txBody>
        </p:sp>
        <p:sp>
          <p:nvSpPr>
            <p:cNvPr id="47" name="TextBox 46">
              <a:extLst>
                <a:ext uri="{FF2B5EF4-FFF2-40B4-BE49-F238E27FC236}">
                  <a16:creationId xmlns:a16="http://schemas.microsoft.com/office/drawing/2014/main" id="{33C8B3E8-D484-0795-39AD-2BD1135027F7}"/>
                </a:ext>
              </a:extLst>
            </p:cNvPr>
            <p:cNvSpPr txBox="1"/>
            <p:nvPr/>
          </p:nvSpPr>
          <p:spPr>
            <a:xfrm>
              <a:off x="7732611" y="3108192"/>
              <a:ext cx="998991" cy="246221"/>
            </a:xfrm>
            <a:prstGeom prst="rect">
              <a:avLst/>
            </a:prstGeom>
            <a:noFill/>
          </p:spPr>
          <p:txBody>
            <a:bodyPr wrap="none" rtlCol="0">
              <a:spAutoFit/>
            </a:bodyPr>
            <a:lstStyle/>
            <a:p>
              <a:pPr algn="r"/>
              <a:r>
                <a:rPr lang="en-US" sz="1000" dirty="0">
                  <a:solidFill>
                    <a:srgbClr val="7EBDC3"/>
                  </a:solidFill>
                </a:rPr>
                <a:t>Lin et al. </a:t>
              </a:r>
              <a:r>
                <a:rPr lang="en-US" sz="1000" i="1" dirty="0">
                  <a:solidFill>
                    <a:srgbClr val="7EBDC3"/>
                  </a:solidFill>
                </a:rPr>
                <a:t>Brain</a:t>
              </a:r>
            </a:p>
          </p:txBody>
        </p:sp>
        <p:sp>
          <p:nvSpPr>
            <p:cNvPr id="48" name="TextBox 47">
              <a:extLst>
                <a:ext uri="{FF2B5EF4-FFF2-40B4-BE49-F238E27FC236}">
                  <a16:creationId xmlns:a16="http://schemas.microsoft.com/office/drawing/2014/main" id="{AB67AD1C-2DD2-0574-2313-423404EDD764}"/>
                </a:ext>
              </a:extLst>
            </p:cNvPr>
            <p:cNvSpPr txBox="1"/>
            <p:nvPr/>
          </p:nvSpPr>
          <p:spPr>
            <a:xfrm>
              <a:off x="6881416" y="1625467"/>
              <a:ext cx="1850186" cy="246221"/>
            </a:xfrm>
            <a:prstGeom prst="rect">
              <a:avLst/>
            </a:prstGeom>
            <a:noFill/>
          </p:spPr>
          <p:txBody>
            <a:bodyPr wrap="none" rtlCol="0">
              <a:spAutoFit/>
            </a:bodyPr>
            <a:lstStyle/>
            <a:p>
              <a:pPr algn="r"/>
              <a:r>
                <a:rPr lang="en-US" sz="1000" dirty="0">
                  <a:solidFill>
                    <a:srgbClr val="92BDA3"/>
                  </a:solidFill>
                </a:rPr>
                <a:t>Jacobs et al. </a:t>
              </a:r>
              <a:r>
                <a:rPr lang="en-US" sz="1000" i="1" dirty="0" err="1">
                  <a:solidFill>
                    <a:srgbClr val="92BDA3"/>
                  </a:solidFill>
                </a:rPr>
                <a:t>Alz</a:t>
              </a:r>
              <a:r>
                <a:rPr lang="en-US" sz="1000" i="1" dirty="0">
                  <a:solidFill>
                    <a:srgbClr val="92BDA3"/>
                  </a:solidFill>
                </a:rPr>
                <a:t>. &amp; Dementia</a:t>
              </a:r>
              <a:endParaRPr lang="en-US" sz="1000" dirty="0">
                <a:solidFill>
                  <a:srgbClr val="92BDA3"/>
                </a:solidFill>
              </a:endParaRPr>
            </a:p>
          </p:txBody>
        </p:sp>
        <p:sp>
          <p:nvSpPr>
            <p:cNvPr id="50" name="TextBox 49">
              <a:extLst>
                <a:ext uri="{FF2B5EF4-FFF2-40B4-BE49-F238E27FC236}">
                  <a16:creationId xmlns:a16="http://schemas.microsoft.com/office/drawing/2014/main" id="{3F878090-A8ED-DB32-43AE-D41B612ECDE8}"/>
                </a:ext>
              </a:extLst>
            </p:cNvPr>
            <p:cNvSpPr txBox="1"/>
            <p:nvPr/>
          </p:nvSpPr>
          <p:spPr>
            <a:xfrm>
              <a:off x="6735542" y="3738591"/>
              <a:ext cx="1996060" cy="246221"/>
            </a:xfrm>
            <a:prstGeom prst="rect">
              <a:avLst/>
            </a:prstGeom>
            <a:noFill/>
          </p:spPr>
          <p:txBody>
            <a:bodyPr wrap="none" rtlCol="0">
              <a:spAutoFit/>
            </a:bodyPr>
            <a:lstStyle/>
            <a:p>
              <a:pPr algn="r"/>
              <a:r>
                <a:rPr lang="en-US" sz="1000" dirty="0" err="1">
                  <a:solidFill>
                    <a:srgbClr val="92BDA3"/>
                  </a:solidFill>
                </a:rPr>
                <a:t>Gilvesy</a:t>
              </a:r>
              <a:r>
                <a:rPr lang="en-US" sz="1000" dirty="0">
                  <a:solidFill>
                    <a:srgbClr val="92BDA3"/>
                  </a:solidFill>
                </a:rPr>
                <a:t> et al. </a:t>
              </a:r>
              <a:r>
                <a:rPr lang="en-US" sz="1000" i="1" dirty="0" err="1">
                  <a:solidFill>
                    <a:srgbClr val="92BDA3"/>
                  </a:solidFill>
                </a:rPr>
                <a:t>Neuropathologica</a:t>
              </a:r>
              <a:endParaRPr lang="en-US" sz="1000" dirty="0">
                <a:solidFill>
                  <a:srgbClr val="92BDA3"/>
                </a:solidFill>
              </a:endParaRPr>
            </a:p>
          </p:txBody>
        </p:sp>
        <p:sp>
          <p:nvSpPr>
            <p:cNvPr id="51" name="TextBox 50">
              <a:extLst>
                <a:ext uri="{FF2B5EF4-FFF2-40B4-BE49-F238E27FC236}">
                  <a16:creationId xmlns:a16="http://schemas.microsoft.com/office/drawing/2014/main" id="{B0AAA0D6-3A05-C89F-655F-6531839A9A00}"/>
                </a:ext>
              </a:extLst>
            </p:cNvPr>
            <p:cNvSpPr txBox="1"/>
            <p:nvPr/>
          </p:nvSpPr>
          <p:spPr>
            <a:xfrm>
              <a:off x="6669819" y="4492640"/>
              <a:ext cx="2061783" cy="246221"/>
            </a:xfrm>
            <a:prstGeom prst="rect">
              <a:avLst/>
            </a:prstGeom>
            <a:noFill/>
          </p:spPr>
          <p:txBody>
            <a:bodyPr wrap="none" rtlCol="0">
              <a:spAutoFit/>
            </a:bodyPr>
            <a:lstStyle/>
            <a:p>
              <a:pPr algn="r"/>
              <a:r>
                <a:rPr lang="en-US" sz="1000" dirty="0">
                  <a:solidFill>
                    <a:srgbClr val="92BDA3"/>
                  </a:solidFill>
                </a:rPr>
                <a:t>Murray et al. </a:t>
              </a:r>
              <a:r>
                <a:rPr lang="en-US" sz="1000" i="1" dirty="0">
                  <a:solidFill>
                    <a:srgbClr val="92BDA3"/>
                  </a:solidFill>
                </a:rPr>
                <a:t>Neurodegeneration</a:t>
              </a:r>
              <a:endParaRPr lang="en-US" sz="1000" dirty="0">
                <a:solidFill>
                  <a:srgbClr val="92BDA3"/>
                </a:solidFill>
              </a:endParaRPr>
            </a:p>
          </p:txBody>
        </p:sp>
      </p:grpSp>
      <p:cxnSp>
        <p:nvCxnSpPr>
          <p:cNvPr id="105" name="Google Shape;105;p2"/>
          <p:cNvCxnSpPr>
            <a:cxnSpLocks/>
          </p:cNvCxnSpPr>
          <p:nvPr/>
        </p:nvCxnSpPr>
        <p:spPr>
          <a:xfrm flipH="1">
            <a:off x="-23675" y="882660"/>
            <a:ext cx="9190233" cy="0"/>
          </a:xfrm>
          <a:prstGeom prst="straightConnector1">
            <a:avLst/>
          </a:prstGeom>
          <a:noFill/>
          <a:ln w="76200" cap="flat" cmpd="sng">
            <a:solidFill>
              <a:srgbClr val="FFA400"/>
            </a:solidFill>
            <a:prstDash val="solid"/>
            <a:round/>
            <a:headEnd type="none" w="sm" len="sm"/>
            <a:tailEnd type="none" w="sm" len="sm"/>
          </a:ln>
        </p:spPr>
      </p:cxnSp>
      <p:pic>
        <p:nvPicPr>
          <p:cNvPr id="108" name="Google Shape;108;p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1279" y="4801624"/>
            <a:ext cx="9166558" cy="59637"/>
          </a:xfrm>
          <a:prstGeom prst="rect">
            <a:avLst/>
          </a:prstGeom>
          <a:noFill/>
          <a:ln>
            <a:noFill/>
          </a:ln>
        </p:spPr>
      </p:pic>
      <p:sp>
        <p:nvSpPr>
          <p:cNvPr id="38" name="TextBox 37">
            <a:extLst>
              <a:ext uri="{FF2B5EF4-FFF2-40B4-BE49-F238E27FC236}">
                <a16:creationId xmlns:a16="http://schemas.microsoft.com/office/drawing/2014/main" id="{B7C59C11-097A-424B-ED29-4C88A6533533}"/>
              </a:ext>
            </a:extLst>
          </p:cNvPr>
          <p:cNvSpPr txBox="1"/>
          <p:nvPr/>
        </p:nvSpPr>
        <p:spPr>
          <a:xfrm>
            <a:off x="4316408" y="3883595"/>
            <a:ext cx="1688283" cy="307777"/>
          </a:xfrm>
          <a:prstGeom prst="rect">
            <a:avLst/>
          </a:prstGeom>
          <a:noFill/>
        </p:spPr>
        <p:txBody>
          <a:bodyPr wrap="none" rtlCol="0">
            <a:spAutoFit/>
          </a:bodyPr>
          <a:lstStyle/>
          <a:p>
            <a:r>
              <a:rPr lang="en-US" dirty="0">
                <a:solidFill>
                  <a:srgbClr val="4A0D66"/>
                </a:solidFill>
              </a:rPr>
              <a:t>Decreased Anxiety</a:t>
            </a:r>
          </a:p>
        </p:txBody>
      </p:sp>
      <p:sp>
        <p:nvSpPr>
          <p:cNvPr id="40" name="TextBox 39">
            <a:extLst>
              <a:ext uri="{FF2B5EF4-FFF2-40B4-BE49-F238E27FC236}">
                <a16:creationId xmlns:a16="http://schemas.microsoft.com/office/drawing/2014/main" id="{9555B5FA-844B-460B-B26E-73AA3DA04076}"/>
              </a:ext>
            </a:extLst>
          </p:cNvPr>
          <p:cNvSpPr txBox="1"/>
          <p:nvPr/>
        </p:nvSpPr>
        <p:spPr>
          <a:xfrm>
            <a:off x="4316637" y="3665231"/>
            <a:ext cx="1766830" cy="307777"/>
          </a:xfrm>
          <a:prstGeom prst="rect">
            <a:avLst/>
          </a:prstGeom>
          <a:noFill/>
        </p:spPr>
        <p:txBody>
          <a:bodyPr wrap="none" rtlCol="0">
            <a:spAutoFit/>
          </a:bodyPr>
          <a:lstStyle/>
          <a:p>
            <a:r>
              <a:rPr lang="en-US" dirty="0">
                <a:solidFill>
                  <a:srgbClr val="4A0D66"/>
                </a:solidFill>
              </a:rPr>
              <a:t>Increased Alertness</a:t>
            </a:r>
          </a:p>
        </p:txBody>
      </p:sp>
      <p:grpSp>
        <p:nvGrpSpPr>
          <p:cNvPr id="49" name="Group 48">
            <a:extLst>
              <a:ext uri="{FF2B5EF4-FFF2-40B4-BE49-F238E27FC236}">
                <a16:creationId xmlns:a16="http://schemas.microsoft.com/office/drawing/2014/main" id="{FC90257C-3D6A-F161-99B7-0B6A3F59E9AC}"/>
              </a:ext>
            </a:extLst>
          </p:cNvPr>
          <p:cNvGrpSpPr/>
          <p:nvPr/>
        </p:nvGrpSpPr>
        <p:grpSpPr>
          <a:xfrm>
            <a:off x="99054" y="1692207"/>
            <a:ext cx="5787781" cy="1873326"/>
            <a:chOff x="99054" y="1692207"/>
            <a:chExt cx="5787781" cy="1873326"/>
          </a:xfrm>
        </p:grpSpPr>
        <p:pic>
          <p:nvPicPr>
            <p:cNvPr id="5" name="Picture 4">
              <a:extLst>
                <a:ext uri="{FF2B5EF4-FFF2-40B4-BE49-F238E27FC236}">
                  <a16:creationId xmlns:a16="http://schemas.microsoft.com/office/drawing/2014/main" id="{313BD8CF-83B8-392D-786F-2C113AB1406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9054" y="1692207"/>
              <a:ext cx="2367855" cy="1644784"/>
            </a:xfrm>
            <a:prstGeom prst="rect">
              <a:avLst/>
            </a:prstGeom>
          </p:spPr>
        </p:pic>
        <p:pic>
          <p:nvPicPr>
            <p:cNvPr id="53" name="Picture 52">
              <a:extLst>
                <a:ext uri="{FF2B5EF4-FFF2-40B4-BE49-F238E27FC236}">
                  <a16:creationId xmlns:a16="http://schemas.microsoft.com/office/drawing/2014/main" id="{1C911E91-2D08-E6E9-9F79-E17170D545C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164344" y="1789875"/>
              <a:ext cx="2367855" cy="1644786"/>
            </a:xfrm>
            <a:prstGeom prst="rect">
              <a:avLst/>
            </a:prstGeom>
          </p:spPr>
        </p:pic>
        <p:pic>
          <p:nvPicPr>
            <p:cNvPr id="54" name="Picture 53">
              <a:extLst>
                <a:ext uri="{FF2B5EF4-FFF2-40B4-BE49-F238E27FC236}">
                  <a16:creationId xmlns:a16="http://schemas.microsoft.com/office/drawing/2014/main" id="{521879D1-6F56-D141-F26C-3F90A1A5BF1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376454" y="1903229"/>
              <a:ext cx="1510381" cy="1662304"/>
            </a:xfrm>
            <a:prstGeom prst="rect">
              <a:avLst/>
            </a:prstGeom>
          </p:spPr>
        </p:pic>
        <p:sp>
          <p:nvSpPr>
            <p:cNvPr id="62" name="Rectangle 61">
              <a:extLst>
                <a:ext uri="{FF2B5EF4-FFF2-40B4-BE49-F238E27FC236}">
                  <a16:creationId xmlns:a16="http://schemas.microsoft.com/office/drawing/2014/main" id="{F6483799-9F72-9BD1-460B-55D55398094E}"/>
                </a:ext>
              </a:extLst>
            </p:cNvPr>
            <p:cNvSpPr/>
            <p:nvPr/>
          </p:nvSpPr>
          <p:spPr>
            <a:xfrm>
              <a:off x="3903221" y="3096938"/>
              <a:ext cx="164892" cy="270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E2FB377-AC84-4AD2-10D3-D6655E492F0F}"/>
                </a:ext>
              </a:extLst>
            </p:cNvPr>
            <p:cNvSpPr/>
            <p:nvPr/>
          </p:nvSpPr>
          <p:spPr>
            <a:xfrm>
              <a:off x="1804614" y="3129964"/>
              <a:ext cx="164892" cy="270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4972190F-7EEF-3217-946A-001D0C48E4AF}"/>
              </a:ext>
            </a:extLst>
          </p:cNvPr>
          <p:cNvSpPr txBox="1"/>
          <p:nvPr/>
        </p:nvSpPr>
        <p:spPr>
          <a:xfrm>
            <a:off x="0" y="968398"/>
            <a:ext cx="6664004" cy="338554"/>
          </a:xfrm>
          <a:prstGeom prst="rect">
            <a:avLst/>
          </a:prstGeom>
          <a:noFill/>
        </p:spPr>
        <p:txBody>
          <a:bodyPr wrap="none" rtlCol="0">
            <a:spAutoFit/>
          </a:bodyPr>
          <a:lstStyle/>
          <a:p>
            <a:r>
              <a:rPr lang="en-US" sz="1600" b="1" dirty="0">
                <a:solidFill>
                  <a:srgbClr val="4A0D66"/>
                </a:solidFill>
              </a:rPr>
              <a:t>Neuropsychiatric Symptoms Related to LC Structural Connectivity </a:t>
            </a:r>
          </a:p>
        </p:txBody>
      </p:sp>
      <p:cxnSp>
        <p:nvCxnSpPr>
          <p:cNvPr id="11" name="Straight Arrow Connector 10">
            <a:extLst>
              <a:ext uri="{FF2B5EF4-FFF2-40B4-BE49-F238E27FC236}">
                <a16:creationId xmlns:a16="http://schemas.microsoft.com/office/drawing/2014/main" id="{A8EAE30F-75AA-5857-C204-4E6D84ADFE2F}"/>
              </a:ext>
            </a:extLst>
          </p:cNvPr>
          <p:cNvCxnSpPr>
            <a:cxnSpLocks/>
          </p:cNvCxnSpPr>
          <p:nvPr/>
        </p:nvCxnSpPr>
        <p:spPr>
          <a:xfrm>
            <a:off x="1017831" y="3575367"/>
            <a:ext cx="4113813" cy="9732"/>
          </a:xfrm>
          <a:prstGeom prst="straightConnector1">
            <a:avLst/>
          </a:prstGeom>
          <a:ln w="38100">
            <a:solidFill>
              <a:srgbClr val="4A0D66"/>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a:extLst>
              <a:ext uri="{FF2B5EF4-FFF2-40B4-BE49-F238E27FC236}">
                <a16:creationId xmlns:a16="http://schemas.microsoft.com/office/drawing/2014/main" id="{DC576C7A-AEE8-257D-36CB-6750655548B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312102" y="-1398"/>
            <a:ext cx="849473" cy="849473"/>
          </a:xfrm>
          <a:prstGeom prst="rect">
            <a:avLst/>
          </a:prstGeom>
        </p:spPr>
      </p:pic>
    </p:spTree>
    <p:extLst>
      <p:ext uri="{BB962C8B-B14F-4D97-AF65-F5344CB8AC3E}">
        <p14:creationId xmlns:p14="http://schemas.microsoft.com/office/powerpoint/2010/main" val="151229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11279" y="9132"/>
            <a:ext cx="9144000" cy="479248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0" y="9133"/>
            <a:ext cx="9144000" cy="873525"/>
          </a:xfrm>
          <a:prstGeom prst="rect">
            <a:avLst/>
          </a:prstGeom>
          <a:solidFill>
            <a:srgbClr val="4A0D66"/>
          </a:solidFill>
          <a:ln w="25400" cap="flat" cmpd="sng">
            <a:solidFill>
              <a:srgbClr val="4A0D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2" descr="Image result for twitter logo with transparent background"/>
          <p:cNvSpPr/>
          <p:nvPr/>
        </p:nvSpPr>
        <p:spPr>
          <a:xfrm>
            <a:off x="155575" y="-108347"/>
            <a:ext cx="304800" cy="2286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54" name="Picture 6">
            <a:extLst>
              <a:ext uri="{FF2B5EF4-FFF2-40B4-BE49-F238E27FC236}">
                <a16:creationId xmlns:a16="http://schemas.microsoft.com/office/drawing/2014/main" id="{8913C973-7526-4505-5B01-12DCC8154B8E}"/>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6140" b="94298" l="2724" r="92607">
                        <a14:foregroundMark x1="24903" y1="75439" x2="26459" y2="64035"/>
                        <a14:foregroundMark x1="22568" y1="6579" x2="39300" y2="8333"/>
                        <a14:foregroundMark x1="55642" y1="94298" x2="61868" y2="91667"/>
                        <a14:foregroundMark x1="69650" y1="16667" x2="75097" y2="28070"/>
                        <a14:foregroundMark x1="88716" y1="72807" x2="92607" y2="62719"/>
                        <a14:backgroundMark x1="1946" y1="42544" x2="4280" y2="45175"/>
                        <a14:backgroundMark x1="2724" y1="32018" x2="3113" y2="39474"/>
                        <a14:backgroundMark x1="2724" y1="41228" x2="2724" y2="35088"/>
                        <a14:backgroundMark x1="1946" y1="31140" x2="3113" y2="42544"/>
                        <a14:backgroundMark x1="77432" y1="36842" x2="77043" y2="38596"/>
                        <a14:backgroundMark x1="77432" y1="30702" x2="81712" y2="37719"/>
                        <a14:backgroundMark x1="84047" y1="39912" x2="80156" y2="39035"/>
                        <a14:backgroundMark x1="78210" y1="28070" x2="78210" y2="33333"/>
                        <a14:backgroundMark x1="65370" y1="87719" x2="80156" y2="77632"/>
                        <a14:backgroundMark x1="64202" y1="85965" x2="78988" y2="78509"/>
                        <a14:backgroundMark x1="78988" y1="80263" x2="76265" y2="83333"/>
                        <a14:backgroundMark x1="74319" y1="84211" x2="74319" y2="84211"/>
                        <a14:backgroundMark x1="75097" y1="84649" x2="75097" y2="84649"/>
                        <a14:backgroundMark x1="75097" y1="79825" x2="75097" y2="82895"/>
                        <a14:backgroundMark x1="20623" y1="75877" x2="21012" y2="82456"/>
                      </a14:backgroundRemoval>
                    </a14:imgEffect>
                  </a14:imgLayer>
                </a14:imgProps>
              </a:ext>
              <a:ext uri="{28A0092B-C50C-407E-A947-70E740481C1C}">
                <a14:useLocalDpi xmlns:a14="http://schemas.microsoft.com/office/drawing/2010/main"/>
              </a:ext>
            </a:extLst>
          </a:blip>
          <a:srcRect/>
          <a:stretch/>
        </p:blipFill>
        <p:spPr bwMode="auto">
          <a:xfrm>
            <a:off x="74050" y="75051"/>
            <a:ext cx="386325" cy="34217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4;p2">
            <a:extLst>
              <a:ext uri="{FF2B5EF4-FFF2-40B4-BE49-F238E27FC236}">
                <a16:creationId xmlns:a16="http://schemas.microsoft.com/office/drawing/2014/main" id="{E1C0AB2E-2504-CD57-1AED-4F10BB8B6283}"/>
              </a:ext>
            </a:extLst>
          </p:cNvPr>
          <p:cNvSpPr txBox="1"/>
          <p:nvPr/>
        </p:nvSpPr>
        <p:spPr>
          <a:xfrm>
            <a:off x="627229" y="85345"/>
            <a:ext cx="8361196" cy="7114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DD99BC"/>
                </a:solidFill>
                <a:latin typeface="Arial"/>
                <a:ea typeface="Arial"/>
                <a:cs typeface="Arial"/>
                <a:sym typeface="Arial"/>
              </a:rPr>
              <a:t>Area 1: Neuropsychiatric Symptoms</a:t>
            </a:r>
            <a:endParaRPr sz="2000" b="1" dirty="0">
              <a:solidFill>
                <a:srgbClr val="DD99BC"/>
              </a:solidFill>
            </a:endParaRPr>
          </a:p>
          <a:p>
            <a:pPr marL="0" marR="0" lvl="0" indent="0" algn="l" rtl="0">
              <a:lnSpc>
                <a:spcPct val="100000"/>
              </a:lnSpc>
              <a:spcBef>
                <a:spcPts val="0"/>
              </a:spcBef>
              <a:spcAft>
                <a:spcPts val="0"/>
              </a:spcAft>
              <a:buClr>
                <a:srgbClr val="000000"/>
              </a:buClr>
              <a:buSzPts val="2000"/>
              <a:buFont typeface="Arial"/>
              <a:buNone/>
            </a:pPr>
            <a:endParaRPr sz="2000" b="1" dirty="0">
              <a:solidFill>
                <a:schemeClr val="lt1"/>
              </a:solidFill>
            </a:endParaRPr>
          </a:p>
        </p:txBody>
      </p:sp>
      <p:sp>
        <p:nvSpPr>
          <p:cNvPr id="7" name="TextBox 6">
            <a:extLst>
              <a:ext uri="{FF2B5EF4-FFF2-40B4-BE49-F238E27FC236}">
                <a16:creationId xmlns:a16="http://schemas.microsoft.com/office/drawing/2014/main" id="{682F9EFE-44C7-0C60-DABB-080410A56A3F}"/>
              </a:ext>
            </a:extLst>
          </p:cNvPr>
          <p:cNvSpPr txBox="1"/>
          <p:nvPr/>
        </p:nvSpPr>
        <p:spPr>
          <a:xfrm>
            <a:off x="2788097" y="4490018"/>
            <a:ext cx="3743332" cy="307777"/>
          </a:xfrm>
          <a:prstGeom prst="rect">
            <a:avLst/>
          </a:prstGeom>
          <a:noFill/>
        </p:spPr>
        <p:txBody>
          <a:bodyPr wrap="none" rtlCol="0">
            <a:spAutoFit/>
          </a:bodyPr>
          <a:lstStyle/>
          <a:p>
            <a:pPr algn="r"/>
            <a:r>
              <a:rPr lang="en-US" b="1" dirty="0">
                <a:solidFill>
                  <a:srgbClr val="DD99BC"/>
                </a:solidFill>
              </a:rPr>
              <a:t>Cassidy et al. </a:t>
            </a:r>
            <a:r>
              <a:rPr lang="en-US" b="1" i="1" dirty="0">
                <a:solidFill>
                  <a:srgbClr val="DD99BC"/>
                </a:solidFill>
              </a:rPr>
              <a:t>Neuropsychopharmacology</a:t>
            </a:r>
          </a:p>
        </p:txBody>
      </p:sp>
      <p:sp>
        <p:nvSpPr>
          <p:cNvPr id="12" name="Rectangle 11">
            <a:extLst>
              <a:ext uri="{FF2B5EF4-FFF2-40B4-BE49-F238E27FC236}">
                <a16:creationId xmlns:a16="http://schemas.microsoft.com/office/drawing/2014/main" id="{FA3ED0E6-44EB-F05F-B08D-F9BF13372667}"/>
              </a:ext>
            </a:extLst>
          </p:cNvPr>
          <p:cNvSpPr/>
          <p:nvPr/>
        </p:nvSpPr>
        <p:spPr>
          <a:xfrm>
            <a:off x="1510117" y="1087315"/>
            <a:ext cx="3741594" cy="327688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0A56E40-D4A2-9398-E9C1-916AD376947C}"/>
              </a:ext>
            </a:extLst>
          </p:cNvPr>
          <p:cNvGrpSpPr/>
          <p:nvPr/>
        </p:nvGrpSpPr>
        <p:grpSpPr>
          <a:xfrm>
            <a:off x="6453414" y="899227"/>
            <a:ext cx="2769569" cy="3978603"/>
            <a:chOff x="6453414" y="899227"/>
            <a:chExt cx="2769569" cy="3978603"/>
          </a:xfrm>
        </p:grpSpPr>
        <p:sp>
          <p:nvSpPr>
            <p:cNvPr id="9" name="Rectangle 8">
              <a:extLst>
                <a:ext uri="{FF2B5EF4-FFF2-40B4-BE49-F238E27FC236}">
                  <a16:creationId xmlns:a16="http://schemas.microsoft.com/office/drawing/2014/main" id="{AB3E0CE6-E020-31BF-22EE-BD38CA7F19CC}"/>
                </a:ext>
              </a:extLst>
            </p:cNvPr>
            <p:cNvSpPr/>
            <p:nvPr/>
          </p:nvSpPr>
          <p:spPr>
            <a:xfrm>
              <a:off x="6531429" y="899227"/>
              <a:ext cx="2635129" cy="3978603"/>
            </a:xfrm>
            <a:prstGeom prst="rect">
              <a:avLst/>
            </a:prstGeom>
            <a:solidFill>
              <a:srgbClr val="4A0D6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4B1DFDBD-0099-6361-52D5-5096EDA96733}"/>
                </a:ext>
              </a:extLst>
            </p:cNvPr>
            <p:cNvCxnSpPr>
              <a:cxnSpLocks/>
            </p:cNvCxnSpPr>
            <p:nvPr/>
          </p:nvCxnSpPr>
          <p:spPr>
            <a:xfrm>
              <a:off x="8748034" y="993783"/>
              <a:ext cx="0" cy="3727073"/>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17D92-903B-114F-93E8-5FB18A11D3C7}"/>
                </a:ext>
              </a:extLst>
            </p:cNvPr>
            <p:cNvCxnSpPr>
              <a:cxnSpLocks/>
            </p:cNvCxnSpPr>
            <p:nvPr/>
          </p:nvCxnSpPr>
          <p:spPr>
            <a:xfrm>
              <a:off x="8660570" y="107342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2B1386D-84D1-3992-482D-56820B882420}"/>
                </a:ext>
              </a:extLst>
            </p:cNvPr>
            <p:cNvCxnSpPr>
              <a:cxnSpLocks/>
            </p:cNvCxnSpPr>
            <p:nvPr/>
          </p:nvCxnSpPr>
          <p:spPr>
            <a:xfrm>
              <a:off x="8660570" y="1383768"/>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F8D6413-8B1B-FB8E-C429-92364FA545D2}"/>
                </a:ext>
              </a:extLst>
            </p:cNvPr>
            <p:cNvCxnSpPr>
              <a:cxnSpLocks/>
            </p:cNvCxnSpPr>
            <p:nvPr/>
          </p:nvCxnSpPr>
          <p:spPr>
            <a:xfrm>
              <a:off x="8660569" y="1694110"/>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26041D2-4389-C61D-36C7-0E549B43B005}"/>
                </a:ext>
              </a:extLst>
            </p:cNvPr>
            <p:cNvCxnSpPr>
              <a:cxnSpLocks/>
            </p:cNvCxnSpPr>
            <p:nvPr/>
          </p:nvCxnSpPr>
          <p:spPr>
            <a:xfrm>
              <a:off x="8660568" y="2004452"/>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CC32D72-A513-BBAD-9BF6-C9F1CFAB5D31}"/>
                </a:ext>
              </a:extLst>
            </p:cNvPr>
            <p:cNvCxnSpPr>
              <a:cxnSpLocks/>
            </p:cNvCxnSpPr>
            <p:nvPr/>
          </p:nvCxnSpPr>
          <p:spPr>
            <a:xfrm>
              <a:off x="8660568" y="2314794"/>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7E236F2-8BE0-E9DA-1A7E-13A674AF8225}"/>
                </a:ext>
              </a:extLst>
            </p:cNvPr>
            <p:cNvCxnSpPr>
              <a:cxnSpLocks/>
            </p:cNvCxnSpPr>
            <p:nvPr/>
          </p:nvCxnSpPr>
          <p:spPr>
            <a:xfrm>
              <a:off x="8660568" y="262513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461F901-F3E9-F808-E935-01D52C42DCB0}"/>
                </a:ext>
              </a:extLst>
            </p:cNvPr>
            <p:cNvCxnSpPr>
              <a:cxnSpLocks/>
            </p:cNvCxnSpPr>
            <p:nvPr/>
          </p:nvCxnSpPr>
          <p:spPr>
            <a:xfrm>
              <a:off x="8660568" y="2935478"/>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D04B9A4-2087-0695-ED64-1102DB3579D7}"/>
                </a:ext>
              </a:extLst>
            </p:cNvPr>
            <p:cNvCxnSpPr>
              <a:cxnSpLocks/>
            </p:cNvCxnSpPr>
            <p:nvPr/>
          </p:nvCxnSpPr>
          <p:spPr>
            <a:xfrm>
              <a:off x="8660568" y="3245820"/>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33E64E6-098C-94BD-BB92-0EA06FFD4AAA}"/>
                </a:ext>
              </a:extLst>
            </p:cNvPr>
            <p:cNvCxnSpPr>
              <a:cxnSpLocks/>
            </p:cNvCxnSpPr>
            <p:nvPr/>
          </p:nvCxnSpPr>
          <p:spPr>
            <a:xfrm>
              <a:off x="8660567" y="3556162"/>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2A01553-9BDB-91D1-CB05-10842874F2CB}"/>
                </a:ext>
              </a:extLst>
            </p:cNvPr>
            <p:cNvCxnSpPr>
              <a:cxnSpLocks/>
            </p:cNvCxnSpPr>
            <p:nvPr/>
          </p:nvCxnSpPr>
          <p:spPr>
            <a:xfrm>
              <a:off x="8660567" y="3866504"/>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92457B5-E1FC-5AC7-AA73-1C6379F4495F}"/>
                </a:ext>
              </a:extLst>
            </p:cNvPr>
            <p:cNvCxnSpPr>
              <a:cxnSpLocks/>
            </p:cNvCxnSpPr>
            <p:nvPr/>
          </p:nvCxnSpPr>
          <p:spPr>
            <a:xfrm>
              <a:off x="8660567" y="417684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4F31B92-98FE-BB7A-4D90-464797456741}"/>
                </a:ext>
              </a:extLst>
            </p:cNvPr>
            <p:cNvCxnSpPr>
              <a:cxnSpLocks/>
            </p:cNvCxnSpPr>
            <p:nvPr/>
          </p:nvCxnSpPr>
          <p:spPr>
            <a:xfrm>
              <a:off x="8660567" y="4487185"/>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D1B3EFC4-78DE-3D00-2F26-8B568DF78809}"/>
                </a:ext>
              </a:extLst>
            </p:cNvPr>
            <p:cNvSpPr txBox="1"/>
            <p:nvPr/>
          </p:nvSpPr>
          <p:spPr>
            <a:xfrm>
              <a:off x="8796263" y="946225"/>
              <a:ext cx="389850" cy="246221"/>
            </a:xfrm>
            <a:prstGeom prst="rect">
              <a:avLst/>
            </a:prstGeom>
            <a:noFill/>
          </p:spPr>
          <p:txBody>
            <a:bodyPr wrap="none" rtlCol="0">
              <a:spAutoFit/>
            </a:bodyPr>
            <a:lstStyle/>
            <a:p>
              <a:r>
                <a:rPr lang="en-US" sz="1000" dirty="0">
                  <a:solidFill>
                    <a:schemeClr val="bg1"/>
                  </a:solidFill>
                </a:rPr>
                <a:t>Jan</a:t>
              </a:r>
            </a:p>
          </p:txBody>
        </p:sp>
        <p:sp>
          <p:nvSpPr>
            <p:cNvPr id="59" name="TextBox 58">
              <a:extLst>
                <a:ext uri="{FF2B5EF4-FFF2-40B4-BE49-F238E27FC236}">
                  <a16:creationId xmlns:a16="http://schemas.microsoft.com/office/drawing/2014/main" id="{3E60A9A6-D068-0AE6-D059-3D94199AE36C}"/>
                </a:ext>
              </a:extLst>
            </p:cNvPr>
            <p:cNvSpPr txBox="1"/>
            <p:nvPr/>
          </p:nvSpPr>
          <p:spPr>
            <a:xfrm>
              <a:off x="8796263" y="1240534"/>
              <a:ext cx="404278" cy="246221"/>
            </a:xfrm>
            <a:prstGeom prst="rect">
              <a:avLst/>
            </a:prstGeom>
            <a:noFill/>
          </p:spPr>
          <p:txBody>
            <a:bodyPr wrap="none" rtlCol="0">
              <a:spAutoFit/>
            </a:bodyPr>
            <a:lstStyle/>
            <a:p>
              <a:r>
                <a:rPr lang="en-US" sz="1000" dirty="0">
                  <a:solidFill>
                    <a:schemeClr val="bg1"/>
                  </a:solidFill>
                </a:rPr>
                <a:t>Feb</a:t>
              </a:r>
            </a:p>
          </p:txBody>
        </p:sp>
        <p:sp>
          <p:nvSpPr>
            <p:cNvPr id="60" name="TextBox 59">
              <a:extLst>
                <a:ext uri="{FF2B5EF4-FFF2-40B4-BE49-F238E27FC236}">
                  <a16:creationId xmlns:a16="http://schemas.microsoft.com/office/drawing/2014/main" id="{0600823A-F44F-F541-835A-2916299274AB}"/>
                </a:ext>
              </a:extLst>
            </p:cNvPr>
            <p:cNvSpPr txBox="1"/>
            <p:nvPr/>
          </p:nvSpPr>
          <p:spPr>
            <a:xfrm>
              <a:off x="8796263" y="1559384"/>
              <a:ext cx="405880" cy="246221"/>
            </a:xfrm>
            <a:prstGeom prst="rect">
              <a:avLst/>
            </a:prstGeom>
            <a:noFill/>
          </p:spPr>
          <p:txBody>
            <a:bodyPr wrap="none" rtlCol="0">
              <a:spAutoFit/>
            </a:bodyPr>
            <a:lstStyle/>
            <a:p>
              <a:r>
                <a:rPr lang="en-US" sz="1000" dirty="0">
                  <a:solidFill>
                    <a:schemeClr val="bg1"/>
                  </a:solidFill>
                </a:rPr>
                <a:t>Mar</a:t>
              </a:r>
            </a:p>
          </p:txBody>
        </p:sp>
        <p:sp>
          <p:nvSpPr>
            <p:cNvPr id="61" name="TextBox 60">
              <a:extLst>
                <a:ext uri="{FF2B5EF4-FFF2-40B4-BE49-F238E27FC236}">
                  <a16:creationId xmlns:a16="http://schemas.microsoft.com/office/drawing/2014/main" id="{2D0058EA-43E9-BB32-4FB8-CE84EA5778C1}"/>
                </a:ext>
              </a:extLst>
            </p:cNvPr>
            <p:cNvSpPr txBox="1"/>
            <p:nvPr/>
          </p:nvSpPr>
          <p:spPr>
            <a:xfrm>
              <a:off x="8796263" y="1878234"/>
              <a:ext cx="383438" cy="246221"/>
            </a:xfrm>
            <a:prstGeom prst="rect">
              <a:avLst/>
            </a:prstGeom>
            <a:noFill/>
          </p:spPr>
          <p:txBody>
            <a:bodyPr wrap="none" rtlCol="0">
              <a:spAutoFit/>
            </a:bodyPr>
            <a:lstStyle/>
            <a:p>
              <a:r>
                <a:rPr lang="en-US" sz="1000" dirty="0">
                  <a:solidFill>
                    <a:schemeClr val="bg1"/>
                  </a:solidFill>
                </a:rPr>
                <a:t>Apr</a:t>
              </a:r>
            </a:p>
          </p:txBody>
        </p:sp>
        <p:sp>
          <p:nvSpPr>
            <p:cNvPr id="62" name="TextBox 61">
              <a:extLst>
                <a:ext uri="{FF2B5EF4-FFF2-40B4-BE49-F238E27FC236}">
                  <a16:creationId xmlns:a16="http://schemas.microsoft.com/office/drawing/2014/main" id="{FD859635-3C45-B412-A184-8DF1613CD9F4}"/>
                </a:ext>
              </a:extLst>
            </p:cNvPr>
            <p:cNvSpPr txBox="1"/>
            <p:nvPr/>
          </p:nvSpPr>
          <p:spPr>
            <a:xfrm>
              <a:off x="8796263" y="2188267"/>
              <a:ext cx="426720" cy="246221"/>
            </a:xfrm>
            <a:prstGeom prst="rect">
              <a:avLst/>
            </a:prstGeom>
            <a:noFill/>
          </p:spPr>
          <p:txBody>
            <a:bodyPr wrap="none" rtlCol="0">
              <a:spAutoFit/>
            </a:bodyPr>
            <a:lstStyle/>
            <a:p>
              <a:r>
                <a:rPr lang="en-US" sz="1000" dirty="0">
                  <a:solidFill>
                    <a:schemeClr val="bg1"/>
                  </a:solidFill>
                </a:rPr>
                <a:t>May</a:t>
              </a:r>
            </a:p>
          </p:txBody>
        </p:sp>
        <p:sp>
          <p:nvSpPr>
            <p:cNvPr id="63" name="TextBox 62">
              <a:extLst>
                <a:ext uri="{FF2B5EF4-FFF2-40B4-BE49-F238E27FC236}">
                  <a16:creationId xmlns:a16="http://schemas.microsoft.com/office/drawing/2014/main" id="{9130AD1C-70E4-FD8D-690D-E841579FC830}"/>
                </a:ext>
              </a:extLst>
            </p:cNvPr>
            <p:cNvSpPr txBox="1"/>
            <p:nvPr/>
          </p:nvSpPr>
          <p:spPr>
            <a:xfrm>
              <a:off x="8796263" y="2498052"/>
              <a:ext cx="389850" cy="246221"/>
            </a:xfrm>
            <a:prstGeom prst="rect">
              <a:avLst/>
            </a:prstGeom>
            <a:noFill/>
          </p:spPr>
          <p:txBody>
            <a:bodyPr wrap="none" rtlCol="0">
              <a:spAutoFit/>
            </a:bodyPr>
            <a:lstStyle/>
            <a:p>
              <a:r>
                <a:rPr lang="en-US" sz="1000" dirty="0">
                  <a:solidFill>
                    <a:schemeClr val="bg1"/>
                  </a:solidFill>
                </a:rPr>
                <a:t>Jun</a:t>
              </a:r>
            </a:p>
          </p:txBody>
        </p:sp>
        <p:sp>
          <p:nvSpPr>
            <p:cNvPr id="64" name="TextBox 63">
              <a:extLst>
                <a:ext uri="{FF2B5EF4-FFF2-40B4-BE49-F238E27FC236}">
                  <a16:creationId xmlns:a16="http://schemas.microsoft.com/office/drawing/2014/main" id="{0BB965A2-2A19-6E42-A8A2-7233EBD5D2CF}"/>
                </a:ext>
              </a:extLst>
            </p:cNvPr>
            <p:cNvSpPr txBox="1"/>
            <p:nvPr/>
          </p:nvSpPr>
          <p:spPr>
            <a:xfrm>
              <a:off x="8796263" y="2794054"/>
              <a:ext cx="348172" cy="246221"/>
            </a:xfrm>
            <a:prstGeom prst="rect">
              <a:avLst/>
            </a:prstGeom>
            <a:noFill/>
          </p:spPr>
          <p:txBody>
            <a:bodyPr wrap="none" rtlCol="0">
              <a:spAutoFit/>
            </a:bodyPr>
            <a:lstStyle/>
            <a:p>
              <a:r>
                <a:rPr lang="en-US" sz="1000" dirty="0">
                  <a:solidFill>
                    <a:schemeClr val="bg1"/>
                  </a:solidFill>
                </a:rPr>
                <a:t>Jul</a:t>
              </a:r>
            </a:p>
          </p:txBody>
        </p:sp>
        <p:sp>
          <p:nvSpPr>
            <p:cNvPr id="65" name="TextBox 64">
              <a:extLst>
                <a:ext uri="{FF2B5EF4-FFF2-40B4-BE49-F238E27FC236}">
                  <a16:creationId xmlns:a16="http://schemas.microsoft.com/office/drawing/2014/main" id="{C63B0AFF-6748-E195-EE6A-D029B022684E}"/>
                </a:ext>
              </a:extLst>
            </p:cNvPr>
            <p:cNvSpPr txBox="1"/>
            <p:nvPr/>
          </p:nvSpPr>
          <p:spPr>
            <a:xfrm>
              <a:off x="8796263" y="3126683"/>
              <a:ext cx="410690" cy="246221"/>
            </a:xfrm>
            <a:prstGeom prst="rect">
              <a:avLst/>
            </a:prstGeom>
            <a:noFill/>
          </p:spPr>
          <p:txBody>
            <a:bodyPr wrap="none" rtlCol="0">
              <a:spAutoFit/>
            </a:bodyPr>
            <a:lstStyle/>
            <a:p>
              <a:r>
                <a:rPr lang="en-US" sz="1000" dirty="0">
                  <a:solidFill>
                    <a:schemeClr val="bg1"/>
                  </a:solidFill>
                </a:rPr>
                <a:t>Aug</a:t>
              </a:r>
            </a:p>
          </p:txBody>
        </p:sp>
        <p:sp>
          <p:nvSpPr>
            <p:cNvPr id="66" name="TextBox 65">
              <a:extLst>
                <a:ext uri="{FF2B5EF4-FFF2-40B4-BE49-F238E27FC236}">
                  <a16:creationId xmlns:a16="http://schemas.microsoft.com/office/drawing/2014/main" id="{A006514C-FCB7-FD2E-0195-92B31BC020BD}"/>
                </a:ext>
              </a:extLst>
            </p:cNvPr>
            <p:cNvSpPr txBox="1"/>
            <p:nvPr/>
          </p:nvSpPr>
          <p:spPr>
            <a:xfrm>
              <a:off x="8796263" y="3430061"/>
              <a:ext cx="410690" cy="246221"/>
            </a:xfrm>
            <a:prstGeom prst="rect">
              <a:avLst/>
            </a:prstGeom>
            <a:noFill/>
          </p:spPr>
          <p:txBody>
            <a:bodyPr wrap="none" rtlCol="0">
              <a:spAutoFit/>
            </a:bodyPr>
            <a:lstStyle/>
            <a:p>
              <a:r>
                <a:rPr lang="en-US" sz="1000" dirty="0">
                  <a:solidFill>
                    <a:schemeClr val="bg1"/>
                  </a:solidFill>
                </a:rPr>
                <a:t>Sep</a:t>
              </a:r>
            </a:p>
          </p:txBody>
        </p:sp>
        <p:sp>
          <p:nvSpPr>
            <p:cNvPr id="67" name="TextBox 66">
              <a:extLst>
                <a:ext uri="{FF2B5EF4-FFF2-40B4-BE49-F238E27FC236}">
                  <a16:creationId xmlns:a16="http://schemas.microsoft.com/office/drawing/2014/main" id="{6C49D0C9-0EDA-CA71-514C-23C67B9BE60A}"/>
                </a:ext>
              </a:extLst>
            </p:cNvPr>
            <p:cNvSpPr txBox="1"/>
            <p:nvPr/>
          </p:nvSpPr>
          <p:spPr>
            <a:xfrm>
              <a:off x="8796263" y="3750479"/>
              <a:ext cx="383438" cy="246221"/>
            </a:xfrm>
            <a:prstGeom prst="rect">
              <a:avLst/>
            </a:prstGeom>
            <a:noFill/>
          </p:spPr>
          <p:txBody>
            <a:bodyPr wrap="none" rtlCol="0">
              <a:spAutoFit/>
            </a:bodyPr>
            <a:lstStyle/>
            <a:p>
              <a:r>
                <a:rPr lang="en-US" sz="1000" dirty="0">
                  <a:solidFill>
                    <a:schemeClr val="bg1"/>
                  </a:solidFill>
                </a:rPr>
                <a:t>Oct</a:t>
              </a:r>
            </a:p>
          </p:txBody>
        </p:sp>
        <p:sp>
          <p:nvSpPr>
            <p:cNvPr id="68" name="TextBox 67">
              <a:extLst>
                <a:ext uri="{FF2B5EF4-FFF2-40B4-BE49-F238E27FC236}">
                  <a16:creationId xmlns:a16="http://schemas.microsoft.com/office/drawing/2014/main" id="{2FD49BD4-A83A-9E26-6CC7-7D177D3D8052}"/>
                </a:ext>
              </a:extLst>
            </p:cNvPr>
            <p:cNvSpPr txBox="1"/>
            <p:nvPr/>
          </p:nvSpPr>
          <p:spPr>
            <a:xfrm>
              <a:off x="8796263" y="4053857"/>
              <a:ext cx="412292" cy="246221"/>
            </a:xfrm>
            <a:prstGeom prst="rect">
              <a:avLst/>
            </a:prstGeom>
            <a:noFill/>
          </p:spPr>
          <p:txBody>
            <a:bodyPr wrap="none" rtlCol="0">
              <a:spAutoFit/>
            </a:bodyPr>
            <a:lstStyle/>
            <a:p>
              <a:r>
                <a:rPr lang="en-US" sz="1000" dirty="0">
                  <a:solidFill>
                    <a:schemeClr val="bg1"/>
                  </a:solidFill>
                </a:rPr>
                <a:t>Nov</a:t>
              </a:r>
            </a:p>
          </p:txBody>
        </p:sp>
        <p:sp>
          <p:nvSpPr>
            <p:cNvPr id="69" name="TextBox 68">
              <a:extLst>
                <a:ext uri="{FF2B5EF4-FFF2-40B4-BE49-F238E27FC236}">
                  <a16:creationId xmlns:a16="http://schemas.microsoft.com/office/drawing/2014/main" id="{B2848392-3952-7435-3799-BE724C81D664}"/>
                </a:ext>
              </a:extLst>
            </p:cNvPr>
            <p:cNvSpPr txBox="1"/>
            <p:nvPr/>
          </p:nvSpPr>
          <p:spPr>
            <a:xfrm>
              <a:off x="8796263" y="4364199"/>
              <a:ext cx="412292" cy="246221"/>
            </a:xfrm>
            <a:prstGeom prst="rect">
              <a:avLst/>
            </a:prstGeom>
            <a:noFill/>
          </p:spPr>
          <p:txBody>
            <a:bodyPr wrap="none" rtlCol="0">
              <a:spAutoFit/>
            </a:bodyPr>
            <a:lstStyle/>
            <a:p>
              <a:r>
                <a:rPr lang="en-US" sz="1000" dirty="0">
                  <a:solidFill>
                    <a:schemeClr val="bg1"/>
                  </a:solidFill>
                </a:rPr>
                <a:t>Dec</a:t>
              </a:r>
            </a:p>
          </p:txBody>
        </p:sp>
        <p:sp>
          <p:nvSpPr>
            <p:cNvPr id="70" name="TextBox 69">
              <a:extLst>
                <a:ext uri="{FF2B5EF4-FFF2-40B4-BE49-F238E27FC236}">
                  <a16:creationId xmlns:a16="http://schemas.microsoft.com/office/drawing/2014/main" id="{198CDE25-AD27-EB06-15C6-CEC1C96D7528}"/>
                </a:ext>
              </a:extLst>
            </p:cNvPr>
            <p:cNvSpPr txBox="1"/>
            <p:nvPr/>
          </p:nvSpPr>
          <p:spPr>
            <a:xfrm>
              <a:off x="7129881" y="4056083"/>
              <a:ext cx="1601721" cy="246221"/>
            </a:xfrm>
            <a:prstGeom prst="rect">
              <a:avLst/>
            </a:prstGeom>
            <a:noFill/>
          </p:spPr>
          <p:txBody>
            <a:bodyPr wrap="none" rtlCol="0">
              <a:spAutoFit/>
            </a:bodyPr>
            <a:lstStyle/>
            <a:p>
              <a:pPr algn="r"/>
              <a:r>
                <a:rPr lang="en-US" sz="1000" dirty="0">
                  <a:solidFill>
                    <a:srgbClr val="DD99BC"/>
                  </a:solidFill>
                </a:rPr>
                <a:t>Parent et al. </a:t>
              </a:r>
              <a:r>
                <a:rPr lang="en-US" sz="1000" i="1" dirty="0">
                  <a:solidFill>
                    <a:srgbClr val="DD99BC"/>
                  </a:solidFill>
                </a:rPr>
                <a:t>Neuroimage</a:t>
              </a:r>
              <a:endParaRPr lang="en-US" sz="1000" dirty="0">
                <a:solidFill>
                  <a:srgbClr val="DD99BC"/>
                </a:solidFill>
              </a:endParaRPr>
            </a:p>
          </p:txBody>
        </p:sp>
        <p:sp>
          <p:nvSpPr>
            <p:cNvPr id="71" name="TextBox 70">
              <a:extLst>
                <a:ext uri="{FF2B5EF4-FFF2-40B4-BE49-F238E27FC236}">
                  <a16:creationId xmlns:a16="http://schemas.microsoft.com/office/drawing/2014/main" id="{B6E1294F-61F3-7182-4EA9-2A02DB5961DE}"/>
                </a:ext>
              </a:extLst>
            </p:cNvPr>
            <p:cNvSpPr txBox="1"/>
            <p:nvPr/>
          </p:nvSpPr>
          <p:spPr>
            <a:xfrm>
              <a:off x="6709895" y="3430061"/>
              <a:ext cx="2021707" cy="246221"/>
            </a:xfrm>
            <a:prstGeom prst="rect">
              <a:avLst/>
            </a:prstGeom>
            <a:noFill/>
          </p:spPr>
          <p:txBody>
            <a:bodyPr wrap="none" rtlCol="0">
              <a:spAutoFit/>
            </a:bodyPr>
            <a:lstStyle/>
            <a:p>
              <a:pPr algn="r"/>
              <a:r>
                <a:rPr lang="en-US" sz="1000" dirty="0">
                  <a:solidFill>
                    <a:srgbClr val="DD99BC"/>
                  </a:solidFill>
                </a:rPr>
                <a:t>Liebe et al. </a:t>
              </a:r>
              <a:r>
                <a:rPr lang="en-US" sz="1000" i="1" dirty="0">
                  <a:solidFill>
                    <a:srgbClr val="DD99BC"/>
                  </a:solidFill>
                </a:rPr>
                <a:t>Molecular Psychiatry</a:t>
              </a:r>
              <a:endParaRPr lang="en-US" sz="1000" dirty="0">
                <a:solidFill>
                  <a:srgbClr val="DD99BC"/>
                </a:solidFill>
              </a:endParaRPr>
            </a:p>
          </p:txBody>
        </p:sp>
        <p:sp>
          <p:nvSpPr>
            <p:cNvPr id="72" name="TextBox 71">
              <a:extLst>
                <a:ext uri="{FF2B5EF4-FFF2-40B4-BE49-F238E27FC236}">
                  <a16:creationId xmlns:a16="http://schemas.microsoft.com/office/drawing/2014/main" id="{7071AE6A-3C61-5EE1-DACB-9352D41E47E8}"/>
                </a:ext>
              </a:extLst>
            </p:cNvPr>
            <p:cNvSpPr txBox="1"/>
            <p:nvPr/>
          </p:nvSpPr>
          <p:spPr>
            <a:xfrm>
              <a:off x="6453414" y="1816538"/>
              <a:ext cx="2278188" cy="246221"/>
            </a:xfrm>
            <a:prstGeom prst="rect">
              <a:avLst/>
            </a:prstGeom>
            <a:noFill/>
          </p:spPr>
          <p:txBody>
            <a:bodyPr wrap="none" rtlCol="0">
              <a:spAutoFit/>
            </a:bodyPr>
            <a:lstStyle/>
            <a:p>
              <a:pPr algn="r"/>
              <a:r>
                <a:rPr lang="en-US" sz="1000" b="1" dirty="0">
                  <a:solidFill>
                    <a:srgbClr val="DD99BC"/>
                  </a:solidFill>
                </a:rPr>
                <a:t>Cassidy et al. </a:t>
              </a:r>
              <a:r>
                <a:rPr lang="en-US" sz="1000" b="1" i="1" dirty="0" err="1">
                  <a:solidFill>
                    <a:srgbClr val="DD99BC"/>
                  </a:solidFill>
                </a:rPr>
                <a:t>Neuropsychopharm</a:t>
              </a:r>
              <a:r>
                <a:rPr lang="en-US" sz="1000" b="1" i="1" dirty="0">
                  <a:solidFill>
                    <a:srgbClr val="DD99BC"/>
                  </a:solidFill>
                </a:rPr>
                <a:t>.</a:t>
              </a:r>
            </a:p>
          </p:txBody>
        </p:sp>
        <p:sp>
          <p:nvSpPr>
            <p:cNvPr id="73" name="TextBox 72">
              <a:extLst>
                <a:ext uri="{FF2B5EF4-FFF2-40B4-BE49-F238E27FC236}">
                  <a16:creationId xmlns:a16="http://schemas.microsoft.com/office/drawing/2014/main" id="{7B6706A0-6532-BEF8-2EEC-33EEEFC3021C}"/>
                </a:ext>
              </a:extLst>
            </p:cNvPr>
            <p:cNvSpPr txBox="1"/>
            <p:nvPr/>
          </p:nvSpPr>
          <p:spPr>
            <a:xfrm>
              <a:off x="7141103" y="4319595"/>
              <a:ext cx="1590499" cy="246221"/>
            </a:xfrm>
            <a:prstGeom prst="rect">
              <a:avLst/>
            </a:prstGeom>
            <a:noFill/>
          </p:spPr>
          <p:txBody>
            <a:bodyPr wrap="none" rtlCol="0">
              <a:spAutoFit/>
            </a:bodyPr>
            <a:lstStyle/>
            <a:p>
              <a:pPr algn="r"/>
              <a:r>
                <a:rPr lang="en-US" sz="1000" dirty="0">
                  <a:solidFill>
                    <a:srgbClr val="7EBDC3"/>
                  </a:solidFill>
                </a:rPr>
                <a:t>Morris et al. </a:t>
              </a:r>
              <a:r>
                <a:rPr lang="en-US" sz="1000" i="1" dirty="0" err="1">
                  <a:solidFill>
                    <a:srgbClr val="7EBDC3"/>
                  </a:solidFill>
                </a:rPr>
                <a:t>NeuroImage</a:t>
              </a:r>
              <a:endParaRPr lang="en-US" sz="1000" dirty="0">
                <a:solidFill>
                  <a:srgbClr val="7EBDC3"/>
                </a:solidFill>
              </a:endParaRPr>
            </a:p>
          </p:txBody>
        </p:sp>
        <p:sp>
          <p:nvSpPr>
            <p:cNvPr id="74" name="TextBox 73">
              <a:extLst>
                <a:ext uri="{FF2B5EF4-FFF2-40B4-BE49-F238E27FC236}">
                  <a16:creationId xmlns:a16="http://schemas.microsoft.com/office/drawing/2014/main" id="{42304C28-462F-DCBB-311B-22A0B3497C2E}"/>
                </a:ext>
              </a:extLst>
            </p:cNvPr>
            <p:cNvSpPr txBox="1"/>
            <p:nvPr/>
          </p:nvSpPr>
          <p:spPr>
            <a:xfrm>
              <a:off x="7024083" y="1978319"/>
              <a:ext cx="1707519" cy="246221"/>
            </a:xfrm>
            <a:prstGeom prst="rect">
              <a:avLst/>
            </a:prstGeom>
            <a:noFill/>
          </p:spPr>
          <p:txBody>
            <a:bodyPr wrap="none" rtlCol="0">
              <a:spAutoFit/>
            </a:bodyPr>
            <a:lstStyle/>
            <a:p>
              <a:pPr algn="r"/>
              <a:r>
                <a:rPr lang="en-US" sz="1000" dirty="0">
                  <a:solidFill>
                    <a:srgbClr val="7EBDC3"/>
                  </a:solidFill>
                </a:rPr>
                <a:t>Dahl et al. </a:t>
              </a:r>
              <a:r>
                <a:rPr lang="en-US" sz="1000" i="1" dirty="0" err="1">
                  <a:solidFill>
                    <a:srgbClr val="7EBDC3"/>
                  </a:solidFill>
                </a:rPr>
                <a:t>Neurobio</a:t>
              </a:r>
              <a:r>
                <a:rPr lang="en-US" sz="1000" i="1" dirty="0">
                  <a:solidFill>
                    <a:srgbClr val="7EBDC3"/>
                  </a:solidFill>
                </a:rPr>
                <a:t>. Aging</a:t>
              </a:r>
              <a:endParaRPr lang="en-US" sz="1000" dirty="0">
                <a:solidFill>
                  <a:srgbClr val="7EBDC3"/>
                </a:solidFill>
              </a:endParaRPr>
            </a:p>
          </p:txBody>
        </p:sp>
        <p:sp>
          <p:nvSpPr>
            <p:cNvPr id="75" name="TextBox 74">
              <a:extLst>
                <a:ext uri="{FF2B5EF4-FFF2-40B4-BE49-F238E27FC236}">
                  <a16:creationId xmlns:a16="http://schemas.microsoft.com/office/drawing/2014/main" id="{2D69598C-9019-BAC0-E958-6E85FC874422}"/>
                </a:ext>
              </a:extLst>
            </p:cNvPr>
            <p:cNvSpPr txBox="1"/>
            <p:nvPr/>
          </p:nvSpPr>
          <p:spPr>
            <a:xfrm>
              <a:off x="6794854" y="1480195"/>
              <a:ext cx="1936748" cy="246221"/>
            </a:xfrm>
            <a:prstGeom prst="rect">
              <a:avLst/>
            </a:prstGeom>
            <a:noFill/>
          </p:spPr>
          <p:txBody>
            <a:bodyPr wrap="none" rtlCol="0">
              <a:spAutoFit/>
            </a:bodyPr>
            <a:lstStyle/>
            <a:p>
              <a:pPr algn="r"/>
              <a:r>
                <a:rPr lang="en-US" sz="1000" dirty="0" err="1">
                  <a:solidFill>
                    <a:srgbClr val="7EBDC3"/>
                  </a:solidFill>
                </a:rPr>
                <a:t>Prokopiou</a:t>
              </a:r>
              <a:r>
                <a:rPr lang="en-US" sz="1000" dirty="0">
                  <a:solidFill>
                    <a:srgbClr val="7EBDC3"/>
                  </a:solidFill>
                </a:rPr>
                <a:t> et al. </a:t>
              </a:r>
              <a:r>
                <a:rPr lang="en-US" sz="1000" i="1" dirty="0">
                  <a:solidFill>
                    <a:srgbClr val="7EBDC3"/>
                  </a:solidFill>
                </a:rPr>
                <a:t>Nature Comm.</a:t>
              </a:r>
              <a:endParaRPr lang="en-US" sz="1000" dirty="0">
                <a:solidFill>
                  <a:srgbClr val="7EBDC3"/>
                </a:solidFill>
              </a:endParaRPr>
            </a:p>
          </p:txBody>
        </p:sp>
        <p:sp>
          <p:nvSpPr>
            <p:cNvPr id="76" name="TextBox 75">
              <a:extLst>
                <a:ext uri="{FF2B5EF4-FFF2-40B4-BE49-F238E27FC236}">
                  <a16:creationId xmlns:a16="http://schemas.microsoft.com/office/drawing/2014/main" id="{35AF9C78-EAEB-683B-2A74-B2A892BA9E18}"/>
                </a:ext>
              </a:extLst>
            </p:cNvPr>
            <p:cNvSpPr txBox="1"/>
            <p:nvPr/>
          </p:nvSpPr>
          <p:spPr>
            <a:xfrm>
              <a:off x="6474254" y="1237931"/>
              <a:ext cx="2257348" cy="246221"/>
            </a:xfrm>
            <a:prstGeom prst="rect">
              <a:avLst/>
            </a:prstGeom>
            <a:noFill/>
          </p:spPr>
          <p:txBody>
            <a:bodyPr wrap="none" rtlCol="0">
              <a:spAutoFit/>
            </a:bodyPr>
            <a:lstStyle/>
            <a:p>
              <a:pPr algn="r"/>
              <a:r>
                <a:rPr lang="en-US" sz="1000" dirty="0" err="1">
                  <a:solidFill>
                    <a:srgbClr val="7EBDC3"/>
                  </a:solidFill>
                </a:rPr>
                <a:t>Aghakhanyan</a:t>
              </a:r>
              <a:r>
                <a:rPr lang="en-US" sz="1000" dirty="0">
                  <a:solidFill>
                    <a:srgbClr val="7EBDC3"/>
                  </a:solidFill>
                </a:rPr>
                <a:t> et al. </a:t>
              </a:r>
              <a:r>
                <a:rPr lang="en-US" sz="1000" i="1" dirty="0" err="1">
                  <a:solidFill>
                    <a:srgbClr val="7EBDC3"/>
                  </a:solidFill>
                </a:rPr>
                <a:t>Neurobio</a:t>
              </a:r>
              <a:r>
                <a:rPr lang="en-US" sz="1000" i="1" dirty="0">
                  <a:solidFill>
                    <a:srgbClr val="7EBDC3"/>
                  </a:solidFill>
                </a:rPr>
                <a:t>. Aging.</a:t>
              </a:r>
            </a:p>
          </p:txBody>
        </p:sp>
        <p:sp>
          <p:nvSpPr>
            <p:cNvPr id="77" name="TextBox 76">
              <a:extLst>
                <a:ext uri="{FF2B5EF4-FFF2-40B4-BE49-F238E27FC236}">
                  <a16:creationId xmlns:a16="http://schemas.microsoft.com/office/drawing/2014/main" id="{D75EC596-8CE9-6A06-ED09-D80FC79FA437}"/>
                </a:ext>
              </a:extLst>
            </p:cNvPr>
            <p:cNvSpPr txBox="1"/>
            <p:nvPr/>
          </p:nvSpPr>
          <p:spPr>
            <a:xfrm>
              <a:off x="7732611" y="3108192"/>
              <a:ext cx="998991" cy="246221"/>
            </a:xfrm>
            <a:prstGeom prst="rect">
              <a:avLst/>
            </a:prstGeom>
            <a:noFill/>
          </p:spPr>
          <p:txBody>
            <a:bodyPr wrap="none" rtlCol="0">
              <a:spAutoFit/>
            </a:bodyPr>
            <a:lstStyle/>
            <a:p>
              <a:pPr algn="r"/>
              <a:r>
                <a:rPr lang="en-US" sz="1000" dirty="0">
                  <a:solidFill>
                    <a:srgbClr val="7EBDC3"/>
                  </a:solidFill>
                </a:rPr>
                <a:t>Lin et al. </a:t>
              </a:r>
              <a:r>
                <a:rPr lang="en-US" sz="1000" i="1" dirty="0">
                  <a:solidFill>
                    <a:srgbClr val="7EBDC3"/>
                  </a:solidFill>
                </a:rPr>
                <a:t>Brain</a:t>
              </a:r>
            </a:p>
          </p:txBody>
        </p:sp>
        <p:sp>
          <p:nvSpPr>
            <p:cNvPr id="78" name="TextBox 77">
              <a:extLst>
                <a:ext uri="{FF2B5EF4-FFF2-40B4-BE49-F238E27FC236}">
                  <a16:creationId xmlns:a16="http://schemas.microsoft.com/office/drawing/2014/main" id="{E57EC70C-707C-83D9-4876-EFED0BB06191}"/>
                </a:ext>
              </a:extLst>
            </p:cNvPr>
            <p:cNvSpPr txBox="1"/>
            <p:nvPr/>
          </p:nvSpPr>
          <p:spPr>
            <a:xfrm>
              <a:off x="6881416" y="1625467"/>
              <a:ext cx="1850186" cy="246221"/>
            </a:xfrm>
            <a:prstGeom prst="rect">
              <a:avLst/>
            </a:prstGeom>
            <a:noFill/>
          </p:spPr>
          <p:txBody>
            <a:bodyPr wrap="none" rtlCol="0">
              <a:spAutoFit/>
            </a:bodyPr>
            <a:lstStyle/>
            <a:p>
              <a:pPr algn="r"/>
              <a:r>
                <a:rPr lang="en-US" sz="1000" dirty="0">
                  <a:solidFill>
                    <a:srgbClr val="92BDA3"/>
                  </a:solidFill>
                </a:rPr>
                <a:t>Jacobs et al. </a:t>
              </a:r>
              <a:r>
                <a:rPr lang="en-US" sz="1000" i="1" dirty="0" err="1">
                  <a:solidFill>
                    <a:srgbClr val="92BDA3"/>
                  </a:solidFill>
                </a:rPr>
                <a:t>Alz</a:t>
              </a:r>
              <a:r>
                <a:rPr lang="en-US" sz="1000" i="1" dirty="0">
                  <a:solidFill>
                    <a:srgbClr val="92BDA3"/>
                  </a:solidFill>
                </a:rPr>
                <a:t>. &amp; Dementia</a:t>
              </a:r>
              <a:endParaRPr lang="en-US" sz="1000" dirty="0">
                <a:solidFill>
                  <a:srgbClr val="92BDA3"/>
                </a:solidFill>
              </a:endParaRPr>
            </a:p>
          </p:txBody>
        </p:sp>
        <p:sp>
          <p:nvSpPr>
            <p:cNvPr id="79" name="TextBox 78">
              <a:extLst>
                <a:ext uri="{FF2B5EF4-FFF2-40B4-BE49-F238E27FC236}">
                  <a16:creationId xmlns:a16="http://schemas.microsoft.com/office/drawing/2014/main" id="{56F09C92-1DF7-D3E6-FF62-A7BF2BE61038}"/>
                </a:ext>
              </a:extLst>
            </p:cNvPr>
            <p:cNvSpPr txBox="1"/>
            <p:nvPr/>
          </p:nvSpPr>
          <p:spPr>
            <a:xfrm>
              <a:off x="6735542" y="3738591"/>
              <a:ext cx="1996060" cy="246221"/>
            </a:xfrm>
            <a:prstGeom prst="rect">
              <a:avLst/>
            </a:prstGeom>
            <a:noFill/>
          </p:spPr>
          <p:txBody>
            <a:bodyPr wrap="none" rtlCol="0">
              <a:spAutoFit/>
            </a:bodyPr>
            <a:lstStyle/>
            <a:p>
              <a:pPr algn="r"/>
              <a:r>
                <a:rPr lang="en-US" sz="1000" dirty="0" err="1">
                  <a:solidFill>
                    <a:srgbClr val="92BDA3"/>
                  </a:solidFill>
                </a:rPr>
                <a:t>Gilvesy</a:t>
              </a:r>
              <a:r>
                <a:rPr lang="en-US" sz="1000" dirty="0">
                  <a:solidFill>
                    <a:srgbClr val="92BDA3"/>
                  </a:solidFill>
                </a:rPr>
                <a:t> et al. </a:t>
              </a:r>
              <a:r>
                <a:rPr lang="en-US" sz="1000" i="1" dirty="0" err="1">
                  <a:solidFill>
                    <a:srgbClr val="92BDA3"/>
                  </a:solidFill>
                </a:rPr>
                <a:t>Neuropathologica</a:t>
              </a:r>
              <a:endParaRPr lang="en-US" sz="1000" dirty="0">
                <a:solidFill>
                  <a:srgbClr val="92BDA3"/>
                </a:solidFill>
              </a:endParaRPr>
            </a:p>
          </p:txBody>
        </p:sp>
        <p:sp>
          <p:nvSpPr>
            <p:cNvPr id="80" name="TextBox 79">
              <a:extLst>
                <a:ext uri="{FF2B5EF4-FFF2-40B4-BE49-F238E27FC236}">
                  <a16:creationId xmlns:a16="http://schemas.microsoft.com/office/drawing/2014/main" id="{F0D9973E-76F9-BDC8-3F1A-D0452306DE35}"/>
                </a:ext>
              </a:extLst>
            </p:cNvPr>
            <p:cNvSpPr txBox="1"/>
            <p:nvPr/>
          </p:nvSpPr>
          <p:spPr>
            <a:xfrm>
              <a:off x="6669819" y="4492640"/>
              <a:ext cx="2061783" cy="246221"/>
            </a:xfrm>
            <a:prstGeom prst="rect">
              <a:avLst/>
            </a:prstGeom>
            <a:noFill/>
          </p:spPr>
          <p:txBody>
            <a:bodyPr wrap="none" rtlCol="0">
              <a:spAutoFit/>
            </a:bodyPr>
            <a:lstStyle/>
            <a:p>
              <a:pPr algn="r"/>
              <a:r>
                <a:rPr lang="en-US" sz="1000" dirty="0">
                  <a:solidFill>
                    <a:srgbClr val="92BDA3"/>
                  </a:solidFill>
                </a:rPr>
                <a:t>Murray et al. </a:t>
              </a:r>
              <a:r>
                <a:rPr lang="en-US" sz="1000" i="1" dirty="0">
                  <a:solidFill>
                    <a:srgbClr val="92BDA3"/>
                  </a:solidFill>
                </a:rPr>
                <a:t>Neurodegeneration</a:t>
              </a:r>
              <a:endParaRPr lang="en-US" sz="1000" dirty="0">
                <a:solidFill>
                  <a:srgbClr val="92BDA3"/>
                </a:solidFill>
              </a:endParaRPr>
            </a:p>
          </p:txBody>
        </p:sp>
      </p:grpSp>
      <p:cxnSp>
        <p:nvCxnSpPr>
          <p:cNvPr id="105" name="Google Shape;105;p2"/>
          <p:cNvCxnSpPr>
            <a:cxnSpLocks/>
          </p:cNvCxnSpPr>
          <p:nvPr/>
        </p:nvCxnSpPr>
        <p:spPr>
          <a:xfrm flipH="1">
            <a:off x="-23675" y="882660"/>
            <a:ext cx="9190233" cy="0"/>
          </a:xfrm>
          <a:prstGeom prst="straightConnector1">
            <a:avLst/>
          </a:prstGeom>
          <a:noFill/>
          <a:ln w="76200" cap="flat" cmpd="sng">
            <a:solidFill>
              <a:srgbClr val="FFA400"/>
            </a:solidFill>
            <a:prstDash val="solid"/>
            <a:round/>
            <a:headEnd type="none" w="sm" len="sm"/>
            <a:tailEnd type="none" w="sm" len="sm"/>
          </a:ln>
        </p:spPr>
      </p:cxnSp>
      <p:pic>
        <p:nvPicPr>
          <p:cNvPr id="108" name="Google Shape;108;p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1279" y="4801624"/>
            <a:ext cx="9166558" cy="59637"/>
          </a:xfrm>
          <a:prstGeom prst="rect">
            <a:avLst/>
          </a:prstGeom>
          <a:noFill/>
          <a:ln>
            <a:noFill/>
          </a:ln>
        </p:spPr>
      </p:pic>
      <p:pic>
        <p:nvPicPr>
          <p:cNvPr id="81" name="Picture 80">
            <a:extLst>
              <a:ext uri="{FF2B5EF4-FFF2-40B4-BE49-F238E27FC236}">
                <a16:creationId xmlns:a16="http://schemas.microsoft.com/office/drawing/2014/main" id="{86441E4B-731B-B79D-23BC-1D1421721F8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25516" y="1363589"/>
            <a:ext cx="4824830" cy="1440508"/>
          </a:xfrm>
          <a:prstGeom prst="rect">
            <a:avLst/>
          </a:prstGeom>
        </p:spPr>
      </p:pic>
      <p:sp>
        <p:nvSpPr>
          <p:cNvPr id="4" name="TextBox 3">
            <a:extLst>
              <a:ext uri="{FF2B5EF4-FFF2-40B4-BE49-F238E27FC236}">
                <a16:creationId xmlns:a16="http://schemas.microsoft.com/office/drawing/2014/main" id="{BD7596A4-664B-5770-EBC5-B09BA2D0A410}"/>
              </a:ext>
            </a:extLst>
          </p:cNvPr>
          <p:cNvSpPr txBox="1"/>
          <p:nvPr/>
        </p:nvSpPr>
        <p:spPr>
          <a:xfrm>
            <a:off x="74050" y="974850"/>
            <a:ext cx="5330305" cy="338554"/>
          </a:xfrm>
          <a:prstGeom prst="rect">
            <a:avLst/>
          </a:prstGeom>
          <a:noFill/>
        </p:spPr>
        <p:txBody>
          <a:bodyPr wrap="none" rtlCol="0">
            <a:spAutoFit/>
          </a:bodyPr>
          <a:lstStyle/>
          <a:p>
            <a:r>
              <a:rPr lang="en-US" sz="1600" b="1" dirty="0">
                <a:solidFill>
                  <a:srgbClr val="4A0D66"/>
                </a:solidFill>
              </a:rPr>
              <a:t>Neuropsychiatric Symptoms Related to LC Integrity </a:t>
            </a:r>
          </a:p>
        </p:txBody>
      </p:sp>
      <p:grpSp>
        <p:nvGrpSpPr>
          <p:cNvPr id="10" name="Group 9">
            <a:extLst>
              <a:ext uri="{FF2B5EF4-FFF2-40B4-BE49-F238E27FC236}">
                <a16:creationId xmlns:a16="http://schemas.microsoft.com/office/drawing/2014/main" id="{90562743-6D5B-FBEF-F882-8A84DB9F319C}"/>
              </a:ext>
            </a:extLst>
          </p:cNvPr>
          <p:cNvGrpSpPr/>
          <p:nvPr/>
        </p:nvGrpSpPr>
        <p:grpSpPr>
          <a:xfrm>
            <a:off x="2394126" y="2781083"/>
            <a:ext cx="1849715" cy="1692366"/>
            <a:chOff x="2582421" y="1279602"/>
            <a:chExt cx="1849715" cy="1692366"/>
          </a:xfrm>
        </p:grpSpPr>
        <p:pic>
          <p:nvPicPr>
            <p:cNvPr id="6" name="Picture 5">
              <a:extLst>
                <a:ext uri="{FF2B5EF4-FFF2-40B4-BE49-F238E27FC236}">
                  <a16:creationId xmlns:a16="http://schemas.microsoft.com/office/drawing/2014/main" id="{962DE57A-F361-8C70-44AD-C755E2F8510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2"/>
            <a:stretch/>
          </p:blipFill>
          <p:spPr>
            <a:xfrm>
              <a:off x="2582421" y="1279602"/>
              <a:ext cx="1488785" cy="1514452"/>
            </a:xfrm>
            <a:prstGeom prst="rect">
              <a:avLst/>
            </a:prstGeom>
          </p:spPr>
        </p:pic>
        <p:pic>
          <p:nvPicPr>
            <p:cNvPr id="8" name="Picture 7">
              <a:extLst>
                <a:ext uri="{FF2B5EF4-FFF2-40B4-BE49-F238E27FC236}">
                  <a16:creationId xmlns:a16="http://schemas.microsoft.com/office/drawing/2014/main" id="{E4C3B8D7-3432-A424-D39B-AE4C5460B0A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788097" y="2770295"/>
              <a:ext cx="1644039" cy="201673"/>
            </a:xfrm>
            <a:prstGeom prst="rect">
              <a:avLst/>
            </a:prstGeom>
          </p:spPr>
        </p:pic>
      </p:grpSp>
      <p:sp>
        <p:nvSpPr>
          <p:cNvPr id="13" name="TextBox 12">
            <a:extLst>
              <a:ext uri="{FF2B5EF4-FFF2-40B4-BE49-F238E27FC236}">
                <a16:creationId xmlns:a16="http://schemas.microsoft.com/office/drawing/2014/main" id="{F5592AEF-F6DD-1481-2DE5-723711F022FF}"/>
              </a:ext>
            </a:extLst>
          </p:cNvPr>
          <p:cNvSpPr txBox="1"/>
          <p:nvPr/>
        </p:nvSpPr>
        <p:spPr>
          <a:xfrm>
            <a:off x="2786403" y="2901775"/>
            <a:ext cx="1233030" cy="276999"/>
          </a:xfrm>
          <a:prstGeom prst="rect">
            <a:avLst/>
          </a:prstGeom>
          <a:noFill/>
        </p:spPr>
        <p:txBody>
          <a:bodyPr wrap="none" rtlCol="0">
            <a:spAutoFit/>
          </a:bodyPr>
          <a:lstStyle/>
          <a:p>
            <a:r>
              <a:rPr lang="en-US" sz="1200" b="1" dirty="0">
                <a:solidFill>
                  <a:srgbClr val="4A0D66"/>
                </a:solidFill>
              </a:rPr>
              <a:t>Tau+ Subjects</a:t>
            </a:r>
          </a:p>
        </p:txBody>
      </p:sp>
      <p:pic>
        <p:nvPicPr>
          <p:cNvPr id="15" name="Picture 14">
            <a:extLst>
              <a:ext uri="{FF2B5EF4-FFF2-40B4-BE49-F238E27FC236}">
                <a16:creationId xmlns:a16="http://schemas.microsoft.com/office/drawing/2014/main" id="{C4AF5A3C-4C86-7443-C119-E6AE42A2295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312102" y="-1398"/>
            <a:ext cx="849473" cy="849473"/>
          </a:xfrm>
          <a:prstGeom prst="rect">
            <a:avLst/>
          </a:prstGeom>
        </p:spPr>
      </p:pic>
    </p:spTree>
    <p:extLst>
      <p:ext uri="{BB962C8B-B14F-4D97-AF65-F5344CB8AC3E}">
        <p14:creationId xmlns:p14="http://schemas.microsoft.com/office/powerpoint/2010/main" val="336135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11279" y="9132"/>
            <a:ext cx="9144000" cy="479248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0" y="9133"/>
            <a:ext cx="9144000" cy="873525"/>
          </a:xfrm>
          <a:prstGeom prst="rect">
            <a:avLst/>
          </a:prstGeom>
          <a:solidFill>
            <a:srgbClr val="4A0D66"/>
          </a:solidFill>
          <a:ln w="25400" cap="flat" cmpd="sng">
            <a:solidFill>
              <a:srgbClr val="4A0D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2" descr="Image result for twitter logo with transparent background"/>
          <p:cNvSpPr/>
          <p:nvPr/>
        </p:nvSpPr>
        <p:spPr>
          <a:xfrm>
            <a:off x="155575" y="-108347"/>
            <a:ext cx="304800" cy="2286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54" name="Picture 6">
            <a:extLst>
              <a:ext uri="{FF2B5EF4-FFF2-40B4-BE49-F238E27FC236}">
                <a16:creationId xmlns:a16="http://schemas.microsoft.com/office/drawing/2014/main" id="{8913C973-7526-4505-5B01-12DCC8154B8E}"/>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6140" b="94298" l="2724" r="92607">
                        <a14:foregroundMark x1="24903" y1="75439" x2="26459" y2="64035"/>
                        <a14:foregroundMark x1="22568" y1="6579" x2="39300" y2="8333"/>
                        <a14:foregroundMark x1="55642" y1="94298" x2="61868" y2="91667"/>
                        <a14:foregroundMark x1="69650" y1="16667" x2="75097" y2="28070"/>
                        <a14:foregroundMark x1="88716" y1="72807" x2="92607" y2="62719"/>
                        <a14:backgroundMark x1="1946" y1="42544" x2="4280" y2="45175"/>
                        <a14:backgroundMark x1="2724" y1="32018" x2="3113" y2="39474"/>
                        <a14:backgroundMark x1="2724" y1="41228" x2="2724" y2="35088"/>
                        <a14:backgroundMark x1="1946" y1="31140" x2="3113" y2="42544"/>
                        <a14:backgroundMark x1="77432" y1="36842" x2="77043" y2="38596"/>
                        <a14:backgroundMark x1="77432" y1="30702" x2="81712" y2="37719"/>
                        <a14:backgroundMark x1="84047" y1="39912" x2="80156" y2="39035"/>
                        <a14:backgroundMark x1="78210" y1="28070" x2="78210" y2="33333"/>
                        <a14:backgroundMark x1="65370" y1="87719" x2="80156" y2="77632"/>
                        <a14:backgroundMark x1="64202" y1="85965" x2="78988" y2="78509"/>
                        <a14:backgroundMark x1="78988" y1="80263" x2="76265" y2="83333"/>
                        <a14:backgroundMark x1="74319" y1="84211" x2="74319" y2="84211"/>
                        <a14:backgroundMark x1="75097" y1="84649" x2="75097" y2="84649"/>
                        <a14:backgroundMark x1="75097" y1="79825" x2="75097" y2="82895"/>
                        <a14:backgroundMark x1="20623" y1="75877" x2="21012" y2="82456"/>
                      </a14:backgroundRemoval>
                    </a14:imgEffect>
                  </a14:imgLayer>
                </a14:imgProps>
              </a:ext>
              <a:ext uri="{28A0092B-C50C-407E-A947-70E740481C1C}">
                <a14:useLocalDpi xmlns:a14="http://schemas.microsoft.com/office/drawing/2010/main"/>
              </a:ext>
            </a:extLst>
          </a:blip>
          <a:srcRect/>
          <a:stretch/>
        </p:blipFill>
        <p:spPr bwMode="auto">
          <a:xfrm>
            <a:off x="74050" y="75051"/>
            <a:ext cx="386325" cy="34217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4;p2">
            <a:extLst>
              <a:ext uri="{FF2B5EF4-FFF2-40B4-BE49-F238E27FC236}">
                <a16:creationId xmlns:a16="http://schemas.microsoft.com/office/drawing/2014/main" id="{E1C0AB2E-2504-CD57-1AED-4F10BB8B6283}"/>
              </a:ext>
            </a:extLst>
          </p:cNvPr>
          <p:cNvSpPr txBox="1"/>
          <p:nvPr/>
        </p:nvSpPr>
        <p:spPr>
          <a:xfrm>
            <a:off x="627229" y="85345"/>
            <a:ext cx="8361196" cy="7114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DD99BC"/>
                </a:solidFill>
                <a:latin typeface="Arial"/>
                <a:ea typeface="Arial"/>
                <a:cs typeface="Arial"/>
                <a:sym typeface="Arial"/>
              </a:rPr>
              <a:t>Area 1: Neuropsychiatric Symptoms</a:t>
            </a:r>
            <a:endParaRPr lang="en-US" sz="2000" b="1" dirty="0">
              <a:solidFill>
                <a:srgbClr val="DD99BC"/>
              </a:solidFill>
            </a:endParaRPr>
          </a:p>
          <a:p>
            <a:pPr marL="0" marR="0" lvl="0" indent="0" algn="l" rtl="0">
              <a:lnSpc>
                <a:spcPct val="100000"/>
              </a:lnSpc>
              <a:spcBef>
                <a:spcPts val="0"/>
              </a:spcBef>
              <a:spcAft>
                <a:spcPts val="0"/>
              </a:spcAft>
              <a:buClr>
                <a:srgbClr val="000000"/>
              </a:buClr>
              <a:buSzPts val="2000"/>
              <a:buFont typeface="Arial"/>
              <a:buNone/>
            </a:pPr>
            <a:endParaRPr sz="2000" b="1" dirty="0">
              <a:solidFill>
                <a:schemeClr val="lt1"/>
              </a:solidFill>
            </a:endParaRPr>
          </a:p>
        </p:txBody>
      </p:sp>
      <p:pic>
        <p:nvPicPr>
          <p:cNvPr id="9" name="Picture 8">
            <a:extLst>
              <a:ext uri="{FF2B5EF4-FFF2-40B4-BE49-F238E27FC236}">
                <a16:creationId xmlns:a16="http://schemas.microsoft.com/office/drawing/2014/main" id="{9115B316-1A46-5C13-B9D5-33C23509D5C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37663" y="1423298"/>
            <a:ext cx="4166197" cy="3322964"/>
          </a:xfrm>
          <a:prstGeom prst="rect">
            <a:avLst/>
          </a:prstGeom>
          <a:ln w="38100">
            <a:noFill/>
          </a:ln>
        </p:spPr>
      </p:pic>
      <p:grpSp>
        <p:nvGrpSpPr>
          <p:cNvPr id="3" name="Group 2">
            <a:extLst>
              <a:ext uri="{FF2B5EF4-FFF2-40B4-BE49-F238E27FC236}">
                <a16:creationId xmlns:a16="http://schemas.microsoft.com/office/drawing/2014/main" id="{52EA4C93-D3FF-2CB7-E77D-50A8C47A7E62}"/>
              </a:ext>
            </a:extLst>
          </p:cNvPr>
          <p:cNvGrpSpPr/>
          <p:nvPr/>
        </p:nvGrpSpPr>
        <p:grpSpPr>
          <a:xfrm>
            <a:off x="6474254" y="899227"/>
            <a:ext cx="2748729" cy="3978603"/>
            <a:chOff x="6474254" y="899227"/>
            <a:chExt cx="2748729" cy="3978603"/>
          </a:xfrm>
        </p:grpSpPr>
        <p:sp>
          <p:nvSpPr>
            <p:cNvPr id="6" name="Rectangle 5">
              <a:extLst>
                <a:ext uri="{FF2B5EF4-FFF2-40B4-BE49-F238E27FC236}">
                  <a16:creationId xmlns:a16="http://schemas.microsoft.com/office/drawing/2014/main" id="{907B6C28-EE48-B134-64A4-9E5E12D1BF8D}"/>
                </a:ext>
              </a:extLst>
            </p:cNvPr>
            <p:cNvSpPr/>
            <p:nvPr/>
          </p:nvSpPr>
          <p:spPr>
            <a:xfrm>
              <a:off x="6531429" y="899227"/>
              <a:ext cx="2635129" cy="3978603"/>
            </a:xfrm>
            <a:prstGeom prst="rect">
              <a:avLst/>
            </a:prstGeom>
            <a:solidFill>
              <a:srgbClr val="4A0D6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7D39C19B-BC8E-AD12-744F-4B4A6D79B7F7}"/>
                </a:ext>
              </a:extLst>
            </p:cNvPr>
            <p:cNvCxnSpPr>
              <a:cxnSpLocks/>
            </p:cNvCxnSpPr>
            <p:nvPr/>
          </p:nvCxnSpPr>
          <p:spPr>
            <a:xfrm>
              <a:off x="8748034" y="993783"/>
              <a:ext cx="0" cy="3727073"/>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4AC947B-1F52-A591-92B3-AF5B6C8FAB4F}"/>
                </a:ext>
              </a:extLst>
            </p:cNvPr>
            <p:cNvCxnSpPr>
              <a:cxnSpLocks/>
            </p:cNvCxnSpPr>
            <p:nvPr/>
          </p:nvCxnSpPr>
          <p:spPr>
            <a:xfrm>
              <a:off x="8660570" y="107342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2D0DF05-6969-A7D0-97B1-58D5135B9924}"/>
                </a:ext>
              </a:extLst>
            </p:cNvPr>
            <p:cNvCxnSpPr>
              <a:cxnSpLocks/>
            </p:cNvCxnSpPr>
            <p:nvPr/>
          </p:nvCxnSpPr>
          <p:spPr>
            <a:xfrm>
              <a:off x="8660570" y="1383768"/>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ABBD278-6AA1-DD00-7578-0110315F43A6}"/>
                </a:ext>
              </a:extLst>
            </p:cNvPr>
            <p:cNvCxnSpPr>
              <a:cxnSpLocks/>
            </p:cNvCxnSpPr>
            <p:nvPr/>
          </p:nvCxnSpPr>
          <p:spPr>
            <a:xfrm>
              <a:off x="8660569" y="1694110"/>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250849B-73FD-9368-F38A-1A3FECE1E265}"/>
                </a:ext>
              </a:extLst>
            </p:cNvPr>
            <p:cNvCxnSpPr>
              <a:cxnSpLocks/>
            </p:cNvCxnSpPr>
            <p:nvPr/>
          </p:nvCxnSpPr>
          <p:spPr>
            <a:xfrm>
              <a:off x="8660568" y="2004452"/>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F091666-8D0D-0296-BD9F-253A0D7B2D55}"/>
                </a:ext>
              </a:extLst>
            </p:cNvPr>
            <p:cNvCxnSpPr>
              <a:cxnSpLocks/>
            </p:cNvCxnSpPr>
            <p:nvPr/>
          </p:nvCxnSpPr>
          <p:spPr>
            <a:xfrm>
              <a:off x="8660568" y="2314794"/>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66E30AD-DD10-2AA8-D5E6-4112E106FD77}"/>
                </a:ext>
              </a:extLst>
            </p:cNvPr>
            <p:cNvCxnSpPr>
              <a:cxnSpLocks/>
            </p:cNvCxnSpPr>
            <p:nvPr/>
          </p:nvCxnSpPr>
          <p:spPr>
            <a:xfrm>
              <a:off x="8660568" y="262513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7096641-B520-5BBF-9229-3CA561AF745D}"/>
                </a:ext>
              </a:extLst>
            </p:cNvPr>
            <p:cNvCxnSpPr>
              <a:cxnSpLocks/>
            </p:cNvCxnSpPr>
            <p:nvPr/>
          </p:nvCxnSpPr>
          <p:spPr>
            <a:xfrm>
              <a:off x="8660568" y="2935478"/>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3F6BEDA-6272-607A-26B8-71FBC0E18A04}"/>
                </a:ext>
              </a:extLst>
            </p:cNvPr>
            <p:cNvCxnSpPr>
              <a:cxnSpLocks/>
            </p:cNvCxnSpPr>
            <p:nvPr/>
          </p:nvCxnSpPr>
          <p:spPr>
            <a:xfrm>
              <a:off x="8660568" y="3245820"/>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DD3222A-9889-5EF9-799C-1AA55B227B8E}"/>
                </a:ext>
              </a:extLst>
            </p:cNvPr>
            <p:cNvCxnSpPr>
              <a:cxnSpLocks/>
            </p:cNvCxnSpPr>
            <p:nvPr/>
          </p:nvCxnSpPr>
          <p:spPr>
            <a:xfrm>
              <a:off x="8660567" y="3556162"/>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E12D1BE-EE18-7468-105A-840A4FFD3F9C}"/>
                </a:ext>
              </a:extLst>
            </p:cNvPr>
            <p:cNvCxnSpPr>
              <a:cxnSpLocks/>
            </p:cNvCxnSpPr>
            <p:nvPr/>
          </p:nvCxnSpPr>
          <p:spPr>
            <a:xfrm>
              <a:off x="8660567" y="3866504"/>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E7CA3C8-333C-B9B2-B036-07195D172D0F}"/>
                </a:ext>
              </a:extLst>
            </p:cNvPr>
            <p:cNvCxnSpPr>
              <a:cxnSpLocks/>
            </p:cNvCxnSpPr>
            <p:nvPr/>
          </p:nvCxnSpPr>
          <p:spPr>
            <a:xfrm>
              <a:off x="8660567" y="417684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854EE43-F3F4-2E19-C889-12F85FA344F1}"/>
                </a:ext>
              </a:extLst>
            </p:cNvPr>
            <p:cNvCxnSpPr>
              <a:cxnSpLocks/>
            </p:cNvCxnSpPr>
            <p:nvPr/>
          </p:nvCxnSpPr>
          <p:spPr>
            <a:xfrm>
              <a:off x="8660567" y="4487185"/>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68B74C39-EEC0-2789-2836-F18A4A8949EB}"/>
                </a:ext>
              </a:extLst>
            </p:cNvPr>
            <p:cNvSpPr txBox="1"/>
            <p:nvPr/>
          </p:nvSpPr>
          <p:spPr>
            <a:xfrm>
              <a:off x="8796263" y="946225"/>
              <a:ext cx="389850" cy="246221"/>
            </a:xfrm>
            <a:prstGeom prst="rect">
              <a:avLst/>
            </a:prstGeom>
            <a:noFill/>
          </p:spPr>
          <p:txBody>
            <a:bodyPr wrap="none" rtlCol="0">
              <a:spAutoFit/>
            </a:bodyPr>
            <a:lstStyle/>
            <a:p>
              <a:r>
                <a:rPr lang="en-US" sz="1000" dirty="0">
                  <a:solidFill>
                    <a:schemeClr val="bg1"/>
                  </a:solidFill>
                </a:rPr>
                <a:t>Jan</a:t>
              </a:r>
            </a:p>
          </p:txBody>
        </p:sp>
        <p:sp>
          <p:nvSpPr>
            <p:cNvPr id="57" name="TextBox 56">
              <a:extLst>
                <a:ext uri="{FF2B5EF4-FFF2-40B4-BE49-F238E27FC236}">
                  <a16:creationId xmlns:a16="http://schemas.microsoft.com/office/drawing/2014/main" id="{B2F26EEC-06ED-AF76-7273-621648B1A5F1}"/>
                </a:ext>
              </a:extLst>
            </p:cNvPr>
            <p:cNvSpPr txBox="1"/>
            <p:nvPr/>
          </p:nvSpPr>
          <p:spPr>
            <a:xfrm>
              <a:off x="8796263" y="1240534"/>
              <a:ext cx="404278" cy="246221"/>
            </a:xfrm>
            <a:prstGeom prst="rect">
              <a:avLst/>
            </a:prstGeom>
            <a:noFill/>
          </p:spPr>
          <p:txBody>
            <a:bodyPr wrap="none" rtlCol="0">
              <a:spAutoFit/>
            </a:bodyPr>
            <a:lstStyle/>
            <a:p>
              <a:r>
                <a:rPr lang="en-US" sz="1000" dirty="0">
                  <a:solidFill>
                    <a:schemeClr val="bg1"/>
                  </a:solidFill>
                </a:rPr>
                <a:t>Feb</a:t>
              </a:r>
            </a:p>
          </p:txBody>
        </p:sp>
        <p:sp>
          <p:nvSpPr>
            <p:cNvPr id="58" name="TextBox 57">
              <a:extLst>
                <a:ext uri="{FF2B5EF4-FFF2-40B4-BE49-F238E27FC236}">
                  <a16:creationId xmlns:a16="http://schemas.microsoft.com/office/drawing/2014/main" id="{0A85BBF7-FEFD-4BD7-8E7F-D888EFBEAD54}"/>
                </a:ext>
              </a:extLst>
            </p:cNvPr>
            <p:cNvSpPr txBox="1"/>
            <p:nvPr/>
          </p:nvSpPr>
          <p:spPr>
            <a:xfrm>
              <a:off x="8796263" y="1559384"/>
              <a:ext cx="405880" cy="246221"/>
            </a:xfrm>
            <a:prstGeom prst="rect">
              <a:avLst/>
            </a:prstGeom>
            <a:noFill/>
          </p:spPr>
          <p:txBody>
            <a:bodyPr wrap="none" rtlCol="0">
              <a:spAutoFit/>
            </a:bodyPr>
            <a:lstStyle/>
            <a:p>
              <a:r>
                <a:rPr lang="en-US" sz="1000" dirty="0">
                  <a:solidFill>
                    <a:schemeClr val="bg1"/>
                  </a:solidFill>
                </a:rPr>
                <a:t>Mar</a:t>
              </a:r>
            </a:p>
          </p:txBody>
        </p:sp>
        <p:sp>
          <p:nvSpPr>
            <p:cNvPr id="59" name="TextBox 58">
              <a:extLst>
                <a:ext uri="{FF2B5EF4-FFF2-40B4-BE49-F238E27FC236}">
                  <a16:creationId xmlns:a16="http://schemas.microsoft.com/office/drawing/2014/main" id="{D6EDC5D9-83AF-9B36-BC1B-34DA626344C0}"/>
                </a:ext>
              </a:extLst>
            </p:cNvPr>
            <p:cNvSpPr txBox="1"/>
            <p:nvPr/>
          </p:nvSpPr>
          <p:spPr>
            <a:xfrm>
              <a:off x="8796263" y="1878234"/>
              <a:ext cx="383438" cy="246221"/>
            </a:xfrm>
            <a:prstGeom prst="rect">
              <a:avLst/>
            </a:prstGeom>
            <a:noFill/>
          </p:spPr>
          <p:txBody>
            <a:bodyPr wrap="none" rtlCol="0">
              <a:spAutoFit/>
            </a:bodyPr>
            <a:lstStyle/>
            <a:p>
              <a:r>
                <a:rPr lang="en-US" sz="1000" dirty="0">
                  <a:solidFill>
                    <a:schemeClr val="bg1"/>
                  </a:solidFill>
                </a:rPr>
                <a:t>Apr</a:t>
              </a:r>
            </a:p>
          </p:txBody>
        </p:sp>
        <p:sp>
          <p:nvSpPr>
            <p:cNvPr id="60" name="TextBox 59">
              <a:extLst>
                <a:ext uri="{FF2B5EF4-FFF2-40B4-BE49-F238E27FC236}">
                  <a16:creationId xmlns:a16="http://schemas.microsoft.com/office/drawing/2014/main" id="{A63F7318-D8B2-2460-5D51-1C1B2C7F3E9C}"/>
                </a:ext>
              </a:extLst>
            </p:cNvPr>
            <p:cNvSpPr txBox="1"/>
            <p:nvPr/>
          </p:nvSpPr>
          <p:spPr>
            <a:xfrm>
              <a:off x="8796263" y="2188267"/>
              <a:ext cx="426720" cy="246221"/>
            </a:xfrm>
            <a:prstGeom prst="rect">
              <a:avLst/>
            </a:prstGeom>
            <a:noFill/>
          </p:spPr>
          <p:txBody>
            <a:bodyPr wrap="none" rtlCol="0">
              <a:spAutoFit/>
            </a:bodyPr>
            <a:lstStyle/>
            <a:p>
              <a:r>
                <a:rPr lang="en-US" sz="1000" dirty="0">
                  <a:solidFill>
                    <a:schemeClr val="bg1"/>
                  </a:solidFill>
                </a:rPr>
                <a:t>May</a:t>
              </a:r>
            </a:p>
          </p:txBody>
        </p:sp>
        <p:sp>
          <p:nvSpPr>
            <p:cNvPr id="61" name="TextBox 60">
              <a:extLst>
                <a:ext uri="{FF2B5EF4-FFF2-40B4-BE49-F238E27FC236}">
                  <a16:creationId xmlns:a16="http://schemas.microsoft.com/office/drawing/2014/main" id="{328C6C0C-D869-4D80-1803-08309B9361A7}"/>
                </a:ext>
              </a:extLst>
            </p:cNvPr>
            <p:cNvSpPr txBox="1"/>
            <p:nvPr/>
          </p:nvSpPr>
          <p:spPr>
            <a:xfrm>
              <a:off x="8796263" y="2498052"/>
              <a:ext cx="389850" cy="246221"/>
            </a:xfrm>
            <a:prstGeom prst="rect">
              <a:avLst/>
            </a:prstGeom>
            <a:noFill/>
          </p:spPr>
          <p:txBody>
            <a:bodyPr wrap="none" rtlCol="0">
              <a:spAutoFit/>
            </a:bodyPr>
            <a:lstStyle/>
            <a:p>
              <a:r>
                <a:rPr lang="en-US" sz="1000" dirty="0">
                  <a:solidFill>
                    <a:schemeClr val="bg1"/>
                  </a:solidFill>
                </a:rPr>
                <a:t>Jun</a:t>
              </a:r>
            </a:p>
          </p:txBody>
        </p:sp>
        <p:sp>
          <p:nvSpPr>
            <p:cNvPr id="62" name="TextBox 61">
              <a:extLst>
                <a:ext uri="{FF2B5EF4-FFF2-40B4-BE49-F238E27FC236}">
                  <a16:creationId xmlns:a16="http://schemas.microsoft.com/office/drawing/2014/main" id="{DB9501A1-30C7-6244-EE7D-1AE4D3398687}"/>
                </a:ext>
              </a:extLst>
            </p:cNvPr>
            <p:cNvSpPr txBox="1"/>
            <p:nvPr/>
          </p:nvSpPr>
          <p:spPr>
            <a:xfrm>
              <a:off x="8796263" y="2794054"/>
              <a:ext cx="348172" cy="246221"/>
            </a:xfrm>
            <a:prstGeom prst="rect">
              <a:avLst/>
            </a:prstGeom>
            <a:noFill/>
          </p:spPr>
          <p:txBody>
            <a:bodyPr wrap="none" rtlCol="0">
              <a:spAutoFit/>
            </a:bodyPr>
            <a:lstStyle/>
            <a:p>
              <a:r>
                <a:rPr lang="en-US" sz="1000" dirty="0">
                  <a:solidFill>
                    <a:schemeClr val="bg1"/>
                  </a:solidFill>
                </a:rPr>
                <a:t>Jul</a:t>
              </a:r>
            </a:p>
          </p:txBody>
        </p:sp>
        <p:sp>
          <p:nvSpPr>
            <p:cNvPr id="63" name="TextBox 62">
              <a:extLst>
                <a:ext uri="{FF2B5EF4-FFF2-40B4-BE49-F238E27FC236}">
                  <a16:creationId xmlns:a16="http://schemas.microsoft.com/office/drawing/2014/main" id="{E0EEAB62-611C-CE74-D629-A4E8061D0AD7}"/>
                </a:ext>
              </a:extLst>
            </p:cNvPr>
            <p:cNvSpPr txBox="1"/>
            <p:nvPr/>
          </p:nvSpPr>
          <p:spPr>
            <a:xfrm>
              <a:off x="8796263" y="3126683"/>
              <a:ext cx="410690" cy="246221"/>
            </a:xfrm>
            <a:prstGeom prst="rect">
              <a:avLst/>
            </a:prstGeom>
            <a:noFill/>
          </p:spPr>
          <p:txBody>
            <a:bodyPr wrap="none" rtlCol="0">
              <a:spAutoFit/>
            </a:bodyPr>
            <a:lstStyle/>
            <a:p>
              <a:r>
                <a:rPr lang="en-US" sz="1000" dirty="0">
                  <a:solidFill>
                    <a:schemeClr val="bg1"/>
                  </a:solidFill>
                </a:rPr>
                <a:t>Aug</a:t>
              </a:r>
            </a:p>
          </p:txBody>
        </p:sp>
        <p:sp>
          <p:nvSpPr>
            <p:cNvPr id="64" name="TextBox 63">
              <a:extLst>
                <a:ext uri="{FF2B5EF4-FFF2-40B4-BE49-F238E27FC236}">
                  <a16:creationId xmlns:a16="http://schemas.microsoft.com/office/drawing/2014/main" id="{D391D864-199D-2AA6-6E33-7CDFCC8AE76B}"/>
                </a:ext>
              </a:extLst>
            </p:cNvPr>
            <p:cNvSpPr txBox="1"/>
            <p:nvPr/>
          </p:nvSpPr>
          <p:spPr>
            <a:xfrm>
              <a:off x="8796263" y="3430061"/>
              <a:ext cx="410690" cy="246221"/>
            </a:xfrm>
            <a:prstGeom prst="rect">
              <a:avLst/>
            </a:prstGeom>
            <a:noFill/>
          </p:spPr>
          <p:txBody>
            <a:bodyPr wrap="none" rtlCol="0">
              <a:spAutoFit/>
            </a:bodyPr>
            <a:lstStyle/>
            <a:p>
              <a:r>
                <a:rPr lang="en-US" sz="1000" dirty="0">
                  <a:solidFill>
                    <a:schemeClr val="bg1"/>
                  </a:solidFill>
                </a:rPr>
                <a:t>Sep</a:t>
              </a:r>
            </a:p>
          </p:txBody>
        </p:sp>
        <p:sp>
          <p:nvSpPr>
            <p:cNvPr id="65" name="TextBox 64">
              <a:extLst>
                <a:ext uri="{FF2B5EF4-FFF2-40B4-BE49-F238E27FC236}">
                  <a16:creationId xmlns:a16="http://schemas.microsoft.com/office/drawing/2014/main" id="{6F982DC7-8438-76B4-ACA0-26E094D41BA2}"/>
                </a:ext>
              </a:extLst>
            </p:cNvPr>
            <p:cNvSpPr txBox="1"/>
            <p:nvPr/>
          </p:nvSpPr>
          <p:spPr>
            <a:xfrm>
              <a:off x="8796263" y="3750479"/>
              <a:ext cx="383438" cy="246221"/>
            </a:xfrm>
            <a:prstGeom prst="rect">
              <a:avLst/>
            </a:prstGeom>
            <a:noFill/>
          </p:spPr>
          <p:txBody>
            <a:bodyPr wrap="none" rtlCol="0">
              <a:spAutoFit/>
            </a:bodyPr>
            <a:lstStyle/>
            <a:p>
              <a:r>
                <a:rPr lang="en-US" sz="1000" dirty="0">
                  <a:solidFill>
                    <a:schemeClr val="bg1"/>
                  </a:solidFill>
                </a:rPr>
                <a:t>Oct</a:t>
              </a:r>
            </a:p>
          </p:txBody>
        </p:sp>
        <p:sp>
          <p:nvSpPr>
            <p:cNvPr id="66" name="TextBox 65">
              <a:extLst>
                <a:ext uri="{FF2B5EF4-FFF2-40B4-BE49-F238E27FC236}">
                  <a16:creationId xmlns:a16="http://schemas.microsoft.com/office/drawing/2014/main" id="{5B554901-C7C1-B85D-6831-2EAB51C87C14}"/>
                </a:ext>
              </a:extLst>
            </p:cNvPr>
            <p:cNvSpPr txBox="1"/>
            <p:nvPr/>
          </p:nvSpPr>
          <p:spPr>
            <a:xfrm>
              <a:off x="8796263" y="4053857"/>
              <a:ext cx="412292" cy="246221"/>
            </a:xfrm>
            <a:prstGeom prst="rect">
              <a:avLst/>
            </a:prstGeom>
            <a:noFill/>
          </p:spPr>
          <p:txBody>
            <a:bodyPr wrap="none" rtlCol="0">
              <a:spAutoFit/>
            </a:bodyPr>
            <a:lstStyle/>
            <a:p>
              <a:r>
                <a:rPr lang="en-US" sz="1000" dirty="0">
                  <a:solidFill>
                    <a:schemeClr val="bg1"/>
                  </a:solidFill>
                </a:rPr>
                <a:t>Nov</a:t>
              </a:r>
            </a:p>
          </p:txBody>
        </p:sp>
        <p:sp>
          <p:nvSpPr>
            <p:cNvPr id="67" name="TextBox 66">
              <a:extLst>
                <a:ext uri="{FF2B5EF4-FFF2-40B4-BE49-F238E27FC236}">
                  <a16:creationId xmlns:a16="http://schemas.microsoft.com/office/drawing/2014/main" id="{A94D8994-5ABB-9B14-1578-83636F67E553}"/>
                </a:ext>
              </a:extLst>
            </p:cNvPr>
            <p:cNvSpPr txBox="1"/>
            <p:nvPr/>
          </p:nvSpPr>
          <p:spPr>
            <a:xfrm>
              <a:off x="8796263" y="4364199"/>
              <a:ext cx="412292" cy="246221"/>
            </a:xfrm>
            <a:prstGeom prst="rect">
              <a:avLst/>
            </a:prstGeom>
            <a:noFill/>
          </p:spPr>
          <p:txBody>
            <a:bodyPr wrap="none" rtlCol="0">
              <a:spAutoFit/>
            </a:bodyPr>
            <a:lstStyle/>
            <a:p>
              <a:r>
                <a:rPr lang="en-US" sz="1000" dirty="0">
                  <a:solidFill>
                    <a:schemeClr val="bg1"/>
                  </a:solidFill>
                </a:rPr>
                <a:t>Dec</a:t>
              </a:r>
            </a:p>
          </p:txBody>
        </p:sp>
        <p:sp>
          <p:nvSpPr>
            <p:cNvPr id="68" name="TextBox 67">
              <a:extLst>
                <a:ext uri="{FF2B5EF4-FFF2-40B4-BE49-F238E27FC236}">
                  <a16:creationId xmlns:a16="http://schemas.microsoft.com/office/drawing/2014/main" id="{C66301A6-496A-001D-EF1B-666B7E5709E6}"/>
                </a:ext>
              </a:extLst>
            </p:cNvPr>
            <p:cNvSpPr txBox="1"/>
            <p:nvPr/>
          </p:nvSpPr>
          <p:spPr>
            <a:xfrm>
              <a:off x="7049730" y="4056083"/>
              <a:ext cx="1681872" cy="246221"/>
            </a:xfrm>
            <a:prstGeom prst="rect">
              <a:avLst/>
            </a:prstGeom>
            <a:noFill/>
          </p:spPr>
          <p:txBody>
            <a:bodyPr wrap="none" rtlCol="0">
              <a:spAutoFit/>
            </a:bodyPr>
            <a:lstStyle/>
            <a:p>
              <a:pPr algn="r"/>
              <a:r>
                <a:rPr lang="en-US" sz="1000" b="1" dirty="0">
                  <a:solidFill>
                    <a:srgbClr val="DD99BC"/>
                  </a:solidFill>
                </a:rPr>
                <a:t>Parent et al. </a:t>
              </a:r>
              <a:r>
                <a:rPr lang="en-US" sz="1000" b="1" i="1" dirty="0">
                  <a:solidFill>
                    <a:srgbClr val="DD99BC"/>
                  </a:solidFill>
                </a:rPr>
                <a:t>Neuroimage</a:t>
              </a:r>
              <a:endParaRPr lang="en-US" sz="1000" b="1" dirty="0">
                <a:solidFill>
                  <a:srgbClr val="DD99BC"/>
                </a:solidFill>
              </a:endParaRPr>
            </a:p>
          </p:txBody>
        </p:sp>
        <p:sp>
          <p:nvSpPr>
            <p:cNvPr id="69" name="TextBox 68">
              <a:extLst>
                <a:ext uri="{FF2B5EF4-FFF2-40B4-BE49-F238E27FC236}">
                  <a16:creationId xmlns:a16="http://schemas.microsoft.com/office/drawing/2014/main" id="{6CB87994-1117-D204-8F37-71D4D1F0DCF9}"/>
                </a:ext>
              </a:extLst>
            </p:cNvPr>
            <p:cNvSpPr txBox="1"/>
            <p:nvPr/>
          </p:nvSpPr>
          <p:spPr>
            <a:xfrm>
              <a:off x="6709895" y="3430061"/>
              <a:ext cx="2021707" cy="246221"/>
            </a:xfrm>
            <a:prstGeom prst="rect">
              <a:avLst/>
            </a:prstGeom>
            <a:noFill/>
          </p:spPr>
          <p:txBody>
            <a:bodyPr wrap="none" rtlCol="0">
              <a:spAutoFit/>
            </a:bodyPr>
            <a:lstStyle/>
            <a:p>
              <a:pPr algn="r"/>
              <a:r>
                <a:rPr lang="en-US" sz="1000" dirty="0">
                  <a:solidFill>
                    <a:srgbClr val="DD99BC"/>
                  </a:solidFill>
                </a:rPr>
                <a:t>Liebe et al. </a:t>
              </a:r>
              <a:r>
                <a:rPr lang="en-US" sz="1000" i="1" dirty="0">
                  <a:solidFill>
                    <a:srgbClr val="DD99BC"/>
                  </a:solidFill>
                </a:rPr>
                <a:t>Molecular Psychiatry</a:t>
              </a:r>
              <a:endParaRPr lang="en-US" sz="1000" dirty="0">
                <a:solidFill>
                  <a:srgbClr val="DD99BC"/>
                </a:solidFill>
              </a:endParaRPr>
            </a:p>
          </p:txBody>
        </p:sp>
        <p:sp>
          <p:nvSpPr>
            <p:cNvPr id="70" name="TextBox 69">
              <a:extLst>
                <a:ext uri="{FF2B5EF4-FFF2-40B4-BE49-F238E27FC236}">
                  <a16:creationId xmlns:a16="http://schemas.microsoft.com/office/drawing/2014/main" id="{329279B1-5FD7-BA97-C6DE-7C1A18C1276B}"/>
                </a:ext>
              </a:extLst>
            </p:cNvPr>
            <p:cNvSpPr txBox="1"/>
            <p:nvPr/>
          </p:nvSpPr>
          <p:spPr>
            <a:xfrm>
              <a:off x="6596081" y="1816538"/>
              <a:ext cx="2135521" cy="246221"/>
            </a:xfrm>
            <a:prstGeom prst="rect">
              <a:avLst/>
            </a:prstGeom>
            <a:noFill/>
          </p:spPr>
          <p:txBody>
            <a:bodyPr wrap="none" rtlCol="0">
              <a:spAutoFit/>
            </a:bodyPr>
            <a:lstStyle/>
            <a:p>
              <a:pPr algn="r"/>
              <a:r>
                <a:rPr lang="en-US" sz="1000" dirty="0">
                  <a:solidFill>
                    <a:srgbClr val="DD99BC"/>
                  </a:solidFill>
                </a:rPr>
                <a:t>Cassidy et al. </a:t>
              </a:r>
              <a:r>
                <a:rPr lang="en-US" sz="1000" i="1" dirty="0" err="1">
                  <a:solidFill>
                    <a:srgbClr val="DD99BC"/>
                  </a:solidFill>
                </a:rPr>
                <a:t>Neuropsychopharm</a:t>
              </a:r>
              <a:r>
                <a:rPr lang="en-US" sz="1000" i="1" dirty="0">
                  <a:solidFill>
                    <a:srgbClr val="DD99BC"/>
                  </a:solidFill>
                </a:rPr>
                <a:t>.</a:t>
              </a:r>
            </a:p>
          </p:txBody>
        </p:sp>
        <p:sp>
          <p:nvSpPr>
            <p:cNvPr id="71" name="TextBox 70">
              <a:extLst>
                <a:ext uri="{FF2B5EF4-FFF2-40B4-BE49-F238E27FC236}">
                  <a16:creationId xmlns:a16="http://schemas.microsoft.com/office/drawing/2014/main" id="{3FEA8007-4CD4-D00A-56E6-199A08501BF9}"/>
                </a:ext>
              </a:extLst>
            </p:cNvPr>
            <p:cNvSpPr txBox="1"/>
            <p:nvPr/>
          </p:nvSpPr>
          <p:spPr>
            <a:xfrm>
              <a:off x="7141103" y="4319595"/>
              <a:ext cx="1590499" cy="246221"/>
            </a:xfrm>
            <a:prstGeom prst="rect">
              <a:avLst/>
            </a:prstGeom>
            <a:noFill/>
          </p:spPr>
          <p:txBody>
            <a:bodyPr wrap="none" rtlCol="0">
              <a:spAutoFit/>
            </a:bodyPr>
            <a:lstStyle/>
            <a:p>
              <a:pPr algn="r"/>
              <a:r>
                <a:rPr lang="en-US" sz="1000" dirty="0">
                  <a:solidFill>
                    <a:srgbClr val="7EBDC3"/>
                  </a:solidFill>
                </a:rPr>
                <a:t>Morris et al. </a:t>
              </a:r>
              <a:r>
                <a:rPr lang="en-US" sz="1000" i="1" dirty="0" err="1">
                  <a:solidFill>
                    <a:srgbClr val="7EBDC3"/>
                  </a:solidFill>
                </a:rPr>
                <a:t>NeuroImage</a:t>
              </a:r>
              <a:endParaRPr lang="en-US" sz="1000" dirty="0">
                <a:solidFill>
                  <a:srgbClr val="7EBDC3"/>
                </a:solidFill>
              </a:endParaRPr>
            </a:p>
          </p:txBody>
        </p:sp>
        <p:sp>
          <p:nvSpPr>
            <p:cNvPr id="72" name="TextBox 71">
              <a:extLst>
                <a:ext uri="{FF2B5EF4-FFF2-40B4-BE49-F238E27FC236}">
                  <a16:creationId xmlns:a16="http://schemas.microsoft.com/office/drawing/2014/main" id="{95AD8B77-AEEA-DDAA-B157-A384EE99F72B}"/>
                </a:ext>
              </a:extLst>
            </p:cNvPr>
            <p:cNvSpPr txBox="1"/>
            <p:nvPr/>
          </p:nvSpPr>
          <p:spPr>
            <a:xfrm>
              <a:off x="7024083" y="1978319"/>
              <a:ext cx="1707519" cy="246221"/>
            </a:xfrm>
            <a:prstGeom prst="rect">
              <a:avLst/>
            </a:prstGeom>
            <a:noFill/>
          </p:spPr>
          <p:txBody>
            <a:bodyPr wrap="none" rtlCol="0">
              <a:spAutoFit/>
            </a:bodyPr>
            <a:lstStyle/>
            <a:p>
              <a:pPr algn="r"/>
              <a:r>
                <a:rPr lang="en-US" sz="1000" dirty="0">
                  <a:solidFill>
                    <a:srgbClr val="7EBDC3"/>
                  </a:solidFill>
                </a:rPr>
                <a:t>Dahl et al. </a:t>
              </a:r>
              <a:r>
                <a:rPr lang="en-US" sz="1000" i="1" dirty="0" err="1">
                  <a:solidFill>
                    <a:srgbClr val="7EBDC3"/>
                  </a:solidFill>
                </a:rPr>
                <a:t>Neurobio</a:t>
              </a:r>
              <a:r>
                <a:rPr lang="en-US" sz="1000" i="1" dirty="0">
                  <a:solidFill>
                    <a:srgbClr val="7EBDC3"/>
                  </a:solidFill>
                </a:rPr>
                <a:t>. Aging</a:t>
              </a:r>
              <a:endParaRPr lang="en-US" sz="1000" dirty="0">
                <a:solidFill>
                  <a:srgbClr val="7EBDC3"/>
                </a:solidFill>
              </a:endParaRPr>
            </a:p>
          </p:txBody>
        </p:sp>
        <p:sp>
          <p:nvSpPr>
            <p:cNvPr id="73" name="TextBox 72">
              <a:extLst>
                <a:ext uri="{FF2B5EF4-FFF2-40B4-BE49-F238E27FC236}">
                  <a16:creationId xmlns:a16="http://schemas.microsoft.com/office/drawing/2014/main" id="{1F2DA6C4-2E8B-340A-5D08-63D7270CBB8C}"/>
                </a:ext>
              </a:extLst>
            </p:cNvPr>
            <p:cNvSpPr txBox="1"/>
            <p:nvPr/>
          </p:nvSpPr>
          <p:spPr>
            <a:xfrm>
              <a:off x="6794854" y="1480195"/>
              <a:ext cx="1936748" cy="246221"/>
            </a:xfrm>
            <a:prstGeom prst="rect">
              <a:avLst/>
            </a:prstGeom>
            <a:noFill/>
          </p:spPr>
          <p:txBody>
            <a:bodyPr wrap="none" rtlCol="0">
              <a:spAutoFit/>
            </a:bodyPr>
            <a:lstStyle/>
            <a:p>
              <a:pPr algn="r"/>
              <a:r>
                <a:rPr lang="en-US" sz="1000" dirty="0" err="1">
                  <a:solidFill>
                    <a:srgbClr val="7EBDC3"/>
                  </a:solidFill>
                </a:rPr>
                <a:t>Prokopiou</a:t>
              </a:r>
              <a:r>
                <a:rPr lang="en-US" sz="1000" dirty="0">
                  <a:solidFill>
                    <a:srgbClr val="7EBDC3"/>
                  </a:solidFill>
                </a:rPr>
                <a:t> et al. </a:t>
              </a:r>
              <a:r>
                <a:rPr lang="en-US" sz="1000" i="1" dirty="0">
                  <a:solidFill>
                    <a:srgbClr val="7EBDC3"/>
                  </a:solidFill>
                </a:rPr>
                <a:t>Nature Comm.</a:t>
              </a:r>
              <a:endParaRPr lang="en-US" sz="1000" dirty="0">
                <a:solidFill>
                  <a:srgbClr val="7EBDC3"/>
                </a:solidFill>
              </a:endParaRPr>
            </a:p>
          </p:txBody>
        </p:sp>
        <p:sp>
          <p:nvSpPr>
            <p:cNvPr id="74" name="TextBox 73">
              <a:extLst>
                <a:ext uri="{FF2B5EF4-FFF2-40B4-BE49-F238E27FC236}">
                  <a16:creationId xmlns:a16="http://schemas.microsoft.com/office/drawing/2014/main" id="{7B4214D2-D468-7E4D-3A0B-DF5E67DCA100}"/>
                </a:ext>
              </a:extLst>
            </p:cNvPr>
            <p:cNvSpPr txBox="1"/>
            <p:nvPr/>
          </p:nvSpPr>
          <p:spPr>
            <a:xfrm>
              <a:off x="6474254" y="1237931"/>
              <a:ext cx="2257348" cy="246221"/>
            </a:xfrm>
            <a:prstGeom prst="rect">
              <a:avLst/>
            </a:prstGeom>
            <a:noFill/>
          </p:spPr>
          <p:txBody>
            <a:bodyPr wrap="none" rtlCol="0">
              <a:spAutoFit/>
            </a:bodyPr>
            <a:lstStyle/>
            <a:p>
              <a:pPr algn="r"/>
              <a:r>
                <a:rPr lang="en-US" sz="1000" dirty="0" err="1">
                  <a:solidFill>
                    <a:srgbClr val="7EBDC3"/>
                  </a:solidFill>
                </a:rPr>
                <a:t>Aghakhanyan</a:t>
              </a:r>
              <a:r>
                <a:rPr lang="en-US" sz="1000" dirty="0">
                  <a:solidFill>
                    <a:srgbClr val="7EBDC3"/>
                  </a:solidFill>
                </a:rPr>
                <a:t> et al. </a:t>
              </a:r>
              <a:r>
                <a:rPr lang="en-US" sz="1000" i="1" dirty="0" err="1">
                  <a:solidFill>
                    <a:srgbClr val="7EBDC3"/>
                  </a:solidFill>
                </a:rPr>
                <a:t>Neurobio</a:t>
              </a:r>
              <a:r>
                <a:rPr lang="en-US" sz="1000" i="1" dirty="0">
                  <a:solidFill>
                    <a:srgbClr val="7EBDC3"/>
                  </a:solidFill>
                </a:rPr>
                <a:t>. Aging.</a:t>
              </a:r>
            </a:p>
          </p:txBody>
        </p:sp>
        <p:sp>
          <p:nvSpPr>
            <p:cNvPr id="75" name="TextBox 74">
              <a:extLst>
                <a:ext uri="{FF2B5EF4-FFF2-40B4-BE49-F238E27FC236}">
                  <a16:creationId xmlns:a16="http://schemas.microsoft.com/office/drawing/2014/main" id="{B416F7D1-554D-90EF-9DCD-31E22079119E}"/>
                </a:ext>
              </a:extLst>
            </p:cNvPr>
            <p:cNvSpPr txBox="1"/>
            <p:nvPr/>
          </p:nvSpPr>
          <p:spPr>
            <a:xfrm>
              <a:off x="7732611" y="3108192"/>
              <a:ext cx="998991" cy="246221"/>
            </a:xfrm>
            <a:prstGeom prst="rect">
              <a:avLst/>
            </a:prstGeom>
            <a:noFill/>
          </p:spPr>
          <p:txBody>
            <a:bodyPr wrap="none" rtlCol="0">
              <a:spAutoFit/>
            </a:bodyPr>
            <a:lstStyle/>
            <a:p>
              <a:pPr algn="r"/>
              <a:r>
                <a:rPr lang="en-US" sz="1000" dirty="0">
                  <a:solidFill>
                    <a:srgbClr val="7EBDC3"/>
                  </a:solidFill>
                </a:rPr>
                <a:t>Lin et al. </a:t>
              </a:r>
              <a:r>
                <a:rPr lang="en-US" sz="1000" i="1" dirty="0">
                  <a:solidFill>
                    <a:srgbClr val="7EBDC3"/>
                  </a:solidFill>
                </a:rPr>
                <a:t>Brain</a:t>
              </a:r>
            </a:p>
          </p:txBody>
        </p:sp>
        <p:sp>
          <p:nvSpPr>
            <p:cNvPr id="76" name="TextBox 75">
              <a:extLst>
                <a:ext uri="{FF2B5EF4-FFF2-40B4-BE49-F238E27FC236}">
                  <a16:creationId xmlns:a16="http://schemas.microsoft.com/office/drawing/2014/main" id="{007A73E0-3EA7-CD5E-42FC-BC6DCA18B6CB}"/>
                </a:ext>
              </a:extLst>
            </p:cNvPr>
            <p:cNvSpPr txBox="1"/>
            <p:nvPr/>
          </p:nvSpPr>
          <p:spPr>
            <a:xfrm>
              <a:off x="6881416" y="1625467"/>
              <a:ext cx="1850186" cy="246221"/>
            </a:xfrm>
            <a:prstGeom prst="rect">
              <a:avLst/>
            </a:prstGeom>
            <a:noFill/>
          </p:spPr>
          <p:txBody>
            <a:bodyPr wrap="none" rtlCol="0">
              <a:spAutoFit/>
            </a:bodyPr>
            <a:lstStyle/>
            <a:p>
              <a:pPr algn="r"/>
              <a:r>
                <a:rPr lang="en-US" sz="1000" dirty="0">
                  <a:solidFill>
                    <a:srgbClr val="92BDA3"/>
                  </a:solidFill>
                </a:rPr>
                <a:t>Jacobs et al. </a:t>
              </a:r>
              <a:r>
                <a:rPr lang="en-US" sz="1000" i="1" dirty="0" err="1">
                  <a:solidFill>
                    <a:srgbClr val="92BDA3"/>
                  </a:solidFill>
                </a:rPr>
                <a:t>Alz</a:t>
              </a:r>
              <a:r>
                <a:rPr lang="en-US" sz="1000" i="1" dirty="0">
                  <a:solidFill>
                    <a:srgbClr val="92BDA3"/>
                  </a:solidFill>
                </a:rPr>
                <a:t>. &amp; Dementia</a:t>
              </a:r>
              <a:endParaRPr lang="en-US" sz="1000" dirty="0">
                <a:solidFill>
                  <a:srgbClr val="92BDA3"/>
                </a:solidFill>
              </a:endParaRPr>
            </a:p>
          </p:txBody>
        </p:sp>
        <p:sp>
          <p:nvSpPr>
            <p:cNvPr id="77" name="TextBox 76">
              <a:extLst>
                <a:ext uri="{FF2B5EF4-FFF2-40B4-BE49-F238E27FC236}">
                  <a16:creationId xmlns:a16="http://schemas.microsoft.com/office/drawing/2014/main" id="{E991520A-57BD-C1A7-DFC4-0C2427DCA0ED}"/>
                </a:ext>
              </a:extLst>
            </p:cNvPr>
            <p:cNvSpPr txBox="1"/>
            <p:nvPr/>
          </p:nvSpPr>
          <p:spPr>
            <a:xfrm>
              <a:off x="6735542" y="3738591"/>
              <a:ext cx="1996060" cy="246221"/>
            </a:xfrm>
            <a:prstGeom prst="rect">
              <a:avLst/>
            </a:prstGeom>
            <a:noFill/>
          </p:spPr>
          <p:txBody>
            <a:bodyPr wrap="none" rtlCol="0">
              <a:spAutoFit/>
            </a:bodyPr>
            <a:lstStyle/>
            <a:p>
              <a:pPr algn="r"/>
              <a:r>
                <a:rPr lang="en-US" sz="1000" dirty="0" err="1">
                  <a:solidFill>
                    <a:srgbClr val="92BDA3"/>
                  </a:solidFill>
                </a:rPr>
                <a:t>Gilvesy</a:t>
              </a:r>
              <a:r>
                <a:rPr lang="en-US" sz="1000" dirty="0">
                  <a:solidFill>
                    <a:srgbClr val="92BDA3"/>
                  </a:solidFill>
                </a:rPr>
                <a:t> et al. </a:t>
              </a:r>
              <a:r>
                <a:rPr lang="en-US" sz="1000" i="1" dirty="0" err="1">
                  <a:solidFill>
                    <a:srgbClr val="92BDA3"/>
                  </a:solidFill>
                </a:rPr>
                <a:t>Neuropathologica</a:t>
              </a:r>
              <a:endParaRPr lang="en-US" sz="1000" dirty="0">
                <a:solidFill>
                  <a:srgbClr val="92BDA3"/>
                </a:solidFill>
              </a:endParaRPr>
            </a:p>
          </p:txBody>
        </p:sp>
        <p:sp>
          <p:nvSpPr>
            <p:cNvPr id="78" name="TextBox 77">
              <a:extLst>
                <a:ext uri="{FF2B5EF4-FFF2-40B4-BE49-F238E27FC236}">
                  <a16:creationId xmlns:a16="http://schemas.microsoft.com/office/drawing/2014/main" id="{C53ED9A5-08EC-6596-AD1D-D1531D84B005}"/>
                </a:ext>
              </a:extLst>
            </p:cNvPr>
            <p:cNvSpPr txBox="1"/>
            <p:nvPr/>
          </p:nvSpPr>
          <p:spPr>
            <a:xfrm>
              <a:off x="6669819" y="4492640"/>
              <a:ext cx="2061783" cy="246221"/>
            </a:xfrm>
            <a:prstGeom prst="rect">
              <a:avLst/>
            </a:prstGeom>
            <a:noFill/>
          </p:spPr>
          <p:txBody>
            <a:bodyPr wrap="none" rtlCol="0">
              <a:spAutoFit/>
            </a:bodyPr>
            <a:lstStyle/>
            <a:p>
              <a:pPr algn="r"/>
              <a:r>
                <a:rPr lang="en-US" sz="1000" dirty="0">
                  <a:solidFill>
                    <a:srgbClr val="92BDA3"/>
                  </a:solidFill>
                </a:rPr>
                <a:t>Murray et al. </a:t>
              </a:r>
              <a:r>
                <a:rPr lang="en-US" sz="1000" i="1" dirty="0">
                  <a:solidFill>
                    <a:srgbClr val="92BDA3"/>
                  </a:solidFill>
                </a:rPr>
                <a:t>Neurodegeneration</a:t>
              </a:r>
              <a:endParaRPr lang="en-US" sz="1000" dirty="0">
                <a:solidFill>
                  <a:srgbClr val="92BDA3"/>
                </a:solidFill>
              </a:endParaRPr>
            </a:p>
          </p:txBody>
        </p:sp>
      </p:grpSp>
      <p:cxnSp>
        <p:nvCxnSpPr>
          <p:cNvPr id="105" name="Google Shape;105;p2"/>
          <p:cNvCxnSpPr>
            <a:cxnSpLocks/>
          </p:cNvCxnSpPr>
          <p:nvPr/>
        </p:nvCxnSpPr>
        <p:spPr>
          <a:xfrm flipH="1">
            <a:off x="-23675" y="882660"/>
            <a:ext cx="9190233" cy="0"/>
          </a:xfrm>
          <a:prstGeom prst="straightConnector1">
            <a:avLst/>
          </a:prstGeom>
          <a:noFill/>
          <a:ln w="76200" cap="flat" cmpd="sng">
            <a:solidFill>
              <a:srgbClr val="FFA400"/>
            </a:solidFill>
            <a:prstDash val="solid"/>
            <a:round/>
            <a:headEnd type="none" w="sm" len="sm"/>
            <a:tailEnd type="none" w="sm" len="sm"/>
          </a:ln>
        </p:spPr>
      </p:cxnSp>
      <p:pic>
        <p:nvPicPr>
          <p:cNvPr id="108" name="Google Shape;108;p2"/>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1279" y="4801624"/>
            <a:ext cx="9166558" cy="59637"/>
          </a:xfrm>
          <a:prstGeom prst="rect">
            <a:avLst/>
          </a:prstGeom>
          <a:noFill/>
          <a:ln>
            <a:noFill/>
          </a:ln>
        </p:spPr>
      </p:pic>
      <p:sp>
        <p:nvSpPr>
          <p:cNvPr id="79" name="Oval 78">
            <a:extLst>
              <a:ext uri="{FF2B5EF4-FFF2-40B4-BE49-F238E27FC236}">
                <a16:creationId xmlns:a16="http://schemas.microsoft.com/office/drawing/2014/main" id="{D621A098-85B8-683A-A746-CD4928B22FAF}"/>
              </a:ext>
            </a:extLst>
          </p:cNvPr>
          <p:cNvSpPr/>
          <p:nvPr/>
        </p:nvSpPr>
        <p:spPr>
          <a:xfrm>
            <a:off x="3544887" y="3305650"/>
            <a:ext cx="1484026" cy="49458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C68AEFDB-61CB-C18E-2F5F-96C5566CCDEE}"/>
              </a:ext>
            </a:extLst>
          </p:cNvPr>
          <p:cNvSpPr/>
          <p:nvPr/>
        </p:nvSpPr>
        <p:spPr>
          <a:xfrm>
            <a:off x="2060861" y="2573192"/>
            <a:ext cx="1484026" cy="494583"/>
          </a:xfrm>
          <a:prstGeom prst="ellipse">
            <a:avLst/>
          </a:prstGeom>
          <a:noFill/>
          <a:ln>
            <a:solidFill>
              <a:srgbClr val="DD99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0C2D17C4-BD91-C89E-29F1-656E0C039A47}"/>
              </a:ext>
            </a:extLst>
          </p:cNvPr>
          <p:cNvSpPr/>
          <p:nvPr/>
        </p:nvSpPr>
        <p:spPr>
          <a:xfrm rot="1262116">
            <a:off x="3145256" y="1394935"/>
            <a:ext cx="2498506" cy="1537961"/>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CDC8CAE-4846-DF5C-958D-408D3355BB93}"/>
              </a:ext>
            </a:extLst>
          </p:cNvPr>
          <p:cNvSpPr txBox="1"/>
          <p:nvPr/>
        </p:nvSpPr>
        <p:spPr>
          <a:xfrm>
            <a:off x="4246829" y="4493841"/>
            <a:ext cx="2284600" cy="307777"/>
          </a:xfrm>
          <a:prstGeom prst="rect">
            <a:avLst/>
          </a:prstGeom>
          <a:noFill/>
        </p:spPr>
        <p:txBody>
          <a:bodyPr wrap="none" rtlCol="0">
            <a:spAutoFit/>
          </a:bodyPr>
          <a:lstStyle/>
          <a:p>
            <a:pPr algn="r"/>
            <a:r>
              <a:rPr lang="en-US" b="1" dirty="0">
                <a:solidFill>
                  <a:srgbClr val="DD99BC"/>
                </a:solidFill>
              </a:rPr>
              <a:t>Parent et al. </a:t>
            </a:r>
            <a:r>
              <a:rPr lang="en-US" b="1" i="1" dirty="0" err="1">
                <a:solidFill>
                  <a:srgbClr val="DD99BC"/>
                </a:solidFill>
              </a:rPr>
              <a:t>NeuroImage</a:t>
            </a:r>
            <a:endParaRPr lang="en-US" b="1" i="1" dirty="0">
              <a:solidFill>
                <a:srgbClr val="DD99BC"/>
              </a:solidFill>
            </a:endParaRPr>
          </a:p>
        </p:txBody>
      </p:sp>
      <p:sp>
        <p:nvSpPr>
          <p:cNvPr id="4" name="TextBox 3">
            <a:extLst>
              <a:ext uri="{FF2B5EF4-FFF2-40B4-BE49-F238E27FC236}">
                <a16:creationId xmlns:a16="http://schemas.microsoft.com/office/drawing/2014/main" id="{D5A1DF10-1CA6-2FBF-1C38-D7B651845114}"/>
              </a:ext>
            </a:extLst>
          </p:cNvPr>
          <p:cNvSpPr txBox="1"/>
          <p:nvPr/>
        </p:nvSpPr>
        <p:spPr>
          <a:xfrm>
            <a:off x="21366" y="969632"/>
            <a:ext cx="6569427" cy="338554"/>
          </a:xfrm>
          <a:prstGeom prst="rect">
            <a:avLst/>
          </a:prstGeom>
          <a:noFill/>
        </p:spPr>
        <p:txBody>
          <a:bodyPr wrap="none" rtlCol="0">
            <a:spAutoFit/>
          </a:bodyPr>
          <a:lstStyle/>
          <a:p>
            <a:r>
              <a:rPr lang="en-US" sz="1600" b="1" dirty="0">
                <a:solidFill>
                  <a:srgbClr val="4A0D66"/>
                </a:solidFill>
              </a:rPr>
              <a:t>Neuropsychiatric Symptoms Related to LC NE Synthesis Capacity</a:t>
            </a:r>
          </a:p>
        </p:txBody>
      </p:sp>
      <p:pic>
        <p:nvPicPr>
          <p:cNvPr id="11" name="Picture 10">
            <a:extLst>
              <a:ext uri="{FF2B5EF4-FFF2-40B4-BE49-F238E27FC236}">
                <a16:creationId xmlns:a16="http://schemas.microsoft.com/office/drawing/2014/main" id="{A0C2E6CB-DD8E-5326-76A9-AC9B4D9A67F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12102" y="-1398"/>
            <a:ext cx="849473" cy="849473"/>
          </a:xfrm>
          <a:prstGeom prst="rect">
            <a:avLst/>
          </a:prstGeom>
        </p:spPr>
      </p:pic>
    </p:spTree>
    <p:extLst>
      <p:ext uri="{BB962C8B-B14F-4D97-AF65-F5344CB8AC3E}">
        <p14:creationId xmlns:p14="http://schemas.microsoft.com/office/powerpoint/2010/main" val="111447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11279" y="9132"/>
            <a:ext cx="9144000" cy="479248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0" y="9133"/>
            <a:ext cx="9144000" cy="873525"/>
          </a:xfrm>
          <a:prstGeom prst="rect">
            <a:avLst/>
          </a:prstGeom>
          <a:solidFill>
            <a:srgbClr val="4A0D66"/>
          </a:solidFill>
          <a:ln w="25400" cap="flat" cmpd="sng">
            <a:solidFill>
              <a:srgbClr val="4A0D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2" descr="Image result for twitter logo with transparent background"/>
          <p:cNvSpPr/>
          <p:nvPr/>
        </p:nvSpPr>
        <p:spPr>
          <a:xfrm>
            <a:off x="155575" y="-108347"/>
            <a:ext cx="304800" cy="2286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54" name="Picture 6">
            <a:extLst>
              <a:ext uri="{FF2B5EF4-FFF2-40B4-BE49-F238E27FC236}">
                <a16:creationId xmlns:a16="http://schemas.microsoft.com/office/drawing/2014/main" id="{8913C973-7526-4505-5B01-12DCC8154B8E}"/>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6140" b="94298" l="2724" r="92607">
                        <a14:foregroundMark x1="24903" y1="75439" x2="26459" y2="64035"/>
                        <a14:foregroundMark x1="22568" y1="6579" x2="39300" y2="8333"/>
                        <a14:foregroundMark x1="55642" y1="94298" x2="61868" y2="91667"/>
                        <a14:foregroundMark x1="69650" y1="16667" x2="75097" y2="28070"/>
                        <a14:foregroundMark x1="88716" y1="72807" x2="92607" y2="62719"/>
                        <a14:backgroundMark x1="1946" y1="42544" x2="4280" y2="45175"/>
                        <a14:backgroundMark x1="2724" y1="32018" x2="3113" y2="39474"/>
                        <a14:backgroundMark x1="2724" y1="41228" x2="2724" y2="35088"/>
                        <a14:backgroundMark x1="1946" y1="31140" x2="3113" y2="42544"/>
                        <a14:backgroundMark x1="77432" y1="36842" x2="77043" y2="38596"/>
                        <a14:backgroundMark x1="77432" y1="30702" x2="81712" y2="37719"/>
                        <a14:backgroundMark x1="84047" y1="39912" x2="80156" y2="39035"/>
                        <a14:backgroundMark x1="78210" y1="28070" x2="78210" y2="33333"/>
                        <a14:backgroundMark x1="65370" y1="87719" x2="80156" y2="77632"/>
                        <a14:backgroundMark x1="64202" y1="85965" x2="78988" y2="78509"/>
                        <a14:backgroundMark x1="78988" y1="80263" x2="76265" y2="83333"/>
                        <a14:backgroundMark x1="74319" y1="84211" x2="74319" y2="84211"/>
                        <a14:backgroundMark x1="75097" y1="84649" x2="75097" y2="84649"/>
                        <a14:backgroundMark x1="75097" y1="79825" x2="75097" y2="82895"/>
                        <a14:backgroundMark x1="20623" y1="75877" x2="21012" y2="82456"/>
                      </a14:backgroundRemoval>
                    </a14:imgEffect>
                  </a14:imgLayer>
                </a14:imgProps>
              </a:ext>
              <a:ext uri="{28A0092B-C50C-407E-A947-70E740481C1C}">
                <a14:useLocalDpi xmlns:a14="http://schemas.microsoft.com/office/drawing/2010/main"/>
              </a:ext>
            </a:extLst>
          </a:blip>
          <a:srcRect/>
          <a:stretch/>
        </p:blipFill>
        <p:spPr bwMode="auto">
          <a:xfrm>
            <a:off x="74050" y="75051"/>
            <a:ext cx="386325" cy="34217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4;p2">
            <a:extLst>
              <a:ext uri="{FF2B5EF4-FFF2-40B4-BE49-F238E27FC236}">
                <a16:creationId xmlns:a16="http://schemas.microsoft.com/office/drawing/2014/main" id="{E1C0AB2E-2504-CD57-1AED-4F10BB8B6283}"/>
              </a:ext>
            </a:extLst>
          </p:cNvPr>
          <p:cNvSpPr txBox="1"/>
          <p:nvPr/>
        </p:nvSpPr>
        <p:spPr>
          <a:xfrm>
            <a:off x="627229" y="85345"/>
            <a:ext cx="8361196" cy="7114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7EBDC3"/>
                </a:solidFill>
                <a:latin typeface="Arial"/>
                <a:ea typeface="Arial"/>
                <a:cs typeface="Arial"/>
                <a:sym typeface="Arial"/>
              </a:rPr>
              <a:t>Area 2: Measuring NSS Structure &amp; Function</a:t>
            </a:r>
            <a:endParaRPr lang="en-US" sz="2000" b="1" dirty="0">
              <a:solidFill>
                <a:srgbClr val="7EBDC3"/>
              </a:solidFill>
            </a:endParaRPr>
          </a:p>
          <a:p>
            <a:pPr marL="0" marR="0" lvl="0" indent="0" algn="l" rtl="0">
              <a:lnSpc>
                <a:spcPct val="100000"/>
              </a:lnSpc>
              <a:spcBef>
                <a:spcPts val="0"/>
              </a:spcBef>
              <a:spcAft>
                <a:spcPts val="0"/>
              </a:spcAft>
              <a:buClr>
                <a:srgbClr val="000000"/>
              </a:buClr>
              <a:buSzPts val="2000"/>
              <a:buFont typeface="Arial"/>
              <a:buNone/>
            </a:pPr>
            <a:endParaRPr sz="2000" b="1" dirty="0">
              <a:solidFill>
                <a:schemeClr val="lt1"/>
              </a:solidFill>
            </a:endParaRPr>
          </a:p>
        </p:txBody>
      </p:sp>
      <p:sp>
        <p:nvSpPr>
          <p:cNvPr id="5" name="TextBox 4">
            <a:extLst>
              <a:ext uri="{FF2B5EF4-FFF2-40B4-BE49-F238E27FC236}">
                <a16:creationId xmlns:a16="http://schemas.microsoft.com/office/drawing/2014/main" id="{0CDC8CAE-4846-DF5C-958D-408D3355BB93}"/>
              </a:ext>
            </a:extLst>
          </p:cNvPr>
          <p:cNvSpPr txBox="1"/>
          <p:nvPr/>
        </p:nvSpPr>
        <p:spPr>
          <a:xfrm>
            <a:off x="877316" y="4493841"/>
            <a:ext cx="5654113" cy="307777"/>
          </a:xfrm>
          <a:prstGeom prst="rect">
            <a:avLst/>
          </a:prstGeom>
          <a:noFill/>
        </p:spPr>
        <p:txBody>
          <a:bodyPr wrap="none" rtlCol="0">
            <a:spAutoFit/>
          </a:bodyPr>
          <a:lstStyle/>
          <a:p>
            <a:pPr algn="r"/>
            <a:r>
              <a:rPr lang="en-US" b="1" dirty="0">
                <a:solidFill>
                  <a:srgbClr val="7EBDC3"/>
                </a:solidFill>
              </a:rPr>
              <a:t>Engels-Domínguez et al. </a:t>
            </a:r>
            <a:r>
              <a:rPr lang="en-US" b="1" i="1" dirty="0">
                <a:solidFill>
                  <a:srgbClr val="7EBDC3"/>
                </a:solidFill>
              </a:rPr>
              <a:t>Neuroscience &amp; Biobehavioral Reviews</a:t>
            </a:r>
          </a:p>
        </p:txBody>
      </p:sp>
      <p:grpSp>
        <p:nvGrpSpPr>
          <p:cNvPr id="3" name="Group 2">
            <a:extLst>
              <a:ext uri="{FF2B5EF4-FFF2-40B4-BE49-F238E27FC236}">
                <a16:creationId xmlns:a16="http://schemas.microsoft.com/office/drawing/2014/main" id="{52EA4C93-D3FF-2CB7-E77D-50A8C47A7E62}"/>
              </a:ext>
            </a:extLst>
          </p:cNvPr>
          <p:cNvGrpSpPr/>
          <p:nvPr/>
        </p:nvGrpSpPr>
        <p:grpSpPr>
          <a:xfrm>
            <a:off x="6474254" y="899227"/>
            <a:ext cx="2748729" cy="3978603"/>
            <a:chOff x="6474254" y="899227"/>
            <a:chExt cx="2748729" cy="3978603"/>
          </a:xfrm>
        </p:grpSpPr>
        <p:sp>
          <p:nvSpPr>
            <p:cNvPr id="6" name="Rectangle 5">
              <a:extLst>
                <a:ext uri="{FF2B5EF4-FFF2-40B4-BE49-F238E27FC236}">
                  <a16:creationId xmlns:a16="http://schemas.microsoft.com/office/drawing/2014/main" id="{907B6C28-EE48-B134-64A4-9E5E12D1BF8D}"/>
                </a:ext>
              </a:extLst>
            </p:cNvPr>
            <p:cNvSpPr/>
            <p:nvPr/>
          </p:nvSpPr>
          <p:spPr>
            <a:xfrm>
              <a:off x="6531429" y="899227"/>
              <a:ext cx="2635129" cy="3978603"/>
            </a:xfrm>
            <a:prstGeom prst="rect">
              <a:avLst/>
            </a:prstGeom>
            <a:solidFill>
              <a:srgbClr val="4A0D6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7D39C19B-BC8E-AD12-744F-4B4A6D79B7F7}"/>
                </a:ext>
              </a:extLst>
            </p:cNvPr>
            <p:cNvCxnSpPr>
              <a:cxnSpLocks/>
            </p:cNvCxnSpPr>
            <p:nvPr/>
          </p:nvCxnSpPr>
          <p:spPr>
            <a:xfrm>
              <a:off x="8748034" y="993783"/>
              <a:ext cx="0" cy="3727073"/>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4AC947B-1F52-A591-92B3-AF5B6C8FAB4F}"/>
                </a:ext>
              </a:extLst>
            </p:cNvPr>
            <p:cNvCxnSpPr>
              <a:cxnSpLocks/>
            </p:cNvCxnSpPr>
            <p:nvPr/>
          </p:nvCxnSpPr>
          <p:spPr>
            <a:xfrm>
              <a:off x="8660570" y="107342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2D0DF05-6969-A7D0-97B1-58D5135B9924}"/>
                </a:ext>
              </a:extLst>
            </p:cNvPr>
            <p:cNvCxnSpPr>
              <a:cxnSpLocks/>
            </p:cNvCxnSpPr>
            <p:nvPr/>
          </p:nvCxnSpPr>
          <p:spPr>
            <a:xfrm>
              <a:off x="8660570" y="1383768"/>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ABBD278-6AA1-DD00-7578-0110315F43A6}"/>
                </a:ext>
              </a:extLst>
            </p:cNvPr>
            <p:cNvCxnSpPr>
              <a:cxnSpLocks/>
            </p:cNvCxnSpPr>
            <p:nvPr/>
          </p:nvCxnSpPr>
          <p:spPr>
            <a:xfrm>
              <a:off x="8660569" y="1694110"/>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250849B-73FD-9368-F38A-1A3FECE1E265}"/>
                </a:ext>
              </a:extLst>
            </p:cNvPr>
            <p:cNvCxnSpPr>
              <a:cxnSpLocks/>
            </p:cNvCxnSpPr>
            <p:nvPr/>
          </p:nvCxnSpPr>
          <p:spPr>
            <a:xfrm>
              <a:off x="8660568" y="2004452"/>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F091666-8D0D-0296-BD9F-253A0D7B2D55}"/>
                </a:ext>
              </a:extLst>
            </p:cNvPr>
            <p:cNvCxnSpPr>
              <a:cxnSpLocks/>
            </p:cNvCxnSpPr>
            <p:nvPr/>
          </p:nvCxnSpPr>
          <p:spPr>
            <a:xfrm>
              <a:off x="8660568" y="2314794"/>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66E30AD-DD10-2AA8-D5E6-4112E106FD77}"/>
                </a:ext>
              </a:extLst>
            </p:cNvPr>
            <p:cNvCxnSpPr>
              <a:cxnSpLocks/>
            </p:cNvCxnSpPr>
            <p:nvPr/>
          </p:nvCxnSpPr>
          <p:spPr>
            <a:xfrm>
              <a:off x="8660568" y="262513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7096641-B520-5BBF-9229-3CA561AF745D}"/>
                </a:ext>
              </a:extLst>
            </p:cNvPr>
            <p:cNvCxnSpPr>
              <a:cxnSpLocks/>
            </p:cNvCxnSpPr>
            <p:nvPr/>
          </p:nvCxnSpPr>
          <p:spPr>
            <a:xfrm>
              <a:off x="8660568" y="2935478"/>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3F6BEDA-6272-607A-26B8-71FBC0E18A04}"/>
                </a:ext>
              </a:extLst>
            </p:cNvPr>
            <p:cNvCxnSpPr>
              <a:cxnSpLocks/>
            </p:cNvCxnSpPr>
            <p:nvPr/>
          </p:nvCxnSpPr>
          <p:spPr>
            <a:xfrm>
              <a:off x="8660568" y="3245820"/>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DD3222A-9889-5EF9-799C-1AA55B227B8E}"/>
                </a:ext>
              </a:extLst>
            </p:cNvPr>
            <p:cNvCxnSpPr>
              <a:cxnSpLocks/>
            </p:cNvCxnSpPr>
            <p:nvPr/>
          </p:nvCxnSpPr>
          <p:spPr>
            <a:xfrm>
              <a:off x="8660567" y="3556162"/>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E12D1BE-EE18-7468-105A-840A4FFD3F9C}"/>
                </a:ext>
              </a:extLst>
            </p:cNvPr>
            <p:cNvCxnSpPr>
              <a:cxnSpLocks/>
            </p:cNvCxnSpPr>
            <p:nvPr/>
          </p:nvCxnSpPr>
          <p:spPr>
            <a:xfrm>
              <a:off x="8660567" y="3866504"/>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E7CA3C8-333C-B9B2-B036-07195D172D0F}"/>
                </a:ext>
              </a:extLst>
            </p:cNvPr>
            <p:cNvCxnSpPr>
              <a:cxnSpLocks/>
            </p:cNvCxnSpPr>
            <p:nvPr/>
          </p:nvCxnSpPr>
          <p:spPr>
            <a:xfrm>
              <a:off x="8660567" y="417684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854EE43-F3F4-2E19-C889-12F85FA344F1}"/>
                </a:ext>
              </a:extLst>
            </p:cNvPr>
            <p:cNvCxnSpPr>
              <a:cxnSpLocks/>
            </p:cNvCxnSpPr>
            <p:nvPr/>
          </p:nvCxnSpPr>
          <p:spPr>
            <a:xfrm>
              <a:off x="8660567" y="4487185"/>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68B74C39-EEC0-2789-2836-F18A4A8949EB}"/>
                </a:ext>
              </a:extLst>
            </p:cNvPr>
            <p:cNvSpPr txBox="1"/>
            <p:nvPr/>
          </p:nvSpPr>
          <p:spPr>
            <a:xfrm>
              <a:off x="8796263" y="946225"/>
              <a:ext cx="389850" cy="246221"/>
            </a:xfrm>
            <a:prstGeom prst="rect">
              <a:avLst/>
            </a:prstGeom>
            <a:noFill/>
          </p:spPr>
          <p:txBody>
            <a:bodyPr wrap="none" rtlCol="0">
              <a:spAutoFit/>
            </a:bodyPr>
            <a:lstStyle/>
            <a:p>
              <a:r>
                <a:rPr lang="en-US" sz="1000" dirty="0">
                  <a:solidFill>
                    <a:schemeClr val="bg1"/>
                  </a:solidFill>
                </a:rPr>
                <a:t>Jan</a:t>
              </a:r>
            </a:p>
          </p:txBody>
        </p:sp>
        <p:sp>
          <p:nvSpPr>
            <p:cNvPr id="57" name="TextBox 56">
              <a:extLst>
                <a:ext uri="{FF2B5EF4-FFF2-40B4-BE49-F238E27FC236}">
                  <a16:creationId xmlns:a16="http://schemas.microsoft.com/office/drawing/2014/main" id="{B2F26EEC-06ED-AF76-7273-621648B1A5F1}"/>
                </a:ext>
              </a:extLst>
            </p:cNvPr>
            <p:cNvSpPr txBox="1"/>
            <p:nvPr/>
          </p:nvSpPr>
          <p:spPr>
            <a:xfrm>
              <a:off x="8796263" y="1240534"/>
              <a:ext cx="404278" cy="246221"/>
            </a:xfrm>
            <a:prstGeom prst="rect">
              <a:avLst/>
            </a:prstGeom>
            <a:noFill/>
          </p:spPr>
          <p:txBody>
            <a:bodyPr wrap="none" rtlCol="0">
              <a:spAutoFit/>
            </a:bodyPr>
            <a:lstStyle/>
            <a:p>
              <a:r>
                <a:rPr lang="en-US" sz="1000" dirty="0">
                  <a:solidFill>
                    <a:schemeClr val="bg1"/>
                  </a:solidFill>
                </a:rPr>
                <a:t>Feb</a:t>
              </a:r>
            </a:p>
          </p:txBody>
        </p:sp>
        <p:sp>
          <p:nvSpPr>
            <p:cNvPr id="58" name="TextBox 57">
              <a:extLst>
                <a:ext uri="{FF2B5EF4-FFF2-40B4-BE49-F238E27FC236}">
                  <a16:creationId xmlns:a16="http://schemas.microsoft.com/office/drawing/2014/main" id="{0A85BBF7-FEFD-4BD7-8E7F-D888EFBEAD54}"/>
                </a:ext>
              </a:extLst>
            </p:cNvPr>
            <p:cNvSpPr txBox="1"/>
            <p:nvPr/>
          </p:nvSpPr>
          <p:spPr>
            <a:xfrm>
              <a:off x="8796263" y="1559384"/>
              <a:ext cx="405880" cy="246221"/>
            </a:xfrm>
            <a:prstGeom prst="rect">
              <a:avLst/>
            </a:prstGeom>
            <a:noFill/>
          </p:spPr>
          <p:txBody>
            <a:bodyPr wrap="none" rtlCol="0">
              <a:spAutoFit/>
            </a:bodyPr>
            <a:lstStyle/>
            <a:p>
              <a:r>
                <a:rPr lang="en-US" sz="1000" dirty="0">
                  <a:solidFill>
                    <a:schemeClr val="bg1"/>
                  </a:solidFill>
                </a:rPr>
                <a:t>Mar</a:t>
              </a:r>
            </a:p>
          </p:txBody>
        </p:sp>
        <p:sp>
          <p:nvSpPr>
            <p:cNvPr id="59" name="TextBox 58">
              <a:extLst>
                <a:ext uri="{FF2B5EF4-FFF2-40B4-BE49-F238E27FC236}">
                  <a16:creationId xmlns:a16="http://schemas.microsoft.com/office/drawing/2014/main" id="{D6EDC5D9-83AF-9B36-BC1B-34DA626344C0}"/>
                </a:ext>
              </a:extLst>
            </p:cNvPr>
            <p:cNvSpPr txBox="1"/>
            <p:nvPr/>
          </p:nvSpPr>
          <p:spPr>
            <a:xfrm>
              <a:off x="8796263" y="1878234"/>
              <a:ext cx="383438" cy="246221"/>
            </a:xfrm>
            <a:prstGeom prst="rect">
              <a:avLst/>
            </a:prstGeom>
            <a:noFill/>
          </p:spPr>
          <p:txBody>
            <a:bodyPr wrap="none" rtlCol="0">
              <a:spAutoFit/>
            </a:bodyPr>
            <a:lstStyle/>
            <a:p>
              <a:r>
                <a:rPr lang="en-US" sz="1000" dirty="0">
                  <a:solidFill>
                    <a:schemeClr val="bg1"/>
                  </a:solidFill>
                </a:rPr>
                <a:t>Apr</a:t>
              </a:r>
            </a:p>
          </p:txBody>
        </p:sp>
        <p:sp>
          <p:nvSpPr>
            <p:cNvPr id="60" name="TextBox 59">
              <a:extLst>
                <a:ext uri="{FF2B5EF4-FFF2-40B4-BE49-F238E27FC236}">
                  <a16:creationId xmlns:a16="http://schemas.microsoft.com/office/drawing/2014/main" id="{A63F7318-D8B2-2460-5D51-1C1B2C7F3E9C}"/>
                </a:ext>
              </a:extLst>
            </p:cNvPr>
            <p:cNvSpPr txBox="1"/>
            <p:nvPr/>
          </p:nvSpPr>
          <p:spPr>
            <a:xfrm>
              <a:off x="8796263" y="2188267"/>
              <a:ext cx="426720" cy="246221"/>
            </a:xfrm>
            <a:prstGeom prst="rect">
              <a:avLst/>
            </a:prstGeom>
            <a:noFill/>
          </p:spPr>
          <p:txBody>
            <a:bodyPr wrap="none" rtlCol="0">
              <a:spAutoFit/>
            </a:bodyPr>
            <a:lstStyle/>
            <a:p>
              <a:r>
                <a:rPr lang="en-US" sz="1000" dirty="0">
                  <a:solidFill>
                    <a:schemeClr val="bg1"/>
                  </a:solidFill>
                </a:rPr>
                <a:t>May</a:t>
              </a:r>
            </a:p>
          </p:txBody>
        </p:sp>
        <p:sp>
          <p:nvSpPr>
            <p:cNvPr id="61" name="TextBox 60">
              <a:extLst>
                <a:ext uri="{FF2B5EF4-FFF2-40B4-BE49-F238E27FC236}">
                  <a16:creationId xmlns:a16="http://schemas.microsoft.com/office/drawing/2014/main" id="{328C6C0C-D869-4D80-1803-08309B9361A7}"/>
                </a:ext>
              </a:extLst>
            </p:cNvPr>
            <p:cNvSpPr txBox="1"/>
            <p:nvPr/>
          </p:nvSpPr>
          <p:spPr>
            <a:xfrm>
              <a:off x="8796263" y="2498052"/>
              <a:ext cx="389850" cy="246221"/>
            </a:xfrm>
            <a:prstGeom prst="rect">
              <a:avLst/>
            </a:prstGeom>
            <a:noFill/>
          </p:spPr>
          <p:txBody>
            <a:bodyPr wrap="none" rtlCol="0">
              <a:spAutoFit/>
            </a:bodyPr>
            <a:lstStyle/>
            <a:p>
              <a:r>
                <a:rPr lang="en-US" sz="1000" dirty="0">
                  <a:solidFill>
                    <a:schemeClr val="bg1"/>
                  </a:solidFill>
                </a:rPr>
                <a:t>Jun</a:t>
              </a:r>
            </a:p>
          </p:txBody>
        </p:sp>
        <p:sp>
          <p:nvSpPr>
            <p:cNvPr id="62" name="TextBox 61">
              <a:extLst>
                <a:ext uri="{FF2B5EF4-FFF2-40B4-BE49-F238E27FC236}">
                  <a16:creationId xmlns:a16="http://schemas.microsoft.com/office/drawing/2014/main" id="{DB9501A1-30C7-6244-EE7D-1AE4D3398687}"/>
                </a:ext>
              </a:extLst>
            </p:cNvPr>
            <p:cNvSpPr txBox="1"/>
            <p:nvPr/>
          </p:nvSpPr>
          <p:spPr>
            <a:xfrm>
              <a:off x="8796263" y="2794054"/>
              <a:ext cx="348172" cy="246221"/>
            </a:xfrm>
            <a:prstGeom prst="rect">
              <a:avLst/>
            </a:prstGeom>
            <a:noFill/>
          </p:spPr>
          <p:txBody>
            <a:bodyPr wrap="none" rtlCol="0">
              <a:spAutoFit/>
            </a:bodyPr>
            <a:lstStyle/>
            <a:p>
              <a:r>
                <a:rPr lang="en-US" sz="1000" dirty="0">
                  <a:solidFill>
                    <a:schemeClr val="bg1"/>
                  </a:solidFill>
                </a:rPr>
                <a:t>Jul</a:t>
              </a:r>
            </a:p>
          </p:txBody>
        </p:sp>
        <p:sp>
          <p:nvSpPr>
            <p:cNvPr id="63" name="TextBox 62">
              <a:extLst>
                <a:ext uri="{FF2B5EF4-FFF2-40B4-BE49-F238E27FC236}">
                  <a16:creationId xmlns:a16="http://schemas.microsoft.com/office/drawing/2014/main" id="{E0EEAB62-611C-CE74-D629-A4E8061D0AD7}"/>
                </a:ext>
              </a:extLst>
            </p:cNvPr>
            <p:cNvSpPr txBox="1"/>
            <p:nvPr/>
          </p:nvSpPr>
          <p:spPr>
            <a:xfrm>
              <a:off x="8796263" y="3126683"/>
              <a:ext cx="410690" cy="246221"/>
            </a:xfrm>
            <a:prstGeom prst="rect">
              <a:avLst/>
            </a:prstGeom>
            <a:noFill/>
          </p:spPr>
          <p:txBody>
            <a:bodyPr wrap="none" rtlCol="0">
              <a:spAutoFit/>
            </a:bodyPr>
            <a:lstStyle/>
            <a:p>
              <a:r>
                <a:rPr lang="en-US" sz="1000" dirty="0">
                  <a:solidFill>
                    <a:schemeClr val="bg1"/>
                  </a:solidFill>
                </a:rPr>
                <a:t>Aug</a:t>
              </a:r>
            </a:p>
          </p:txBody>
        </p:sp>
        <p:sp>
          <p:nvSpPr>
            <p:cNvPr id="64" name="TextBox 63">
              <a:extLst>
                <a:ext uri="{FF2B5EF4-FFF2-40B4-BE49-F238E27FC236}">
                  <a16:creationId xmlns:a16="http://schemas.microsoft.com/office/drawing/2014/main" id="{D391D864-199D-2AA6-6E33-7CDFCC8AE76B}"/>
                </a:ext>
              </a:extLst>
            </p:cNvPr>
            <p:cNvSpPr txBox="1"/>
            <p:nvPr/>
          </p:nvSpPr>
          <p:spPr>
            <a:xfrm>
              <a:off x="8796263" y="3430061"/>
              <a:ext cx="410690" cy="246221"/>
            </a:xfrm>
            <a:prstGeom prst="rect">
              <a:avLst/>
            </a:prstGeom>
            <a:noFill/>
          </p:spPr>
          <p:txBody>
            <a:bodyPr wrap="none" rtlCol="0">
              <a:spAutoFit/>
            </a:bodyPr>
            <a:lstStyle/>
            <a:p>
              <a:r>
                <a:rPr lang="en-US" sz="1000" dirty="0">
                  <a:solidFill>
                    <a:schemeClr val="bg1"/>
                  </a:solidFill>
                </a:rPr>
                <a:t>Sep</a:t>
              </a:r>
            </a:p>
          </p:txBody>
        </p:sp>
        <p:sp>
          <p:nvSpPr>
            <p:cNvPr id="65" name="TextBox 64">
              <a:extLst>
                <a:ext uri="{FF2B5EF4-FFF2-40B4-BE49-F238E27FC236}">
                  <a16:creationId xmlns:a16="http://schemas.microsoft.com/office/drawing/2014/main" id="{6F982DC7-8438-76B4-ACA0-26E094D41BA2}"/>
                </a:ext>
              </a:extLst>
            </p:cNvPr>
            <p:cNvSpPr txBox="1"/>
            <p:nvPr/>
          </p:nvSpPr>
          <p:spPr>
            <a:xfrm>
              <a:off x="8796263" y="3750479"/>
              <a:ext cx="383438" cy="246221"/>
            </a:xfrm>
            <a:prstGeom prst="rect">
              <a:avLst/>
            </a:prstGeom>
            <a:noFill/>
          </p:spPr>
          <p:txBody>
            <a:bodyPr wrap="none" rtlCol="0">
              <a:spAutoFit/>
            </a:bodyPr>
            <a:lstStyle/>
            <a:p>
              <a:r>
                <a:rPr lang="en-US" sz="1000" dirty="0">
                  <a:solidFill>
                    <a:schemeClr val="bg1"/>
                  </a:solidFill>
                </a:rPr>
                <a:t>Oct</a:t>
              </a:r>
            </a:p>
          </p:txBody>
        </p:sp>
        <p:sp>
          <p:nvSpPr>
            <p:cNvPr id="66" name="TextBox 65">
              <a:extLst>
                <a:ext uri="{FF2B5EF4-FFF2-40B4-BE49-F238E27FC236}">
                  <a16:creationId xmlns:a16="http://schemas.microsoft.com/office/drawing/2014/main" id="{5B554901-C7C1-B85D-6831-2EAB51C87C14}"/>
                </a:ext>
              </a:extLst>
            </p:cNvPr>
            <p:cNvSpPr txBox="1"/>
            <p:nvPr/>
          </p:nvSpPr>
          <p:spPr>
            <a:xfrm>
              <a:off x="8796263" y="4053857"/>
              <a:ext cx="412292" cy="246221"/>
            </a:xfrm>
            <a:prstGeom prst="rect">
              <a:avLst/>
            </a:prstGeom>
            <a:noFill/>
          </p:spPr>
          <p:txBody>
            <a:bodyPr wrap="none" rtlCol="0">
              <a:spAutoFit/>
            </a:bodyPr>
            <a:lstStyle/>
            <a:p>
              <a:r>
                <a:rPr lang="en-US" sz="1000" dirty="0">
                  <a:solidFill>
                    <a:schemeClr val="bg1"/>
                  </a:solidFill>
                </a:rPr>
                <a:t>Nov</a:t>
              </a:r>
            </a:p>
          </p:txBody>
        </p:sp>
        <p:sp>
          <p:nvSpPr>
            <p:cNvPr id="67" name="TextBox 66">
              <a:extLst>
                <a:ext uri="{FF2B5EF4-FFF2-40B4-BE49-F238E27FC236}">
                  <a16:creationId xmlns:a16="http://schemas.microsoft.com/office/drawing/2014/main" id="{A94D8994-5ABB-9B14-1578-83636F67E553}"/>
                </a:ext>
              </a:extLst>
            </p:cNvPr>
            <p:cNvSpPr txBox="1"/>
            <p:nvPr/>
          </p:nvSpPr>
          <p:spPr>
            <a:xfrm>
              <a:off x="8796263" y="4364199"/>
              <a:ext cx="412292" cy="246221"/>
            </a:xfrm>
            <a:prstGeom prst="rect">
              <a:avLst/>
            </a:prstGeom>
            <a:noFill/>
          </p:spPr>
          <p:txBody>
            <a:bodyPr wrap="none" rtlCol="0">
              <a:spAutoFit/>
            </a:bodyPr>
            <a:lstStyle/>
            <a:p>
              <a:r>
                <a:rPr lang="en-US" sz="1000" dirty="0">
                  <a:solidFill>
                    <a:schemeClr val="bg1"/>
                  </a:solidFill>
                </a:rPr>
                <a:t>Dec</a:t>
              </a:r>
            </a:p>
          </p:txBody>
        </p:sp>
        <p:sp>
          <p:nvSpPr>
            <p:cNvPr id="68" name="TextBox 67">
              <a:extLst>
                <a:ext uri="{FF2B5EF4-FFF2-40B4-BE49-F238E27FC236}">
                  <a16:creationId xmlns:a16="http://schemas.microsoft.com/office/drawing/2014/main" id="{C66301A6-496A-001D-EF1B-666B7E5709E6}"/>
                </a:ext>
              </a:extLst>
            </p:cNvPr>
            <p:cNvSpPr txBox="1"/>
            <p:nvPr/>
          </p:nvSpPr>
          <p:spPr>
            <a:xfrm>
              <a:off x="7129881" y="4056083"/>
              <a:ext cx="1601721" cy="246221"/>
            </a:xfrm>
            <a:prstGeom prst="rect">
              <a:avLst/>
            </a:prstGeom>
            <a:noFill/>
          </p:spPr>
          <p:txBody>
            <a:bodyPr wrap="none" rtlCol="0">
              <a:spAutoFit/>
            </a:bodyPr>
            <a:lstStyle/>
            <a:p>
              <a:pPr algn="r"/>
              <a:r>
                <a:rPr lang="en-US" sz="1000" dirty="0">
                  <a:solidFill>
                    <a:srgbClr val="DD99BC"/>
                  </a:solidFill>
                </a:rPr>
                <a:t>Parent et al. </a:t>
              </a:r>
              <a:r>
                <a:rPr lang="en-US" sz="1000" i="1" dirty="0">
                  <a:solidFill>
                    <a:srgbClr val="DD99BC"/>
                  </a:solidFill>
                </a:rPr>
                <a:t>Neuroimage</a:t>
              </a:r>
              <a:endParaRPr lang="en-US" sz="1000" dirty="0">
                <a:solidFill>
                  <a:srgbClr val="DD99BC"/>
                </a:solidFill>
              </a:endParaRPr>
            </a:p>
          </p:txBody>
        </p:sp>
        <p:sp>
          <p:nvSpPr>
            <p:cNvPr id="69" name="TextBox 68">
              <a:extLst>
                <a:ext uri="{FF2B5EF4-FFF2-40B4-BE49-F238E27FC236}">
                  <a16:creationId xmlns:a16="http://schemas.microsoft.com/office/drawing/2014/main" id="{6CB87994-1117-D204-8F37-71D4D1F0DCF9}"/>
                </a:ext>
              </a:extLst>
            </p:cNvPr>
            <p:cNvSpPr txBox="1"/>
            <p:nvPr/>
          </p:nvSpPr>
          <p:spPr>
            <a:xfrm>
              <a:off x="6709895" y="3430061"/>
              <a:ext cx="2021707" cy="246221"/>
            </a:xfrm>
            <a:prstGeom prst="rect">
              <a:avLst/>
            </a:prstGeom>
            <a:noFill/>
          </p:spPr>
          <p:txBody>
            <a:bodyPr wrap="none" rtlCol="0">
              <a:spAutoFit/>
            </a:bodyPr>
            <a:lstStyle/>
            <a:p>
              <a:pPr algn="r"/>
              <a:r>
                <a:rPr lang="en-US" sz="1000" dirty="0">
                  <a:solidFill>
                    <a:srgbClr val="DD99BC"/>
                  </a:solidFill>
                </a:rPr>
                <a:t>Liebe et al. </a:t>
              </a:r>
              <a:r>
                <a:rPr lang="en-US" sz="1000" i="1" dirty="0">
                  <a:solidFill>
                    <a:srgbClr val="DD99BC"/>
                  </a:solidFill>
                </a:rPr>
                <a:t>Molecular Psychiatry</a:t>
              </a:r>
              <a:endParaRPr lang="en-US" sz="1000" dirty="0">
                <a:solidFill>
                  <a:srgbClr val="DD99BC"/>
                </a:solidFill>
              </a:endParaRPr>
            </a:p>
          </p:txBody>
        </p:sp>
        <p:sp>
          <p:nvSpPr>
            <p:cNvPr id="70" name="TextBox 69">
              <a:extLst>
                <a:ext uri="{FF2B5EF4-FFF2-40B4-BE49-F238E27FC236}">
                  <a16:creationId xmlns:a16="http://schemas.microsoft.com/office/drawing/2014/main" id="{329279B1-5FD7-BA97-C6DE-7C1A18C1276B}"/>
                </a:ext>
              </a:extLst>
            </p:cNvPr>
            <p:cNvSpPr txBox="1"/>
            <p:nvPr/>
          </p:nvSpPr>
          <p:spPr>
            <a:xfrm>
              <a:off x="6596081" y="1816538"/>
              <a:ext cx="2135521" cy="246221"/>
            </a:xfrm>
            <a:prstGeom prst="rect">
              <a:avLst/>
            </a:prstGeom>
            <a:noFill/>
          </p:spPr>
          <p:txBody>
            <a:bodyPr wrap="none" rtlCol="0">
              <a:spAutoFit/>
            </a:bodyPr>
            <a:lstStyle/>
            <a:p>
              <a:pPr algn="r"/>
              <a:r>
                <a:rPr lang="en-US" sz="1000" dirty="0">
                  <a:solidFill>
                    <a:srgbClr val="DD99BC"/>
                  </a:solidFill>
                </a:rPr>
                <a:t>Cassidy et al. </a:t>
              </a:r>
              <a:r>
                <a:rPr lang="en-US" sz="1000" i="1" dirty="0" err="1">
                  <a:solidFill>
                    <a:srgbClr val="DD99BC"/>
                  </a:solidFill>
                </a:rPr>
                <a:t>Neuropsychopharm</a:t>
              </a:r>
              <a:r>
                <a:rPr lang="en-US" sz="1000" i="1" dirty="0">
                  <a:solidFill>
                    <a:srgbClr val="DD99BC"/>
                  </a:solidFill>
                </a:rPr>
                <a:t>.</a:t>
              </a:r>
            </a:p>
          </p:txBody>
        </p:sp>
        <p:sp>
          <p:nvSpPr>
            <p:cNvPr id="71" name="TextBox 70">
              <a:extLst>
                <a:ext uri="{FF2B5EF4-FFF2-40B4-BE49-F238E27FC236}">
                  <a16:creationId xmlns:a16="http://schemas.microsoft.com/office/drawing/2014/main" id="{3FEA8007-4CD4-D00A-56E6-199A08501BF9}"/>
                </a:ext>
              </a:extLst>
            </p:cNvPr>
            <p:cNvSpPr txBox="1"/>
            <p:nvPr/>
          </p:nvSpPr>
          <p:spPr>
            <a:xfrm>
              <a:off x="7141103" y="4319595"/>
              <a:ext cx="1590499" cy="246221"/>
            </a:xfrm>
            <a:prstGeom prst="rect">
              <a:avLst/>
            </a:prstGeom>
            <a:noFill/>
          </p:spPr>
          <p:txBody>
            <a:bodyPr wrap="none" rtlCol="0">
              <a:spAutoFit/>
            </a:bodyPr>
            <a:lstStyle/>
            <a:p>
              <a:pPr algn="r"/>
              <a:r>
                <a:rPr lang="en-US" sz="1000" dirty="0">
                  <a:solidFill>
                    <a:srgbClr val="7EBDC3"/>
                  </a:solidFill>
                </a:rPr>
                <a:t>Morris et al. </a:t>
              </a:r>
              <a:r>
                <a:rPr lang="en-US" sz="1000" i="1" dirty="0" err="1">
                  <a:solidFill>
                    <a:srgbClr val="7EBDC3"/>
                  </a:solidFill>
                </a:rPr>
                <a:t>NeuroImage</a:t>
              </a:r>
              <a:endParaRPr lang="en-US" sz="1000" dirty="0">
                <a:solidFill>
                  <a:srgbClr val="7EBDC3"/>
                </a:solidFill>
              </a:endParaRPr>
            </a:p>
          </p:txBody>
        </p:sp>
        <p:sp>
          <p:nvSpPr>
            <p:cNvPr id="72" name="TextBox 71">
              <a:extLst>
                <a:ext uri="{FF2B5EF4-FFF2-40B4-BE49-F238E27FC236}">
                  <a16:creationId xmlns:a16="http://schemas.microsoft.com/office/drawing/2014/main" id="{95AD8B77-AEEA-DDAA-B157-A384EE99F72B}"/>
                </a:ext>
              </a:extLst>
            </p:cNvPr>
            <p:cNvSpPr txBox="1"/>
            <p:nvPr/>
          </p:nvSpPr>
          <p:spPr>
            <a:xfrm>
              <a:off x="7024083" y="1978319"/>
              <a:ext cx="1707519" cy="246221"/>
            </a:xfrm>
            <a:prstGeom prst="rect">
              <a:avLst/>
            </a:prstGeom>
            <a:noFill/>
          </p:spPr>
          <p:txBody>
            <a:bodyPr wrap="none" rtlCol="0">
              <a:spAutoFit/>
            </a:bodyPr>
            <a:lstStyle/>
            <a:p>
              <a:pPr algn="r"/>
              <a:r>
                <a:rPr lang="en-US" sz="1000" dirty="0">
                  <a:solidFill>
                    <a:srgbClr val="7EBDC3"/>
                  </a:solidFill>
                </a:rPr>
                <a:t>Dahl et al. </a:t>
              </a:r>
              <a:r>
                <a:rPr lang="en-US" sz="1000" i="1" dirty="0" err="1">
                  <a:solidFill>
                    <a:srgbClr val="7EBDC3"/>
                  </a:solidFill>
                </a:rPr>
                <a:t>Neurobio</a:t>
              </a:r>
              <a:r>
                <a:rPr lang="en-US" sz="1000" i="1" dirty="0">
                  <a:solidFill>
                    <a:srgbClr val="7EBDC3"/>
                  </a:solidFill>
                </a:rPr>
                <a:t>. Aging</a:t>
              </a:r>
              <a:endParaRPr lang="en-US" sz="1000" dirty="0">
                <a:solidFill>
                  <a:srgbClr val="7EBDC3"/>
                </a:solidFill>
              </a:endParaRPr>
            </a:p>
          </p:txBody>
        </p:sp>
        <p:sp>
          <p:nvSpPr>
            <p:cNvPr id="73" name="TextBox 72">
              <a:extLst>
                <a:ext uri="{FF2B5EF4-FFF2-40B4-BE49-F238E27FC236}">
                  <a16:creationId xmlns:a16="http://schemas.microsoft.com/office/drawing/2014/main" id="{1F2DA6C4-2E8B-340A-5D08-63D7270CBB8C}"/>
                </a:ext>
              </a:extLst>
            </p:cNvPr>
            <p:cNvSpPr txBox="1"/>
            <p:nvPr/>
          </p:nvSpPr>
          <p:spPr>
            <a:xfrm>
              <a:off x="6794854" y="1480195"/>
              <a:ext cx="1936748" cy="246221"/>
            </a:xfrm>
            <a:prstGeom prst="rect">
              <a:avLst/>
            </a:prstGeom>
            <a:noFill/>
          </p:spPr>
          <p:txBody>
            <a:bodyPr wrap="none" rtlCol="0">
              <a:spAutoFit/>
            </a:bodyPr>
            <a:lstStyle/>
            <a:p>
              <a:pPr algn="r"/>
              <a:r>
                <a:rPr lang="en-US" sz="1000" dirty="0" err="1">
                  <a:solidFill>
                    <a:srgbClr val="7EBDC3"/>
                  </a:solidFill>
                </a:rPr>
                <a:t>Prokopiou</a:t>
              </a:r>
              <a:r>
                <a:rPr lang="en-US" sz="1000" dirty="0">
                  <a:solidFill>
                    <a:srgbClr val="7EBDC3"/>
                  </a:solidFill>
                </a:rPr>
                <a:t> et al. </a:t>
              </a:r>
              <a:r>
                <a:rPr lang="en-US" sz="1000" i="1" dirty="0">
                  <a:solidFill>
                    <a:srgbClr val="7EBDC3"/>
                  </a:solidFill>
                </a:rPr>
                <a:t>Nature Comm.</a:t>
              </a:r>
              <a:endParaRPr lang="en-US" sz="1000" dirty="0">
                <a:solidFill>
                  <a:srgbClr val="7EBDC3"/>
                </a:solidFill>
              </a:endParaRPr>
            </a:p>
          </p:txBody>
        </p:sp>
        <p:sp>
          <p:nvSpPr>
            <p:cNvPr id="74" name="TextBox 73">
              <a:extLst>
                <a:ext uri="{FF2B5EF4-FFF2-40B4-BE49-F238E27FC236}">
                  <a16:creationId xmlns:a16="http://schemas.microsoft.com/office/drawing/2014/main" id="{7B4214D2-D468-7E4D-3A0B-DF5E67DCA100}"/>
                </a:ext>
              </a:extLst>
            </p:cNvPr>
            <p:cNvSpPr txBox="1"/>
            <p:nvPr/>
          </p:nvSpPr>
          <p:spPr>
            <a:xfrm>
              <a:off x="6474254" y="1237931"/>
              <a:ext cx="2257348" cy="246221"/>
            </a:xfrm>
            <a:prstGeom prst="rect">
              <a:avLst/>
            </a:prstGeom>
            <a:noFill/>
          </p:spPr>
          <p:txBody>
            <a:bodyPr wrap="none" rtlCol="0">
              <a:spAutoFit/>
            </a:bodyPr>
            <a:lstStyle/>
            <a:p>
              <a:pPr algn="r"/>
              <a:r>
                <a:rPr lang="en-US" sz="1000" dirty="0" err="1">
                  <a:solidFill>
                    <a:srgbClr val="7EBDC3"/>
                  </a:solidFill>
                </a:rPr>
                <a:t>Aghakhanyan</a:t>
              </a:r>
              <a:r>
                <a:rPr lang="en-US" sz="1000" dirty="0">
                  <a:solidFill>
                    <a:srgbClr val="7EBDC3"/>
                  </a:solidFill>
                </a:rPr>
                <a:t> et al. </a:t>
              </a:r>
              <a:r>
                <a:rPr lang="en-US" sz="1000" i="1" dirty="0" err="1">
                  <a:solidFill>
                    <a:srgbClr val="7EBDC3"/>
                  </a:solidFill>
                </a:rPr>
                <a:t>Neurobio</a:t>
              </a:r>
              <a:r>
                <a:rPr lang="en-US" sz="1000" i="1" dirty="0">
                  <a:solidFill>
                    <a:srgbClr val="7EBDC3"/>
                  </a:solidFill>
                </a:rPr>
                <a:t>. Aging.</a:t>
              </a:r>
            </a:p>
          </p:txBody>
        </p:sp>
        <p:sp>
          <p:nvSpPr>
            <p:cNvPr id="75" name="TextBox 74">
              <a:extLst>
                <a:ext uri="{FF2B5EF4-FFF2-40B4-BE49-F238E27FC236}">
                  <a16:creationId xmlns:a16="http://schemas.microsoft.com/office/drawing/2014/main" id="{B416F7D1-554D-90EF-9DCD-31E22079119E}"/>
                </a:ext>
              </a:extLst>
            </p:cNvPr>
            <p:cNvSpPr txBox="1"/>
            <p:nvPr/>
          </p:nvSpPr>
          <p:spPr>
            <a:xfrm>
              <a:off x="7732611" y="3108192"/>
              <a:ext cx="998991" cy="246221"/>
            </a:xfrm>
            <a:prstGeom prst="rect">
              <a:avLst/>
            </a:prstGeom>
            <a:noFill/>
          </p:spPr>
          <p:txBody>
            <a:bodyPr wrap="none" rtlCol="0">
              <a:spAutoFit/>
            </a:bodyPr>
            <a:lstStyle/>
            <a:p>
              <a:pPr algn="r"/>
              <a:r>
                <a:rPr lang="en-US" sz="1000" dirty="0">
                  <a:solidFill>
                    <a:srgbClr val="7EBDC3"/>
                  </a:solidFill>
                </a:rPr>
                <a:t>Lin et al. </a:t>
              </a:r>
              <a:r>
                <a:rPr lang="en-US" sz="1000" i="1" dirty="0">
                  <a:solidFill>
                    <a:srgbClr val="7EBDC3"/>
                  </a:solidFill>
                </a:rPr>
                <a:t>Brain</a:t>
              </a:r>
            </a:p>
          </p:txBody>
        </p:sp>
        <p:sp>
          <p:nvSpPr>
            <p:cNvPr id="76" name="TextBox 75">
              <a:extLst>
                <a:ext uri="{FF2B5EF4-FFF2-40B4-BE49-F238E27FC236}">
                  <a16:creationId xmlns:a16="http://schemas.microsoft.com/office/drawing/2014/main" id="{007A73E0-3EA7-CD5E-42FC-BC6DCA18B6CB}"/>
                </a:ext>
              </a:extLst>
            </p:cNvPr>
            <p:cNvSpPr txBox="1"/>
            <p:nvPr/>
          </p:nvSpPr>
          <p:spPr>
            <a:xfrm>
              <a:off x="6881416" y="1625467"/>
              <a:ext cx="1850186" cy="246221"/>
            </a:xfrm>
            <a:prstGeom prst="rect">
              <a:avLst/>
            </a:prstGeom>
            <a:noFill/>
          </p:spPr>
          <p:txBody>
            <a:bodyPr wrap="none" rtlCol="0">
              <a:spAutoFit/>
            </a:bodyPr>
            <a:lstStyle/>
            <a:p>
              <a:pPr algn="r"/>
              <a:r>
                <a:rPr lang="en-US" sz="1000" dirty="0">
                  <a:solidFill>
                    <a:srgbClr val="92BDA3"/>
                  </a:solidFill>
                </a:rPr>
                <a:t>Jacobs et al. </a:t>
              </a:r>
              <a:r>
                <a:rPr lang="en-US" sz="1000" i="1" dirty="0" err="1">
                  <a:solidFill>
                    <a:srgbClr val="92BDA3"/>
                  </a:solidFill>
                </a:rPr>
                <a:t>Alz</a:t>
              </a:r>
              <a:r>
                <a:rPr lang="en-US" sz="1000" i="1" dirty="0">
                  <a:solidFill>
                    <a:srgbClr val="92BDA3"/>
                  </a:solidFill>
                </a:rPr>
                <a:t>. &amp; Dementia</a:t>
              </a:r>
              <a:endParaRPr lang="en-US" sz="1000" dirty="0">
                <a:solidFill>
                  <a:srgbClr val="92BDA3"/>
                </a:solidFill>
              </a:endParaRPr>
            </a:p>
          </p:txBody>
        </p:sp>
        <p:sp>
          <p:nvSpPr>
            <p:cNvPr id="77" name="TextBox 76">
              <a:extLst>
                <a:ext uri="{FF2B5EF4-FFF2-40B4-BE49-F238E27FC236}">
                  <a16:creationId xmlns:a16="http://schemas.microsoft.com/office/drawing/2014/main" id="{E991520A-57BD-C1A7-DFC4-0C2427DCA0ED}"/>
                </a:ext>
              </a:extLst>
            </p:cNvPr>
            <p:cNvSpPr txBox="1"/>
            <p:nvPr/>
          </p:nvSpPr>
          <p:spPr>
            <a:xfrm>
              <a:off x="6735542" y="3738591"/>
              <a:ext cx="1996060" cy="246221"/>
            </a:xfrm>
            <a:prstGeom prst="rect">
              <a:avLst/>
            </a:prstGeom>
            <a:noFill/>
          </p:spPr>
          <p:txBody>
            <a:bodyPr wrap="none" rtlCol="0">
              <a:spAutoFit/>
            </a:bodyPr>
            <a:lstStyle/>
            <a:p>
              <a:pPr algn="r"/>
              <a:r>
                <a:rPr lang="en-US" sz="1000" dirty="0" err="1">
                  <a:solidFill>
                    <a:srgbClr val="92BDA3"/>
                  </a:solidFill>
                </a:rPr>
                <a:t>Gilvesy</a:t>
              </a:r>
              <a:r>
                <a:rPr lang="en-US" sz="1000" dirty="0">
                  <a:solidFill>
                    <a:srgbClr val="92BDA3"/>
                  </a:solidFill>
                </a:rPr>
                <a:t> et al. </a:t>
              </a:r>
              <a:r>
                <a:rPr lang="en-US" sz="1000" i="1" dirty="0" err="1">
                  <a:solidFill>
                    <a:srgbClr val="92BDA3"/>
                  </a:solidFill>
                </a:rPr>
                <a:t>Neuropathologica</a:t>
              </a:r>
              <a:endParaRPr lang="en-US" sz="1000" dirty="0">
                <a:solidFill>
                  <a:srgbClr val="92BDA3"/>
                </a:solidFill>
              </a:endParaRPr>
            </a:p>
          </p:txBody>
        </p:sp>
        <p:sp>
          <p:nvSpPr>
            <p:cNvPr id="78" name="TextBox 77">
              <a:extLst>
                <a:ext uri="{FF2B5EF4-FFF2-40B4-BE49-F238E27FC236}">
                  <a16:creationId xmlns:a16="http://schemas.microsoft.com/office/drawing/2014/main" id="{C53ED9A5-08EC-6596-AD1D-D1531D84B005}"/>
                </a:ext>
              </a:extLst>
            </p:cNvPr>
            <p:cNvSpPr txBox="1"/>
            <p:nvPr/>
          </p:nvSpPr>
          <p:spPr>
            <a:xfrm>
              <a:off x="6669819" y="4492640"/>
              <a:ext cx="2061783" cy="246221"/>
            </a:xfrm>
            <a:prstGeom prst="rect">
              <a:avLst/>
            </a:prstGeom>
            <a:noFill/>
          </p:spPr>
          <p:txBody>
            <a:bodyPr wrap="none" rtlCol="0">
              <a:spAutoFit/>
            </a:bodyPr>
            <a:lstStyle/>
            <a:p>
              <a:pPr algn="r"/>
              <a:r>
                <a:rPr lang="en-US" sz="1000" dirty="0">
                  <a:solidFill>
                    <a:srgbClr val="92BDA3"/>
                  </a:solidFill>
                </a:rPr>
                <a:t>Murray et al. </a:t>
              </a:r>
              <a:r>
                <a:rPr lang="en-US" sz="1000" i="1" dirty="0">
                  <a:solidFill>
                    <a:srgbClr val="92BDA3"/>
                  </a:solidFill>
                </a:rPr>
                <a:t>Neurodegeneration</a:t>
              </a:r>
              <a:endParaRPr lang="en-US" sz="1000" dirty="0">
                <a:solidFill>
                  <a:srgbClr val="92BDA3"/>
                </a:solidFill>
              </a:endParaRPr>
            </a:p>
          </p:txBody>
        </p:sp>
      </p:grpSp>
      <p:cxnSp>
        <p:nvCxnSpPr>
          <p:cNvPr id="105" name="Google Shape;105;p2"/>
          <p:cNvCxnSpPr>
            <a:cxnSpLocks/>
          </p:cNvCxnSpPr>
          <p:nvPr/>
        </p:nvCxnSpPr>
        <p:spPr>
          <a:xfrm flipH="1">
            <a:off x="-23675" y="882660"/>
            <a:ext cx="9190233" cy="0"/>
          </a:xfrm>
          <a:prstGeom prst="straightConnector1">
            <a:avLst/>
          </a:prstGeom>
          <a:noFill/>
          <a:ln w="76200" cap="flat" cmpd="sng">
            <a:solidFill>
              <a:srgbClr val="FFA400"/>
            </a:solidFill>
            <a:prstDash val="solid"/>
            <a:round/>
            <a:headEnd type="none" w="sm" len="sm"/>
            <a:tailEnd type="none" w="sm" len="sm"/>
          </a:ln>
        </p:spPr>
      </p:cxnSp>
      <p:pic>
        <p:nvPicPr>
          <p:cNvPr id="108" name="Google Shape;108;p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1279" y="4801624"/>
            <a:ext cx="9166558" cy="59637"/>
          </a:xfrm>
          <a:prstGeom prst="rect">
            <a:avLst/>
          </a:prstGeom>
          <a:noFill/>
          <a:ln>
            <a:noFill/>
          </a:ln>
        </p:spPr>
      </p:pic>
      <p:pic>
        <p:nvPicPr>
          <p:cNvPr id="82" name="Picture 81">
            <a:extLst>
              <a:ext uri="{FF2B5EF4-FFF2-40B4-BE49-F238E27FC236}">
                <a16:creationId xmlns:a16="http://schemas.microsoft.com/office/drawing/2014/main" id="{50400824-B789-A118-5AB5-19DCF70623F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1560" y="1027670"/>
            <a:ext cx="3958084" cy="3449602"/>
          </a:xfrm>
          <a:prstGeom prst="rect">
            <a:avLst/>
          </a:prstGeom>
          <a:ln>
            <a:solidFill>
              <a:srgbClr val="4A0D66"/>
            </a:solidFill>
          </a:ln>
        </p:spPr>
      </p:pic>
      <p:sp>
        <p:nvSpPr>
          <p:cNvPr id="83" name="TextBox 82">
            <a:extLst>
              <a:ext uri="{FF2B5EF4-FFF2-40B4-BE49-F238E27FC236}">
                <a16:creationId xmlns:a16="http://schemas.microsoft.com/office/drawing/2014/main" id="{71D9EBCB-432A-E4B6-CE9C-91843FCE2964}"/>
              </a:ext>
            </a:extLst>
          </p:cNvPr>
          <p:cNvSpPr txBox="1"/>
          <p:nvPr/>
        </p:nvSpPr>
        <p:spPr>
          <a:xfrm>
            <a:off x="3986859" y="1888029"/>
            <a:ext cx="2455337" cy="1600438"/>
          </a:xfrm>
          <a:prstGeom prst="rect">
            <a:avLst/>
          </a:prstGeom>
          <a:noFill/>
        </p:spPr>
        <p:txBody>
          <a:bodyPr wrap="square" rtlCol="0">
            <a:spAutoFit/>
          </a:bodyPr>
          <a:lstStyle/>
          <a:p>
            <a:pPr algn="ctr"/>
            <a:r>
              <a:rPr lang="en-US" i="1" dirty="0">
                <a:solidFill>
                  <a:srgbClr val="4A0D66"/>
                </a:solidFill>
              </a:rPr>
              <a:t>“Recent developments in neuroimaging methods have revived the focus on the </a:t>
            </a:r>
            <a:r>
              <a:rPr lang="en-US" i="1" dirty="0" err="1">
                <a:solidFill>
                  <a:srgbClr val="4A0D66"/>
                </a:solidFill>
              </a:rPr>
              <a:t>neuromodulatory</a:t>
            </a:r>
            <a:r>
              <a:rPr lang="en-US" i="1" dirty="0">
                <a:solidFill>
                  <a:srgbClr val="4A0D66"/>
                </a:solidFill>
              </a:rPr>
              <a:t> subcortical systems in AD as the next frontier for early detection and intervention of AD.”</a:t>
            </a:r>
          </a:p>
        </p:txBody>
      </p:sp>
      <p:pic>
        <p:nvPicPr>
          <p:cNvPr id="9" name="Picture 8">
            <a:extLst>
              <a:ext uri="{FF2B5EF4-FFF2-40B4-BE49-F238E27FC236}">
                <a16:creationId xmlns:a16="http://schemas.microsoft.com/office/drawing/2014/main" id="{35CF9E17-2243-E2EB-462E-CCABBDCF17A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12102" y="-1398"/>
            <a:ext cx="849473" cy="849473"/>
          </a:xfrm>
          <a:prstGeom prst="rect">
            <a:avLst/>
          </a:prstGeom>
        </p:spPr>
      </p:pic>
    </p:spTree>
    <p:extLst>
      <p:ext uri="{BB962C8B-B14F-4D97-AF65-F5344CB8AC3E}">
        <p14:creationId xmlns:p14="http://schemas.microsoft.com/office/powerpoint/2010/main" val="2478763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11279" y="9132"/>
            <a:ext cx="9144000" cy="479248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0" y="9133"/>
            <a:ext cx="9144000" cy="873525"/>
          </a:xfrm>
          <a:prstGeom prst="rect">
            <a:avLst/>
          </a:prstGeom>
          <a:solidFill>
            <a:srgbClr val="4A0D66"/>
          </a:solidFill>
          <a:ln w="25400" cap="flat" cmpd="sng">
            <a:solidFill>
              <a:srgbClr val="4A0D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2" descr="Image result for twitter logo with transparent background"/>
          <p:cNvSpPr/>
          <p:nvPr/>
        </p:nvSpPr>
        <p:spPr>
          <a:xfrm>
            <a:off x="155575" y="-108347"/>
            <a:ext cx="304800" cy="2286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54" name="Picture 6">
            <a:extLst>
              <a:ext uri="{FF2B5EF4-FFF2-40B4-BE49-F238E27FC236}">
                <a16:creationId xmlns:a16="http://schemas.microsoft.com/office/drawing/2014/main" id="{8913C973-7526-4505-5B01-12DCC8154B8E}"/>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6140" b="94298" l="2724" r="92607">
                        <a14:foregroundMark x1="24903" y1="75439" x2="26459" y2="64035"/>
                        <a14:foregroundMark x1="22568" y1="6579" x2="39300" y2="8333"/>
                        <a14:foregroundMark x1="55642" y1="94298" x2="61868" y2="91667"/>
                        <a14:foregroundMark x1="69650" y1="16667" x2="75097" y2="28070"/>
                        <a14:foregroundMark x1="88716" y1="72807" x2="92607" y2="62719"/>
                        <a14:backgroundMark x1="1946" y1="42544" x2="4280" y2="45175"/>
                        <a14:backgroundMark x1="2724" y1="32018" x2="3113" y2="39474"/>
                        <a14:backgroundMark x1="2724" y1="41228" x2="2724" y2="35088"/>
                        <a14:backgroundMark x1="1946" y1="31140" x2="3113" y2="42544"/>
                        <a14:backgroundMark x1="77432" y1="36842" x2="77043" y2="38596"/>
                        <a14:backgroundMark x1="77432" y1="30702" x2="81712" y2="37719"/>
                        <a14:backgroundMark x1="84047" y1="39912" x2="80156" y2="39035"/>
                        <a14:backgroundMark x1="78210" y1="28070" x2="78210" y2="33333"/>
                        <a14:backgroundMark x1="65370" y1="87719" x2="80156" y2="77632"/>
                        <a14:backgroundMark x1="64202" y1="85965" x2="78988" y2="78509"/>
                        <a14:backgroundMark x1="78988" y1="80263" x2="76265" y2="83333"/>
                        <a14:backgroundMark x1="74319" y1="84211" x2="74319" y2="84211"/>
                        <a14:backgroundMark x1="75097" y1="84649" x2="75097" y2="84649"/>
                        <a14:backgroundMark x1="75097" y1="79825" x2="75097" y2="82895"/>
                        <a14:backgroundMark x1="20623" y1="75877" x2="21012" y2="82456"/>
                      </a14:backgroundRemoval>
                    </a14:imgEffect>
                  </a14:imgLayer>
                </a14:imgProps>
              </a:ext>
              <a:ext uri="{28A0092B-C50C-407E-A947-70E740481C1C}">
                <a14:useLocalDpi xmlns:a14="http://schemas.microsoft.com/office/drawing/2010/main"/>
              </a:ext>
            </a:extLst>
          </a:blip>
          <a:srcRect/>
          <a:stretch/>
        </p:blipFill>
        <p:spPr bwMode="auto">
          <a:xfrm>
            <a:off x="74050" y="75051"/>
            <a:ext cx="386325" cy="34217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4;p2">
            <a:extLst>
              <a:ext uri="{FF2B5EF4-FFF2-40B4-BE49-F238E27FC236}">
                <a16:creationId xmlns:a16="http://schemas.microsoft.com/office/drawing/2014/main" id="{E1C0AB2E-2504-CD57-1AED-4F10BB8B6283}"/>
              </a:ext>
            </a:extLst>
          </p:cNvPr>
          <p:cNvSpPr txBox="1"/>
          <p:nvPr/>
        </p:nvSpPr>
        <p:spPr>
          <a:xfrm>
            <a:off x="627229" y="85345"/>
            <a:ext cx="8361196" cy="7114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7EBDC3"/>
                </a:solidFill>
                <a:latin typeface="Arial"/>
                <a:ea typeface="Arial"/>
                <a:cs typeface="Arial"/>
                <a:sym typeface="Arial"/>
              </a:rPr>
              <a:t>Area 2: Measuring NSS Structure &amp; Function</a:t>
            </a:r>
            <a:endParaRPr lang="en-US" sz="2000" b="1" dirty="0">
              <a:solidFill>
                <a:srgbClr val="7EBDC3"/>
              </a:solidFill>
            </a:endParaRPr>
          </a:p>
          <a:p>
            <a:pPr marL="0" marR="0" lvl="0" indent="0" algn="l" rtl="0">
              <a:lnSpc>
                <a:spcPct val="100000"/>
              </a:lnSpc>
              <a:spcBef>
                <a:spcPts val="0"/>
              </a:spcBef>
              <a:spcAft>
                <a:spcPts val="0"/>
              </a:spcAft>
              <a:buClr>
                <a:srgbClr val="000000"/>
              </a:buClr>
              <a:buSzPts val="2000"/>
              <a:buFont typeface="Arial"/>
              <a:buNone/>
            </a:pPr>
            <a:endParaRPr sz="2000" b="1" dirty="0">
              <a:solidFill>
                <a:schemeClr val="lt1"/>
              </a:solidFill>
            </a:endParaRPr>
          </a:p>
          <a:p>
            <a:pPr marL="0" marR="0" lvl="0" indent="0" algn="l" rtl="0">
              <a:lnSpc>
                <a:spcPct val="100000"/>
              </a:lnSpc>
              <a:spcBef>
                <a:spcPts val="0"/>
              </a:spcBef>
              <a:spcAft>
                <a:spcPts val="0"/>
              </a:spcAft>
              <a:buClr>
                <a:srgbClr val="000000"/>
              </a:buClr>
              <a:buSzPts val="2000"/>
              <a:buFont typeface="Arial"/>
              <a:buNone/>
            </a:pPr>
            <a:endParaRPr sz="2000" b="1" dirty="0">
              <a:solidFill>
                <a:schemeClr val="lt1"/>
              </a:solidFill>
            </a:endParaRPr>
          </a:p>
        </p:txBody>
      </p:sp>
      <p:pic>
        <p:nvPicPr>
          <p:cNvPr id="5" name="Picture 4">
            <a:extLst>
              <a:ext uri="{FF2B5EF4-FFF2-40B4-BE49-F238E27FC236}">
                <a16:creationId xmlns:a16="http://schemas.microsoft.com/office/drawing/2014/main" id="{8E23A35F-D0D1-F8A3-3805-46D7BA40802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4539" y="1878838"/>
            <a:ext cx="2211682" cy="2549806"/>
          </a:xfrm>
          <a:prstGeom prst="rect">
            <a:avLst/>
          </a:prstGeom>
        </p:spPr>
      </p:pic>
      <p:pic>
        <p:nvPicPr>
          <p:cNvPr id="6" name="Picture 5">
            <a:extLst>
              <a:ext uri="{FF2B5EF4-FFF2-40B4-BE49-F238E27FC236}">
                <a16:creationId xmlns:a16="http://schemas.microsoft.com/office/drawing/2014/main" id="{2607C7F1-D99F-BE84-7D1E-E0ACECE1972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708617" y="2018029"/>
            <a:ext cx="3392747" cy="2282049"/>
          </a:xfrm>
          <a:prstGeom prst="rect">
            <a:avLst/>
          </a:prstGeom>
        </p:spPr>
      </p:pic>
      <p:sp>
        <p:nvSpPr>
          <p:cNvPr id="7" name="TextBox 6">
            <a:extLst>
              <a:ext uri="{FF2B5EF4-FFF2-40B4-BE49-F238E27FC236}">
                <a16:creationId xmlns:a16="http://schemas.microsoft.com/office/drawing/2014/main" id="{98D41337-7B6C-729B-0DA7-6D90770485A2}"/>
              </a:ext>
            </a:extLst>
          </p:cNvPr>
          <p:cNvSpPr txBox="1"/>
          <p:nvPr/>
        </p:nvSpPr>
        <p:spPr>
          <a:xfrm>
            <a:off x="2588156" y="4517587"/>
            <a:ext cx="3789820" cy="307777"/>
          </a:xfrm>
          <a:prstGeom prst="rect">
            <a:avLst/>
          </a:prstGeom>
          <a:noFill/>
        </p:spPr>
        <p:txBody>
          <a:bodyPr wrap="none" rtlCol="0">
            <a:spAutoFit/>
          </a:bodyPr>
          <a:lstStyle/>
          <a:p>
            <a:pPr algn="r"/>
            <a:r>
              <a:rPr lang="en-US" b="1" dirty="0" err="1">
                <a:solidFill>
                  <a:srgbClr val="7EBDC3"/>
                </a:solidFill>
              </a:rPr>
              <a:t>Aghakhanyan</a:t>
            </a:r>
            <a:r>
              <a:rPr lang="en-US" b="1" dirty="0">
                <a:solidFill>
                  <a:srgbClr val="7EBDC3"/>
                </a:solidFill>
              </a:rPr>
              <a:t> et al. </a:t>
            </a:r>
            <a:r>
              <a:rPr lang="en-US" b="1" i="1" dirty="0" err="1">
                <a:solidFill>
                  <a:srgbClr val="7EBDC3"/>
                </a:solidFill>
              </a:rPr>
              <a:t>Neuorbiology</a:t>
            </a:r>
            <a:r>
              <a:rPr lang="en-US" b="1" i="1" dirty="0">
                <a:solidFill>
                  <a:srgbClr val="7EBDC3"/>
                </a:solidFill>
              </a:rPr>
              <a:t> of Aging</a:t>
            </a:r>
          </a:p>
        </p:txBody>
      </p:sp>
      <p:sp>
        <p:nvSpPr>
          <p:cNvPr id="11" name="Rectangle 10">
            <a:extLst>
              <a:ext uri="{FF2B5EF4-FFF2-40B4-BE49-F238E27FC236}">
                <a16:creationId xmlns:a16="http://schemas.microsoft.com/office/drawing/2014/main" id="{6B54F2BC-12E2-8915-8A3B-6F9FADB2BF63}"/>
              </a:ext>
            </a:extLst>
          </p:cNvPr>
          <p:cNvSpPr/>
          <p:nvPr/>
        </p:nvSpPr>
        <p:spPr>
          <a:xfrm>
            <a:off x="700476" y="1330625"/>
            <a:ext cx="5465144" cy="272323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86D3C83-7453-4C8B-AF29-2F9531ED6BD8}"/>
              </a:ext>
            </a:extLst>
          </p:cNvPr>
          <p:cNvGrpSpPr/>
          <p:nvPr/>
        </p:nvGrpSpPr>
        <p:grpSpPr>
          <a:xfrm>
            <a:off x="6315556" y="899227"/>
            <a:ext cx="2907427" cy="3978603"/>
            <a:chOff x="6315556" y="899227"/>
            <a:chExt cx="2907427" cy="3978603"/>
          </a:xfrm>
        </p:grpSpPr>
        <p:sp>
          <p:nvSpPr>
            <p:cNvPr id="9" name="Rectangle 8">
              <a:extLst>
                <a:ext uri="{FF2B5EF4-FFF2-40B4-BE49-F238E27FC236}">
                  <a16:creationId xmlns:a16="http://schemas.microsoft.com/office/drawing/2014/main" id="{7532D36C-231B-92BA-1D11-44C641B4441A}"/>
                </a:ext>
              </a:extLst>
            </p:cNvPr>
            <p:cNvSpPr/>
            <p:nvPr/>
          </p:nvSpPr>
          <p:spPr>
            <a:xfrm>
              <a:off x="6372057" y="899227"/>
              <a:ext cx="2794501" cy="3978603"/>
            </a:xfrm>
            <a:prstGeom prst="rect">
              <a:avLst/>
            </a:prstGeom>
            <a:solidFill>
              <a:srgbClr val="4A0D66">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D9724557-11FE-4A8A-83CC-08720C11ECA5}"/>
                </a:ext>
              </a:extLst>
            </p:cNvPr>
            <p:cNvCxnSpPr>
              <a:cxnSpLocks/>
            </p:cNvCxnSpPr>
            <p:nvPr/>
          </p:nvCxnSpPr>
          <p:spPr>
            <a:xfrm>
              <a:off x="8748034" y="993783"/>
              <a:ext cx="0" cy="3727073"/>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728DC94-543A-D250-494A-840B85092514}"/>
                </a:ext>
              </a:extLst>
            </p:cNvPr>
            <p:cNvCxnSpPr>
              <a:cxnSpLocks/>
            </p:cNvCxnSpPr>
            <p:nvPr/>
          </p:nvCxnSpPr>
          <p:spPr>
            <a:xfrm>
              <a:off x="8660570" y="107342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A1986CA-79FB-6D1B-7866-A122852E9085}"/>
                </a:ext>
              </a:extLst>
            </p:cNvPr>
            <p:cNvCxnSpPr>
              <a:cxnSpLocks/>
            </p:cNvCxnSpPr>
            <p:nvPr/>
          </p:nvCxnSpPr>
          <p:spPr>
            <a:xfrm>
              <a:off x="8660570" y="1383768"/>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CF0FD29-4294-5853-56B6-38F2521F4034}"/>
                </a:ext>
              </a:extLst>
            </p:cNvPr>
            <p:cNvCxnSpPr>
              <a:cxnSpLocks/>
            </p:cNvCxnSpPr>
            <p:nvPr/>
          </p:nvCxnSpPr>
          <p:spPr>
            <a:xfrm>
              <a:off x="8660569" y="1694110"/>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7FCBE05-14FD-2D9E-A3E1-A3FD310A9B36}"/>
                </a:ext>
              </a:extLst>
            </p:cNvPr>
            <p:cNvCxnSpPr>
              <a:cxnSpLocks/>
            </p:cNvCxnSpPr>
            <p:nvPr/>
          </p:nvCxnSpPr>
          <p:spPr>
            <a:xfrm>
              <a:off x="8660568" y="2004452"/>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08CB156-B23D-AE52-450E-35F5BFAFB567}"/>
                </a:ext>
              </a:extLst>
            </p:cNvPr>
            <p:cNvCxnSpPr>
              <a:cxnSpLocks/>
            </p:cNvCxnSpPr>
            <p:nvPr/>
          </p:nvCxnSpPr>
          <p:spPr>
            <a:xfrm>
              <a:off x="8660568" y="2314794"/>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362D9BE-0F85-C6AF-E087-DEE40E604C64}"/>
                </a:ext>
              </a:extLst>
            </p:cNvPr>
            <p:cNvCxnSpPr>
              <a:cxnSpLocks/>
            </p:cNvCxnSpPr>
            <p:nvPr/>
          </p:nvCxnSpPr>
          <p:spPr>
            <a:xfrm>
              <a:off x="8660568" y="262513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A87F1BB-F86D-2521-08F4-22E8E85ADCDA}"/>
                </a:ext>
              </a:extLst>
            </p:cNvPr>
            <p:cNvCxnSpPr>
              <a:cxnSpLocks/>
            </p:cNvCxnSpPr>
            <p:nvPr/>
          </p:nvCxnSpPr>
          <p:spPr>
            <a:xfrm>
              <a:off x="8660568" y="2935478"/>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611A1A9-474C-1EAA-0375-1F0052A64528}"/>
                </a:ext>
              </a:extLst>
            </p:cNvPr>
            <p:cNvCxnSpPr>
              <a:cxnSpLocks/>
            </p:cNvCxnSpPr>
            <p:nvPr/>
          </p:nvCxnSpPr>
          <p:spPr>
            <a:xfrm>
              <a:off x="8660568" y="3245820"/>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90FDDAA-C236-9246-C545-B21F3C7FBEC8}"/>
                </a:ext>
              </a:extLst>
            </p:cNvPr>
            <p:cNvCxnSpPr>
              <a:cxnSpLocks/>
            </p:cNvCxnSpPr>
            <p:nvPr/>
          </p:nvCxnSpPr>
          <p:spPr>
            <a:xfrm>
              <a:off x="8660567" y="3556162"/>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DA46F12-B817-EAC3-8F0A-A94E1842C0C8}"/>
                </a:ext>
              </a:extLst>
            </p:cNvPr>
            <p:cNvCxnSpPr>
              <a:cxnSpLocks/>
            </p:cNvCxnSpPr>
            <p:nvPr/>
          </p:nvCxnSpPr>
          <p:spPr>
            <a:xfrm>
              <a:off x="8660567" y="3866504"/>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1A6BD86-F980-C430-5F27-EC80DEC5EE9E}"/>
                </a:ext>
              </a:extLst>
            </p:cNvPr>
            <p:cNvCxnSpPr>
              <a:cxnSpLocks/>
            </p:cNvCxnSpPr>
            <p:nvPr/>
          </p:nvCxnSpPr>
          <p:spPr>
            <a:xfrm>
              <a:off x="8660567" y="4176846"/>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8437D04-F41F-2150-8D37-C4D62F720D98}"/>
                </a:ext>
              </a:extLst>
            </p:cNvPr>
            <p:cNvCxnSpPr>
              <a:cxnSpLocks/>
            </p:cNvCxnSpPr>
            <p:nvPr/>
          </p:nvCxnSpPr>
          <p:spPr>
            <a:xfrm>
              <a:off x="8660567" y="4487185"/>
              <a:ext cx="1749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E5AE0982-5602-1167-C3E9-73D78D2C0AE3}"/>
                </a:ext>
              </a:extLst>
            </p:cNvPr>
            <p:cNvSpPr txBox="1"/>
            <p:nvPr/>
          </p:nvSpPr>
          <p:spPr>
            <a:xfrm>
              <a:off x="8796263" y="946225"/>
              <a:ext cx="389850" cy="246221"/>
            </a:xfrm>
            <a:prstGeom prst="rect">
              <a:avLst/>
            </a:prstGeom>
            <a:noFill/>
          </p:spPr>
          <p:txBody>
            <a:bodyPr wrap="none" rtlCol="0">
              <a:spAutoFit/>
            </a:bodyPr>
            <a:lstStyle/>
            <a:p>
              <a:r>
                <a:rPr lang="en-US" sz="1000" dirty="0">
                  <a:solidFill>
                    <a:schemeClr val="bg1"/>
                  </a:solidFill>
                </a:rPr>
                <a:t>Jan</a:t>
              </a:r>
            </a:p>
          </p:txBody>
        </p:sp>
        <p:sp>
          <p:nvSpPr>
            <p:cNvPr id="50" name="TextBox 49">
              <a:extLst>
                <a:ext uri="{FF2B5EF4-FFF2-40B4-BE49-F238E27FC236}">
                  <a16:creationId xmlns:a16="http://schemas.microsoft.com/office/drawing/2014/main" id="{120E9FC5-A87A-7F34-B9FE-9D24F85ADB91}"/>
                </a:ext>
              </a:extLst>
            </p:cNvPr>
            <p:cNvSpPr txBox="1"/>
            <p:nvPr/>
          </p:nvSpPr>
          <p:spPr>
            <a:xfrm>
              <a:off x="8796263" y="1240534"/>
              <a:ext cx="404278" cy="246221"/>
            </a:xfrm>
            <a:prstGeom prst="rect">
              <a:avLst/>
            </a:prstGeom>
            <a:noFill/>
          </p:spPr>
          <p:txBody>
            <a:bodyPr wrap="none" rtlCol="0">
              <a:spAutoFit/>
            </a:bodyPr>
            <a:lstStyle/>
            <a:p>
              <a:r>
                <a:rPr lang="en-US" sz="1000" dirty="0">
                  <a:solidFill>
                    <a:schemeClr val="bg1"/>
                  </a:solidFill>
                </a:rPr>
                <a:t>Feb</a:t>
              </a:r>
            </a:p>
          </p:txBody>
        </p:sp>
        <p:sp>
          <p:nvSpPr>
            <p:cNvPr id="51" name="TextBox 50">
              <a:extLst>
                <a:ext uri="{FF2B5EF4-FFF2-40B4-BE49-F238E27FC236}">
                  <a16:creationId xmlns:a16="http://schemas.microsoft.com/office/drawing/2014/main" id="{4BD8D205-997D-861C-3E32-586C54C5FCA9}"/>
                </a:ext>
              </a:extLst>
            </p:cNvPr>
            <p:cNvSpPr txBox="1"/>
            <p:nvPr/>
          </p:nvSpPr>
          <p:spPr>
            <a:xfrm>
              <a:off x="8796263" y="1559384"/>
              <a:ext cx="405880" cy="246221"/>
            </a:xfrm>
            <a:prstGeom prst="rect">
              <a:avLst/>
            </a:prstGeom>
            <a:noFill/>
          </p:spPr>
          <p:txBody>
            <a:bodyPr wrap="none" rtlCol="0">
              <a:spAutoFit/>
            </a:bodyPr>
            <a:lstStyle/>
            <a:p>
              <a:r>
                <a:rPr lang="en-US" sz="1000" dirty="0">
                  <a:solidFill>
                    <a:schemeClr val="bg1"/>
                  </a:solidFill>
                </a:rPr>
                <a:t>Mar</a:t>
              </a:r>
            </a:p>
          </p:txBody>
        </p:sp>
        <p:sp>
          <p:nvSpPr>
            <p:cNvPr id="52" name="TextBox 51">
              <a:extLst>
                <a:ext uri="{FF2B5EF4-FFF2-40B4-BE49-F238E27FC236}">
                  <a16:creationId xmlns:a16="http://schemas.microsoft.com/office/drawing/2014/main" id="{D7A6878A-A9FE-E0A8-E7E0-107E8722F142}"/>
                </a:ext>
              </a:extLst>
            </p:cNvPr>
            <p:cNvSpPr txBox="1"/>
            <p:nvPr/>
          </p:nvSpPr>
          <p:spPr>
            <a:xfrm>
              <a:off x="8796263" y="1878234"/>
              <a:ext cx="383438" cy="246221"/>
            </a:xfrm>
            <a:prstGeom prst="rect">
              <a:avLst/>
            </a:prstGeom>
            <a:noFill/>
          </p:spPr>
          <p:txBody>
            <a:bodyPr wrap="none" rtlCol="0">
              <a:spAutoFit/>
            </a:bodyPr>
            <a:lstStyle/>
            <a:p>
              <a:r>
                <a:rPr lang="en-US" sz="1000" dirty="0">
                  <a:solidFill>
                    <a:schemeClr val="bg1"/>
                  </a:solidFill>
                </a:rPr>
                <a:t>Apr</a:t>
              </a:r>
            </a:p>
          </p:txBody>
        </p:sp>
        <p:sp>
          <p:nvSpPr>
            <p:cNvPr id="53" name="TextBox 52">
              <a:extLst>
                <a:ext uri="{FF2B5EF4-FFF2-40B4-BE49-F238E27FC236}">
                  <a16:creationId xmlns:a16="http://schemas.microsoft.com/office/drawing/2014/main" id="{CE104A11-848A-306C-917D-7CDBE9341692}"/>
                </a:ext>
              </a:extLst>
            </p:cNvPr>
            <p:cNvSpPr txBox="1"/>
            <p:nvPr/>
          </p:nvSpPr>
          <p:spPr>
            <a:xfrm>
              <a:off x="8796263" y="2188267"/>
              <a:ext cx="426720" cy="246221"/>
            </a:xfrm>
            <a:prstGeom prst="rect">
              <a:avLst/>
            </a:prstGeom>
            <a:noFill/>
          </p:spPr>
          <p:txBody>
            <a:bodyPr wrap="none" rtlCol="0">
              <a:spAutoFit/>
            </a:bodyPr>
            <a:lstStyle/>
            <a:p>
              <a:r>
                <a:rPr lang="en-US" sz="1000" dirty="0">
                  <a:solidFill>
                    <a:schemeClr val="bg1"/>
                  </a:solidFill>
                </a:rPr>
                <a:t>May</a:t>
              </a:r>
            </a:p>
          </p:txBody>
        </p:sp>
        <p:sp>
          <p:nvSpPr>
            <p:cNvPr id="54" name="TextBox 53">
              <a:extLst>
                <a:ext uri="{FF2B5EF4-FFF2-40B4-BE49-F238E27FC236}">
                  <a16:creationId xmlns:a16="http://schemas.microsoft.com/office/drawing/2014/main" id="{01F82F72-19AF-0A82-9C0E-7FB060169447}"/>
                </a:ext>
              </a:extLst>
            </p:cNvPr>
            <p:cNvSpPr txBox="1"/>
            <p:nvPr/>
          </p:nvSpPr>
          <p:spPr>
            <a:xfrm>
              <a:off x="8796263" y="2498052"/>
              <a:ext cx="389850" cy="246221"/>
            </a:xfrm>
            <a:prstGeom prst="rect">
              <a:avLst/>
            </a:prstGeom>
            <a:noFill/>
          </p:spPr>
          <p:txBody>
            <a:bodyPr wrap="none" rtlCol="0">
              <a:spAutoFit/>
            </a:bodyPr>
            <a:lstStyle/>
            <a:p>
              <a:r>
                <a:rPr lang="en-US" sz="1000" dirty="0">
                  <a:solidFill>
                    <a:schemeClr val="bg1"/>
                  </a:solidFill>
                </a:rPr>
                <a:t>Jun</a:t>
              </a:r>
            </a:p>
          </p:txBody>
        </p:sp>
        <p:sp>
          <p:nvSpPr>
            <p:cNvPr id="55" name="TextBox 54">
              <a:extLst>
                <a:ext uri="{FF2B5EF4-FFF2-40B4-BE49-F238E27FC236}">
                  <a16:creationId xmlns:a16="http://schemas.microsoft.com/office/drawing/2014/main" id="{6DB69E5A-0BAC-1D25-231F-78BD55016A99}"/>
                </a:ext>
              </a:extLst>
            </p:cNvPr>
            <p:cNvSpPr txBox="1"/>
            <p:nvPr/>
          </p:nvSpPr>
          <p:spPr>
            <a:xfrm>
              <a:off x="8796263" y="2794054"/>
              <a:ext cx="348172" cy="246221"/>
            </a:xfrm>
            <a:prstGeom prst="rect">
              <a:avLst/>
            </a:prstGeom>
            <a:noFill/>
          </p:spPr>
          <p:txBody>
            <a:bodyPr wrap="none" rtlCol="0">
              <a:spAutoFit/>
            </a:bodyPr>
            <a:lstStyle/>
            <a:p>
              <a:r>
                <a:rPr lang="en-US" sz="1000" dirty="0">
                  <a:solidFill>
                    <a:schemeClr val="bg1"/>
                  </a:solidFill>
                </a:rPr>
                <a:t>Jul</a:t>
              </a:r>
            </a:p>
          </p:txBody>
        </p:sp>
        <p:sp>
          <p:nvSpPr>
            <p:cNvPr id="56" name="TextBox 55">
              <a:extLst>
                <a:ext uri="{FF2B5EF4-FFF2-40B4-BE49-F238E27FC236}">
                  <a16:creationId xmlns:a16="http://schemas.microsoft.com/office/drawing/2014/main" id="{5BD97C20-9923-01BD-A1D5-D417BAE58A3E}"/>
                </a:ext>
              </a:extLst>
            </p:cNvPr>
            <p:cNvSpPr txBox="1"/>
            <p:nvPr/>
          </p:nvSpPr>
          <p:spPr>
            <a:xfrm>
              <a:off x="8796263" y="3126683"/>
              <a:ext cx="410690" cy="246221"/>
            </a:xfrm>
            <a:prstGeom prst="rect">
              <a:avLst/>
            </a:prstGeom>
            <a:noFill/>
          </p:spPr>
          <p:txBody>
            <a:bodyPr wrap="none" rtlCol="0">
              <a:spAutoFit/>
            </a:bodyPr>
            <a:lstStyle/>
            <a:p>
              <a:r>
                <a:rPr lang="en-US" sz="1000" dirty="0">
                  <a:solidFill>
                    <a:schemeClr val="bg1"/>
                  </a:solidFill>
                </a:rPr>
                <a:t>Aug</a:t>
              </a:r>
            </a:p>
          </p:txBody>
        </p:sp>
        <p:sp>
          <p:nvSpPr>
            <p:cNvPr id="57" name="TextBox 56">
              <a:extLst>
                <a:ext uri="{FF2B5EF4-FFF2-40B4-BE49-F238E27FC236}">
                  <a16:creationId xmlns:a16="http://schemas.microsoft.com/office/drawing/2014/main" id="{96302B91-43C0-1FD0-4B18-01B2B0655933}"/>
                </a:ext>
              </a:extLst>
            </p:cNvPr>
            <p:cNvSpPr txBox="1"/>
            <p:nvPr/>
          </p:nvSpPr>
          <p:spPr>
            <a:xfrm>
              <a:off x="8796263" y="3430061"/>
              <a:ext cx="410690" cy="246221"/>
            </a:xfrm>
            <a:prstGeom prst="rect">
              <a:avLst/>
            </a:prstGeom>
            <a:noFill/>
          </p:spPr>
          <p:txBody>
            <a:bodyPr wrap="none" rtlCol="0">
              <a:spAutoFit/>
            </a:bodyPr>
            <a:lstStyle/>
            <a:p>
              <a:r>
                <a:rPr lang="en-US" sz="1000" dirty="0">
                  <a:solidFill>
                    <a:schemeClr val="bg1"/>
                  </a:solidFill>
                </a:rPr>
                <a:t>Sep</a:t>
              </a:r>
            </a:p>
          </p:txBody>
        </p:sp>
        <p:sp>
          <p:nvSpPr>
            <p:cNvPr id="58" name="TextBox 57">
              <a:extLst>
                <a:ext uri="{FF2B5EF4-FFF2-40B4-BE49-F238E27FC236}">
                  <a16:creationId xmlns:a16="http://schemas.microsoft.com/office/drawing/2014/main" id="{626878EC-FB63-1381-8646-EC66E33D83E9}"/>
                </a:ext>
              </a:extLst>
            </p:cNvPr>
            <p:cNvSpPr txBox="1"/>
            <p:nvPr/>
          </p:nvSpPr>
          <p:spPr>
            <a:xfrm>
              <a:off x="8796263" y="3750479"/>
              <a:ext cx="383438" cy="246221"/>
            </a:xfrm>
            <a:prstGeom prst="rect">
              <a:avLst/>
            </a:prstGeom>
            <a:noFill/>
          </p:spPr>
          <p:txBody>
            <a:bodyPr wrap="none" rtlCol="0">
              <a:spAutoFit/>
            </a:bodyPr>
            <a:lstStyle/>
            <a:p>
              <a:r>
                <a:rPr lang="en-US" sz="1000" dirty="0">
                  <a:solidFill>
                    <a:schemeClr val="bg1"/>
                  </a:solidFill>
                </a:rPr>
                <a:t>Oct</a:t>
              </a:r>
            </a:p>
          </p:txBody>
        </p:sp>
        <p:sp>
          <p:nvSpPr>
            <p:cNvPr id="59" name="TextBox 58">
              <a:extLst>
                <a:ext uri="{FF2B5EF4-FFF2-40B4-BE49-F238E27FC236}">
                  <a16:creationId xmlns:a16="http://schemas.microsoft.com/office/drawing/2014/main" id="{8AE55E56-FDAF-ABB0-B848-79A586A0686C}"/>
                </a:ext>
              </a:extLst>
            </p:cNvPr>
            <p:cNvSpPr txBox="1"/>
            <p:nvPr/>
          </p:nvSpPr>
          <p:spPr>
            <a:xfrm>
              <a:off x="8796263" y="4053857"/>
              <a:ext cx="412292" cy="246221"/>
            </a:xfrm>
            <a:prstGeom prst="rect">
              <a:avLst/>
            </a:prstGeom>
            <a:noFill/>
          </p:spPr>
          <p:txBody>
            <a:bodyPr wrap="none" rtlCol="0">
              <a:spAutoFit/>
            </a:bodyPr>
            <a:lstStyle/>
            <a:p>
              <a:r>
                <a:rPr lang="en-US" sz="1000" dirty="0">
                  <a:solidFill>
                    <a:schemeClr val="bg1"/>
                  </a:solidFill>
                </a:rPr>
                <a:t>Nov</a:t>
              </a:r>
            </a:p>
          </p:txBody>
        </p:sp>
        <p:sp>
          <p:nvSpPr>
            <p:cNvPr id="60" name="TextBox 59">
              <a:extLst>
                <a:ext uri="{FF2B5EF4-FFF2-40B4-BE49-F238E27FC236}">
                  <a16:creationId xmlns:a16="http://schemas.microsoft.com/office/drawing/2014/main" id="{7A0E1956-1CDD-5926-927B-5187C483EB2E}"/>
                </a:ext>
              </a:extLst>
            </p:cNvPr>
            <p:cNvSpPr txBox="1"/>
            <p:nvPr/>
          </p:nvSpPr>
          <p:spPr>
            <a:xfrm>
              <a:off x="8796263" y="4364199"/>
              <a:ext cx="412292" cy="246221"/>
            </a:xfrm>
            <a:prstGeom prst="rect">
              <a:avLst/>
            </a:prstGeom>
            <a:noFill/>
          </p:spPr>
          <p:txBody>
            <a:bodyPr wrap="none" rtlCol="0">
              <a:spAutoFit/>
            </a:bodyPr>
            <a:lstStyle/>
            <a:p>
              <a:r>
                <a:rPr lang="en-US" sz="1000" dirty="0">
                  <a:solidFill>
                    <a:schemeClr val="bg1"/>
                  </a:solidFill>
                </a:rPr>
                <a:t>Dec</a:t>
              </a:r>
            </a:p>
          </p:txBody>
        </p:sp>
        <p:sp>
          <p:nvSpPr>
            <p:cNvPr id="61" name="TextBox 60">
              <a:extLst>
                <a:ext uri="{FF2B5EF4-FFF2-40B4-BE49-F238E27FC236}">
                  <a16:creationId xmlns:a16="http://schemas.microsoft.com/office/drawing/2014/main" id="{66707390-76B0-1B28-AC7E-A60C59F41696}"/>
                </a:ext>
              </a:extLst>
            </p:cNvPr>
            <p:cNvSpPr txBox="1"/>
            <p:nvPr/>
          </p:nvSpPr>
          <p:spPr>
            <a:xfrm>
              <a:off x="7129881" y="4056083"/>
              <a:ext cx="1601721" cy="246221"/>
            </a:xfrm>
            <a:prstGeom prst="rect">
              <a:avLst/>
            </a:prstGeom>
            <a:noFill/>
          </p:spPr>
          <p:txBody>
            <a:bodyPr wrap="none" rtlCol="0">
              <a:spAutoFit/>
            </a:bodyPr>
            <a:lstStyle/>
            <a:p>
              <a:pPr algn="r"/>
              <a:r>
                <a:rPr lang="en-US" sz="1000" dirty="0">
                  <a:solidFill>
                    <a:srgbClr val="DD99BC"/>
                  </a:solidFill>
                </a:rPr>
                <a:t>Parent et al. </a:t>
              </a:r>
              <a:r>
                <a:rPr lang="en-US" sz="1000" i="1" dirty="0">
                  <a:solidFill>
                    <a:srgbClr val="DD99BC"/>
                  </a:solidFill>
                </a:rPr>
                <a:t>Neuroimage</a:t>
              </a:r>
              <a:endParaRPr lang="en-US" sz="1000" dirty="0">
                <a:solidFill>
                  <a:srgbClr val="DD99BC"/>
                </a:solidFill>
              </a:endParaRPr>
            </a:p>
          </p:txBody>
        </p:sp>
        <p:sp>
          <p:nvSpPr>
            <p:cNvPr id="62" name="TextBox 61">
              <a:extLst>
                <a:ext uri="{FF2B5EF4-FFF2-40B4-BE49-F238E27FC236}">
                  <a16:creationId xmlns:a16="http://schemas.microsoft.com/office/drawing/2014/main" id="{BCC352EE-866A-8DD4-4680-11FD13CF8F95}"/>
                </a:ext>
              </a:extLst>
            </p:cNvPr>
            <p:cNvSpPr txBox="1"/>
            <p:nvPr/>
          </p:nvSpPr>
          <p:spPr>
            <a:xfrm>
              <a:off x="6709895" y="3430061"/>
              <a:ext cx="2021707" cy="246221"/>
            </a:xfrm>
            <a:prstGeom prst="rect">
              <a:avLst/>
            </a:prstGeom>
            <a:noFill/>
          </p:spPr>
          <p:txBody>
            <a:bodyPr wrap="none" rtlCol="0">
              <a:spAutoFit/>
            </a:bodyPr>
            <a:lstStyle/>
            <a:p>
              <a:pPr algn="r"/>
              <a:r>
                <a:rPr lang="en-US" sz="1000" dirty="0">
                  <a:solidFill>
                    <a:srgbClr val="DD99BC"/>
                  </a:solidFill>
                </a:rPr>
                <a:t>Liebe et al. </a:t>
              </a:r>
              <a:r>
                <a:rPr lang="en-US" sz="1000" i="1" dirty="0">
                  <a:solidFill>
                    <a:srgbClr val="DD99BC"/>
                  </a:solidFill>
                </a:rPr>
                <a:t>Molecular Psychiatry</a:t>
              </a:r>
              <a:endParaRPr lang="en-US" sz="1000" dirty="0">
                <a:solidFill>
                  <a:srgbClr val="DD99BC"/>
                </a:solidFill>
              </a:endParaRPr>
            </a:p>
          </p:txBody>
        </p:sp>
        <p:sp>
          <p:nvSpPr>
            <p:cNvPr id="63" name="TextBox 62">
              <a:extLst>
                <a:ext uri="{FF2B5EF4-FFF2-40B4-BE49-F238E27FC236}">
                  <a16:creationId xmlns:a16="http://schemas.microsoft.com/office/drawing/2014/main" id="{95D82E7C-8519-29BC-4DD4-A14B5FFCD75A}"/>
                </a:ext>
              </a:extLst>
            </p:cNvPr>
            <p:cNvSpPr txBox="1"/>
            <p:nvPr/>
          </p:nvSpPr>
          <p:spPr>
            <a:xfrm>
              <a:off x="6596081" y="1816538"/>
              <a:ext cx="2135521" cy="246221"/>
            </a:xfrm>
            <a:prstGeom prst="rect">
              <a:avLst/>
            </a:prstGeom>
            <a:noFill/>
          </p:spPr>
          <p:txBody>
            <a:bodyPr wrap="none" rtlCol="0">
              <a:spAutoFit/>
            </a:bodyPr>
            <a:lstStyle/>
            <a:p>
              <a:pPr algn="r"/>
              <a:r>
                <a:rPr lang="en-US" sz="1000" dirty="0">
                  <a:solidFill>
                    <a:srgbClr val="DD99BC"/>
                  </a:solidFill>
                </a:rPr>
                <a:t>Cassidy et al. </a:t>
              </a:r>
              <a:r>
                <a:rPr lang="en-US" sz="1000" i="1" dirty="0" err="1">
                  <a:solidFill>
                    <a:srgbClr val="DD99BC"/>
                  </a:solidFill>
                </a:rPr>
                <a:t>Neuropsychopharm</a:t>
              </a:r>
              <a:r>
                <a:rPr lang="en-US" sz="1000" i="1" dirty="0">
                  <a:solidFill>
                    <a:srgbClr val="DD99BC"/>
                  </a:solidFill>
                </a:rPr>
                <a:t>.</a:t>
              </a:r>
            </a:p>
          </p:txBody>
        </p:sp>
        <p:sp>
          <p:nvSpPr>
            <p:cNvPr id="64" name="TextBox 63">
              <a:extLst>
                <a:ext uri="{FF2B5EF4-FFF2-40B4-BE49-F238E27FC236}">
                  <a16:creationId xmlns:a16="http://schemas.microsoft.com/office/drawing/2014/main" id="{BE8347F4-6BE8-6047-0118-61B3D5F70378}"/>
                </a:ext>
              </a:extLst>
            </p:cNvPr>
            <p:cNvSpPr txBox="1"/>
            <p:nvPr/>
          </p:nvSpPr>
          <p:spPr>
            <a:xfrm>
              <a:off x="7141103" y="4319595"/>
              <a:ext cx="1590499" cy="246221"/>
            </a:xfrm>
            <a:prstGeom prst="rect">
              <a:avLst/>
            </a:prstGeom>
            <a:noFill/>
          </p:spPr>
          <p:txBody>
            <a:bodyPr wrap="none" rtlCol="0">
              <a:spAutoFit/>
            </a:bodyPr>
            <a:lstStyle/>
            <a:p>
              <a:pPr algn="r"/>
              <a:r>
                <a:rPr lang="en-US" sz="1000" dirty="0">
                  <a:solidFill>
                    <a:srgbClr val="7EBDC3"/>
                  </a:solidFill>
                </a:rPr>
                <a:t>Morris et al. </a:t>
              </a:r>
              <a:r>
                <a:rPr lang="en-US" sz="1000" i="1" dirty="0" err="1">
                  <a:solidFill>
                    <a:srgbClr val="7EBDC3"/>
                  </a:solidFill>
                </a:rPr>
                <a:t>NeuroImage</a:t>
              </a:r>
              <a:endParaRPr lang="en-US" sz="1000" dirty="0">
                <a:solidFill>
                  <a:srgbClr val="7EBDC3"/>
                </a:solidFill>
              </a:endParaRPr>
            </a:p>
          </p:txBody>
        </p:sp>
        <p:sp>
          <p:nvSpPr>
            <p:cNvPr id="65" name="TextBox 64">
              <a:extLst>
                <a:ext uri="{FF2B5EF4-FFF2-40B4-BE49-F238E27FC236}">
                  <a16:creationId xmlns:a16="http://schemas.microsoft.com/office/drawing/2014/main" id="{ED51EA84-E040-7482-C263-1755C5488559}"/>
                </a:ext>
              </a:extLst>
            </p:cNvPr>
            <p:cNvSpPr txBox="1"/>
            <p:nvPr/>
          </p:nvSpPr>
          <p:spPr>
            <a:xfrm>
              <a:off x="7024083" y="1978319"/>
              <a:ext cx="1707519" cy="246221"/>
            </a:xfrm>
            <a:prstGeom prst="rect">
              <a:avLst/>
            </a:prstGeom>
            <a:noFill/>
          </p:spPr>
          <p:txBody>
            <a:bodyPr wrap="none" rtlCol="0">
              <a:spAutoFit/>
            </a:bodyPr>
            <a:lstStyle/>
            <a:p>
              <a:pPr algn="r"/>
              <a:r>
                <a:rPr lang="en-US" sz="1000" dirty="0">
                  <a:solidFill>
                    <a:srgbClr val="7EBDC3"/>
                  </a:solidFill>
                </a:rPr>
                <a:t>Dahl et al. </a:t>
              </a:r>
              <a:r>
                <a:rPr lang="en-US" sz="1000" i="1" dirty="0" err="1">
                  <a:solidFill>
                    <a:srgbClr val="7EBDC3"/>
                  </a:solidFill>
                </a:rPr>
                <a:t>Neurobio</a:t>
              </a:r>
              <a:r>
                <a:rPr lang="en-US" sz="1000" i="1" dirty="0">
                  <a:solidFill>
                    <a:srgbClr val="7EBDC3"/>
                  </a:solidFill>
                </a:rPr>
                <a:t>. Aging</a:t>
              </a:r>
              <a:endParaRPr lang="en-US" sz="1000" dirty="0">
                <a:solidFill>
                  <a:srgbClr val="7EBDC3"/>
                </a:solidFill>
              </a:endParaRPr>
            </a:p>
          </p:txBody>
        </p:sp>
        <p:sp>
          <p:nvSpPr>
            <p:cNvPr id="66" name="TextBox 65">
              <a:extLst>
                <a:ext uri="{FF2B5EF4-FFF2-40B4-BE49-F238E27FC236}">
                  <a16:creationId xmlns:a16="http://schemas.microsoft.com/office/drawing/2014/main" id="{232A082A-B1B8-062C-4E8E-958DE50AAC2A}"/>
                </a:ext>
              </a:extLst>
            </p:cNvPr>
            <p:cNvSpPr txBox="1"/>
            <p:nvPr/>
          </p:nvSpPr>
          <p:spPr>
            <a:xfrm>
              <a:off x="6794854" y="1480195"/>
              <a:ext cx="1936748" cy="246221"/>
            </a:xfrm>
            <a:prstGeom prst="rect">
              <a:avLst/>
            </a:prstGeom>
            <a:noFill/>
          </p:spPr>
          <p:txBody>
            <a:bodyPr wrap="none" rtlCol="0">
              <a:spAutoFit/>
            </a:bodyPr>
            <a:lstStyle/>
            <a:p>
              <a:pPr algn="r"/>
              <a:r>
                <a:rPr lang="en-US" sz="1000" dirty="0" err="1">
                  <a:solidFill>
                    <a:srgbClr val="7EBDC3"/>
                  </a:solidFill>
                </a:rPr>
                <a:t>Prokopiou</a:t>
              </a:r>
              <a:r>
                <a:rPr lang="en-US" sz="1000" dirty="0">
                  <a:solidFill>
                    <a:srgbClr val="7EBDC3"/>
                  </a:solidFill>
                </a:rPr>
                <a:t> et al. </a:t>
              </a:r>
              <a:r>
                <a:rPr lang="en-US" sz="1000" i="1" dirty="0">
                  <a:solidFill>
                    <a:srgbClr val="7EBDC3"/>
                  </a:solidFill>
                </a:rPr>
                <a:t>Nature Comm.</a:t>
              </a:r>
              <a:endParaRPr lang="en-US" sz="1000" dirty="0">
                <a:solidFill>
                  <a:srgbClr val="7EBDC3"/>
                </a:solidFill>
              </a:endParaRPr>
            </a:p>
          </p:txBody>
        </p:sp>
        <p:sp>
          <p:nvSpPr>
            <p:cNvPr id="67" name="TextBox 66">
              <a:extLst>
                <a:ext uri="{FF2B5EF4-FFF2-40B4-BE49-F238E27FC236}">
                  <a16:creationId xmlns:a16="http://schemas.microsoft.com/office/drawing/2014/main" id="{982FE351-2CE1-095C-291A-811CDCB90676}"/>
                </a:ext>
              </a:extLst>
            </p:cNvPr>
            <p:cNvSpPr txBox="1"/>
            <p:nvPr/>
          </p:nvSpPr>
          <p:spPr>
            <a:xfrm>
              <a:off x="6315556" y="1237931"/>
              <a:ext cx="2416046" cy="246221"/>
            </a:xfrm>
            <a:prstGeom prst="rect">
              <a:avLst/>
            </a:prstGeom>
            <a:noFill/>
          </p:spPr>
          <p:txBody>
            <a:bodyPr wrap="none" rtlCol="0">
              <a:spAutoFit/>
            </a:bodyPr>
            <a:lstStyle/>
            <a:p>
              <a:pPr algn="r"/>
              <a:r>
                <a:rPr lang="en-US" sz="1000" b="1" dirty="0" err="1">
                  <a:solidFill>
                    <a:srgbClr val="7EBDC3"/>
                  </a:solidFill>
                </a:rPr>
                <a:t>Aghakhanyan</a:t>
              </a:r>
              <a:r>
                <a:rPr lang="en-US" sz="1000" b="1" dirty="0">
                  <a:solidFill>
                    <a:srgbClr val="7EBDC3"/>
                  </a:solidFill>
                </a:rPr>
                <a:t> et al. </a:t>
              </a:r>
              <a:r>
                <a:rPr lang="en-US" sz="1000" b="1" i="1" dirty="0" err="1">
                  <a:solidFill>
                    <a:srgbClr val="7EBDC3"/>
                  </a:solidFill>
                </a:rPr>
                <a:t>Neurobio</a:t>
              </a:r>
              <a:r>
                <a:rPr lang="en-US" sz="1000" b="1" i="1" dirty="0">
                  <a:solidFill>
                    <a:srgbClr val="7EBDC3"/>
                  </a:solidFill>
                </a:rPr>
                <a:t>. Aging.</a:t>
              </a:r>
            </a:p>
          </p:txBody>
        </p:sp>
        <p:sp>
          <p:nvSpPr>
            <p:cNvPr id="68" name="TextBox 67">
              <a:extLst>
                <a:ext uri="{FF2B5EF4-FFF2-40B4-BE49-F238E27FC236}">
                  <a16:creationId xmlns:a16="http://schemas.microsoft.com/office/drawing/2014/main" id="{5FF0A060-FC27-3E8A-C053-D17E18C51878}"/>
                </a:ext>
              </a:extLst>
            </p:cNvPr>
            <p:cNvSpPr txBox="1"/>
            <p:nvPr/>
          </p:nvSpPr>
          <p:spPr>
            <a:xfrm>
              <a:off x="7732611" y="3108192"/>
              <a:ext cx="998991" cy="246221"/>
            </a:xfrm>
            <a:prstGeom prst="rect">
              <a:avLst/>
            </a:prstGeom>
            <a:noFill/>
          </p:spPr>
          <p:txBody>
            <a:bodyPr wrap="none" rtlCol="0">
              <a:spAutoFit/>
            </a:bodyPr>
            <a:lstStyle/>
            <a:p>
              <a:pPr algn="r"/>
              <a:r>
                <a:rPr lang="en-US" sz="1000" dirty="0">
                  <a:solidFill>
                    <a:srgbClr val="7EBDC3"/>
                  </a:solidFill>
                </a:rPr>
                <a:t>Lin et al. </a:t>
              </a:r>
              <a:r>
                <a:rPr lang="en-US" sz="1000" i="1" dirty="0">
                  <a:solidFill>
                    <a:srgbClr val="7EBDC3"/>
                  </a:solidFill>
                </a:rPr>
                <a:t>Brain</a:t>
              </a:r>
            </a:p>
          </p:txBody>
        </p:sp>
        <p:sp>
          <p:nvSpPr>
            <p:cNvPr id="69" name="TextBox 68">
              <a:extLst>
                <a:ext uri="{FF2B5EF4-FFF2-40B4-BE49-F238E27FC236}">
                  <a16:creationId xmlns:a16="http://schemas.microsoft.com/office/drawing/2014/main" id="{35E5A1C5-4CB6-CF37-8F39-C6FA42621D98}"/>
                </a:ext>
              </a:extLst>
            </p:cNvPr>
            <p:cNvSpPr txBox="1"/>
            <p:nvPr/>
          </p:nvSpPr>
          <p:spPr>
            <a:xfrm>
              <a:off x="6881416" y="1625467"/>
              <a:ext cx="1850186" cy="246221"/>
            </a:xfrm>
            <a:prstGeom prst="rect">
              <a:avLst/>
            </a:prstGeom>
            <a:noFill/>
          </p:spPr>
          <p:txBody>
            <a:bodyPr wrap="none" rtlCol="0">
              <a:spAutoFit/>
            </a:bodyPr>
            <a:lstStyle/>
            <a:p>
              <a:pPr algn="r"/>
              <a:r>
                <a:rPr lang="en-US" sz="1000" dirty="0">
                  <a:solidFill>
                    <a:srgbClr val="92BDA3"/>
                  </a:solidFill>
                </a:rPr>
                <a:t>Jacobs et al. </a:t>
              </a:r>
              <a:r>
                <a:rPr lang="en-US" sz="1000" i="1" dirty="0" err="1">
                  <a:solidFill>
                    <a:srgbClr val="92BDA3"/>
                  </a:solidFill>
                </a:rPr>
                <a:t>Alz</a:t>
              </a:r>
              <a:r>
                <a:rPr lang="en-US" sz="1000" i="1" dirty="0">
                  <a:solidFill>
                    <a:srgbClr val="92BDA3"/>
                  </a:solidFill>
                </a:rPr>
                <a:t>. &amp; Dementia</a:t>
              </a:r>
              <a:endParaRPr lang="en-US" sz="1000" dirty="0">
                <a:solidFill>
                  <a:srgbClr val="92BDA3"/>
                </a:solidFill>
              </a:endParaRPr>
            </a:p>
          </p:txBody>
        </p:sp>
        <p:sp>
          <p:nvSpPr>
            <p:cNvPr id="70" name="TextBox 69">
              <a:extLst>
                <a:ext uri="{FF2B5EF4-FFF2-40B4-BE49-F238E27FC236}">
                  <a16:creationId xmlns:a16="http://schemas.microsoft.com/office/drawing/2014/main" id="{E5266C7E-6641-812B-E00E-55ACB5490D9F}"/>
                </a:ext>
              </a:extLst>
            </p:cNvPr>
            <p:cNvSpPr txBox="1"/>
            <p:nvPr/>
          </p:nvSpPr>
          <p:spPr>
            <a:xfrm>
              <a:off x="6735542" y="3738591"/>
              <a:ext cx="1996060" cy="246221"/>
            </a:xfrm>
            <a:prstGeom prst="rect">
              <a:avLst/>
            </a:prstGeom>
            <a:noFill/>
          </p:spPr>
          <p:txBody>
            <a:bodyPr wrap="none" rtlCol="0">
              <a:spAutoFit/>
            </a:bodyPr>
            <a:lstStyle/>
            <a:p>
              <a:pPr algn="r"/>
              <a:r>
                <a:rPr lang="en-US" sz="1000" dirty="0" err="1">
                  <a:solidFill>
                    <a:srgbClr val="92BDA3"/>
                  </a:solidFill>
                </a:rPr>
                <a:t>Gilvesy</a:t>
              </a:r>
              <a:r>
                <a:rPr lang="en-US" sz="1000" dirty="0">
                  <a:solidFill>
                    <a:srgbClr val="92BDA3"/>
                  </a:solidFill>
                </a:rPr>
                <a:t> et al. </a:t>
              </a:r>
              <a:r>
                <a:rPr lang="en-US" sz="1000" i="1" dirty="0" err="1">
                  <a:solidFill>
                    <a:srgbClr val="92BDA3"/>
                  </a:solidFill>
                </a:rPr>
                <a:t>Neuropathologica</a:t>
              </a:r>
              <a:endParaRPr lang="en-US" sz="1000" dirty="0">
                <a:solidFill>
                  <a:srgbClr val="92BDA3"/>
                </a:solidFill>
              </a:endParaRPr>
            </a:p>
          </p:txBody>
        </p:sp>
        <p:sp>
          <p:nvSpPr>
            <p:cNvPr id="71" name="TextBox 70">
              <a:extLst>
                <a:ext uri="{FF2B5EF4-FFF2-40B4-BE49-F238E27FC236}">
                  <a16:creationId xmlns:a16="http://schemas.microsoft.com/office/drawing/2014/main" id="{47AD5F1A-BE6B-C875-E70F-98E62ACFF6C5}"/>
                </a:ext>
              </a:extLst>
            </p:cNvPr>
            <p:cNvSpPr txBox="1"/>
            <p:nvPr/>
          </p:nvSpPr>
          <p:spPr>
            <a:xfrm>
              <a:off x="6669819" y="4492640"/>
              <a:ext cx="2061783" cy="246221"/>
            </a:xfrm>
            <a:prstGeom prst="rect">
              <a:avLst/>
            </a:prstGeom>
            <a:noFill/>
          </p:spPr>
          <p:txBody>
            <a:bodyPr wrap="none" rtlCol="0">
              <a:spAutoFit/>
            </a:bodyPr>
            <a:lstStyle/>
            <a:p>
              <a:pPr algn="r"/>
              <a:r>
                <a:rPr lang="en-US" sz="1000" dirty="0">
                  <a:solidFill>
                    <a:srgbClr val="92BDA3"/>
                  </a:solidFill>
                </a:rPr>
                <a:t>Murray et al. </a:t>
              </a:r>
              <a:r>
                <a:rPr lang="en-US" sz="1000" i="1" dirty="0">
                  <a:solidFill>
                    <a:srgbClr val="92BDA3"/>
                  </a:solidFill>
                </a:rPr>
                <a:t>Neurodegeneration</a:t>
              </a:r>
              <a:endParaRPr lang="en-US" sz="1000" dirty="0">
                <a:solidFill>
                  <a:srgbClr val="92BDA3"/>
                </a:solidFill>
              </a:endParaRPr>
            </a:p>
          </p:txBody>
        </p:sp>
      </p:grpSp>
      <p:cxnSp>
        <p:nvCxnSpPr>
          <p:cNvPr id="105" name="Google Shape;105;p2"/>
          <p:cNvCxnSpPr>
            <a:cxnSpLocks/>
          </p:cNvCxnSpPr>
          <p:nvPr/>
        </p:nvCxnSpPr>
        <p:spPr>
          <a:xfrm flipH="1">
            <a:off x="-23675" y="882660"/>
            <a:ext cx="9190233" cy="0"/>
          </a:xfrm>
          <a:prstGeom prst="straightConnector1">
            <a:avLst/>
          </a:prstGeom>
          <a:noFill/>
          <a:ln w="76200" cap="flat" cmpd="sng">
            <a:solidFill>
              <a:srgbClr val="FFA400"/>
            </a:solidFill>
            <a:prstDash val="solid"/>
            <a:round/>
            <a:headEnd type="none" w="sm" len="sm"/>
            <a:tailEnd type="none" w="sm" len="sm"/>
          </a:ln>
        </p:spPr>
      </p:cxnSp>
      <p:pic>
        <p:nvPicPr>
          <p:cNvPr id="108" name="Google Shape;108;p2"/>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1279" y="4801624"/>
            <a:ext cx="9166558" cy="59637"/>
          </a:xfrm>
          <a:prstGeom prst="rect">
            <a:avLst/>
          </a:prstGeom>
          <a:noFill/>
          <a:ln>
            <a:noFill/>
          </a:ln>
        </p:spPr>
      </p:pic>
      <p:sp>
        <p:nvSpPr>
          <p:cNvPr id="72" name="TextBox 71">
            <a:extLst>
              <a:ext uri="{FF2B5EF4-FFF2-40B4-BE49-F238E27FC236}">
                <a16:creationId xmlns:a16="http://schemas.microsoft.com/office/drawing/2014/main" id="{328E37A6-4B96-034F-8A82-50F19F3923D4}"/>
              </a:ext>
            </a:extLst>
          </p:cNvPr>
          <p:cNvSpPr txBox="1"/>
          <p:nvPr/>
        </p:nvSpPr>
        <p:spPr>
          <a:xfrm>
            <a:off x="2867999" y="1756207"/>
            <a:ext cx="3211135" cy="307777"/>
          </a:xfrm>
          <a:prstGeom prst="rect">
            <a:avLst/>
          </a:prstGeom>
          <a:noFill/>
        </p:spPr>
        <p:txBody>
          <a:bodyPr wrap="none" rtlCol="0">
            <a:spAutoFit/>
          </a:bodyPr>
          <a:lstStyle/>
          <a:p>
            <a:r>
              <a:rPr lang="en-US" dirty="0">
                <a:solidFill>
                  <a:srgbClr val="4A0D66"/>
                </a:solidFill>
              </a:rPr>
              <a:t>Hypometabolism Related to LC Signal</a:t>
            </a:r>
          </a:p>
        </p:txBody>
      </p:sp>
      <p:sp>
        <p:nvSpPr>
          <p:cNvPr id="73" name="TextBox 72">
            <a:extLst>
              <a:ext uri="{FF2B5EF4-FFF2-40B4-BE49-F238E27FC236}">
                <a16:creationId xmlns:a16="http://schemas.microsoft.com/office/drawing/2014/main" id="{AAA4A891-93C1-EDD5-3E35-A47DAA6DF7AD}"/>
              </a:ext>
            </a:extLst>
          </p:cNvPr>
          <p:cNvSpPr txBox="1"/>
          <p:nvPr/>
        </p:nvSpPr>
        <p:spPr>
          <a:xfrm rot="16200000">
            <a:off x="-12757" y="2972882"/>
            <a:ext cx="962123" cy="307777"/>
          </a:xfrm>
          <a:prstGeom prst="rect">
            <a:avLst/>
          </a:prstGeom>
          <a:noFill/>
        </p:spPr>
        <p:txBody>
          <a:bodyPr wrap="none" rtlCol="0">
            <a:spAutoFit/>
          </a:bodyPr>
          <a:lstStyle/>
          <a:p>
            <a:r>
              <a:rPr lang="en-US" dirty="0">
                <a:solidFill>
                  <a:srgbClr val="4A0D66"/>
                </a:solidFill>
              </a:rPr>
              <a:t>LC Signal</a:t>
            </a:r>
          </a:p>
        </p:txBody>
      </p:sp>
      <p:sp>
        <p:nvSpPr>
          <p:cNvPr id="8" name="TextBox 7">
            <a:extLst>
              <a:ext uri="{FF2B5EF4-FFF2-40B4-BE49-F238E27FC236}">
                <a16:creationId xmlns:a16="http://schemas.microsoft.com/office/drawing/2014/main" id="{988BA8EA-94E2-7416-E1CE-6097435D04FC}"/>
              </a:ext>
            </a:extLst>
          </p:cNvPr>
          <p:cNvSpPr txBox="1"/>
          <p:nvPr/>
        </p:nvSpPr>
        <p:spPr>
          <a:xfrm>
            <a:off x="74050" y="974850"/>
            <a:ext cx="4897495" cy="338554"/>
          </a:xfrm>
          <a:prstGeom prst="rect">
            <a:avLst/>
          </a:prstGeom>
          <a:noFill/>
        </p:spPr>
        <p:txBody>
          <a:bodyPr wrap="none" rtlCol="0">
            <a:spAutoFit/>
          </a:bodyPr>
          <a:lstStyle/>
          <a:p>
            <a:r>
              <a:rPr lang="en-US" sz="1600" b="1" dirty="0">
                <a:solidFill>
                  <a:srgbClr val="4A0D66"/>
                </a:solidFill>
              </a:rPr>
              <a:t>Linking LC Integrity to Cortical Hypometabolism</a:t>
            </a:r>
          </a:p>
        </p:txBody>
      </p:sp>
      <p:pic>
        <p:nvPicPr>
          <p:cNvPr id="14" name="Picture 13">
            <a:extLst>
              <a:ext uri="{FF2B5EF4-FFF2-40B4-BE49-F238E27FC236}">
                <a16:creationId xmlns:a16="http://schemas.microsoft.com/office/drawing/2014/main" id="{43178DAE-AE29-B24F-DF09-7D5F3AA56B6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12102" y="-1398"/>
            <a:ext cx="849473" cy="849473"/>
          </a:xfrm>
          <a:prstGeom prst="rect">
            <a:avLst/>
          </a:prstGeom>
        </p:spPr>
      </p:pic>
    </p:spTree>
    <p:extLst>
      <p:ext uri="{BB962C8B-B14F-4D97-AF65-F5344CB8AC3E}">
        <p14:creationId xmlns:p14="http://schemas.microsoft.com/office/powerpoint/2010/main" val="252360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2143</TotalTime>
  <Words>2382</Words>
  <Application>Microsoft Macintosh PowerPoint</Application>
  <PresentationFormat>On-screen Show (16:9)</PresentationFormat>
  <Paragraphs>451</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ISTAART members receive exclusive benefits related to the Alzheimer’s Association International Conference®, highly ranked neurology  and geriatric journals, and ISTAART’s unique Professional Interest Areas. </dc:title>
  <dc:creator>Jodi R. Titiner</dc:creator>
  <cp:lastModifiedBy>Microsoft Office User</cp:lastModifiedBy>
  <cp:revision>55</cp:revision>
  <dcterms:modified xsi:type="dcterms:W3CDTF">2023-01-20T17:15:43Z</dcterms:modified>
</cp:coreProperties>
</file>