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7"/>
  </p:notesMasterIdLst>
  <p:sldIdLst>
    <p:sldId id="256" r:id="rId2"/>
    <p:sldId id="257" r:id="rId3"/>
    <p:sldId id="273" r:id="rId4"/>
    <p:sldId id="386" r:id="rId5"/>
    <p:sldId id="379" r:id="rId6"/>
    <p:sldId id="390" r:id="rId7"/>
    <p:sldId id="380" r:id="rId8"/>
    <p:sldId id="381" r:id="rId9"/>
    <p:sldId id="385" r:id="rId10"/>
    <p:sldId id="307" r:id="rId11"/>
    <p:sldId id="268" r:id="rId12"/>
    <p:sldId id="382" r:id="rId13"/>
    <p:sldId id="387" r:id="rId14"/>
    <p:sldId id="392" r:id="rId15"/>
    <p:sldId id="258" r:id="rId16"/>
    <p:sldId id="389" r:id="rId17"/>
    <p:sldId id="269" r:id="rId18"/>
    <p:sldId id="388" r:id="rId19"/>
    <p:sldId id="259" r:id="rId20"/>
    <p:sldId id="391" r:id="rId21"/>
    <p:sldId id="274" r:id="rId22"/>
    <p:sldId id="393" r:id="rId23"/>
    <p:sldId id="378" r:id="rId24"/>
    <p:sldId id="374" r:id="rId25"/>
    <p:sldId id="297" r:id="rId26"/>
    <p:sldId id="275" r:id="rId27"/>
    <p:sldId id="276" r:id="rId28"/>
    <p:sldId id="277" r:id="rId29"/>
    <p:sldId id="278" r:id="rId30"/>
    <p:sldId id="394" r:id="rId31"/>
    <p:sldId id="286" r:id="rId32"/>
    <p:sldId id="304" r:id="rId33"/>
    <p:sldId id="302" r:id="rId34"/>
    <p:sldId id="303" r:id="rId35"/>
    <p:sldId id="288" r:id="rId36"/>
    <p:sldId id="279" r:id="rId37"/>
    <p:sldId id="280" r:id="rId38"/>
    <p:sldId id="290" r:id="rId39"/>
    <p:sldId id="291" r:id="rId40"/>
    <p:sldId id="292" r:id="rId41"/>
    <p:sldId id="293" r:id="rId42"/>
    <p:sldId id="298" r:id="rId43"/>
    <p:sldId id="301" r:id="rId44"/>
    <p:sldId id="265" r:id="rId45"/>
    <p:sldId id="289" r:id="rId46"/>
    <p:sldId id="324" r:id="rId47"/>
    <p:sldId id="312" r:id="rId48"/>
    <p:sldId id="313" r:id="rId49"/>
    <p:sldId id="282" r:id="rId50"/>
    <p:sldId id="285" r:id="rId51"/>
    <p:sldId id="283" r:id="rId52"/>
    <p:sldId id="284" r:id="rId53"/>
    <p:sldId id="267" r:id="rId54"/>
    <p:sldId id="266" r:id="rId55"/>
    <p:sldId id="27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4"/>
    <p:restoredTop sz="86557"/>
  </p:normalViewPr>
  <p:slideViewPr>
    <p:cSldViewPr snapToGrid="0" snapToObjects="1">
      <p:cViewPr varScale="1">
        <p:scale>
          <a:sx n="128" d="100"/>
          <a:sy n="128" d="100"/>
        </p:scale>
        <p:origin x="712" y="176"/>
      </p:cViewPr>
      <p:guideLst/>
    </p:cSldViewPr>
  </p:slideViewPr>
  <p:outlineViewPr>
    <p:cViewPr>
      <p:scale>
        <a:sx n="33" d="100"/>
        <a:sy n="33" d="100"/>
      </p:scale>
      <p:origin x="0" y="-3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DD4912-896A-A649-BF86-2707D73421EA}" type="datetimeFigureOut">
              <a:rPr lang="en-US" smtClean="0"/>
              <a:t>3/29/21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5D65C-E8C7-EE4F-9105-617869A65875}" type="slidenum">
              <a:rPr lang="en-US" smtClean="0"/>
              <a:t>‹#›</a:t>
            </a:fld>
            <a:endParaRPr lang="en-US"/>
          </a:p>
        </p:txBody>
      </p:sp>
    </p:spTree>
    <p:extLst>
      <p:ext uri="{BB962C8B-B14F-4D97-AF65-F5344CB8AC3E}">
        <p14:creationId xmlns:p14="http://schemas.microsoft.com/office/powerpoint/2010/main" val="4223816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enough to have a good mind; the main thing is to use it well.” Descartes</a:t>
            </a:r>
          </a:p>
          <a:p>
            <a:r>
              <a:rPr lang="en-US" dirty="0"/>
              <a:t>“The last function of reason is to recognize that there are an infinity of things which surpass it.” – Blaise Pascal</a:t>
            </a:r>
          </a:p>
          <a:p>
            <a:r>
              <a:rPr lang="en-US" dirty="0"/>
              <a:t>“We adore chaos because we love to produce order.” M.C. Escher</a:t>
            </a:r>
          </a:p>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2</a:t>
            </a:fld>
            <a:endParaRPr lang="en-US"/>
          </a:p>
        </p:txBody>
      </p:sp>
    </p:spTree>
    <p:extLst>
      <p:ext uri="{BB962C8B-B14F-4D97-AF65-F5344CB8AC3E}">
        <p14:creationId xmlns:p14="http://schemas.microsoft.com/office/powerpoint/2010/main" val="543265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15</a:t>
            </a:fld>
            <a:endParaRPr lang="en-US"/>
          </a:p>
        </p:txBody>
      </p:sp>
    </p:spTree>
    <p:extLst>
      <p:ext uri="{BB962C8B-B14F-4D97-AF65-F5344CB8AC3E}">
        <p14:creationId xmlns:p14="http://schemas.microsoft.com/office/powerpoint/2010/main" val="2672409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“Based on the test results, black students statewide — young Darryl included — wound up categorized as “educable mentally retarded” at disproportionate rates: 27% labeled that way in 1968 were black — even though black students made up less than 9% of the student body.”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WAIS used to ask questions about who wrote Romeo &amp; Juliet, or “What should you remember to bring with you on an airplane.”</a:t>
            </a:r>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16</a:t>
            </a:fld>
            <a:endParaRPr lang="en-US"/>
          </a:p>
        </p:txBody>
      </p:sp>
    </p:spTree>
    <p:extLst>
      <p:ext uri="{BB962C8B-B14F-4D97-AF65-F5344CB8AC3E}">
        <p14:creationId xmlns:p14="http://schemas.microsoft.com/office/powerpoint/2010/main" val="1601526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Ansewr</a:t>
            </a:r>
            <a:r>
              <a:rPr lang="en-US" dirty="0"/>
              <a:t>: 8 and Orange</a:t>
            </a:r>
          </a:p>
        </p:txBody>
      </p:sp>
      <p:sp>
        <p:nvSpPr>
          <p:cNvPr id="4" name="Slide Number Placeholder 3"/>
          <p:cNvSpPr>
            <a:spLocks noGrp="1"/>
          </p:cNvSpPr>
          <p:nvPr>
            <p:ph type="sldNum" sz="quarter" idx="5"/>
          </p:nvPr>
        </p:nvSpPr>
        <p:spPr/>
        <p:txBody>
          <a:bodyPr/>
          <a:lstStyle/>
          <a:p>
            <a:fld id="{0FF5D65C-E8C7-EE4F-9105-617869A65875}" type="slidenum">
              <a:rPr lang="en-US" smtClean="0"/>
              <a:t>17</a:t>
            </a:fld>
            <a:endParaRPr lang="en-US"/>
          </a:p>
        </p:txBody>
      </p:sp>
    </p:spTree>
    <p:extLst>
      <p:ext uri="{BB962C8B-B14F-4D97-AF65-F5344CB8AC3E}">
        <p14:creationId xmlns:p14="http://schemas.microsoft.com/office/powerpoint/2010/main" val="259335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and orange</a:t>
            </a:r>
          </a:p>
        </p:txBody>
      </p:sp>
      <p:sp>
        <p:nvSpPr>
          <p:cNvPr id="4" name="Slide Number Placeholder 3"/>
          <p:cNvSpPr>
            <a:spLocks noGrp="1"/>
          </p:cNvSpPr>
          <p:nvPr>
            <p:ph type="sldNum" sz="quarter" idx="5"/>
          </p:nvPr>
        </p:nvSpPr>
        <p:spPr/>
        <p:txBody>
          <a:bodyPr/>
          <a:lstStyle/>
          <a:p>
            <a:fld id="{0FF5D65C-E8C7-EE4F-9105-617869A65875}" type="slidenum">
              <a:rPr lang="en-US" smtClean="0"/>
              <a:t>18</a:t>
            </a:fld>
            <a:endParaRPr lang="en-US"/>
          </a:p>
        </p:txBody>
      </p:sp>
    </p:spTree>
    <p:extLst>
      <p:ext uri="{BB962C8B-B14F-4D97-AF65-F5344CB8AC3E}">
        <p14:creationId xmlns:p14="http://schemas.microsoft.com/office/powerpoint/2010/main" val="3843503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19</a:t>
            </a:fld>
            <a:endParaRPr lang="en-US"/>
          </a:p>
        </p:txBody>
      </p:sp>
    </p:spTree>
    <p:extLst>
      <p:ext uri="{BB962C8B-B14F-4D97-AF65-F5344CB8AC3E}">
        <p14:creationId xmlns:p14="http://schemas.microsoft.com/office/powerpoint/2010/main" val="310541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21</a:t>
            </a:fld>
            <a:endParaRPr lang="en-US"/>
          </a:p>
        </p:txBody>
      </p:sp>
    </p:spTree>
    <p:extLst>
      <p:ext uri="{BB962C8B-B14F-4D97-AF65-F5344CB8AC3E}">
        <p14:creationId xmlns:p14="http://schemas.microsoft.com/office/powerpoint/2010/main" val="2033876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Yeo Networks, if needed</a:t>
            </a:r>
          </a:p>
        </p:txBody>
      </p:sp>
      <p:sp>
        <p:nvSpPr>
          <p:cNvPr id="4" name="Slide Number Placeholder 3"/>
          <p:cNvSpPr>
            <a:spLocks noGrp="1"/>
          </p:cNvSpPr>
          <p:nvPr>
            <p:ph type="sldNum" sz="quarter" idx="5"/>
          </p:nvPr>
        </p:nvSpPr>
        <p:spPr/>
        <p:txBody>
          <a:bodyPr/>
          <a:lstStyle/>
          <a:p>
            <a:fld id="{06B97BA0-6AD1-EF48-9DE5-83A6CB5AC967}" type="slidenum">
              <a:rPr lang="en-US" smtClean="0"/>
              <a:t>25</a:t>
            </a:fld>
            <a:endParaRPr lang="en-US"/>
          </a:p>
        </p:txBody>
      </p:sp>
    </p:spTree>
    <p:extLst>
      <p:ext uri="{BB962C8B-B14F-4D97-AF65-F5344CB8AC3E}">
        <p14:creationId xmlns:p14="http://schemas.microsoft.com/office/powerpoint/2010/main" val="2447663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26</a:t>
            </a:fld>
            <a:endParaRPr lang="en-US"/>
          </a:p>
        </p:txBody>
      </p:sp>
    </p:spTree>
    <p:extLst>
      <p:ext uri="{BB962C8B-B14F-4D97-AF65-F5344CB8AC3E}">
        <p14:creationId xmlns:p14="http://schemas.microsoft.com/office/powerpoint/2010/main" val="2054605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27</a:t>
            </a:fld>
            <a:endParaRPr lang="en-US"/>
          </a:p>
        </p:txBody>
      </p:sp>
    </p:spTree>
    <p:extLst>
      <p:ext uri="{BB962C8B-B14F-4D97-AF65-F5344CB8AC3E}">
        <p14:creationId xmlns:p14="http://schemas.microsoft.com/office/powerpoint/2010/main" val="3566504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28</a:t>
            </a:fld>
            <a:endParaRPr lang="en-US"/>
          </a:p>
        </p:txBody>
      </p:sp>
    </p:spTree>
    <p:extLst>
      <p:ext uri="{BB962C8B-B14F-4D97-AF65-F5344CB8AC3E}">
        <p14:creationId xmlns:p14="http://schemas.microsoft.com/office/powerpoint/2010/main" val="387978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Hume believed that there is no such thing as innate human knowledge.</a:t>
            </a:r>
          </a:p>
          <a:p>
            <a:r>
              <a:rPr lang="en-US" dirty="0"/>
              <a:t>All knowledge is derived from experience</a:t>
            </a:r>
          </a:p>
        </p:txBody>
      </p:sp>
      <p:sp>
        <p:nvSpPr>
          <p:cNvPr id="4" name="Slide Number Placeholder 3"/>
          <p:cNvSpPr>
            <a:spLocks noGrp="1"/>
          </p:cNvSpPr>
          <p:nvPr>
            <p:ph type="sldNum" sz="quarter" idx="5"/>
          </p:nvPr>
        </p:nvSpPr>
        <p:spPr/>
        <p:txBody>
          <a:bodyPr/>
          <a:lstStyle/>
          <a:p>
            <a:fld id="{0FF5D65C-E8C7-EE4F-9105-617869A65875}" type="slidenum">
              <a:rPr lang="en-US" smtClean="0"/>
              <a:t>3</a:t>
            </a:fld>
            <a:endParaRPr lang="en-US"/>
          </a:p>
        </p:txBody>
      </p:sp>
    </p:spTree>
    <p:extLst>
      <p:ext uri="{BB962C8B-B14F-4D97-AF65-F5344CB8AC3E}">
        <p14:creationId xmlns:p14="http://schemas.microsoft.com/office/powerpoint/2010/main" val="1475432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relationship: “rule”</a:t>
            </a:r>
          </a:p>
        </p:txBody>
      </p:sp>
      <p:sp>
        <p:nvSpPr>
          <p:cNvPr id="4" name="Slide Number Placeholder 3"/>
          <p:cNvSpPr>
            <a:spLocks noGrp="1"/>
          </p:cNvSpPr>
          <p:nvPr>
            <p:ph type="sldNum" sz="quarter" idx="5"/>
          </p:nvPr>
        </p:nvSpPr>
        <p:spPr/>
        <p:txBody>
          <a:bodyPr/>
          <a:lstStyle/>
          <a:p>
            <a:fld id="{AD0A2539-9A4C-8545-B2AC-93518C3ECDEA}" type="slidenum">
              <a:rPr lang="en-US" smtClean="0"/>
              <a:t>29</a:t>
            </a:fld>
            <a:endParaRPr lang="en-US"/>
          </a:p>
        </p:txBody>
      </p:sp>
    </p:spTree>
    <p:extLst>
      <p:ext uri="{BB962C8B-B14F-4D97-AF65-F5344CB8AC3E}">
        <p14:creationId xmlns:p14="http://schemas.microsoft.com/office/powerpoint/2010/main" val="2715286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Matrix reasoning tasks have been used by neuropsychologists for almost a century to test fluid intelligence, relational reasoning, and symbolic processing.</a:t>
            </a:r>
          </a:p>
          <a:p>
            <a:r>
              <a:rPr lang="en-US" dirty="0"/>
              <a:t>Problem types range from simple picture completion problems (perceptual reasoning), to complex symbolic grid problems (symbolic reasoning).</a:t>
            </a:r>
          </a:p>
        </p:txBody>
      </p:sp>
      <p:sp>
        <p:nvSpPr>
          <p:cNvPr id="4" name="Slide Number Placeholder 3"/>
          <p:cNvSpPr>
            <a:spLocks noGrp="1"/>
          </p:cNvSpPr>
          <p:nvPr>
            <p:ph type="sldNum" sz="quarter" idx="5"/>
          </p:nvPr>
        </p:nvSpPr>
        <p:spPr/>
        <p:txBody>
          <a:bodyPr/>
          <a:lstStyle/>
          <a:p>
            <a:fld id="{AD0A2539-9A4C-8545-B2AC-93518C3ECDEA}" type="slidenum">
              <a:rPr lang="en-US" smtClean="0"/>
              <a:t>31</a:t>
            </a:fld>
            <a:endParaRPr lang="en-US"/>
          </a:p>
        </p:txBody>
      </p:sp>
    </p:spTree>
    <p:extLst>
      <p:ext uri="{BB962C8B-B14F-4D97-AF65-F5344CB8AC3E}">
        <p14:creationId xmlns:p14="http://schemas.microsoft.com/office/powerpoint/2010/main" val="2545934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many previous studies that have tried to either model the Raven’s matrices or look for the neural signals that underlie successful performance on the task. Still, most of this research has focused on the symbolic version of the task.</a:t>
            </a:r>
          </a:p>
          <a:p>
            <a:r>
              <a:rPr lang="en-US" dirty="0"/>
              <a:t>In our experiment, we wanted to also examine the perceptual reasoning condition. Do these two conditions draw on the same brain regions? Are they even testing the same skill? This work has implications for </a:t>
            </a:r>
            <a:r>
              <a:rPr lang="en-US" dirty="0" err="1"/>
              <a:t>neuropsych</a:t>
            </a:r>
            <a:r>
              <a:rPr lang="en-US" dirty="0"/>
              <a:t> testing, for computational modelling (should these two tasks be modelled the same way?), and ultimately for artificial intelligence (how should we design a system to flexibly solve both tasks?)</a:t>
            </a:r>
          </a:p>
        </p:txBody>
      </p:sp>
      <p:sp>
        <p:nvSpPr>
          <p:cNvPr id="4" name="Slide Number Placeholder 3"/>
          <p:cNvSpPr>
            <a:spLocks noGrp="1"/>
          </p:cNvSpPr>
          <p:nvPr>
            <p:ph type="sldNum" sz="quarter" idx="5"/>
          </p:nvPr>
        </p:nvSpPr>
        <p:spPr/>
        <p:txBody>
          <a:bodyPr/>
          <a:lstStyle/>
          <a:p>
            <a:fld id="{AD0A2539-9A4C-8545-B2AC-93518C3ECDEA}" type="slidenum">
              <a:rPr lang="en-US" smtClean="0"/>
              <a:t>35</a:t>
            </a:fld>
            <a:endParaRPr lang="en-US"/>
          </a:p>
        </p:txBody>
      </p:sp>
    </p:spTree>
    <p:extLst>
      <p:ext uri="{BB962C8B-B14F-4D97-AF65-F5344CB8AC3E}">
        <p14:creationId xmlns:p14="http://schemas.microsoft.com/office/powerpoint/2010/main" val="416284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Humans have a unique ability to quickly solve new problems using abstract reasoning. </a:t>
            </a:r>
          </a:p>
          <a:p>
            <a:r>
              <a:rPr lang="en-US" dirty="0"/>
              <a:t>One example of reasoning behavior that you’ve probably all experienced is when you’re driving down the highway looking for your exit.</a:t>
            </a:r>
          </a:p>
          <a:p>
            <a:r>
              <a:rPr lang="en-US" dirty="0"/>
              <a:t>You see Exit 1 go by, followed by Exit 2, and you know to expect Exit 3 next.</a:t>
            </a:r>
          </a:p>
          <a:p>
            <a:r>
              <a:rPr lang="en-US" dirty="0"/>
              <a:t>(Note: Car/Exit signs are animated)</a:t>
            </a:r>
          </a:p>
        </p:txBody>
      </p:sp>
      <p:sp>
        <p:nvSpPr>
          <p:cNvPr id="4" name="Slide Number Placeholder 3"/>
          <p:cNvSpPr>
            <a:spLocks noGrp="1"/>
          </p:cNvSpPr>
          <p:nvPr>
            <p:ph type="sldNum" sz="quarter" idx="5"/>
          </p:nvPr>
        </p:nvSpPr>
        <p:spPr/>
        <p:txBody>
          <a:bodyPr/>
          <a:lstStyle/>
          <a:p>
            <a:fld id="{BC38EF2B-0440-5D41-BF3A-72B72F24693E}" type="slidenum">
              <a:rPr lang="en-US" smtClean="0"/>
              <a:t>36</a:t>
            </a:fld>
            <a:endParaRPr lang="en-US"/>
          </a:p>
        </p:txBody>
      </p:sp>
    </p:spTree>
    <p:extLst>
      <p:ext uri="{BB962C8B-B14F-4D97-AF65-F5344CB8AC3E}">
        <p14:creationId xmlns:p14="http://schemas.microsoft.com/office/powerpoint/2010/main" val="37258149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looking at exit signs, there are a few things going on:</a:t>
            </a:r>
          </a:p>
          <a:p>
            <a:r>
              <a:rPr lang="en-US" dirty="0"/>
              <a:t>First, we believe that the brain creating symbolic representations of the road signs, condensing all of the complex visual information into only the most essential features (e.g. the number 1, 2, or 3)</a:t>
            </a:r>
          </a:p>
          <a:p>
            <a:r>
              <a:rPr lang="en-US" dirty="0"/>
              <a:t>Second, the different symbols are compared to each other and a rule representation is created using analogical thinking. This rule allows the brain to extrapolate and determine what comes next.</a:t>
            </a:r>
          </a:p>
        </p:txBody>
      </p:sp>
      <p:sp>
        <p:nvSpPr>
          <p:cNvPr id="4" name="Slide Number Placeholder 3"/>
          <p:cNvSpPr>
            <a:spLocks noGrp="1"/>
          </p:cNvSpPr>
          <p:nvPr>
            <p:ph type="sldNum" sz="quarter" idx="5"/>
          </p:nvPr>
        </p:nvSpPr>
        <p:spPr/>
        <p:txBody>
          <a:bodyPr/>
          <a:lstStyle/>
          <a:p>
            <a:fld id="{BC38EF2B-0440-5D41-BF3A-72B72F24693E}" type="slidenum">
              <a:rPr lang="en-US" smtClean="0"/>
              <a:t>37</a:t>
            </a:fld>
            <a:endParaRPr lang="en-US"/>
          </a:p>
        </p:txBody>
      </p:sp>
    </p:spTree>
    <p:extLst>
      <p:ext uri="{BB962C8B-B14F-4D97-AF65-F5344CB8AC3E}">
        <p14:creationId xmlns:p14="http://schemas.microsoft.com/office/powerpoint/2010/main" val="251762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A2539-9A4C-8545-B2AC-93518C3ECDEA}" type="slidenum">
              <a:rPr lang="en-US" smtClean="0"/>
              <a:t>38</a:t>
            </a:fld>
            <a:endParaRPr lang="en-US"/>
          </a:p>
        </p:txBody>
      </p:sp>
    </p:spTree>
    <p:extLst>
      <p:ext uri="{BB962C8B-B14F-4D97-AF65-F5344CB8AC3E}">
        <p14:creationId xmlns:p14="http://schemas.microsoft.com/office/powerpoint/2010/main" val="3531503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task we have designed for the MRI scanner. Participants see a pattern at the top of the screen, and must select which of the two answer choices below best fits into the blank white square. We were most interested in the symbolic reasoning and perceptual reasoning conditions. Tight controls were designed to account for vision, attention, and working memory. Also, we extensively piloted the task to ensure that response times were matched across conditions.</a:t>
            </a:r>
          </a:p>
        </p:txBody>
      </p:sp>
      <p:sp>
        <p:nvSpPr>
          <p:cNvPr id="4" name="Slide Number Placeholder 3"/>
          <p:cNvSpPr>
            <a:spLocks noGrp="1"/>
          </p:cNvSpPr>
          <p:nvPr>
            <p:ph type="sldNum" sz="quarter" idx="5"/>
          </p:nvPr>
        </p:nvSpPr>
        <p:spPr/>
        <p:txBody>
          <a:bodyPr/>
          <a:lstStyle/>
          <a:p>
            <a:fld id="{06B97BA0-6AD1-EF48-9DE5-83A6CB5AC967}" type="slidenum">
              <a:rPr lang="en-US" smtClean="0"/>
              <a:t>39</a:t>
            </a:fld>
            <a:endParaRPr lang="en-US"/>
          </a:p>
        </p:txBody>
      </p:sp>
    </p:spTree>
    <p:extLst>
      <p:ext uri="{BB962C8B-B14F-4D97-AF65-F5344CB8AC3E}">
        <p14:creationId xmlns:p14="http://schemas.microsoft.com/office/powerpoint/2010/main" val="3924287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saw each stimulus for 4s. They were given 1 second of feedback (Correct, Incorrect, or No Response). ITI ranged from 0.5-3.5 (jittered). Our final results include data from 27 participants. Only correct trials were included in the general linear model.</a:t>
            </a:r>
          </a:p>
        </p:txBody>
      </p:sp>
      <p:sp>
        <p:nvSpPr>
          <p:cNvPr id="4" name="Slide Number Placeholder 3"/>
          <p:cNvSpPr>
            <a:spLocks noGrp="1"/>
          </p:cNvSpPr>
          <p:nvPr>
            <p:ph type="sldNum" sz="quarter" idx="5"/>
          </p:nvPr>
        </p:nvSpPr>
        <p:spPr/>
        <p:txBody>
          <a:bodyPr/>
          <a:lstStyle/>
          <a:p>
            <a:fld id="{AD0A2539-9A4C-8545-B2AC-93518C3ECDEA}" type="slidenum">
              <a:rPr lang="en-US" smtClean="0"/>
              <a:t>40</a:t>
            </a:fld>
            <a:endParaRPr lang="en-US"/>
          </a:p>
        </p:txBody>
      </p:sp>
    </p:spTree>
    <p:extLst>
      <p:ext uri="{BB962C8B-B14F-4D97-AF65-F5344CB8AC3E}">
        <p14:creationId xmlns:p14="http://schemas.microsoft.com/office/powerpoint/2010/main" val="1474842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Cortical regions circled in red are activated for one condition, but not the other. (This is confirmed by an interaction analysis)</a:t>
            </a:r>
          </a:p>
        </p:txBody>
      </p:sp>
      <p:sp>
        <p:nvSpPr>
          <p:cNvPr id="4" name="Slide Number Placeholder 3"/>
          <p:cNvSpPr>
            <a:spLocks noGrp="1"/>
          </p:cNvSpPr>
          <p:nvPr>
            <p:ph type="sldNum" sz="quarter" idx="5"/>
          </p:nvPr>
        </p:nvSpPr>
        <p:spPr/>
        <p:txBody>
          <a:bodyPr/>
          <a:lstStyle/>
          <a:p>
            <a:fld id="{AD0A2539-9A4C-8545-B2AC-93518C3ECDEA}" type="slidenum">
              <a:rPr lang="en-US" smtClean="0"/>
              <a:t>41</a:t>
            </a:fld>
            <a:endParaRPr lang="en-US"/>
          </a:p>
        </p:txBody>
      </p:sp>
    </p:spTree>
    <p:extLst>
      <p:ext uri="{BB962C8B-B14F-4D97-AF65-F5344CB8AC3E}">
        <p14:creationId xmlns:p14="http://schemas.microsoft.com/office/powerpoint/2010/main" val="356687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wanted to know which cortical networks were activated during the conditions of the task. As a visuospatial reasoning task, we saw expected increases in the visual (purple) and dorsal attention (green) networks. We also saw increased activity in the frontoparietal control network (orange), but this increase was significantly greater for symbolic compared to perceptual reasoning. Activity in the FPCN is associated with executive control, working memory, and is sometimes called the multiple-demand network.</a:t>
            </a:r>
          </a:p>
        </p:txBody>
      </p:sp>
      <p:sp>
        <p:nvSpPr>
          <p:cNvPr id="4" name="Slide Number Placeholder 3"/>
          <p:cNvSpPr>
            <a:spLocks noGrp="1"/>
          </p:cNvSpPr>
          <p:nvPr>
            <p:ph type="sldNum" sz="quarter" idx="5"/>
          </p:nvPr>
        </p:nvSpPr>
        <p:spPr/>
        <p:txBody>
          <a:bodyPr/>
          <a:lstStyle/>
          <a:p>
            <a:fld id="{06B97BA0-6AD1-EF48-9DE5-83A6CB5AC967}" type="slidenum">
              <a:rPr lang="en-US" smtClean="0"/>
              <a:t>42</a:t>
            </a:fld>
            <a:endParaRPr lang="en-US"/>
          </a:p>
        </p:txBody>
      </p:sp>
    </p:spTree>
    <p:extLst>
      <p:ext uri="{BB962C8B-B14F-4D97-AF65-F5344CB8AC3E}">
        <p14:creationId xmlns:p14="http://schemas.microsoft.com/office/powerpoint/2010/main" val="1717808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5</a:t>
            </a:fld>
            <a:endParaRPr lang="en-US"/>
          </a:p>
        </p:txBody>
      </p:sp>
    </p:spTree>
    <p:extLst>
      <p:ext uri="{BB962C8B-B14F-4D97-AF65-F5344CB8AC3E}">
        <p14:creationId xmlns:p14="http://schemas.microsoft.com/office/powerpoint/2010/main" val="912026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0A2539-9A4C-8545-B2AC-93518C3ECDEA}" type="slidenum">
              <a:rPr lang="en-US" smtClean="0"/>
              <a:t>43</a:t>
            </a:fld>
            <a:endParaRPr lang="en-US"/>
          </a:p>
        </p:txBody>
      </p:sp>
    </p:spTree>
    <p:extLst>
      <p:ext uri="{BB962C8B-B14F-4D97-AF65-F5344CB8AC3E}">
        <p14:creationId xmlns:p14="http://schemas.microsoft.com/office/powerpoint/2010/main" val="36549340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44</a:t>
            </a:fld>
            <a:endParaRPr lang="en-US"/>
          </a:p>
        </p:txBody>
      </p:sp>
    </p:spTree>
    <p:extLst>
      <p:ext uri="{BB962C8B-B14F-4D97-AF65-F5344CB8AC3E}">
        <p14:creationId xmlns:p14="http://schemas.microsoft.com/office/powerpoint/2010/main" val="4135520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from previous work that frontoparietal cortex contributes to </a:t>
            </a:r>
            <a:r>
              <a:rPr lang="en-US" dirty="0" err="1"/>
              <a:t>resoning</a:t>
            </a:r>
            <a:r>
              <a:rPr lang="en-US" dirty="0"/>
              <a:t>. In this review from </a:t>
            </a:r>
            <a:r>
              <a:rPr lang="en-US" dirty="0" err="1"/>
              <a:t>Genovesio</a:t>
            </a:r>
            <a:r>
              <a:rPr lang="en-US" dirty="0"/>
              <a:t>, reduced volume in PFC and PPC is associated with reduced scores in fluid intelligence. </a:t>
            </a:r>
            <a:r>
              <a:rPr lang="en-US" dirty="0" err="1"/>
              <a:t>Golde</a:t>
            </a:r>
            <a:r>
              <a:rPr lang="en-US" dirty="0"/>
              <a:t> and colleagues show increased activity of frontoparietal cortex in abstract reasoning problems that require the integration of multiple rules.</a:t>
            </a:r>
          </a:p>
        </p:txBody>
      </p:sp>
      <p:sp>
        <p:nvSpPr>
          <p:cNvPr id="4" name="Slide Number Placeholder 3"/>
          <p:cNvSpPr>
            <a:spLocks noGrp="1"/>
          </p:cNvSpPr>
          <p:nvPr>
            <p:ph type="sldNum" sz="quarter" idx="5"/>
          </p:nvPr>
        </p:nvSpPr>
        <p:spPr/>
        <p:txBody>
          <a:bodyPr/>
          <a:lstStyle/>
          <a:p>
            <a:fld id="{AD0A2539-9A4C-8545-B2AC-93518C3ECDEA}" type="slidenum">
              <a:rPr lang="en-US" smtClean="0"/>
              <a:t>45</a:t>
            </a:fld>
            <a:endParaRPr lang="en-US"/>
          </a:p>
        </p:txBody>
      </p:sp>
    </p:spTree>
    <p:extLst>
      <p:ext uri="{BB962C8B-B14F-4D97-AF65-F5344CB8AC3E}">
        <p14:creationId xmlns:p14="http://schemas.microsoft.com/office/powerpoint/2010/main" val="476039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49</a:t>
            </a:fld>
            <a:endParaRPr lang="en-US"/>
          </a:p>
        </p:txBody>
      </p:sp>
    </p:spTree>
    <p:extLst>
      <p:ext uri="{BB962C8B-B14F-4D97-AF65-F5344CB8AC3E}">
        <p14:creationId xmlns:p14="http://schemas.microsoft.com/office/powerpoint/2010/main" val="347219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53</a:t>
            </a:fld>
            <a:endParaRPr lang="en-US"/>
          </a:p>
        </p:txBody>
      </p:sp>
    </p:spTree>
    <p:extLst>
      <p:ext uri="{BB962C8B-B14F-4D97-AF65-F5344CB8AC3E}">
        <p14:creationId xmlns:p14="http://schemas.microsoft.com/office/powerpoint/2010/main" val="2399439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54</a:t>
            </a:fld>
            <a:endParaRPr lang="en-US"/>
          </a:p>
        </p:txBody>
      </p:sp>
    </p:spTree>
    <p:extLst>
      <p:ext uri="{BB962C8B-B14F-4D97-AF65-F5344CB8AC3E}">
        <p14:creationId xmlns:p14="http://schemas.microsoft.com/office/powerpoint/2010/main" val="4013906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55</a:t>
            </a:fld>
            <a:endParaRPr lang="en-US"/>
          </a:p>
        </p:txBody>
      </p:sp>
    </p:spTree>
    <p:extLst>
      <p:ext uri="{BB962C8B-B14F-4D97-AF65-F5344CB8AC3E}">
        <p14:creationId xmlns:p14="http://schemas.microsoft.com/office/powerpoint/2010/main" val="159419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Syllogisms are pretty complex... there's a lot going on... we have statements to be evaluated and compared... rules to derive, etc.</a:t>
            </a:r>
          </a:p>
        </p:txBody>
      </p:sp>
      <p:sp>
        <p:nvSpPr>
          <p:cNvPr id="4" name="Slide Number Placeholder 3"/>
          <p:cNvSpPr>
            <a:spLocks noGrp="1"/>
          </p:cNvSpPr>
          <p:nvPr>
            <p:ph type="sldNum" sz="quarter" idx="5"/>
          </p:nvPr>
        </p:nvSpPr>
        <p:spPr/>
        <p:txBody>
          <a:bodyPr/>
          <a:lstStyle/>
          <a:p>
            <a:fld id="{0FF5D65C-E8C7-EE4F-9105-617869A65875}" type="slidenum">
              <a:rPr lang="en-US" smtClean="0"/>
              <a:t>6</a:t>
            </a:fld>
            <a:endParaRPr lang="en-US"/>
          </a:p>
        </p:txBody>
      </p:sp>
    </p:spTree>
    <p:extLst>
      <p:ext uri="{BB962C8B-B14F-4D97-AF65-F5344CB8AC3E}">
        <p14:creationId xmlns:p14="http://schemas.microsoft.com/office/powerpoint/2010/main" val="48697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7</a:t>
            </a:fld>
            <a:endParaRPr lang="en-US"/>
          </a:p>
        </p:txBody>
      </p:sp>
    </p:spTree>
    <p:extLst>
      <p:ext uri="{BB962C8B-B14F-4D97-AF65-F5344CB8AC3E}">
        <p14:creationId xmlns:p14="http://schemas.microsoft.com/office/powerpoint/2010/main" val="1371944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8</a:t>
            </a:fld>
            <a:endParaRPr lang="en-US"/>
          </a:p>
        </p:txBody>
      </p:sp>
    </p:spTree>
    <p:extLst>
      <p:ext uri="{BB962C8B-B14F-4D97-AF65-F5344CB8AC3E}">
        <p14:creationId xmlns:p14="http://schemas.microsoft.com/office/powerpoint/2010/main" val="104634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11</a:t>
            </a:fld>
            <a:endParaRPr lang="en-US"/>
          </a:p>
        </p:txBody>
      </p:sp>
    </p:spTree>
    <p:extLst>
      <p:ext uri="{BB962C8B-B14F-4D97-AF65-F5344CB8AC3E}">
        <p14:creationId xmlns:p14="http://schemas.microsoft.com/office/powerpoint/2010/main" val="569702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F5D65C-E8C7-EE4F-9105-617869A65875}" type="slidenum">
              <a:rPr lang="en-US" smtClean="0"/>
              <a:t>12</a:t>
            </a:fld>
            <a:endParaRPr lang="en-US"/>
          </a:p>
        </p:txBody>
      </p:sp>
    </p:spTree>
    <p:extLst>
      <p:ext uri="{BB962C8B-B14F-4D97-AF65-F5344CB8AC3E}">
        <p14:creationId xmlns:p14="http://schemas.microsoft.com/office/powerpoint/2010/main" val="2470604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AI in the competition could only solve 20.6% of the test-set problems.</a:t>
            </a:r>
          </a:p>
          <a:p>
            <a:r>
              <a:rPr lang="en-US" dirty="0"/>
              <a:t>This is like an “intelligence test” for AI…</a:t>
            </a:r>
          </a:p>
        </p:txBody>
      </p:sp>
      <p:sp>
        <p:nvSpPr>
          <p:cNvPr id="4" name="Slide Number Placeholder 3"/>
          <p:cNvSpPr>
            <a:spLocks noGrp="1"/>
          </p:cNvSpPr>
          <p:nvPr>
            <p:ph type="sldNum" sz="quarter" idx="5"/>
          </p:nvPr>
        </p:nvSpPr>
        <p:spPr/>
        <p:txBody>
          <a:bodyPr/>
          <a:lstStyle/>
          <a:p>
            <a:fld id="{0FF5D65C-E8C7-EE4F-9105-617869A65875}" type="slidenum">
              <a:rPr lang="en-US" smtClean="0"/>
              <a:t>13</a:t>
            </a:fld>
            <a:endParaRPr lang="en-US"/>
          </a:p>
        </p:txBody>
      </p:sp>
    </p:spTree>
    <p:extLst>
      <p:ext uri="{BB962C8B-B14F-4D97-AF65-F5344CB8AC3E}">
        <p14:creationId xmlns:p14="http://schemas.microsoft.com/office/powerpoint/2010/main" val="2269146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AF99DA-DBD5-BF46-9DB4-EC00822CF024}" type="datetime1">
              <a:rPr lang="en-US" smtClean="0"/>
              <a:t>3/30/21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362159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09F56-ECF2-F94B-9B4E-3B451FA53415}" type="datetime1">
              <a:rPr lang="en-US" smtClean="0"/>
              <a:t>3/30/21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3504096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D04DA4-7996-1E42-8101-94E65497DC18}" type="datetime1">
              <a:rPr lang="en-US" smtClean="0"/>
              <a:t>3/30/21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1528423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352107-85A8-FA43-8DA5-E97806195D5E}" type="datetime1">
              <a:rPr lang="en-US" smtClean="0"/>
              <a:t>3/30/21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4190269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2DA527-826F-CE48-AD88-E5DDE66AAEDA}" type="datetime1">
              <a:rPr lang="en-US" smtClean="0"/>
              <a:t>3/30/21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3108401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A121D9-73BB-A047-9B23-5A2F70932896}" type="datetime1">
              <a:rPr lang="en-US" smtClean="0"/>
              <a:t>3/30/21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4091377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CF0591-E8E1-A141-A993-6A50F26C4D21}" type="datetime1">
              <a:rPr lang="en-US" smtClean="0"/>
              <a:t>3/30/21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331925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3399B0-F1BD-5345-97B2-4FFD5BB800E3}" type="datetime1">
              <a:rPr lang="en-US" smtClean="0"/>
              <a:t>3/30/21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255466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62678-5661-704A-846A-EB146108A6F2}" type="datetime1">
              <a:rPr lang="en-US" smtClean="0"/>
              <a:t>3/30/21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211049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2B03A3-9D20-7948-BBEE-D1BFAA6F1D3E}" type="datetime1">
              <a:rPr lang="en-US" smtClean="0"/>
              <a:t>3/30/21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3166664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8EFA35B-CBAF-2443-B1E7-4F6A59790E78}" type="datetime1">
              <a:rPr lang="en-US" smtClean="0"/>
              <a:t>3/30/21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58557-4864-B843-846A-CC5B038DA050}" type="slidenum">
              <a:rPr lang="en-US" smtClean="0"/>
              <a:t>‹#›</a:t>
            </a:fld>
            <a:endParaRPr lang="en-US"/>
          </a:p>
        </p:txBody>
      </p:sp>
    </p:spTree>
    <p:extLst>
      <p:ext uri="{BB962C8B-B14F-4D97-AF65-F5344CB8AC3E}">
        <p14:creationId xmlns:p14="http://schemas.microsoft.com/office/powerpoint/2010/main" val="212482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1FB48B-33B0-9446-A6AC-52348CA33801}" type="datetime1">
              <a:rPr lang="en-US" smtClean="0"/>
              <a:t>3/30/21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58557-4864-B843-846A-CC5B038DA050}" type="slidenum">
              <a:rPr lang="en-US" smtClean="0"/>
              <a:t>‹#›</a:t>
            </a:fld>
            <a:endParaRPr lang="en-US"/>
          </a:p>
        </p:txBody>
      </p:sp>
    </p:spTree>
    <p:extLst>
      <p:ext uri="{BB962C8B-B14F-4D97-AF65-F5344CB8AC3E}">
        <p14:creationId xmlns:p14="http://schemas.microsoft.com/office/powerpoint/2010/main" val="155495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tiff"/><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W2bKaw2AJx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wnycstudios.org/podcasts/radiolab/projects/radiolab-presents-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8.tiff"/><Relationship Id="rId5" Type="http://schemas.openxmlformats.org/officeDocument/2006/relationships/image" Target="../media/image35.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43.png"/><Relationship Id="rId5" Type="http://schemas.openxmlformats.org/officeDocument/2006/relationships/image" Target="../media/image4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8.tiff"/><Relationship Id="rId5" Type="http://schemas.openxmlformats.org/officeDocument/2006/relationships/image" Target="../media/image45.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tiff"/></Relationships>
</file>

<file path=ppt/slides/_rels/slide32.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tiff"/><Relationship Id="rId1" Type="http://schemas.openxmlformats.org/officeDocument/2006/relationships/slideLayout" Target="../slideLayouts/slideLayout2.xml"/><Relationship Id="rId4" Type="http://schemas.openxmlformats.org/officeDocument/2006/relationships/image" Target="../media/image55.tiff"/></Relationships>
</file>

<file path=ppt/slides/_rels/slide3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0.tiff"/></Relationships>
</file>

<file path=ppt/slides/_rels/slide36.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63.png"/><Relationship Id="rId4" Type="http://schemas.openxmlformats.org/officeDocument/2006/relationships/image" Target="../media/image62.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1.tiff"/><Relationship Id="rId4" Type="http://schemas.openxmlformats.org/officeDocument/2006/relationships/image" Target="../media/image70.tiff"/></Relationships>
</file>

<file path=ppt/slides/_rels/slide42.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77.tiff"/></Relationships>
</file>

<file path=ppt/slides/_rels/slide4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82.tiff"/><Relationship Id="rId4" Type="http://schemas.openxmlformats.org/officeDocument/2006/relationships/image" Target="../media/image81.tiff"/></Relationships>
</file>

<file path=ppt/slides/_rels/slide46.xml.rels><?xml version="1.0" encoding="UTF-8" standalone="yes"?>
<Relationships xmlns="http://schemas.openxmlformats.org/package/2006/relationships"><Relationship Id="rId2" Type="http://schemas.openxmlformats.org/officeDocument/2006/relationships/image" Target="../media/image8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54.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2.tiff"/><Relationship Id="rId4" Type="http://schemas.openxmlformats.org/officeDocument/2006/relationships/image" Target="../media/image101.tiff"/></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C21D-E1EB-B84F-A7AC-8B83C05A42F7}"/>
              </a:ext>
            </a:extLst>
          </p:cNvPr>
          <p:cNvSpPr>
            <a:spLocks noGrp="1"/>
          </p:cNvSpPr>
          <p:nvPr>
            <p:ph type="ctrTitle"/>
          </p:nvPr>
        </p:nvSpPr>
        <p:spPr>
          <a:xfrm>
            <a:off x="360217" y="568041"/>
            <a:ext cx="8506691" cy="1136073"/>
          </a:xfrm>
        </p:spPr>
        <p:txBody>
          <a:bodyPr>
            <a:normAutofit/>
          </a:bodyPr>
          <a:lstStyle/>
          <a:p>
            <a:r>
              <a:rPr lang="en-US" sz="4400" dirty="0">
                <a:latin typeface="Adobe Garamond Pro" panose="02020502060506020403" pitchFamily="18" charset="77"/>
              </a:rPr>
              <a:t>Cognitive Neuroscience of Reasoning</a:t>
            </a:r>
          </a:p>
        </p:txBody>
      </p:sp>
      <p:sp>
        <p:nvSpPr>
          <p:cNvPr id="3" name="Subtitle 2">
            <a:extLst>
              <a:ext uri="{FF2B5EF4-FFF2-40B4-BE49-F238E27FC236}">
                <a16:creationId xmlns:a16="http://schemas.microsoft.com/office/drawing/2014/main" id="{C28C43A7-B987-E94C-8695-C30182B785B6}"/>
              </a:ext>
            </a:extLst>
          </p:cNvPr>
          <p:cNvSpPr>
            <a:spLocks noGrp="1"/>
          </p:cNvSpPr>
          <p:nvPr>
            <p:ph type="subTitle" idx="1"/>
          </p:nvPr>
        </p:nvSpPr>
        <p:spPr>
          <a:xfrm>
            <a:off x="1184564" y="5361709"/>
            <a:ext cx="6858000" cy="865909"/>
          </a:xfrm>
        </p:spPr>
        <p:txBody>
          <a:bodyPr>
            <a:normAutofit lnSpcReduction="10000"/>
          </a:bodyPr>
          <a:lstStyle/>
          <a:p>
            <a:r>
              <a:rPr lang="en-US" dirty="0">
                <a:latin typeface="Adobe Garamond Pro" panose="02020502060506020403" pitchFamily="18" charset="77"/>
              </a:rPr>
              <a:t>March 30, 2021</a:t>
            </a:r>
          </a:p>
          <a:p>
            <a:r>
              <a:rPr lang="en-US" dirty="0">
                <a:latin typeface="Adobe Garamond Pro" panose="02020502060506020403" pitchFamily="18" charset="77"/>
              </a:rPr>
              <a:t>Tom Morin</a:t>
            </a:r>
          </a:p>
        </p:txBody>
      </p:sp>
      <p:pic>
        <p:nvPicPr>
          <p:cNvPr id="4" name="Picture 3">
            <a:extLst>
              <a:ext uri="{FF2B5EF4-FFF2-40B4-BE49-F238E27FC236}">
                <a16:creationId xmlns:a16="http://schemas.microsoft.com/office/drawing/2014/main" id="{A199D9B3-A65E-6D46-B91B-D75A38330A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4801" y="3585679"/>
            <a:ext cx="5868570" cy="1664643"/>
          </a:xfrm>
          <a:prstGeom prst="rect">
            <a:avLst/>
          </a:prstGeom>
        </p:spPr>
      </p:pic>
      <p:pic>
        <p:nvPicPr>
          <p:cNvPr id="5" name="Picture 4">
            <a:extLst>
              <a:ext uri="{FF2B5EF4-FFF2-40B4-BE49-F238E27FC236}">
                <a16:creationId xmlns:a16="http://schemas.microsoft.com/office/drawing/2014/main" id="{036FC6EC-9499-BC47-81FD-AD6E5FD2A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9419" y="1960728"/>
            <a:ext cx="6083952" cy="1541824"/>
          </a:xfrm>
          <a:prstGeom prst="rect">
            <a:avLst/>
          </a:prstGeom>
        </p:spPr>
      </p:pic>
    </p:spTree>
    <p:extLst>
      <p:ext uri="{BB962C8B-B14F-4D97-AF65-F5344CB8AC3E}">
        <p14:creationId xmlns:p14="http://schemas.microsoft.com/office/powerpoint/2010/main" val="4008503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Callout 10">
            <a:extLst>
              <a:ext uri="{FF2B5EF4-FFF2-40B4-BE49-F238E27FC236}">
                <a16:creationId xmlns:a16="http://schemas.microsoft.com/office/drawing/2014/main" id="{1F31F855-0685-DE40-A8BA-6283DA27B72F}"/>
              </a:ext>
            </a:extLst>
          </p:cNvPr>
          <p:cNvSpPr/>
          <p:nvPr/>
        </p:nvSpPr>
        <p:spPr>
          <a:xfrm>
            <a:off x="278296" y="2117035"/>
            <a:ext cx="1739347" cy="924339"/>
          </a:xfrm>
          <a:prstGeom prst="cloudCallout">
            <a:avLst>
              <a:gd name="adj1" fmla="val -55690"/>
              <a:gd name="adj2" fmla="val 549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6</a:t>
            </a:r>
          </a:p>
        </p:txBody>
      </p:sp>
      <p:sp>
        <p:nvSpPr>
          <p:cNvPr id="2" name="Title 1">
            <a:extLst>
              <a:ext uri="{FF2B5EF4-FFF2-40B4-BE49-F238E27FC236}">
                <a16:creationId xmlns:a16="http://schemas.microsoft.com/office/drawing/2014/main" id="{3BE05263-8C68-1349-97FC-E0D9368A8DFA}"/>
              </a:ext>
            </a:extLst>
          </p:cNvPr>
          <p:cNvSpPr>
            <a:spLocks noGrp="1"/>
          </p:cNvSpPr>
          <p:nvPr>
            <p:ph type="title"/>
          </p:nvPr>
        </p:nvSpPr>
        <p:spPr/>
        <p:txBody>
          <a:bodyPr/>
          <a:lstStyle/>
          <a:p>
            <a:r>
              <a:rPr lang="en-US" dirty="0">
                <a:latin typeface="Adobe Garamond Pro" panose="02020502060506020403" pitchFamily="18" charset="77"/>
              </a:rPr>
              <a:t>Symbolic Distance Effect</a:t>
            </a:r>
          </a:p>
        </p:txBody>
      </p:sp>
      <p:sp>
        <p:nvSpPr>
          <p:cNvPr id="4" name="Slide Number Placeholder 3">
            <a:extLst>
              <a:ext uri="{FF2B5EF4-FFF2-40B4-BE49-F238E27FC236}">
                <a16:creationId xmlns:a16="http://schemas.microsoft.com/office/drawing/2014/main" id="{48C3F969-E1A0-6A4E-95F3-87BAC6503235}"/>
              </a:ext>
            </a:extLst>
          </p:cNvPr>
          <p:cNvSpPr>
            <a:spLocks noGrp="1"/>
          </p:cNvSpPr>
          <p:nvPr>
            <p:ph type="sldNum" sz="quarter" idx="12"/>
          </p:nvPr>
        </p:nvSpPr>
        <p:spPr/>
        <p:txBody>
          <a:bodyPr/>
          <a:lstStyle/>
          <a:p>
            <a:fld id="{22DEBE38-50D4-3A44-892D-B8FC7ED8BB67}" type="slidenum">
              <a:rPr lang="en-US" smtClean="0"/>
              <a:t>10</a:t>
            </a:fld>
            <a:endParaRPr lang="en-US"/>
          </a:p>
        </p:txBody>
      </p:sp>
      <p:pic>
        <p:nvPicPr>
          <p:cNvPr id="8" name="Picture 7">
            <a:extLst>
              <a:ext uri="{FF2B5EF4-FFF2-40B4-BE49-F238E27FC236}">
                <a16:creationId xmlns:a16="http://schemas.microsoft.com/office/drawing/2014/main" id="{96496AEA-3ECE-ED4F-A931-ECBC599654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85755" y="1752137"/>
            <a:ext cx="3357493" cy="3505775"/>
          </a:xfrm>
          <a:prstGeom prst="rect">
            <a:avLst/>
          </a:prstGeom>
        </p:spPr>
      </p:pic>
      <p:sp>
        <p:nvSpPr>
          <p:cNvPr id="9" name="TextBox 8">
            <a:extLst>
              <a:ext uri="{FF2B5EF4-FFF2-40B4-BE49-F238E27FC236}">
                <a16:creationId xmlns:a16="http://schemas.microsoft.com/office/drawing/2014/main" id="{38AFB4DD-818E-1440-8351-B0ED9A30DA10}"/>
              </a:ext>
            </a:extLst>
          </p:cNvPr>
          <p:cNvSpPr txBox="1"/>
          <p:nvPr/>
        </p:nvSpPr>
        <p:spPr>
          <a:xfrm>
            <a:off x="4809068" y="5512928"/>
            <a:ext cx="2502608" cy="307777"/>
          </a:xfrm>
          <a:prstGeom prst="rect">
            <a:avLst/>
          </a:prstGeom>
          <a:noFill/>
        </p:spPr>
        <p:txBody>
          <a:bodyPr wrap="none" rtlCol="0">
            <a:spAutoFit/>
          </a:bodyPr>
          <a:lstStyle/>
          <a:p>
            <a:r>
              <a:rPr lang="en-US" sz="1400" dirty="0" err="1">
                <a:latin typeface="Helvetica Neue Light" panose="02000403000000020004" pitchFamily="2" charset="0"/>
                <a:ea typeface="Helvetica Neue Light" panose="02000403000000020004" pitchFamily="2" charset="0"/>
              </a:rPr>
              <a:t>Pinel</a:t>
            </a:r>
            <a:r>
              <a:rPr lang="en-US" sz="1400" dirty="0">
                <a:latin typeface="Helvetica Neue Light" panose="02000403000000020004" pitchFamily="2" charset="0"/>
                <a:ea typeface="Helvetica Neue Light" panose="02000403000000020004" pitchFamily="2" charset="0"/>
              </a:rPr>
              <a:t> et al. 2001 </a:t>
            </a:r>
            <a:r>
              <a:rPr lang="en-US" sz="1400" i="1" dirty="0">
                <a:latin typeface="Helvetica Neue Light" panose="02000403000000020004" pitchFamily="2" charset="0"/>
                <a:ea typeface="Helvetica Neue Light" panose="02000403000000020004" pitchFamily="2" charset="0"/>
              </a:rPr>
              <a:t>(Neuroimage)</a:t>
            </a:r>
            <a:endParaRPr lang="en-US" sz="1400" dirty="0">
              <a:latin typeface="Helvetica Neue Light" panose="02000403000000020004" pitchFamily="2" charset="0"/>
              <a:ea typeface="Helvetica Neue Light" panose="02000403000000020004" pitchFamily="2" charset="0"/>
            </a:endParaRPr>
          </a:p>
        </p:txBody>
      </p:sp>
      <p:sp>
        <p:nvSpPr>
          <p:cNvPr id="3" name="TextBox 2">
            <a:extLst>
              <a:ext uri="{FF2B5EF4-FFF2-40B4-BE49-F238E27FC236}">
                <a16:creationId xmlns:a16="http://schemas.microsoft.com/office/drawing/2014/main" id="{3283C3C2-C299-094E-8B60-1BDD55CA8604}"/>
              </a:ext>
            </a:extLst>
          </p:cNvPr>
          <p:cNvSpPr txBox="1"/>
          <p:nvPr/>
        </p:nvSpPr>
        <p:spPr>
          <a:xfrm>
            <a:off x="2069459" y="3927541"/>
            <a:ext cx="393056" cy="584775"/>
          </a:xfrm>
          <a:prstGeom prst="rect">
            <a:avLst/>
          </a:prstGeom>
          <a:noFill/>
        </p:spPr>
        <p:txBody>
          <a:bodyPr wrap="none" rtlCol="0">
            <a:spAutoFit/>
          </a:bodyPr>
          <a:lstStyle/>
          <a:p>
            <a:r>
              <a:rPr lang="en-US" sz="3200" dirty="0"/>
              <a:t>5</a:t>
            </a:r>
          </a:p>
        </p:txBody>
      </p:sp>
      <p:sp>
        <p:nvSpPr>
          <p:cNvPr id="5" name="TextBox 4">
            <a:extLst>
              <a:ext uri="{FF2B5EF4-FFF2-40B4-BE49-F238E27FC236}">
                <a16:creationId xmlns:a16="http://schemas.microsoft.com/office/drawing/2014/main" id="{138FD4D2-A4FE-6649-A6FD-464350B837D1}"/>
              </a:ext>
            </a:extLst>
          </p:cNvPr>
          <p:cNvSpPr txBox="1"/>
          <p:nvPr/>
        </p:nvSpPr>
        <p:spPr>
          <a:xfrm>
            <a:off x="660223" y="4888580"/>
            <a:ext cx="1061509" cy="369332"/>
          </a:xfrm>
          <a:prstGeom prst="rect">
            <a:avLst/>
          </a:prstGeom>
          <a:noFill/>
        </p:spPr>
        <p:txBody>
          <a:bodyPr wrap="none" rtlCol="0">
            <a:spAutoFit/>
          </a:bodyPr>
          <a:lstStyle/>
          <a:p>
            <a:r>
              <a:rPr lang="en-US" dirty="0"/>
              <a:t>Less than</a:t>
            </a:r>
          </a:p>
        </p:txBody>
      </p:sp>
      <p:sp>
        <p:nvSpPr>
          <p:cNvPr id="10" name="TextBox 9">
            <a:extLst>
              <a:ext uri="{FF2B5EF4-FFF2-40B4-BE49-F238E27FC236}">
                <a16:creationId xmlns:a16="http://schemas.microsoft.com/office/drawing/2014/main" id="{6DA926C2-6168-E548-9228-A103D5D06DFF}"/>
              </a:ext>
            </a:extLst>
          </p:cNvPr>
          <p:cNvSpPr txBox="1"/>
          <p:nvPr/>
        </p:nvSpPr>
        <p:spPr>
          <a:xfrm>
            <a:off x="2629231" y="4888580"/>
            <a:ext cx="1385700" cy="369332"/>
          </a:xfrm>
          <a:prstGeom prst="rect">
            <a:avLst/>
          </a:prstGeom>
          <a:noFill/>
        </p:spPr>
        <p:txBody>
          <a:bodyPr wrap="none" rtlCol="0">
            <a:spAutoFit/>
          </a:bodyPr>
          <a:lstStyle/>
          <a:p>
            <a:r>
              <a:rPr lang="en-US" dirty="0"/>
              <a:t>Greater than</a:t>
            </a:r>
          </a:p>
        </p:txBody>
      </p:sp>
      <p:sp>
        <p:nvSpPr>
          <p:cNvPr id="12" name="TextBox 11">
            <a:extLst>
              <a:ext uri="{FF2B5EF4-FFF2-40B4-BE49-F238E27FC236}">
                <a16:creationId xmlns:a16="http://schemas.microsoft.com/office/drawing/2014/main" id="{0879C158-82F9-8D4B-B77B-BAE6E6892A66}"/>
              </a:ext>
            </a:extLst>
          </p:cNvPr>
          <p:cNvSpPr txBox="1"/>
          <p:nvPr/>
        </p:nvSpPr>
        <p:spPr>
          <a:xfrm>
            <a:off x="33834" y="1747703"/>
            <a:ext cx="2026132" cy="369332"/>
          </a:xfrm>
          <a:prstGeom prst="rect">
            <a:avLst/>
          </a:prstGeom>
          <a:noFill/>
        </p:spPr>
        <p:txBody>
          <a:bodyPr wrap="none" rtlCol="0">
            <a:spAutoFit/>
          </a:bodyPr>
          <a:lstStyle/>
          <a:p>
            <a:r>
              <a:rPr lang="en-US" dirty="0"/>
              <a:t>Memorize Number:</a:t>
            </a:r>
          </a:p>
        </p:txBody>
      </p:sp>
      <p:sp>
        <p:nvSpPr>
          <p:cNvPr id="13" name="Rectangle 12">
            <a:extLst>
              <a:ext uri="{FF2B5EF4-FFF2-40B4-BE49-F238E27FC236}">
                <a16:creationId xmlns:a16="http://schemas.microsoft.com/office/drawing/2014/main" id="{909CEC7A-7915-A94B-953B-9C87716FF113}"/>
              </a:ext>
            </a:extLst>
          </p:cNvPr>
          <p:cNvSpPr/>
          <p:nvPr/>
        </p:nvSpPr>
        <p:spPr>
          <a:xfrm>
            <a:off x="660223" y="3240157"/>
            <a:ext cx="3414820" cy="21766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744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59845-F589-A348-9823-8D51532673AD}"/>
              </a:ext>
            </a:extLst>
          </p:cNvPr>
          <p:cNvSpPr>
            <a:spLocks noGrp="1"/>
          </p:cNvSpPr>
          <p:nvPr>
            <p:ph type="title"/>
          </p:nvPr>
        </p:nvSpPr>
        <p:spPr/>
        <p:txBody>
          <a:bodyPr/>
          <a:lstStyle/>
          <a:p>
            <a:r>
              <a:rPr lang="en-US" dirty="0">
                <a:latin typeface="Adobe Garamond Pro" panose="02020502060506020403" pitchFamily="18" charset="77"/>
              </a:rPr>
              <a:t>Analogy</a:t>
            </a:r>
          </a:p>
        </p:txBody>
      </p:sp>
      <p:sp>
        <p:nvSpPr>
          <p:cNvPr id="3" name="Content Placeholder 2">
            <a:extLst>
              <a:ext uri="{FF2B5EF4-FFF2-40B4-BE49-F238E27FC236}">
                <a16:creationId xmlns:a16="http://schemas.microsoft.com/office/drawing/2014/main" id="{A9E6BC5A-7462-634E-BA7F-4BB13FC89856}"/>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710D357-1921-0D42-AA53-5A62083173A8}"/>
              </a:ext>
            </a:extLst>
          </p:cNvPr>
          <p:cNvPicPr>
            <a:picLocks noChangeAspect="1"/>
          </p:cNvPicPr>
          <p:nvPr/>
        </p:nvPicPr>
        <p:blipFill rotWithShape="1">
          <a:blip r:embed="rId3"/>
          <a:srcRect b="28382"/>
          <a:stretch/>
        </p:blipFill>
        <p:spPr>
          <a:xfrm>
            <a:off x="95928" y="2368650"/>
            <a:ext cx="4889500" cy="3265288"/>
          </a:xfrm>
          <a:prstGeom prst="rect">
            <a:avLst/>
          </a:prstGeom>
        </p:spPr>
      </p:pic>
      <p:pic>
        <p:nvPicPr>
          <p:cNvPr id="5" name="Picture 4">
            <a:extLst>
              <a:ext uri="{FF2B5EF4-FFF2-40B4-BE49-F238E27FC236}">
                <a16:creationId xmlns:a16="http://schemas.microsoft.com/office/drawing/2014/main" id="{79CE43FC-9FA8-C047-823F-C5B5E858B75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602" t="1177" r="19396" b="66276"/>
          <a:stretch/>
        </p:blipFill>
        <p:spPr>
          <a:xfrm>
            <a:off x="4377205" y="1917874"/>
            <a:ext cx="4094873" cy="1204734"/>
          </a:xfrm>
          <a:prstGeom prst="rect">
            <a:avLst/>
          </a:prstGeom>
        </p:spPr>
      </p:pic>
      <p:pic>
        <p:nvPicPr>
          <p:cNvPr id="6" name="Picture 5">
            <a:extLst>
              <a:ext uri="{FF2B5EF4-FFF2-40B4-BE49-F238E27FC236}">
                <a16:creationId xmlns:a16="http://schemas.microsoft.com/office/drawing/2014/main" id="{E81F740D-3480-7E49-8AD6-482D121B18D6}"/>
              </a:ext>
            </a:extLst>
          </p:cNvPr>
          <p:cNvPicPr>
            <a:picLocks noChangeAspect="1"/>
          </p:cNvPicPr>
          <p:nvPr/>
        </p:nvPicPr>
        <p:blipFill>
          <a:blip r:embed="rId5"/>
          <a:stretch>
            <a:fillRect/>
          </a:stretch>
        </p:blipFill>
        <p:spPr>
          <a:xfrm>
            <a:off x="4414955" y="3104374"/>
            <a:ext cx="4019375" cy="3072589"/>
          </a:xfrm>
          <a:prstGeom prst="rect">
            <a:avLst/>
          </a:prstGeom>
        </p:spPr>
      </p:pic>
      <p:sp>
        <p:nvSpPr>
          <p:cNvPr id="7" name="TextBox 6">
            <a:extLst>
              <a:ext uri="{FF2B5EF4-FFF2-40B4-BE49-F238E27FC236}">
                <a16:creationId xmlns:a16="http://schemas.microsoft.com/office/drawing/2014/main" id="{826C3F17-3BE0-0A46-86A1-4168D64DBBC9}"/>
              </a:ext>
            </a:extLst>
          </p:cNvPr>
          <p:cNvSpPr txBox="1"/>
          <p:nvPr/>
        </p:nvSpPr>
        <p:spPr>
          <a:xfrm>
            <a:off x="6828184" y="6347167"/>
            <a:ext cx="1956048" cy="369332"/>
          </a:xfrm>
          <a:prstGeom prst="rect">
            <a:avLst/>
          </a:prstGeom>
          <a:noFill/>
        </p:spPr>
        <p:txBody>
          <a:bodyPr wrap="none" rtlCol="0">
            <a:spAutoFit/>
          </a:bodyPr>
          <a:lstStyle/>
          <a:p>
            <a:r>
              <a:rPr lang="en-US" dirty="0"/>
              <a:t>(Bunge et al. 2005)</a:t>
            </a:r>
          </a:p>
        </p:txBody>
      </p:sp>
      <p:sp>
        <p:nvSpPr>
          <p:cNvPr id="8" name="Slide Number Placeholder 7">
            <a:extLst>
              <a:ext uri="{FF2B5EF4-FFF2-40B4-BE49-F238E27FC236}">
                <a16:creationId xmlns:a16="http://schemas.microsoft.com/office/drawing/2014/main" id="{C138AA3C-7E9A-324C-80BD-E757C51CB4C4}"/>
              </a:ext>
            </a:extLst>
          </p:cNvPr>
          <p:cNvSpPr>
            <a:spLocks noGrp="1"/>
          </p:cNvSpPr>
          <p:nvPr>
            <p:ph type="sldNum" sz="quarter" idx="12"/>
          </p:nvPr>
        </p:nvSpPr>
        <p:spPr/>
        <p:txBody>
          <a:bodyPr/>
          <a:lstStyle/>
          <a:p>
            <a:fld id="{EB758557-4864-B843-846A-CC5B038DA050}" type="slidenum">
              <a:rPr lang="en-US" smtClean="0"/>
              <a:t>11</a:t>
            </a:fld>
            <a:endParaRPr lang="en-US"/>
          </a:p>
        </p:txBody>
      </p:sp>
    </p:spTree>
    <p:extLst>
      <p:ext uri="{BB962C8B-B14F-4D97-AF65-F5344CB8AC3E}">
        <p14:creationId xmlns:p14="http://schemas.microsoft.com/office/powerpoint/2010/main" val="98476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2AB31-949E-0240-AB3E-C3F88061C35E}"/>
              </a:ext>
            </a:extLst>
          </p:cNvPr>
          <p:cNvSpPr>
            <a:spLocks noGrp="1"/>
          </p:cNvSpPr>
          <p:nvPr>
            <p:ph type="title"/>
          </p:nvPr>
        </p:nvSpPr>
        <p:spPr/>
        <p:txBody>
          <a:bodyPr/>
          <a:lstStyle/>
          <a:p>
            <a:r>
              <a:rPr lang="en-US" dirty="0">
                <a:latin typeface="Adobe Garamond Pro" panose="02020502060506020403" pitchFamily="18" charset="77"/>
              </a:rPr>
              <a:t>Semantic Distance Modulates Analogy-related</a:t>
            </a:r>
            <a:r>
              <a:rPr lang="en-US" baseline="0" dirty="0">
                <a:latin typeface="Adobe Garamond Pro" panose="02020502060506020403" pitchFamily="18" charset="77"/>
              </a:rPr>
              <a:t> activity</a:t>
            </a:r>
            <a:endParaRPr lang="en-US" dirty="0">
              <a:latin typeface="Adobe Garamond Pro" panose="02020502060506020403" pitchFamily="18" charset="77"/>
            </a:endParaRPr>
          </a:p>
        </p:txBody>
      </p:sp>
      <p:pic>
        <p:nvPicPr>
          <p:cNvPr id="4" name="Picture 3">
            <a:extLst>
              <a:ext uri="{FF2B5EF4-FFF2-40B4-BE49-F238E27FC236}">
                <a16:creationId xmlns:a16="http://schemas.microsoft.com/office/drawing/2014/main" id="{64F7D408-9C9D-A648-9DD8-B7308C65B21D}"/>
              </a:ext>
            </a:extLst>
          </p:cNvPr>
          <p:cNvPicPr>
            <a:picLocks noChangeAspect="1"/>
          </p:cNvPicPr>
          <p:nvPr/>
        </p:nvPicPr>
        <p:blipFill rotWithShape="1">
          <a:blip r:embed="rId3"/>
          <a:srcRect b="40105"/>
          <a:stretch/>
        </p:blipFill>
        <p:spPr>
          <a:xfrm>
            <a:off x="1568313" y="1708011"/>
            <a:ext cx="6015244" cy="1357031"/>
          </a:xfrm>
          <a:prstGeom prst="rect">
            <a:avLst/>
          </a:prstGeom>
        </p:spPr>
      </p:pic>
      <p:pic>
        <p:nvPicPr>
          <p:cNvPr id="5" name="Picture 4">
            <a:extLst>
              <a:ext uri="{FF2B5EF4-FFF2-40B4-BE49-F238E27FC236}">
                <a16:creationId xmlns:a16="http://schemas.microsoft.com/office/drawing/2014/main" id="{1168F7A6-732D-4E4B-9DA4-535E3BE964F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717" r="11739" b="20055"/>
          <a:stretch/>
        </p:blipFill>
        <p:spPr>
          <a:xfrm>
            <a:off x="975957" y="3249452"/>
            <a:ext cx="6907696" cy="3045125"/>
          </a:xfrm>
          <a:prstGeom prst="rect">
            <a:avLst/>
          </a:prstGeom>
        </p:spPr>
      </p:pic>
      <p:sp>
        <p:nvSpPr>
          <p:cNvPr id="6" name="TextBox 5">
            <a:extLst>
              <a:ext uri="{FF2B5EF4-FFF2-40B4-BE49-F238E27FC236}">
                <a16:creationId xmlns:a16="http://schemas.microsoft.com/office/drawing/2014/main" id="{C1B8D4E9-FF82-5846-917A-E66FD2E4A0A2}"/>
              </a:ext>
            </a:extLst>
          </p:cNvPr>
          <p:cNvSpPr txBox="1"/>
          <p:nvPr/>
        </p:nvSpPr>
        <p:spPr>
          <a:xfrm>
            <a:off x="6924561" y="6409315"/>
            <a:ext cx="1799467" cy="369332"/>
          </a:xfrm>
          <a:prstGeom prst="rect">
            <a:avLst/>
          </a:prstGeom>
          <a:noFill/>
        </p:spPr>
        <p:txBody>
          <a:bodyPr wrap="none" rtlCol="0">
            <a:spAutoFit/>
          </a:bodyPr>
          <a:lstStyle/>
          <a:p>
            <a:r>
              <a:rPr lang="en-US" dirty="0"/>
              <a:t>Green et al. 2010</a:t>
            </a:r>
          </a:p>
        </p:txBody>
      </p:sp>
      <p:sp>
        <p:nvSpPr>
          <p:cNvPr id="7" name="Slide Number Placeholder 6">
            <a:extLst>
              <a:ext uri="{FF2B5EF4-FFF2-40B4-BE49-F238E27FC236}">
                <a16:creationId xmlns:a16="http://schemas.microsoft.com/office/drawing/2014/main" id="{52F0D493-2760-AF42-A82A-9A85C2962A2F}"/>
              </a:ext>
            </a:extLst>
          </p:cNvPr>
          <p:cNvSpPr>
            <a:spLocks noGrp="1"/>
          </p:cNvSpPr>
          <p:nvPr>
            <p:ph type="sldNum" sz="quarter" idx="12"/>
          </p:nvPr>
        </p:nvSpPr>
        <p:spPr/>
        <p:txBody>
          <a:bodyPr/>
          <a:lstStyle/>
          <a:p>
            <a:fld id="{EB758557-4864-B843-846A-CC5B038DA050}" type="slidenum">
              <a:rPr lang="en-US" smtClean="0"/>
              <a:t>12</a:t>
            </a:fld>
            <a:endParaRPr lang="en-US"/>
          </a:p>
        </p:txBody>
      </p:sp>
    </p:spTree>
    <p:extLst>
      <p:ext uri="{BB962C8B-B14F-4D97-AF65-F5344CB8AC3E}">
        <p14:creationId xmlns:p14="http://schemas.microsoft.com/office/powerpoint/2010/main" val="354109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05DA4-FD09-0A4F-8476-4268943B84FE}"/>
              </a:ext>
            </a:extLst>
          </p:cNvPr>
          <p:cNvSpPr>
            <a:spLocks noGrp="1"/>
          </p:cNvSpPr>
          <p:nvPr>
            <p:ph type="title"/>
          </p:nvPr>
        </p:nvSpPr>
        <p:spPr/>
        <p:txBody>
          <a:bodyPr/>
          <a:lstStyle/>
          <a:p>
            <a:r>
              <a:rPr lang="en-US" dirty="0">
                <a:latin typeface="Adobe Garamond Pro" panose="02020502060506020403" pitchFamily="18" charset="77"/>
              </a:rPr>
              <a:t>Abstract Reasoning Corpus</a:t>
            </a:r>
          </a:p>
        </p:txBody>
      </p:sp>
      <p:sp>
        <p:nvSpPr>
          <p:cNvPr id="3" name="Content Placeholder 2">
            <a:extLst>
              <a:ext uri="{FF2B5EF4-FFF2-40B4-BE49-F238E27FC236}">
                <a16:creationId xmlns:a16="http://schemas.microsoft.com/office/drawing/2014/main" id="{888882A8-38DC-B142-A8DE-B45E91D0BE1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46BD754-B0E2-8148-AA2A-93E213A77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7549" y="14288"/>
            <a:ext cx="1676401" cy="1676401"/>
          </a:xfrm>
          <a:prstGeom prst="rect">
            <a:avLst/>
          </a:prstGeom>
        </p:spPr>
      </p:pic>
      <p:pic>
        <p:nvPicPr>
          <p:cNvPr id="7" name="Picture 6">
            <a:extLst>
              <a:ext uri="{FF2B5EF4-FFF2-40B4-BE49-F238E27FC236}">
                <a16:creationId xmlns:a16="http://schemas.microsoft.com/office/drawing/2014/main" id="{92D1021B-D310-5943-A69B-3A3CD3464A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8980" y="1662011"/>
            <a:ext cx="7563172" cy="4678566"/>
          </a:xfrm>
          <a:prstGeom prst="rect">
            <a:avLst/>
          </a:prstGeom>
        </p:spPr>
      </p:pic>
      <p:pic>
        <p:nvPicPr>
          <p:cNvPr id="8" name="Picture 7">
            <a:extLst>
              <a:ext uri="{FF2B5EF4-FFF2-40B4-BE49-F238E27FC236}">
                <a16:creationId xmlns:a16="http://schemas.microsoft.com/office/drawing/2014/main" id="{3A1F89FC-481E-1C43-9335-C70D28FD2A0F}"/>
              </a:ext>
            </a:extLst>
          </p:cNvPr>
          <p:cNvPicPr>
            <a:picLocks noChangeAspect="1"/>
          </p:cNvPicPr>
          <p:nvPr/>
        </p:nvPicPr>
        <p:blipFill>
          <a:blip r:embed="rId5"/>
          <a:stretch>
            <a:fillRect/>
          </a:stretch>
        </p:blipFill>
        <p:spPr>
          <a:xfrm>
            <a:off x="1554457" y="1402333"/>
            <a:ext cx="4764761" cy="5197921"/>
          </a:xfrm>
          <a:prstGeom prst="rect">
            <a:avLst/>
          </a:prstGeom>
        </p:spPr>
      </p:pic>
      <p:sp>
        <p:nvSpPr>
          <p:cNvPr id="9" name="TextBox 8">
            <a:extLst>
              <a:ext uri="{FF2B5EF4-FFF2-40B4-BE49-F238E27FC236}">
                <a16:creationId xmlns:a16="http://schemas.microsoft.com/office/drawing/2014/main" id="{8EC19FD6-7B4B-2A40-99DE-4D937A13D0FB}"/>
              </a:ext>
            </a:extLst>
          </p:cNvPr>
          <p:cNvSpPr txBox="1"/>
          <p:nvPr/>
        </p:nvSpPr>
        <p:spPr>
          <a:xfrm>
            <a:off x="7155882" y="6311899"/>
            <a:ext cx="1427378" cy="369332"/>
          </a:xfrm>
          <a:prstGeom prst="rect">
            <a:avLst/>
          </a:prstGeom>
          <a:noFill/>
        </p:spPr>
        <p:txBody>
          <a:bodyPr wrap="none" rtlCol="0">
            <a:spAutoFit/>
          </a:bodyPr>
          <a:lstStyle/>
          <a:p>
            <a:r>
              <a:rPr lang="en-US" dirty="0" err="1"/>
              <a:t>Chollet</a:t>
            </a:r>
            <a:r>
              <a:rPr lang="en-US" dirty="0"/>
              <a:t>, 2019</a:t>
            </a:r>
          </a:p>
        </p:txBody>
      </p:sp>
      <p:sp>
        <p:nvSpPr>
          <p:cNvPr id="10" name="Slide Number Placeholder 9">
            <a:extLst>
              <a:ext uri="{FF2B5EF4-FFF2-40B4-BE49-F238E27FC236}">
                <a16:creationId xmlns:a16="http://schemas.microsoft.com/office/drawing/2014/main" id="{338AA982-D2F3-0745-9546-2A51DDB61657}"/>
              </a:ext>
            </a:extLst>
          </p:cNvPr>
          <p:cNvSpPr>
            <a:spLocks noGrp="1"/>
          </p:cNvSpPr>
          <p:nvPr>
            <p:ph type="sldNum" sz="quarter" idx="12"/>
          </p:nvPr>
        </p:nvSpPr>
        <p:spPr/>
        <p:txBody>
          <a:bodyPr/>
          <a:lstStyle/>
          <a:p>
            <a:fld id="{EB758557-4864-B843-846A-CC5B038DA050}" type="slidenum">
              <a:rPr lang="en-US" smtClean="0"/>
              <a:t>13</a:t>
            </a:fld>
            <a:endParaRPr lang="en-US"/>
          </a:p>
        </p:txBody>
      </p:sp>
    </p:spTree>
    <p:extLst>
      <p:ext uri="{BB962C8B-B14F-4D97-AF65-F5344CB8AC3E}">
        <p14:creationId xmlns:p14="http://schemas.microsoft.com/office/powerpoint/2010/main" val="376943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3" presetClass="exit" presetSubtype="10" fill="hold" nodeType="withEffect">
                                  <p:stCondLst>
                                    <p:cond delay="0"/>
                                  </p:stCondLst>
                                  <p:childTnLst>
                                    <p:animEffect transition="out" filter="blinds(horizontal)">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25BF-3B6E-6143-888F-FC03F3AD1DA3}"/>
              </a:ext>
            </a:extLst>
          </p:cNvPr>
          <p:cNvSpPr>
            <a:spLocks noGrp="1"/>
          </p:cNvSpPr>
          <p:nvPr>
            <p:ph type="title"/>
          </p:nvPr>
        </p:nvSpPr>
        <p:spPr/>
        <p:txBody>
          <a:bodyPr>
            <a:normAutofit/>
          </a:bodyPr>
          <a:lstStyle/>
          <a:p>
            <a:r>
              <a:rPr lang="en-US" sz="4000" dirty="0">
                <a:latin typeface="Adobe Garamond Pro" panose="02020502060506020403" pitchFamily="18" charset="77"/>
              </a:rPr>
              <a:t>Agenda: How Does a Brain Reason?</a:t>
            </a:r>
          </a:p>
        </p:txBody>
      </p:sp>
      <p:sp>
        <p:nvSpPr>
          <p:cNvPr id="3" name="Content Placeholder 2">
            <a:extLst>
              <a:ext uri="{FF2B5EF4-FFF2-40B4-BE49-F238E27FC236}">
                <a16:creationId xmlns:a16="http://schemas.microsoft.com/office/drawing/2014/main" id="{F6D26CCF-D9A0-6B47-BDFA-AEBE31F5EB93}"/>
              </a:ext>
            </a:extLst>
          </p:cNvPr>
          <p:cNvSpPr>
            <a:spLocks noGrp="1"/>
          </p:cNvSpPr>
          <p:nvPr>
            <p:ph idx="1"/>
          </p:nvPr>
        </p:nvSpPr>
        <p:spPr/>
        <p:txBody>
          <a:bodyPr/>
          <a:lstStyle/>
          <a:p>
            <a:r>
              <a:rPr lang="en-US" dirty="0">
                <a:solidFill>
                  <a:schemeClr val="bg1">
                    <a:lumMod val="65000"/>
                  </a:schemeClr>
                </a:solidFill>
                <a:latin typeface="Adobe Garamond Pro" panose="02020502060506020403" pitchFamily="18" charset="77"/>
              </a:rPr>
              <a:t>Types of Reasoning &amp; Common Reasoning Tasks</a:t>
            </a:r>
          </a:p>
          <a:p>
            <a:r>
              <a:rPr lang="en-US" b="1" dirty="0">
                <a:latin typeface="Adobe Garamond Pro" panose="02020502060506020403" pitchFamily="18" charset="77"/>
              </a:rPr>
              <a:t>Brief History of Intelligence Testing</a:t>
            </a:r>
          </a:p>
          <a:p>
            <a:r>
              <a:rPr lang="en-US" dirty="0">
                <a:solidFill>
                  <a:schemeClr val="bg1">
                    <a:lumMod val="65000"/>
                  </a:schemeClr>
                </a:solidFill>
                <a:latin typeface="Adobe Garamond Pro" panose="02020502060506020403" pitchFamily="18" charset="77"/>
              </a:rPr>
              <a:t>Functional Brain Networks that Support Reasoning</a:t>
            </a:r>
          </a:p>
          <a:p>
            <a:r>
              <a:rPr lang="en-US" dirty="0">
                <a:solidFill>
                  <a:schemeClr val="bg1">
                    <a:lumMod val="65000"/>
                  </a:schemeClr>
                </a:solidFill>
                <a:latin typeface="Adobe Garamond Pro" panose="02020502060506020403" pitchFamily="18" charset="77"/>
              </a:rPr>
              <a:t>My Research: Reasoning on a Simplified Raven’s Progressive Matrices Task</a:t>
            </a:r>
          </a:p>
        </p:txBody>
      </p:sp>
      <p:sp>
        <p:nvSpPr>
          <p:cNvPr id="4" name="Slide Number Placeholder 3">
            <a:extLst>
              <a:ext uri="{FF2B5EF4-FFF2-40B4-BE49-F238E27FC236}">
                <a16:creationId xmlns:a16="http://schemas.microsoft.com/office/drawing/2014/main" id="{06E396B8-D13A-3346-8D9F-4DAA7528869E}"/>
              </a:ext>
            </a:extLst>
          </p:cNvPr>
          <p:cNvSpPr>
            <a:spLocks noGrp="1"/>
          </p:cNvSpPr>
          <p:nvPr>
            <p:ph type="sldNum" sz="quarter" idx="12"/>
          </p:nvPr>
        </p:nvSpPr>
        <p:spPr/>
        <p:txBody>
          <a:bodyPr/>
          <a:lstStyle/>
          <a:p>
            <a:fld id="{EB758557-4864-B843-846A-CC5B038DA050}" type="slidenum">
              <a:rPr lang="en-US" smtClean="0"/>
              <a:t>14</a:t>
            </a:fld>
            <a:endParaRPr lang="en-US"/>
          </a:p>
        </p:txBody>
      </p:sp>
    </p:spTree>
    <p:extLst>
      <p:ext uri="{BB962C8B-B14F-4D97-AF65-F5344CB8AC3E}">
        <p14:creationId xmlns:p14="http://schemas.microsoft.com/office/powerpoint/2010/main" val="1644269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881E-2A4E-2D44-88C0-74076EF7BABE}"/>
              </a:ext>
            </a:extLst>
          </p:cNvPr>
          <p:cNvSpPr>
            <a:spLocks noGrp="1"/>
          </p:cNvSpPr>
          <p:nvPr>
            <p:ph type="title"/>
          </p:nvPr>
        </p:nvSpPr>
        <p:spPr/>
        <p:txBody>
          <a:bodyPr/>
          <a:lstStyle/>
          <a:p>
            <a:r>
              <a:rPr lang="en-US" dirty="0">
                <a:latin typeface="Adobe Garamond Pro" panose="02020502060506020403" pitchFamily="18" charset="77"/>
              </a:rPr>
              <a:t>History: Intelligence Testing</a:t>
            </a:r>
          </a:p>
        </p:txBody>
      </p:sp>
      <p:sp>
        <p:nvSpPr>
          <p:cNvPr id="3" name="Content Placeholder 2">
            <a:extLst>
              <a:ext uri="{FF2B5EF4-FFF2-40B4-BE49-F238E27FC236}">
                <a16:creationId xmlns:a16="http://schemas.microsoft.com/office/drawing/2014/main" id="{8A398D7E-2510-8E4C-933B-78D2F8AF4536}"/>
              </a:ext>
            </a:extLst>
          </p:cNvPr>
          <p:cNvSpPr>
            <a:spLocks noGrp="1"/>
          </p:cNvSpPr>
          <p:nvPr>
            <p:ph idx="1"/>
          </p:nvPr>
        </p:nvSpPr>
        <p:spPr/>
        <p:txBody>
          <a:bodyPr>
            <a:normAutofit lnSpcReduction="10000"/>
          </a:bodyPr>
          <a:lstStyle/>
          <a:p>
            <a:r>
              <a:rPr lang="en-US" b="1" dirty="0">
                <a:latin typeface="Adobe Garamond Pro" panose="02020502060506020403" pitchFamily="18" charset="77"/>
              </a:rPr>
              <a:t>Francis Galton </a:t>
            </a:r>
            <a:r>
              <a:rPr lang="en-US" dirty="0">
                <a:latin typeface="Adobe Garamond Pro" panose="02020502060506020403" pitchFamily="18" charset="77"/>
              </a:rPr>
              <a:t>(Darwin’s cousin) – Attempted to apply Darwin’s theory of evolution to the study of human abilities; coined the term “eugenics”</a:t>
            </a:r>
          </a:p>
          <a:p>
            <a:r>
              <a:rPr lang="en-US" b="1" dirty="0">
                <a:latin typeface="Adobe Garamond Pro" panose="02020502060506020403" pitchFamily="18" charset="77"/>
              </a:rPr>
              <a:t>Alfred </a:t>
            </a:r>
            <a:r>
              <a:rPr lang="en-US" b="1" dirty="0" err="1">
                <a:latin typeface="Adobe Garamond Pro" panose="02020502060506020403" pitchFamily="18" charset="77"/>
              </a:rPr>
              <a:t>Binet</a:t>
            </a:r>
            <a:r>
              <a:rPr lang="en-US" b="1" dirty="0">
                <a:latin typeface="Adobe Garamond Pro" panose="02020502060506020403" pitchFamily="18" charset="77"/>
              </a:rPr>
              <a:t> &amp; Theodore Simon </a:t>
            </a:r>
            <a:r>
              <a:rPr lang="en-US" dirty="0">
                <a:latin typeface="Adobe Garamond Pro" panose="02020502060506020403" pitchFamily="18" charset="77"/>
              </a:rPr>
              <a:t>–</a:t>
            </a:r>
            <a:r>
              <a:rPr lang="en-US" b="1" dirty="0">
                <a:latin typeface="Adobe Garamond Pro" panose="02020502060506020403" pitchFamily="18" charset="77"/>
              </a:rPr>
              <a:t> </a:t>
            </a:r>
            <a:r>
              <a:rPr lang="en-US" dirty="0">
                <a:latin typeface="Adobe Garamond Pro" panose="02020502060506020403" pitchFamily="18" charset="77"/>
              </a:rPr>
              <a:t>“Mental Age” hoped their tests would improve education, give children more opportunities</a:t>
            </a:r>
          </a:p>
          <a:p>
            <a:r>
              <a:rPr lang="en-US" b="1" dirty="0">
                <a:latin typeface="Adobe Garamond Pro" panose="02020502060506020403" pitchFamily="18" charset="77"/>
              </a:rPr>
              <a:t>William Stern </a:t>
            </a:r>
            <a:r>
              <a:rPr lang="en-US" dirty="0">
                <a:latin typeface="Adobe Garamond Pro" panose="02020502060506020403" pitchFamily="18" charset="77"/>
              </a:rPr>
              <a:t>– Intelligence Quotient</a:t>
            </a:r>
          </a:p>
          <a:p>
            <a:r>
              <a:rPr lang="en-US" b="1" dirty="0">
                <a:latin typeface="Adobe Garamond Pro" panose="02020502060506020403" pitchFamily="18" charset="77"/>
              </a:rPr>
              <a:t>Lewis </a:t>
            </a:r>
            <a:r>
              <a:rPr lang="en-US" b="1" dirty="0" err="1">
                <a:latin typeface="Adobe Garamond Pro" panose="02020502060506020403" pitchFamily="18" charset="77"/>
              </a:rPr>
              <a:t>Terman</a:t>
            </a:r>
            <a:r>
              <a:rPr lang="en-US" b="1" dirty="0">
                <a:latin typeface="Adobe Garamond Pro" panose="02020502060506020403" pitchFamily="18" charset="77"/>
              </a:rPr>
              <a:t> </a:t>
            </a:r>
            <a:r>
              <a:rPr lang="en-US" dirty="0">
                <a:latin typeface="Adobe Garamond Pro" panose="02020502060506020403" pitchFamily="18" charset="77"/>
              </a:rPr>
              <a:t>– promoted the widespread use of Intelligence Testing in the US during WWI, believed it would “curtail the reproduction of feeble-mindedness.”</a:t>
            </a:r>
          </a:p>
        </p:txBody>
      </p:sp>
      <p:sp>
        <p:nvSpPr>
          <p:cNvPr id="4" name="TextBox 3">
            <a:extLst>
              <a:ext uri="{FF2B5EF4-FFF2-40B4-BE49-F238E27FC236}">
                <a16:creationId xmlns:a16="http://schemas.microsoft.com/office/drawing/2014/main" id="{1D32F49E-C910-E140-A38C-4C5464A674E4}"/>
              </a:ext>
            </a:extLst>
          </p:cNvPr>
          <p:cNvSpPr txBox="1"/>
          <p:nvPr/>
        </p:nvSpPr>
        <p:spPr>
          <a:xfrm>
            <a:off x="592321" y="6176963"/>
            <a:ext cx="7959358" cy="369332"/>
          </a:xfrm>
          <a:prstGeom prst="rect">
            <a:avLst/>
          </a:prstGeom>
          <a:noFill/>
        </p:spPr>
        <p:txBody>
          <a:bodyPr wrap="none" rtlCol="0">
            <a:spAutoFit/>
          </a:bodyPr>
          <a:lstStyle/>
          <a:p>
            <a:r>
              <a:rPr lang="en-US" dirty="0"/>
              <a:t>Good TED Video about IQ tests: </a:t>
            </a:r>
            <a:r>
              <a:rPr lang="en-US" dirty="0">
                <a:hlinkClick r:id="rId3"/>
              </a:rPr>
              <a:t>https://</a:t>
            </a:r>
            <a:r>
              <a:rPr lang="en-US" dirty="0" err="1">
                <a:hlinkClick r:id="rId3"/>
              </a:rPr>
              <a:t>www.youtube.com</a:t>
            </a:r>
            <a:r>
              <a:rPr lang="en-US" dirty="0">
                <a:hlinkClick r:id="rId3"/>
              </a:rPr>
              <a:t>/</a:t>
            </a:r>
            <a:r>
              <a:rPr lang="en-US" dirty="0" err="1">
                <a:hlinkClick r:id="rId3"/>
              </a:rPr>
              <a:t>watch?v</a:t>
            </a:r>
            <a:r>
              <a:rPr lang="en-US" dirty="0">
                <a:hlinkClick r:id="rId3"/>
              </a:rPr>
              <a:t>=W2bKaw2AJxs</a:t>
            </a:r>
            <a:endParaRPr lang="en-US" dirty="0"/>
          </a:p>
        </p:txBody>
      </p:sp>
      <p:sp>
        <p:nvSpPr>
          <p:cNvPr id="5" name="Slide Number Placeholder 4">
            <a:extLst>
              <a:ext uri="{FF2B5EF4-FFF2-40B4-BE49-F238E27FC236}">
                <a16:creationId xmlns:a16="http://schemas.microsoft.com/office/drawing/2014/main" id="{84065632-BBCB-1240-B4C2-9991AD0631F2}"/>
              </a:ext>
            </a:extLst>
          </p:cNvPr>
          <p:cNvSpPr>
            <a:spLocks noGrp="1"/>
          </p:cNvSpPr>
          <p:nvPr>
            <p:ph type="sldNum" sz="quarter" idx="12"/>
          </p:nvPr>
        </p:nvSpPr>
        <p:spPr/>
        <p:txBody>
          <a:bodyPr/>
          <a:lstStyle/>
          <a:p>
            <a:fld id="{EB758557-4864-B843-846A-CC5B038DA050}" type="slidenum">
              <a:rPr lang="en-US" smtClean="0"/>
              <a:t>15</a:t>
            </a:fld>
            <a:endParaRPr lang="en-US"/>
          </a:p>
        </p:txBody>
      </p:sp>
    </p:spTree>
    <p:extLst>
      <p:ext uri="{BB962C8B-B14F-4D97-AF65-F5344CB8AC3E}">
        <p14:creationId xmlns:p14="http://schemas.microsoft.com/office/powerpoint/2010/main" val="15528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82F7-504B-F246-8883-83E168A2133A}"/>
              </a:ext>
            </a:extLst>
          </p:cNvPr>
          <p:cNvSpPr>
            <a:spLocks noGrp="1"/>
          </p:cNvSpPr>
          <p:nvPr>
            <p:ph type="title"/>
          </p:nvPr>
        </p:nvSpPr>
        <p:spPr/>
        <p:txBody>
          <a:bodyPr/>
          <a:lstStyle/>
          <a:p>
            <a:r>
              <a:rPr lang="en-US" dirty="0">
                <a:latin typeface="Adobe Garamond Pro" panose="02020502060506020403" pitchFamily="18" charset="77"/>
              </a:rPr>
              <a:t>Impact of Intelligence Tests</a:t>
            </a:r>
          </a:p>
        </p:txBody>
      </p:sp>
      <p:sp>
        <p:nvSpPr>
          <p:cNvPr id="3" name="Content Placeholder 2">
            <a:extLst>
              <a:ext uri="{FF2B5EF4-FFF2-40B4-BE49-F238E27FC236}">
                <a16:creationId xmlns:a16="http://schemas.microsoft.com/office/drawing/2014/main" id="{9EFA4273-887F-A547-8BFC-FDD5275A7A92}"/>
              </a:ext>
            </a:extLst>
          </p:cNvPr>
          <p:cNvSpPr>
            <a:spLocks noGrp="1"/>
          </p:cNvSpPr>
          <p:nvPr>
            <p:ph idx="1"/>
          </p:nvPr>
        </p:nvSpPr>
        <p:spPr>
          <a:xfrm>
            <a:off x="628650" y="1521448"/>
            <a:ext cx="7886700" cy="4012857"/>
          </a:xfrm>
        </p:spPr>
        <p:txBody>
          <a:bodyPr>
            <a:noAutofit/>
          </a:bodyPr>
          <a:lstStyle/>
          <a:p>
            <a:r>
              <a:rPr lang="en-US" sz="2000" dirty="0">
                <a:latin typeface="Adobe Garamond Pro" panose="02020502060506020403" pitchFamily="18" charset="77"/>
              </a:rPr>
              <a:t>Between 1900 – 1950 intelligence tests were used to </a:t>
            </a:r>
            <a:r>
              <a:rPr lang="en-US" sz="2000" b="1" dirty="0">
                <a:latin typeface="Adobe Garamond Pro" panose="02020502060506020403" pitchFamily="18" charset="77"/>
              </a:rPr>
              <a:t>enforce the sterilization of approx. 60,000 people and the institutionalization of countless others</a:t>
            </a:r>
            <a:r>
              <a:rPr lang="en-US" sz="2000" dirty="0">
                <a:latin typeface="Adobe Garamond Pro" panose="02020502060506020403" pitchFamily="18" charset="77"/>
              </a:rPr>
              <a:t>. This continued as recently as the 1970s and largely target poor single women and racial minorities.</a:t>
            </a:r>
          </a:p>
          <a:p>
            <a:r>
              <a:rPr lang="en-US" sz="2000" dirty="0">
                <a:latin typeface="Adobe Garamond Pro" panose="02020502060506020403" pitchFamily="18" charset="77"/>
              </a:rPr>
              <a:t>1950s and on: Herb Needleman pioneered the use of IQ testing to demonstrate the </a:t>
            </a:r>
            <a:r>
              <a:rPr lang="en-US" sz="2000" b="1" dirty="0">
                <a:latin typeface="Adobe Garamond Pro" panose="02020502060506020403" pitchFamily="18" charset="77"/>
              </a:rPr>
              <a:t>negative effects of lead poisoning</a:t>
            </a:r>
            <a:r>
              <a:rPr lang="en-US" sz="2000" dirty="0">
                <a:latin typeface="Adobe Garamond Pro" panose="02020502060506020403" pitchFamily="18" charset="77"/>
              </a:rPr>
              <a:t>. This led to government regulations on the use of harmful chemicals.</a:t>
            </a:r>
          </a:p>
          <a:p>
            <a:r>
              <a:rPr lang="en-US" sz="2000" dirty="0">
                <a:latin typeface="Adobe Garamond Pro" panose="02020502060506020403" pitchFamily="18" charset="77"/>
              </a:rPr>
              <a:t>1971 Civil Rights Lawsuit (Larry P. v. Riles): A California judge ruled that </a:t>
            </a:r>
            <a:r>
              <a:rPr lang="en-US" sz="2000" b="1" dirty="0">
                <a:latin typeface="Adobe Garamond Pro" panose="02020502060506020403" pitchFamily="18" charset="77"/>
              </a:rPr>
              <a:t>IQ tests were “racially and culturally biased” and “discriminatory,” </a:t>
            </a:r>
            <a:r>
              <a:rPr lang="en-US" sz="2000" dirty="0">
                <a:latin typeface="Adobe Garamond Pro" panose="02020502060506020403" pitchFamily="18" charset="77"/>
              </a:rPr>
              <a:t>issuing a permanent ban on IQ testing of Black students in California</a:t>
            </a:r>
          </a:p>
          <a:p>
            <a:endParaRPr lang="en-US" sz="2000" dirty="0">
              <a:latin typeface="Adobe Garamond Pro" panose="02020502060506020403" pitchFamily="18" charset="77"/>
            </a:endParaRPr>
          </a:p>
        </p:txBody>
      </p:sp>
      <p:pic>
        <p:nvPicPr>
          <p:cNvPr id="4" name="Picture 3">
            <a:extLst>
              <a:ext uri="{FF2B5EF4-FFF2-40B4-BE49-F238E27FC236}">
                <a16:creationId xmlns:a16="http://schemas.microsoft.com/office/drawing/2014/main" id="{E5B0668F-86D6-4E4A-9E33-9AE3969DAD10}"/>
              </a:ext>
            </a:extLst>
          </p:cNvPr>
          <p:cNvPicPr>
            <a:picLocks noChangeAspect="1"/>
          </p:cNvPicPr>
          <p:nvPr/>
        </p:nvPicPr>
        <p:blipFill>
          <a:blip r:embed="rId3"/>
          <a:stretch>
            <a:fillRect/>
          </a:stretch>
        </p:blipFill>
        <p:spPr>
          <a:xfrm>
            <a:off x="160289" y="5365064"/>
            <a:ext cx="1270000" cy="1270000"/>
          </a:xfrm>
          <a:prstGeom prst="rect">
            <a:avLst/>
          </a:prstGeom>
        </p:spPr>
      </p:pic>
      <p:sp>
        <p:nvSpPr>
          <p:cNvPr id="5" name="TextBox 4">
            <a:extLst>
              <a:ext uri="{FF2B5EF4-FFF2-40B4-BE49-F238E27FC236}">
                <a16:creationId xmlns:a16="http://schemas.microsoft.com/office/drawing/2014/main" id="{31347DA5-8EE2-2341-AADA-5A767896AB0F}"/>
              </a:ext>
            </a:extLst>
          </p:cNvPr>
          <p:cNvSpPr txBox="1"/>
          <p:nvPr/>
        </p:nvSpPr>
        <p:spPr>
          <a:xfrm>
            <a:off x="1430289" y="5988733"/>
            <a:ext cx="7727565" cy="646331"/>
          </a:xfrm>
          <a:prstGeom prst="rect">
            <a:avLst/>
          </a:prstGeom>
          <a:noFill/>
        </p:spPr>
        <p:txBody>
          <a:bodyPr wrap="none" rtlCol="0">
            <a:spAutoFit/>
          </a:bodyPr>
          <a:lstStyle/>
          <a:p>
            <a:r>
              <a:rPr lang="en-US" dirty="0"/>
              <a:t>Radiolab Presents: G (6 – part podcast on the dark history of intelligence testing)</a:t>
            </a:r>
          </a:p>
          <a:p>
            <a:r>
              <a:rPr lang="en-US" dirty="0">
                <a:hlinkClick r:id="rId4"/>
              </a:rPr>
              <a:t>https://</a:t>
            </a:r>
            <a:r>
              <a:rPr lang="en-US" dirty="0" err="1">
                <a:hlinkClick r:id="rId4"/>
              </a:rPr>
              <a:t>www.wnycstudios.org</a:t>
            </a:r>
            <a:r>
              <a:rPr lang="en-US" dirty="0">
                <a:hlinkClick r:id="rId4"/>
              </a:rPr>
              <a:t>/podcasts/</a:t>
            </a:r>
            <a:r>
              <a:rPr lang="en-US" dirty="0" err="1">
                <a:hlinkClick r:id="rId4"/>
              </a:rPr>
              <a:t>radiolab</a:t>
            </a:r>
            <a:r>
              <a:rPr lang="en-US" dirty="0">
                <a:hlinkClick r:id="rId4"/>
              </a:rPr>
              <a:t>/projects/</a:t>
            </a:r>
            <a:r>
              <a:rPr lang="en-US" dirty="0" err="1">
                <a:hlinkClick r:id="rId4"/>
              </a:rPr>
              <a:t>radiolab</a:t>
            </a:r>
            <a:r>
              <a:rPr lang="en-US" dirty="0">
                <a:hlinkClick r:id="rId4"/>
              </a:rPr>
              <a:t>-presents-g</a:t>
            </a:r>
            <a:endParaRPr lang="en-US" dirty="0"/>
          </a:p>
        </p:txBody>
      </p:sp>
      <p:sp>
        <p:nvSpPr>
          <p:cNvPr id="6" name="Rectangle 5">
            <a:extLst>
              <a:ext uri="{FF2B5EF4-FFF2-40B4-BE49-F238E27FC236}">
                <a16:creationId xmlns:a16="http://schemas.microsoft.com/office/drawing/2014/main" id="{A30904A5-B2DE-B74C-9A9A-1E5E6B883A89}"/>
              </a:ext>
            </a:extLst>
          </p:cNvPr>
          <p:cNvSpPr/>
          <p:nvPr/>
        </p:nvSpPr>
        <p:spPr>
          <a:xfrm>
            <a:off x="539198" y="4725970"/>
            <a:ext cx="7886700" cy="369332"/>
          </a:xfrm>
          <a:prstGeom prst="rect">
            <a:avLst/>
          </a:prstGeom>
        </p:spPr>
        <p:txBody>
          <a:bodyPr wrap="square">
            <a:spAutoFit/>
          </a:bodyPr>
          <a:lstStyle/>
          <a:p>
            <a:r>
              <a:rPr lang="en-US" dirty="0"/>
              <a:t>“It is not enough to have a good mind; the main thing is to use it well.” - Descartes</a:t>
            </a:r>
          </a:p>
        </p:txBody>
      </p:sp>
      <p:sp>
        <p:nvSpPr>
          <p:cNvPr id="7" name="Slide Number Placeholder 6">
            <a:extLst>
              <a:ext uri="{FF2B5EF4-FFF2-40B4-BE49-F238E27FC236}">
                <a16:creationId xmlns:a16="http://schemas.microsoft.com/office/drawing/2014/main" id="{525AEA4D-5643-FE43-A8C2-4133A53EC1C7}"/>
              </a:ext>
            </a:extLst>
          </p:cNvPr>
          <p:cNvSpPr>
            <a:spLocks noGrp="1"/>
          </p:cNvSpPr>
          <p:nvPr>
            <p:ph type="sldNum" sz="quarter" idx="12"/>
          </p:nvPr>
        </p:nvSpPr>
        <p:spPr/>
        <p:txBody>
          <a:bodyPr/>
          <a:lstStyle/>
          <a:p>
            <a:fld id="{EB758557-4864-B843-846A-CC5B038DA050}" type="slidenum">
              <a:rPr lang="en-US" smtClean="0"/>
              <a:t>16</a:t>
            </a:fld>
            <a:endParaRPr lang="en-US"/>
          </a:p>
        </p:txBody>
      </p:sp>
    </p:spTree>
    <p:extLst>
      <p:ext uri="{BB962C8B-B14F-4D97-AF65-F5344CB8AC3E}">
        <p14:creationId xmlns:p14="http://schemas.microsoft.com/office/powerpoint/2010/main" val="256068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656F-530C-0E48-A0D9-9891CE5D57FA}"/>
              </a:ext>
            </a:extLst>
          </p:cNvPr>
          <p:cNvSpPr>
            <a:spLocks noGrp="1"/>
          </p:cNvSpPr>
          <p:nvPr>
            <p:ph type="title"/>
          </p:nvPr>
        </p:nvSpPr>
        <p:spPr/>
        <p:txBody>
          <a:bodyPr/>
          <a:lstStyle/>
          <a:p>
            <a:r>
              <a:rPr lang="en-US" dirty="0" err="1">
                <a:latin typeface="Adobe Garamond Pro" panose="02020502060506020403" pitchFamily="18" charset="77"/>
              </a:rPr>
              <a:t>Wason</a:t>
            </a:r>
            <a:r>
              <a:rPr lang="en-US" dirty="0">
                <a:latin typeface="Adobe Garamond Pro" panose="02020502060506020403" pitchFamily="18" charset="77"/>
              </a:rPr>
              <a:t> Selection Task </a:t>
            </a:r>
            <a:br>
              <a:rPr lang="en-US" dirty="0">
                <a:latin typeface="Adobe Garamond Pro" panose="02020502060506020403" pitchFamily="18" charset="77"/>
              </a:rPr>
            </a:br>
            <a:r>
              <a:rPr lang="en-US" dirty="0">
                <a:latin typeface="Adobe Garamond Pro" panose="02020502060506020403" pitchFamily="18" charset="77"/>
              </a:rPr>
              <a:t>(a role for context)</a:t>
            </a:r>
          </a:p>
        </p:txBody>
      </p:sp>
      <p:sp>
        <p:nvSpPr>
          <p:cNvPr id="3" name="Content Placeholder 2">
            <a:extLst>
              <a:ext uri="{FF2B5EF4-FFF2-40B4-BE49-F238E27FC236}">
                <a16:creationId xmlns:a16="http://schemas.microsoft.com/office/drawing/2014/main" id="{5FB09E23-CC7C-4D4E-A5FB-874072E18D9F}"/>
              </a:ext>
            </a:extLst>
          </p:cNvPr>
          <p:cNvSpPr>
            <a:spLocks noGrp="1"/>
          </p:cNvSpPr>
          <p:nvPr>
            <p:ph idx="1"/>
          </p:nvPr>
        </p:nvSpPr>
        <p:spPr/>
        <p:txBody>
          <a:bodyPr/>
          <a:lstStyle/>
          <a:p>
            <a:pPr marL="0" indent="0">
              <a:buNone/>
            </a:pPr>
            <a:r>
              <a:rPr lang="en-US" dirty="0">
                <a:latin typeface="Adobe Garamond Pro" panose="02020502060506020403" pitchFamily="18" charset="77"/>
              </a:rPr>
              <a:t>Which card(s) must you turn over to test the truth of the following proposition:</a:t>
            </a:r>
          </a:p>
          <a:p>
            <a:endParaRPr lang="en-US" dirty="0">
              <a:latin typeface="Adobe Garamond Pro" panose="02020502060506020403" pitchFamily="18" charset="77"/>
            </a:endParaRPr>
          </a:p>
          <a:p>
            <a:endParaRPr lang="en-US" dirty="0">
              <a:latin typeface="Adobe Garamond Pro" panose="02020502060506020403" pitchFamily="18" charset="77"/>
            </a:endParaRPr>
          </a:p>
          <a:p>
            <a:endParaRPr lang="en-US" dirty="0">
              <a:latin typeface="Adobe Garamond Pro" panose="02020502060506020403" pitchFamily="18" charset="77"/>
            </a:endParaRPr>
          </a:p>
          <a:p>
            <a:endParaRPr lang="en-US" dirty="0">
              <a:latin typeface="Adobe Garamond Pro" panose="02020502060506020403" pitchFamily="18" charset="77"/>
            </a:endParaRPr>
          </a:p>
          <a:p>
            <a:pPr marL="0" indent="0">
              <a:buNone/>
            </a:pPr>
            <a:r>
              <a:rPr lang="en-US" dirty="0">
                <a:latin typeface="Adobe Garamond Pro" panose="02020502060506020403" pitchFamily="18" charset="77"/>
              </a:rPr>
              <a:t>If a card shows an even number on one side, then its opposite face is red.</a:t>
            </a:r>
          </a:p>
        </p:txBody>
      </p:sp>
      <p:pic>
        <p:nvPicPr>
          <p:cNvPr id="4" name="Picture 3">
            <a:extLst>
              <a:ext uri="{FF2B5EF4-FFF2-40B4-BE49-F238E27FC236}">
                <a16:creationId xmlns:a16="http://schemas.microsoft.com/office/drawing/2014/main" id="{6D0F5BA2-04CC-8F4E-AB69-35F1E4CF94AB}"/>
              </a:ext>
            </a:extLst>
          </p:cNvPr>
          <p:cNvPicPr>
            <a:picLocks noChangeAspect="1"/>
          </p:cNvPicPr>
          <p:nvPr/>
        </p:nvPicPr>
        <p:blipFill>
          <a:blip r:embed="rId3"/>
          <a:stretch>
            <a:fillRect/>
          </a:stretch>
        </p:blipFill>
        <p:spPr>
          <a:xfrm>
            <a:off x="2209899" y="2887362"/>
            <a:ext cx="4259249" cy="1508991"/>
          </a:xfrm>
          <a:prstGeom prst="rect">
            <a:avLst/>
          </a:prstGeom>
        </p:spPr>
      </p:pic>
      <p:sp>
        <p:nvSpPr>
          <p:cNvPr id="6" name="Slide Number Placeholder 5">
            <a:extLst>
              <a:ext uri="{FF2B5EF4-FFF2-40B4-BE49-F238E27FC236}">
                <a16:creationId xmlns:a16="http://schemas.microsoft.com/office/drawing/2014/main" id="{9AAE749A-60E0-C240-B46C-061C2AB123B8}"/>
              </a:ext>
            </a:extLst>
          </p:cNvPr>
          <p:cNvSpPr>
            <a:spLocks noGrp="1"/>
          </p:cNvSpPr>
          <p:nvPr>
            <p:ph type="sldNum" sz="quarter" idx="12"/>
          </p:nvPr>
        </p:nvSpPr>
        <p:spPr/>
        <p:txBody>
          <a:bodyPr/>
          <a:lstStyle/>
          <a:p>
            <a:fld id="{EB758557-4864-B843-846A-CC5B038DA050}" type="slidenum">
              <a:rPr lang="en-US" smtClean="0"/>
              <a:t>17</a:t>
            </a:fld>
            <a:endParaRPr lang="en-US"/>
          </a:p>
        </p:txBody>
      </p:sp>
    </p:spTree>
    <p:extLst>
      <p:ext uri="{BB962C8B-B14F-4D97-AF65-F5344CB8AC3E}">
        <p14:creationId xmlns:p14="http://schemas.microsoft.com/office/powerpoint/2010/main" val="1227408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656F-530C-0E48-A0D9-9891CE5D57FA}"/>
              </a:ext>
            </a:extLst>
          </p:cNvPr>
          <p:cNvSpPr>
            <a:spLocks noGrp="1"/>
          </p:cNvSpPr>
          <p:nvPr>
            <p:ph type="title"/>
          </p:nvPr>
        </p:nvSpPr>
        <p:spPr/>
        <p:txBody>
          <a:bodyPr/>
          <a:lstStyle/>
          <a:p>
            <a:r>
              <a:rPr lang="en-US" dirty="0" err="1">
                <a:latin typeface="Adobe Garamond Pro" panose="02020502060506020403" pitchFamily="18" charset="77"/>
              </a:rPr>
              <a:t>Wason</a:t>
            </a:r>
            <a:r>
              <a:rPr lang="en-US" dirty="0">
                <a:latin typeface="Adobe Garamond Pro" panose="02020502060506020403" pitchFamily="18" charset="77"/>
              </a:rPr>
              <a:t> Selection Task </a:t>
            </a:r>
            <a:br>
              <a:rPr lang="en-US" dirty="0">
                <a:latin typeface="Adobe Garamond Pro" panose="02020502060506020403" pitchFamily="18" charset="77"/>
              </a:rPr>
            </a:br>
            <a:r>
              <a:rPr lang="en-US" dirty="0">
                <a:latin typeface="Adobe Garamond Pro" panose="02020502060506020403" pitchFamily="18" charset="77"/>
              </a:rPr>
              <a:t>(a role for context)</a:t>
            </a:r>
          </a:p>
        </p:txBody>
      </p:sp>
      <p:sp>
        <p:nvSpPr>
          <p:cNvPr id="3" name="Content Placeholder 2">
            <a:extLst>
              <a:ext uri="{FF2B5EF4-FFF2-40B4-BE49-F238E27FC236}">
                <a16:creationId xmlns:a16="http://schemas.microsoft.com/office/drawing/2014/main" id="{5FB09E23-CC7C-4D4E-A5FB-874072E18D9F}"/>
              </a:ext>
            </a:extLst>
          </p:cNvPr>
          <p:cNvSpPr>
            <a:spLocks noGrp="1"/>
          </p:cNvSpPr>
          <p:nvPr>
            <p:ph idx="1"/>
          </p:nvPr>
        </p:nvSpPr>
        <p:spPr/>
        <p:txBody>
          <a:bodyPr/>
          <a:lstStyle/>
          <a:p>
            <a:pPr marL="0" indent="0">
              <a:buNone/>
            </a:pPr>
            <a:r>
              <a:rPr lang="en-US" dirty="0">
                <a:latin typeface="Adobe Garamond Pro" panose="02020502060506020403" pitchFamily="18" charset="77"/>
              </a:rPr>
              <a:t>Which card(s) must you turn over to test the truth of the following proposition:</a:t>
            </a:r>
          </a:p>
          <a:p>
            <a:endParaRPr lang="en-US" dirty="0">
              <a:latin typeface="Adobe Garamond Pro" panose="02020502060506020403" pitchFamily="18" charset="77"/>
            </a:endParaRPr>
          </a:p>
          <a:p>
            <a:endParaRPr lang="en-US" dirty="0">
              <a:latin typeface="Adobe Garamond Pro" panose="02020502060506020403" pitchFamily="18" charset="77"/>
            </a:endParaRPr>
          </a:p>
          <a:p>
            <a:endParaRPr lang="en-US" dirty="0">
              <a:latin typeface="Adobe Garamond Pro" panose="02020502060506020403" pitchFamily="18" charset="77"/>
            </a:endParaRPr>
          </a:p>
          <a:p>
            <a:endParaRPr lang="en-US" dirty="0">
              <a:latin typeface="Adobe Garamond Pro" panose="02020502060506020403" pitchFamily="18" charset="77"/>
            </a:endParaRPr>
          </a:p>
          <a:p>
            <a:pPr marL="0" indent="0">
              <a:buNone/>
            </a:pPr>
            <a:r>
              <a:rPr lang="en-US" dirty="0">
                <a:latin typeface="Adobe Garamond Pro" panose="02020502060506020403" pitchFamily="18" charset="77"/>
              </a:rPr>
              <a:t>If you are drinking alcohol, then you must be at least 21 years old.</a:t>
            </a:r>
          </a:p>
        </p:txBody>
      </p:sp>
      <p:pic>
        <p:nvPicPr>
          <p:cNvPr id="5" name="Picture 4">
            <a:extLst>
              <a:ext uri="{FF2B5EF4-FFF2-40B4-BE49-F238E27FC236}">
                <a16:creationId xmlns:a16="http://schemas.microsoft.com/office/drawing/2014/main" id="{1B8873DD-2841-AE4D-AC85-F8105ABEB857}"/>
              </a:ext>
            </a:extLst>
          </p:cNvPr>
          <p:cNvPicPr>
            <a:picLocks noChangeAspect="1"/>
          </p:cNvPicPr>
          <p:nvPr/>
        </p:nvPicPr>
        <p:blipFill>
          <a:blip r:embed="rId3"/>
          <a:stretch>
            <a:fillRect/>
          </a:stretch>
        </p:blipFill>
        <p:spPr>
          <a:xfrm>
            <a:off x="2209899" y="2911462"/>
            <a:ext cx="4259249" cy="1508991"/>
          </a:xfrm>
          <a:prstGeom prst="rect">
            <a:avLst/>
          </a:prstGeom>
        </p:spPr>
      </p:pic>
      <p:sp>
        <p:nvSpPr>
          <p:cNvPr id="6" name="Slide Number Placeholder 5">
            <a:extLst>
              <a:ext uri="{FF2B5EF4-FFF2-40B4-BE49-F238E27FC236}">
                <a16:creationId xmlns:a16="http://schemas.microsoft.com/office/drawing/2014/main" id="{D625E917-C221-4345-81DF-0984E6F6A099}"/>
              </a:ext>
            </a:extLst>
          </p:cNvPr>
          <p:cNvSpPr>
            <a:spLocks noGrp="1"/>
          </p:cNvSpPr>
          <p:nvPr>
            <p:ph type="sldNum" sz="quarter" idx="12"/>
          </p:nvPr>
        </p:nvSpPr>
        <p:spPr/>
        <p:txBody>
          <a:bodyPr/>
          <a:lstStyle/>
          <a:p>
            <a:fld id="{EB758557-4864-B843-846A-CC5B038DA050}" type="slidenum">
              <a:rPr lang="en-US" smtClean="0"/>
              <a:t>18</a:t>
            </a:fld>
            <a:endParaRPr lang="en-US"/>
          </a:p>
        </p:txBody>
      </p:sp>
    </p:spTree>
    <p:extLst>
      <p:ext uri="{BB962C8B-B14F-4D97-AF65-F5344CB8AC3E}">
        <p14:creationId xmlns:p14="http://schemas.microsoft.com/office/powerpoint/2010/main" val="198029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5FB8B-3149-C44F-AB54-5C314CBF0D3D}"/>
              </a:ext>
            </a:extLst>
          </p:cNvPr>
          <p:cNvSpPr>
            <a:spLocks noGrp="1"/>
          </p:cNvSpPr>
          <p:nvPr>
            <p:ph type="title"/>
          </p:nvPr>
        </p:nvSpPr>
        <p:spPr/>
        <p:txBody>
          <a:bodyPr/>
          <a:lstStyle/>
          <a:p>
            <a:r>
              <a:rPr lang="en-US" dirty="0">
                <a:latin typeface="Adobe Garamond Pro" panose="02020502060506020403" pitchFamily="18" charset="77"/>
              </a:rPr>
              <a:t>Psychometric Theories of Intelligence</a:t>
            </a:r>
          </a:p>
        </p:txBody>
      </p:sp>
      <p:sp>
        <p:nvSpPr>
          <p:cNvPr id="3" name="Content Placeholder 2">
            <a:extLst>
              <a:ext uri="{FF2B5EF4-FFF2-40B4-BE49-F238E27FC236}">
                <a16:creationId xmlns:a16="http://schemas.microsoft.com/office/drawing/2014/main" id="{F9A65EF6-1C14-A845-8E47-9203DB5FD1A0}"/>
              </a:ext>
            </a:extLst>
          </p:cNvPr>
          <p:cNvSpPr>
            <a:spLocks noGrp="1"/>
          </p:cNvSpPr>
          <p:nvPr>
            <p:ph idx="1"/>
          </p:nvPr>
        </p:nvSpPr>
        <p:spPr/>
        <p:txBody>
          <a:bodyPr>
            <a:normAutofit fontScale="92500" lnSpcReduction="10000"/>
          </a:bodyPr>
          <a:lstStyle/>
          <a:p>
            <a:r>
              <a:rPr lang="en-US" dirty="0">
                <a:latin typeface="Adobe Garamond Pro" panose="02020502060506020403" pitchFamily="18" charset="77"/>
              </a:rPr>
              <a:t>Two Factor (Spearman)</a:t>
            </a:r>
          </a:p>
          <a:p>
            <a:pPr lvl="1"/>
            <a:r>
              <a:rPr lang="en-US" dirty="0">
                <a:latin typeface="Adobe Garamond Pro" panose="02020502060506020403" pitchFamily="18" charset="77"/>
              </a:rPr>
              <a:t>General Ability (G-factor); Specific Abilities (S-factor)</a:t>
            </a:r>
          </a:p>
          <a:p>
            <a:r>
              <a:rPr lang="en-US" dirty="0">
                <a:latin typeface="Adobe Garamond Pro" panose="02020502060506020403" pitchFamily="18" charset="77"/>
              </a:rPr>
              <a:t>7 Domains of Intelligence (L.L. Thurstone)</a:t>
            </a:r>
          </a:p>
          <a:p>
            <a:r>
              <a:rPr lang="en-US" dirty="0">
                <a:latin typeface="Adobe Garamond Pro" panose="02020502060506020403" pitchFamily="18" charset="77"/>
              </a:rPr>
              <a:t>Fluid vs. Crystallized Intelligence (Cattell)</a:t>
            </a:r>
          </a:p>
          <a:p>
            <a:r>
              <a:rPr lang="en-US" dirty="0">
                <a:latin typeface="Adobe Garamond Pro" panose="02020502060506020403" pitchFamily="18" charset="77"/>
              </a:rPr>
              <a:t>8 Multiple Intelligences (Gardner)</a:t>
            </a:r>
          </a:p>
          <a:p>
            <a:r>
              <a:rPr lang="en-US" dirty="0">
                <a:latin typeface="Adobe Garamond Pro" panose="02020502060506020403" pitchFamily="18" charset="77"/>
              </a:rPr>
              <a:t>3 Intelligences: Analytical, Creative, Practical (Sternberg)</a:t>
            </a:r>
          </a:p>
          <a:p>
            <a:endParaRPr lang="en-US" dirty="0">
              <a:latin typeface="Adobe Garamond Pro" panose="02020502060506020403" pitchFamily="18" charset="77"/>
            </a:endParaRPr>
          </a:p>
          <a:p>
            <a:r>
              <a:rPr lang="en-US" dirty="0">
                <a:latin typeface="Adobe Garamond Pro" panose="02020502060506020403" pitchFamily="18" charset="77"/>
              </a:rPr>
              <a:t>Modern Tests: Wechsler Adult Intelligence Scale (WAIS), Wechsler Intelligence Scale for Children (WISC), Woodcock Johnson Exam, etc.</a:t>
            </a:r>
          </a:p>
        </p:txBody>
      </p:sp>
      <p:sp>
        <p:nvSpPr>
          <p:cNvPr id="4" name="Slide Number Placeholder 3">
            <a:extLst>
              <a:ext uri="{FF2B5EF4-FFF2-40B4-BE49-F238E27FC236}">
                <a16:creationId xmlns:a16="http://schemas.microsoft.com/office/drawing/2014/main" id="{874FE641-8516-8040-A896-4D618C0C33CA}"/>
              </a:ext>
            </a:extLst>
          </p:cNvPr>
          <p:cNvSpPr>
            <a:spLocks noGrp="1"/>
          </p:cNvSpPr>
          <p:nvPr>
            <p:ph type="sldNum" sz="quarter" idx="12"/>
          </p:nvPr>
        </p:nvSpPr>
        <p:spPr/>
        <p:txBody>
          <a:bodyPr/>
          <a:lstStyle/>
          <a:p>
            <a:fld id="{EB758557-4864-B843-846A-CC5B038DA050}" type="slidenum">
              <a:rPr lang="en-US" smtClean="0"/>
              <a:t>19</a:t>
            </a:fld>
            <a:endParaRPr lang="en-US"/>
          </a:p>
        </p:txBody>
      </p:sp>
    </p:spTree>
    <p:extLst>
      <p:ext uri="{BB962C8B-B14F-4D97-AF65-F5344CB8AC3E}">
        <p14:creationId xmlns:p14="http://schemas.microsoft.com/office/powerpoint/2010/main" val="224385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6A1AD-44DD-5B49-B1DF-5FB8D2539EA5}"/>
              </a:ext>
            </a:extLst>
          </p:cNvPr>
          <p:cNvSpPr>
            <a:spLocks noGrp="1"/>
          </p:cNvSpPr>
          <p:nvPr>
            <p:ph idx="1"/>
          </p:nvPr>
        </p:nvSpPr>
        <p:spPr>
          <a:xfrm>
            <a:off x="642504" y="2036619"/>
            <a:ext cx="7886700" cy="2479963"/>
          </a:xfrm>
        </p:spPr>
        <p:txBody>
          <a:bodyPr>
            <a:normAutofit/>
          </a:bodyPr>
          <a:lstStyle/>
          <a:p>
            <a:pPr marL="0" indent="0" algn="ctr">
              <a:buNone/>
            </a:pPr>
            <a:r>
              <a:rPr lang="en-US" dirty="0">
                <a:latin typeface="Adobe Garamond Pro" panose="02020502060506020403" pitchFamily="18" charset="77"/>
              </a:rPr>
              <a:t>“From a drop of water, a logician could infer the possibility of an Atlantic or a Niagara without having seen or heard of one or the other.” </a:t>
            </a:r>
          </a:p>
          <a:p>
            <a:pPr marL="0" indent="0" algn="r">
              <a:buNone/>
            </a:pPr>
            <a:endParaRPr lang="en-US" dirty="0">
              <a:latin typeface="Adobe Garamond Pro" panose="02020502060506020403" pitchFamily="18" charset="77"/>
            </a:endParaRPr>
          </a:p>
          <a:p>
            <a:pPr marL="0" indent="0" algn="r">
              <a:buNone/>
            </a:pPr>
            <a:r>
              <a:rPr lang="en-US" dirty="0">
                <a:latin typeface="Adobe Garamond Pro" panose="02020502060506020403" pitchFamily="18" charset="77"/>
              </a:rPr>
              <a:t>- Sir Arthur Conan Doyle</a:t>
            </a:r>
          </a:p>
        </p:txBody>
      </p:sp>
      <p:pic>
        <p:nvPicPr>
          <p:cNvPr id="7" name="Picture 6">
            <a:extLst>
              <a:ext uri="{FF2B5EF4-FFF2-40B4-BE49-F238E27FC236}">
                <a16:creationId xmlns:a16="http://schemas.microsoft.com/office/drawing/2014/main" id="{FDFC0F09-8692-EE49-8E20-6F5FAB56A8AD}"/>
              </a:ext>
            </a:extLst>
          </p:cNvPr>
          <p:cNvPicPr>
            <a:picLocks noChangeAspect="1"/>
          </p:cNvPicPr>
          <p:nvPr/>
        </p:nvPicPr>
        <p:blipFill>
          <a:blip r:embed="rId3"/>
          <a:stretch>
            <a:fillRect/>
          </a:stretch>
        </p:blipFill>
        <p:spPr>
          <a:xfrm>
            <a:off x="0" y="3206578"/>
            <a:ext cx="3651422" cy="3651422"/>
          </a:xfrm>
          <a:prstGeom prst="rect">
            <a:avLst/>
          </a:prstGeom>
        </p:spPr>
      </p:pic>
      <p:sp>
        <p:nvSpPr>
          <p:cNvPr id="8" name="Slide Number Placeholder 7">
            <a:extLst>
              <a:ext uri="{FF2B5EF4-FFF2-40B4-BE49-F238E27FC236}">
                <a16:creationId xmlns:a16="http://schemas.microsoft.com/office/drawing/2014/main" id="{1A7AF37B-29CC-3B45-8FCD-F6E0827DCCF7}"/>
              </a:ext>
            </a:extLst>
          </p:cNvPr>
          <p:cNvSpPr>
            <a:spLocks noGrp="1"/>
          </p:cNvSpPr>
          <p:nvPr>
            <p:ph type="sldNum" sz="quarter" idx="12"/>
          </p:nvPr>
        </p:nvSpPr>
        <p:spPr/>
        <p:txBody>
          <a:bodyPr/>
          <a:lstStyle/>
          <a:p>
            <a:fld id="{EB758557-4864-B843-846A-CC5B038DA050}" type="slidenum">
              <a:rPr lang="en-US" smtClean="0"/>
              <a:t>2</a:t>
            </a:fld>
            <a:endParaRPr lang="en-US"/>
          </a:p>
        </p:txBody>
      </p:sp>
    </p:spTree>
    <p:extLst>
      <p:ext uri="{BB962C8B-B14F-4D97-AF65-F5344CB8AC3E}">
        <p14:creationId xmlns:p14="http://schemas.microsoft.com/office/powerpoint/2010/main" val="1374873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30445-623B-BD46-9286-3C980B62F6C8}"/>
              </a:ext>
            </a:extLst>
          </p:cNvPr>
          <p:cNvSpPr>
            <a:spLocks noGrp="1"/>
          </p:cNvSpPr>
          <p:nvPr>
            <p:ph type="title"/>
          </p:nvPr>
        </p:nvSpPr>
        <p:spPr/>
        <p:txBody>
          <a:bodyPr/>
          <a:lstStyle/>
          <a:p>
            <a:r>
              <a:rPr lang="en-US" dirty="0"/>
              <a:t>Biological Theories of Intelligence</a:t>
            </a:r>
          </a:p>
        </p:txBody>
      </p:sp>
      <p:sp>
        <p:nvSpPr>
          <p:cNvPr id="3" name="Content Placeholder 2">
            <a:extLst>
              <a:ext uri="{FF2B5EF4-FFF2-40B4-BE49-F238E27FC236}">
                <a16:creationId xmlns:a16="http://schemas.microsoft.com/office/drawing/2014/main" id="{C4410A6A-439F-2444-A40E-8D1908755957}"/>
              </a:ext>
            </a:extLst>
          </p:cNvPr>
          <p:cNvSpPr>
            <a:spLocks noGrp="1"/>
          </p:cNvSpPr>
          <p:nvPr>
            <p:ph idx="1"/>
          </p:nvPr>
        </p:nvSpPr>
        <p:spPr/>
        <p:txBody>
          <a:bodyPr/>
          <a:lstStyle/>
          <a:p>
            <a:r>
              <a:rPr lang="en-US" dirty="0"/>
              <a:t>Brain size (</a:t>
            </a:r>
            <a:r>
              <a:rPr lang="en-US" dirty="0" err="1"/>
              <a:t>Wickett</a:t>
            </a:r>
            <a:r>
              <a:rPr lang="en-US" dirty="0"/>
              <a:t>)</a:t>
            </a:r>
          </a:p>
          <a:p>
            <a:r>
              <a:rPr lang="en-US" dirty="0"/>
              <a:t>Brain Efficiency (Glucose Metabolism) (Haier)</a:t>
            </a:r>
          </a:p>
          <a:p>
            <a:r>
              <a:rPr lang="en-US" dirty="0"/>
              <a:t>Global Connectivity of PFC (Cole)</a:t>
            </a:r>
          </a:p>
          <a:p>
            <a:endParaRPr lang="en-US" dirty="0"/>
          </a:p>
        </p:txBody>
      </p:sp>
      <p:pic>
        <p:nvPicPr>
          <p:cNvPr id="7" name="Picture 6">
            <a:extLst>
              <a:ext uri="{FF2B5EF4-FFF2-40B4-BE49-F238E27FC236}">
                <a16:creationId xmlns:a16="http://schemas.microsoft.com/office/drawing/2014/main" id="{BBAEC959-7995-1E44-9169-D4120ED44EFA}"/>
              </a:ext>
            </a:extLst>
          </p:cNvPr>
          <p:cNvPicPr>
            <a:picLocks noChangeAspect="1"/>
          </p:cNvPicPr>
          <p:nvPr/>
        </p:nvPicPr>
        <p:blipFill>
          <a:blip r:embed="rId2"/>
          <a:stretch>
            <a:fillRect/>
          </a:stretch>
        </p:blipFill>
        <p:spPr>
          <a:xfrm>
            <a:off x="387350" y="3586163"/>
            <a:ext cx="8128000" cy="2590800"/>
          </a:xfrm>
          <a:prstGeom prst="rect">
            <a:avLst/>
          </a:prstGeom>
        </p:spPr>
      </p:pic>
      <p:sp>
        <p:nvSpPr>
          <p:cNvPr id="8" name="TextBox 7">
            <a:extLst>
              <a:ext uri="{FF2B5EF4-FFF2-40B4-BE49-F238E27FC236}">
                <a16:creationId xmlns:a16="http://schemas.microsoft.com/office/drawing/2014/main" id="{815434E4-E4B7-4942-8785-56C2FBEA3440}"/>
              </a:ext>
            </a:extLst>
          </p:cNvPr>
          <p:cNvSpPr txBox="1"/>
          <p:nvPr/>
        </p:nvSpPr>
        <p:spPr>
          <a:xfrm>
            <a:off x="6978214" y="6127233"/>
            <a:ext cx="1778436" cy="369332"/>
          </a:xfrm>
          <a:prstGeom prst="rect">
            <a:avLst/>
          </a:prstGeom>
          <a:noFill/>
        </p:spPr>
        <p:txBody>
          <a:bodyPr wrap="none" rtlCol="0">
            <a:spAutoFit/>
          </a:bodyPr>
          <a:lstStyle/>
          <a:p>
            <a:r>
              <a:rPr lang="en-US" dirty="0"/>
              <a:t>(Cole et al. 2012)</a:t>
            </a:r>
          </a:p>
        </p:txBody>
      </p:sp>
      <p:sp>
        <p:nvSpPr>
          <p:cNvPr id="9" name="Slide Number Placeholder 8">
            <a:extLst>
              <a:ext uri="{FF2B5EF4-FFF2-40B4-BE49-F238E27FC236}">
                <a16:creationId xmlns:a16="http://schemas.microsoft.com/office/drawing/2014/main" id="{DE62594E-A26C-5645-AF89-7812C497BE6A}"/>
              </a:ext>
            </a:extLst>
          </p:cNvPr>
          <p:cNvSpPr>
            <a:spLocks noGrp="1"/>
          </p:cNvSpPr>
          <p:nvPr>
            <p:ph type="sldNum" sz="quarter" idx="12"/>
          </p:nvPr>
        </p:nvSpPr>
        <p:spPr/>
        <p:txBody>
          <a:bodyPr/>
          <a:lstStyle/>
          <a:p>
            <a:fld id="{EB758557-4864-B843-846A-CC5B038DA050}" type="slidenum">
              <a:rPr lang="en-US" smtClean="0"/>
              <a:t>20</a:t>
            </a:fld>
            <a:endParaRPr lang="en-US"/>
          </a:p>
        </p:txBody>
      </p:sp>
    </p:spTree>
    <p:extLst>
      <p:ext uri="{BB962C8B-B14F-4D97-AF65-F5344CB8AC3E}">
        <p14:creationId xmlns:p14="http://schemas.microsoft.com/office/powerpoint/2010/main" val="425727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92D8-84C5-5B47-A7F9-40BE76C442C8}"/>
              </a:ext>
            </a:extLst>
          </p:cNvPr>
          <p:cNvSpPr>
            <a:spLocks noGrp="1"/>
          </p:cNvSpPr>
          <p:nvPr>
            <p:ph type="title"/>
          </p:nvPr>
        </p:nvSpPr>
        <p:spPr/>
        <p:txBody>
          <a:bodyPr/>
          <a:lstStyle/>
          <a:p>
            <a:r>
              <a:rPr lang="en-US" dirty="0">
                <a:latin typeface="Adobe Garamond Pro" panose="02020502060506020403" pitchFamily="18" charset="77"/>
              </a:rPr>
              <a:t>Parieto-Frontal Integration Theory (PFIT)</a:t>
            </a:r>
          </a:p>
        </p:txBody>
      </p:sp>
      <p:sp>
        <p:nvSpPr>
          <p:cNvPr id="3" name="Content Placeholder 2">
            <a:extLst>
              <a:ext uri="{FF2B5EF4-FFF2-40B4-BE49-F238E27FC236}">
                <a16:creationId xmlns:a16="http://schemas.microsoft.com/office/drawing/2014/main" id="{F02E5B6F-50E1-3B4F-8A81-766C6D56E07A}"/>
              </a:ext>
            </a:extLst>
          </p:cNvPr>
          <p:cNvSpPr>
            <a:spLocks noGrp="1"/>
          </p:cNvSpPr>
          <p:nvPr>
            <p:ph idx="1"/>
          </p:nvPr>
        </p:nvSpPr>
        <p:spPr>
          <a:xfrm>
            <a:off x="4488872" y="1825625"/>
            <a:ext cx="4026477" cy="4351338"/>
          </a:xfrm>
        </p:spPr>
        <p:txBody>
          <a:bodyPr/>
          <a:lstStyle/>
          <a:p>
            <a:r>
              <a:rPr lang="en-US" dirty="0">
                <a:latin typeface="Adobe Garamond Pro" panose="02020502060506020403" pitchFamily="18" charset="77"/>
              </a:rPr>
              <a:t>Brain regions w/ Broadman areas associated with better performance on measures of intelligence and reasoning</a:t>
            </a:r>
          </a:p>
          <a:p>
            <a:r>
              <a:rPr lang="en-US" dirty="0">
                <a:latin typeface="Adobe Garamond Pro" panose="02020502060506020403" pitchFamily="18" charset="77"/>
              </a:rPr>
              <a:t>Analyzed Volumetric, Functional MRI, &amp; PET evidence</a:t>
            </a:r>
          </a:p>
        </p:txBody>
      </p:sp>
      <p:sp>
        <p:nvSpPr>
          <p:cNvPr id="4" name="TextBox 3">
            <a:extLst>
              <a:ext uri="{FF2B5EF4-FFF2-40B4-BE49-F238E27FC236}">
                <a16:creationId xmlns:a16="http://schemas.microsoft.com/office/drawing/2014/main" id="{6947950D-EC9E-984C-B26A-045EA23DDC26}"/>
              </a:ext>
            </a:extLst>
          </p:cNvPr>
          <p:cNvSpPr txBox="1"/>
          <p:nvPr/>
        </p:nvSpPr>
        <p:spPr>
          <a:xfrm>
            <a:off x="6476009" y="6311899"/>
            <a:ext cx="2039341" cy="369332"/>
          </a:xfrm>
          <a:prstGeom prst="rect">
            <a:avLst/>
          </a:prstGeom>
          <a:noFill/>
        </p:spPr>
        <p:txBody>
          <a:bodyPr wrap="none" rtlCol="0">
            <a:spAutoFit/>
          </a:bodyPr>
          <a:lstStyle/>
          <a:p>
            <a:r>
              <a:rPr lang="en-US" dirty="0"/>
              <a:t>(Jung &amp; Haier 2007)</a:t>
            </a:r>
          </a:p>
        </p:txBody>
      </p:sp>
      <p:pic>
        <p:nvPicPr>
          <p:cNvPr id="5" name="Picture 4">
            <a:extLst>
              <a:ext uri="{FF2B5EF4-FFF2-40B4-BE49-F238E27FC236}">
                <a16:creationId xmlns:a16="http://schemas.microsoft.com/office/drawing/2014/main" id="{61DC442A-A2E8-0942-93F8-1A8E985D78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1825625"/>
            <a:ext cx="3860223" cy="2899921"/>
          </a:xfrm>
          <a:prstGeom prst="rect">
            <a:avLst/>
          </a:prstGeom>
        </p:spPr>
      </p:pic>
      <p:sp>
        <p:nvSpPr>
          <p:cNvPr id="6" name="Slide Number Placeholder 5">
            <a:extLst>
              <a:ext uri="{FF2B5EF4-FFF2-40B4-BE49-F238E27FC236}">
                <a16:creationId xmlns:a16="http://schemas.microsoft.com/office/drawing/2014/main" id="{78F093BD-BD53-D04A-B3C3-AD4D7482B667}"/>
              </a:ext>
            </a:extLst>
          </p:cNvPr>
          <p:cNvSpPr>
            <a:spLocks noGrp="1"/>
          </p:cNvSpPr>
          <p:nvPr>
            <p:ph type="sldNum" sz="quarter" idx="12"/>
          </p:nvPr>
        </p:nvSpPr>
        <p:spPr/>
        <p:txBody>
          <a:bodyPr/>
          <a:lstStyle/>
          <a:p>
            <a:fld id="{EB758557-4864-B843-846A-CC5B038DA050}" type="slidenum">
              <a:rPr lang="en-US" smtClean="0"/>
              <a:t>21</a:t>
            </a:fld>
            <a:endParaRPr lang="en-US"/>
          </a:p>
        </p:txBody>
      </p:sp>
    </p:spTree>
    <p:extLst>
      <p:ext uri="{BB962C8B-B14F-4D97-AF65-F5344CB8AC3E}">
        <p14:creationId xmlns:p14="http://schemas.microsoft.com/office/powerpoint/2010/main" val="3650127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25BF-3B6E-6143-888F-FC03F3AD1DA3}"/>
              </a:ext>
            </a:extLst>
          </p:cNvPr>
          <p:cNvSpPr>
            <a:spLocks noGrp="1"/>
          </p:cNvSpPr>
          <p:nvPr>
            <p:ph type="title"/>
          </p:nvPr>
        </p:nvSpPr>
        <p:spPr/>
        <p:txBody>
          <a:bodyPr>
            <a:normAutofit/>
          </a:bodyPr>
          <a:lstStyle/>
          <a:p>
            <a:r>
              <a:rPr lang="en-US" sz="4000" dirty="0">
                <a:latin typeface="Adobe Garamond Pro" panose="02020502060506020403" pitchFamily="18" charset="77"/>
              </a:rPr>
              <a:t>Agenda: How Does a Brain Reason?</a:t>
            </a:r>
          </a:p>
        </p:txBody>
      </p:sp>
      <p:sp>
        <p:nvSpPr>
          <p:cNvPr id="3" name="Content Placeholder 2">
            <a:extLst>
              <a:ext uri="{FF2B5EF4-FFF2-40B4-BE49-F238E27FC236}">
                <a16:creationId xmlns:a16="http://schemas.microsoft.com/office/drawing/2014/main" id="{F6D26CCF-D9A0-6B47-BDFA-AEBE31F5EB93}"/>
              </a:ext>
            </a:extLst>
          </p:cNvPr>
          <p:cNvSpPr>
            <a:spLocks noGrp="1"/>
          </p:cNvSpPr>
          <p:nvPr>
            <p:ph idx="1"/>
          </p:nvPr>
        </p:nvSpPr>
        <p:spPr/>
        <p:txBody>
          <a:bodyPr/>
          <a:lstStyle/>
          <a:p>
            <a:r>
              <a:rPr lang="en-US" dirty="0">
                <a:solidFill>
                  <a:schemeClr val="bg1">
                    <a:lumMod val="65000"/>
                  </a:schemeClr>
                </a:solidFill>
                <a:latin typeface="Adobe Garamond Pro" panose="02020502060506020403" pitchFamily="18" charset="77"/>
              </a:rPr>
              <a:t>Types of Reasoning &amp; Common Reasoning Tasks</a:t>
            </a:r>
          </a:p>
          <a:p>
            <a:r>
              <a:rPr lang="en-US" dirty="0">
                <a:solidFill>
                  <a:schemeClr val="bg1">
                    <a:lumMod val="65000"/>
                  </a:schemeClr>
                </a:solidFill>
                <a:latin typeface="Adobe Garamond Pro" panose="02020502060506020403" pitchFamily="18" charset="77"/>
              </a:rPr>
              <a:t>Brief History of Intelligence Testing</a:t>
            </a:r>
          </a:p>
          <a:p>
            <a:r>
              <a:rPr lang="en-US" b="1" dirty="0">
                <a:latin typeface="Adobe Garamond Pro" panose="02020502060506020403" pitchFamily="18" charset="77"/>
              </a:rPr>
              <a:t>Functional Brain Networks that Support Reasoning</a:t>
            </a:r>
          </a:p>
          <a:p>
            <a:r>
              <a:rPr lang="en-US" dirty="0">
                <a:solidFill>
                  <a:schemeClr val="bg1">
                    <a:lumMod val="65000"/>
                  </a:schemeClr>
                </a:solidFill>
                <a:latin typeface="Adobe Garamond Pro" panose="02020502060506020403" pitchFamily="18" charset="77"/>
              </a:rPr>
              <a:t>My Research: Reasoning on a Simplified Raven’s Progressive Matrices Task</a:t>
            </a:r>
          </a:p>
        </p:txBody>
      </p:sp>
      <p:sp>
        <p:nvSpPr>
          <p:cNvPr id="4" name="Slide Number Placeholder 3">
            <a:extLst>
              <a:ext uri="{FF2B5EF4-FFF2-40B4-BE49-F238E27FC236}">
                <a16:creationId xmlns:a16="http://schemas.microsoft.com/office/drawing/2014/main" id="{8F961DFD-9F44-6F49-8AFA-E1509E8443B5}"/>
              </a:ext>
            </a:extLst>
          </p:cNvPr>
          <p:cNvSpPr>
            <a:spLocks noGrp="1"/>
          </p:cNvSpPr>
          <p:nvPr>
            <p:ph type="sldNum" sz="quarter" idx="12"/>
          </p:nvPr>
        </p:nvSpPr>
        <p:spPr/>
        <p:txBody>
          <a:bodyPr/>
          <a:lstStyle/>
          <a:p>
            <a:fld id="{EB758557-4864-B843-846A-CC5B038DA050}" type="slidenum">
              <a:rPr lang="en-US" smtClean="0"/>
              <a:t>22</a:t>
            </a:fld>
            <a:endParaRPr lang="en-US"/>
          </a:p>
        </p:txBody>
      </p:sp>
    </p:spTree>
    <p:extLst>
      <p:ext uri="{BB962C8B-B14F-4D97-AF65-F5344CB8AC3E}">
        <p14:creationId xmlns:p14="http://schemas.microsoft.com/office/powerpoint/2010/main" val="262858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Connectivity</a:t>
            </a:r>
          </a:p>
        </p:txBody>
      </p:sp>
      <p:sp>
        <p:nvSpPr>
          <p:cNvPr id="3" name="Content Placeholder 2"/>
          <p:cNvSpPr>
            <a:spLocks noGrp="1"/>
          </p:cNvSpPr>
          <p:nvPr>
            <p:ph idx="1"/>
          </p:nvPr>
        </p:nvSpPr>
        <p:spPr>
          <a:xfrm>
            <a:off x="457200" y="1600200"/>
            <a:ext cx="8229600" cy="1117935"/>
          </a:xfrm>
        </p:spPr>
        <p:txBody>
          <a:bodyPr/>
          <a:lstStyle/>
          <a:p>
            <a:r>
              <a:rPr lang="en-US" dirty="0"/>
              <a:t>How do spontaneous fluctuations in BOLD signal </a:t>
            </a:r>
            <a:r>
              <a:rPr lang="en-US" b="1" u="sng" dirty="0"/>
              <a:t>correlate</a:t>
            </a:r>
            <a:r>
              <a:rPr lang="en-US" dirty="0"/>
              <a:t> between brain regions?</a:t>
            </a:r>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927" b="100000" l="6094" r="97230">
                        <a14:foregroundMark x1="12742" y1="45854" x2="78116" y2="64878"/>
                      </a14:backgroundRemoval>
                    </a14:imgEffect>
                  </a14:imgLayer>
                </a14:imgProps>
              </a:ext>
              <a:ext uri="{28A0092B-C50C-407E-A947-70E740481C1C}">
                <a14:useLocalDpi xmlns:a14="http://schemas.microsoft.com/office/drawing/2010/main"/>
              </a:ext>
            </a:extLst>
          </a:blip>
          <a:srcRect/>
          <a:stretch/>
        </p:blipFill>
        <p:spPr>
          <a:xfrm>
            <a:off x="-88709" y="3867839"/>
            <a:ext cx="3902552" cy="2214545"/>
          </a:xfrm>
          <a:prstGeom prst="rect">
            <a:avLst/>
          </a:prstGeom>
        </p:spPr>
      </p:pic>
      <p:sp>
        <p:nvSpPr>
          <p:cNvPr id="5" name="Oval 4"/>
          <p:cNvSpPr/>
          <p:nvPr/>
        </p:nvSpPr>
        <p:spPr>
          <a:xfrm>
            <a:off x="2473309" y="4589638"/>
            <a:ext cx="222798" cy="22279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647993" y="5307743"/>
            <a:ext cx="222798" cy="222798"/>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2875" y="4366840"/>
            <a:ext cx="222798" cy="222798"/>
          </a:xfrm>
          <a:prstGeom prst="ellipse">
            <a:avLst/>
          </a:prstGeom>
          <a:noFill/>
          <a:ln w="38100" cmpd="sng">
            <a:solidFill>
              <a:srgbClr val="FF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6" idx="6"/>
          </p:cNvCxnSpPr>
          <p:nvPr/>
        </p:nvCxnSpPr>
        <p:spPr>
          <a:xfrm>
            <a:off x="2870791" y="5419142"/>
            <a:ext cx="1084274" cy="293196"/>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696107" y="4708618"/>
            <a:ext cx="1117736" cy="0"/>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6"/>
          </p:cNvCxnSpPr>
          <p:nvPr/>
        </p:nvCxnSpPr>
        <p:spPr>
          <a:xfrm flipV="1">
            <a:off x="965673" y="3353109"/>
            <a:ext cx="2848170" cy="1125130"/>
          </a:xfrm>
          <a:prstGeom prst="straightConnector1">
            <a:avLst/>
          </a:prstGeom>
          <a:ln w="38100">
            <a:solidFill>
              <a:srgbClr val="FF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4233591" y="2816055"/>
            <a:ext cx="4645810" cy="1261150"/>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w="38100">
            <a:solidFill>
              <a:srgbClr val="FF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233591" y="4201334"/>
            <a:ext cx="4645810" cy="1014567"/>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233592" y="5307743"/>
            <a:ext cx="4645810" cy="1101942"/>
          </a:xfrm>
          <a:custGeom>
            <a:avLst/>
            <a:gdLst>
              <a:gd name="connsiteX0" fmla="*/ 0 w 4879771"/>
              <a:gd name="connsiteY0" fmla="*/ 537134 h 1101942"/>
              <a:gd name="connsiteX1" fmla="*/ 77987 w 4879771"/>
              <a:gd name="connsiteY1" fmla="*/ 303196 h 1101942"/>
              <a:gd name="connsiteX2" fmla="*/ 200539 w 4879771"/>
              <a:gd name="connsiteY2" fmla="*/ 804491 h 1101942"/>
              <a:gd name="connsiteX3" fmla="*/ 245103 w 4879771"/>
              <a:gd name="connsiteY3" fmla="*/ 358895 h 1101942"/>
              <a:gd name="connsiteX4" fmla="*/ 345372 w 4879771"/>
              <a:gd name="connsiteY4" fmla="*/ 737652 h 1101942"/>
              <a:gd name="connsiteX5" fmla="*/ 412218 w 4879771"/>
              <a:gd name="connsiteY5" fmla="*/ 381175 h 1101942"/>
              <a:gd name="connsiteX6" fmla="*/ 490205 w 4879771"/>
              <a:gd name="connsiteY6" fmla="*/ 670813 h 1101942"/>
              <a:gd name="connsiteX7" fmla="*/ 590475 w 4879771"/>
              <a:gd name="connsiteY7" fmla="*/ 425735 h 1101942"/>
              <a:gd name="connsiteX8" fmla="*/ 657321 w 4879771"/>
              <a:gd name="connsiteY8" fmla="*/ 726512 h 1101942"/>
              <a:gd name="connsiteX9" fmla="*/ 724167 w 4879771"/>
              <a:gd name="connsiteY9" fmla="*/ 124958 h 1101942"/>
              <a:gd name="connsiteX10" fmla="*/ 835577 w 4879771"/>
              <a:gd name="connsiteY10" fmla="*/ 1005010 h 1101942"/>
              <a:gd name="connsiteX11" fmla="*/ 924705 w 4879771"/>
              <a:gd name="connsiteY11" fmla="*/ 425735 h 1101942"/>
              <a:gd name="connsiteX12" fmla="*/ 1169808 w 4879771"/>
              <a:gd name="connsiteY12" fmla="*/ 982730 h 1101942"/>
              <a:gd name="connsiteX13" fmla="*/ 1303500 w 4879771"/>
              <a:gd name="connsiteY13" fmla="*/ 180657 h 1101942"/>
              <a:gd name="connsiteX14" fmla="*/ 1414911 w 4879771"/>
              <a:gd name="connsiteY14" fmla="*/ 659673 h 1101942"/>
              <a:gd name="connsiteX15" fmla="*/ 1548603 w 4879771"/>
              <a:gd name="connsiteY15" fmla="*/ 347756 h 1101942"/>
              <a:gd name="connsiteX16" fmla="*/ 1704578 w 4879771"/>
              <a:gd name="connsiteY16" fmla="*/ 726512 h 1101942"/>
              <a:gd name="connsiteX17" fmla="*/ 1771424 w 4879771"/>
              <a:gd name="connsiteY17" fmla="*/ 503714 h 1101942"/>
              <a:gd name="connsiteX18" fmla="*/ 1882834 w 4879771"/>
              <a:gd name="connsiteY18" fmla="*/ 1094129 h 1101942"/>
              <a:gd name="connsiteX19" fmla="*/ 2038808 w 4879771"/>
              <a:gd name="connsiteY19" fmla="*/ 2419 h 1101942"/>
              <a:gd name="connsiteX20" fmla="*/ 2172501 w 4879771"/>
              <a:gd name="connsiteY20" fmla="*/ 793352 h 1101942"/>
              <a:gd name="connsiteX21" fmla="*/ 2239347 w 4879771"/>
              <a:gd name="connsiteY21" fmla="*/ 581693 h 1101942"/>
              <a:gd name="connsiteX22" fmla="*/ 2272770 w 4879771"/>
              <a:gd name="connsiteY22" fmla="*/ 737652 h 1101942"/>
              <a:gd name="connsiteX23" fmla="*/ 2339616 w 4879771"/>
              <a:gd name="connsiteY23" fmla="*/ 492574 h 1101942"/>
              <a:gd name="connsiteX24" fmla="*/ 2428744 w 4879771"/>
              <a:gd name="connsiteY24" fmla="*/ 737652 h 1101942"/>
              <a:gd name="connsiteX25" fmla="*/ 2495591 w 4879771"/>
              <a:gd name="connsiteY25" fmla="*/ 548274 h 1101942"/>
              <a:gd name="connsiteX26" fmla="*/ 2551296 w 4879771"/>
              <a:gd name="connsiteY26" fmla="*/ 715372 h 1101942"/>
              <a:gd name="connsiteX27" fmla="*/ 2662706 w 4879771"/>
              <a:gd name="connsiteY27" fmla="*/ 325476 h 1101942"/>
              <a:gd name="connsiteX28" fmla="*/ 2796398 w 4879771"/>
              <a:gd name="connsiteY28" fmla="*/ 804491 h 1101942"/>
              <a:gd name="connsiteX29" fmla="*/ 2930091 w 4879771"/>
              <a:gd name="connsiteY29" fmla="*/ 347756 h 1101942"/>
              <a:gd name="connsiteX30" fmla="*/ 3152911 w 4879771"/>
              <a:gd name="connsiteY30" fmla="*/ 1027289 h 1101942"/>
              <a:gd name="connsiteX31" fmla="*/ 3253181 w 4879771"/>
              <a:gd name="connsiteY31" fmla="*/ 603973 h 1101942"/>
              <a:gd name="connsiteX32" fmla="*/ 3353450 w 4879771"/>
              <a:gd name="connsiteY32" fmla="*/ 782212 h 1101942"/>
              <a:gd name="connsiteX33" fmla="*/ 3542847 w 4879771"/>
              <a:gd name="connsiteY33" fmla="*/ 459155 h 1101942"/>
              <a:gd name="connsiteX34" fmla="*/ 3743386 w 4879771"/>
              <a:gd name="connsiteY34" fmla="*/ 949310 h 1101942"/>
              <a:gd name="connsiteX35" fmla="*/ 3966207 w 4879771"/>
              <a:gd name="connsiteY35" fmla="*/ 136098 h 1101942"/>
              <a:gd name="connsiteX36" fmla="*/ 4055335 w 4879771"/>
              <a:gd name="connsiteY36" fmla="*/ 481434 h 1101942"/>
              <a:gd name="connsiteX37" fmla="*/ 4144463 w 4879771"/>
              <a:gd name="connsiteY37" fmla="*/ 69258 h 1101942"/>
              <a:gd name="connsiteX38" fmla="*/ 4244732 w 4879771"/>
              <a:gd name="connsiteY38" fmla="*/ 993870 h 1101942"/>
              <a:gd name="connsiteX39" fmla="*/ 4300437 w 4879771"/>
              <a:gd name="connsiteY39" fmla="*/ 80398 h 1101942"/>
              <a:gd name="connsiteX40" fmla="*/ 4445271 w 4879771"/>
              <a:gd name="connsiteY40" fmla="*/ 1016150 h 1101942"/>
              <a:gd name="connsiteX41" fmla="*/ 4489835 w 4879771"/>
              <a:gd name="connsiteY41" fmla="*/ 136098 h 1101942"/>
              <a:gd name="connsiteX42" fmla="*/ 4590104 w 4879771"/>
              <a:gd name="connsiteY42" fmla="*/ 960450 h 1101942"/>
              <a:gd name="connsiteX43" fmla="*/ 4679232 w 4879771"/>
              <a:gd name="connsiteY43" fmla="*/ 492574 h 1101942"/>
              <a:gd name="connsiteX44" fmla="*/ 4801784 w 4879771"/>
              <a:gd name="connsiteY44" fmla="*/ 737652 h 1101942"/>
              <a:gd name="connsiteX45" fmla="*/ 4879771 w 4879771"/>
              <a:gd name="connsiteY45" fmla="*/ 559414 h 11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79771" h="1101942">
                <a:moveTo>
                  <a:pt x="0" y="537134"/>
                </a:moveTo>
                <a:cubicBezTo>
                  <a:pt x="22282" y="397885"/>
                  <a:pt x="44564" y="258636"/>
                  <a:pt x="77987" y="303196"/>
                </a:cubicBezTo>
                <a:cubicBezTo>
                  <a:pt x="111410" y="347756"/>
                  <a:pt x="172686" y="795208"/>
                  <a:pt x="200539" y="804491"/>
                </a:cubicBezTo>
                <a:cubicBezTo>
                  <a:pt x="228392" y="813774"/>
                  <a:pt x="220964" y="370035"/>
                  <a:pt x="245103" y="358895"/>
                </a:cubicBezTo>
                <a:cubicBezTo>
                  <a:pt x="269242" y="347755"/>
                  <a:pt x="317520" y="733939"/>
                  <a:pt x="345372" y="737652"/>
                </a:cubicBezTo>
                <a:cubicBezTo>
                  <a:pt x="373224" y="741365"/>
                  <a:pt x="388079" y="392315"/>
                  <a:pt x="412218" y="381175"/>
                </a:cubicBezTo>
                <a:cubicBezTo>
                  <a:pt x="436357" y="370035"/>
                  <a:pt x="460495" y="663386"/>
                  <a:pt x="490205" y="670813"/>
                </a:cubicBezTo>
                <a:cubicBezTo>
                  <a:pt x="519915" y="678240"/>
                  <a:pt x="562622" y="416452"/>
                  <a:pt x="590475" y="425735"/>
                </a:cubicBezTo>
                <a:cubicBezTo>
                  <a:pt x="618328" y="435018"/>
                  <a:pt x="635039" y="776641"/>
                  <a:pt x="657321" y="726512"/>
                </a:cubicBezTo>
                <a:cubicBezTo>
                  <a:pt x="679603" y="676383"/>
                  <a:pt x="694458" y="78542"/>
                  <a:pt x="724167" y="124958"/>
                </a:cubicBezTo>
                <a:cubicBezTo>
                  <a:pt x="753876" y="171374"/>
                  <a:pt x="802154" y="954880"/>
                  <a:pt x="835577" y="1005010"/>
                </a:cubicBezTo>
                <a:cubicBezTo>
                  <a:pt x="869000" y="1055140"/>
                  <a:pt x="869000" y="429448"/>
                  <a:pt x="924705" y="425735"/>
                </a:cubicBezTo>
                <a:cubicBezTo>
                  <a:pt x="980410" y="422022"/>
                  <a:pt x="1106676" y="1023576"/>
                  <a:pt x="1169808" y="982730"/>
                </a:cubicBezTo>
                <a:cubicBezTo>
                  <a:pt x="1232940" y="941884"/>
                  <a:pt x="1262650" y="234500"/>
                  <a:pt x="1303500" y="180657"/>
                </a:cubicBezTo>
                <a:cubicBezTo>
                  <a:pt x="1344351" y="126814"/>
                  <a:pt x="1374061" y="631823"/>
                  <a:pt x="1414911" y="659673"/>
                </a:cubicBezTo>
                <a:cubicBezTo>
                  <a:pt x="1455761" y="687523"/>
                  <a:pt x="1500325" y="336616"/>
                  <a:pt x="1548603" y="347756"/>
                </a:cubicBezTo>
                <a:cubicBezTo>
                  <a:pt x="1596881" y="358896"/>
                  <a:pt x="1667441" y="700519"/>
                  <a:pt x="1704578" y="726512"/>
                </a:cubicBezTo>
                <a:cubicBezTo>
                  <a:pt x="1741715" y="752505"/>
                  <a:pt x="1741715" y="442444"/>
                  <a:pt x="1771424" y="503714"/>
                </a:cubicBezTo>
                <a:cubicBezTo>
                  <a:pt x="1801133" y="564984"/>
                  <a:pt x="1838270" y="1177678"/>
                  <a:pt x="1882834" y="1094129"/>
                </a:cubicBezTo>
                <a:cubicBezTo>
                  <a:pt x="1927398" y="1010580"/>
                  <a:pt x="1990530" y="52548"/>
                  <a:pt x="2038808" y="2419"/>
                </a:cubicBezTo>
                <a:cubicBezTo>
                  <a:pt x="2087086" y="-47710"/>
                  <a:pt x="2139078" y="696806"/>
                  <a:pt x="2172501" y="793352"/>
                </a:cubicBezTo>
                <a:cubicBezTo>
                  <a:pt x="2205924" y="889898"/>
                  <a:pt x="2222636" y="590976"/>
                  <a:pt x="2239347" y="581693"/>
                </a:cubicBezTo>
                <a:cubicBezTo>
                  <a:pt x="2256058" y="572410"/>
                  <a:pt x="2256059" y="752505"/>
                  <a:pt x="2272770" y="737652"/>
                </a:cubicBezTo>
                <a:cubicBezTo>
                  <a:pt x="2289482" y="722799"/>
                  <a:pt x="2313620" y="492574"/>
                  <a:pt x="2339616" y="492574"/>
                </a:cubicBezTo>
                <a:cubicBezTo>
                  <a:pt x="2365612" y="492574"/>
                  <a:pt x="2402748" y="728369"/>
                  <a:pt x="2428744" y="737652"/>
                </a:cubicBezTo>
                <a:cubicBezTo>
                  <a:pt x="2454740" y="746935"/>
                  <a:pt x="2475166" y="551987"/>
                  <a:pt x="2495591" y="548274"/>
                </a:cubicBezTo>
                <a:cubicBezTo>
                  <a:pt x="2516016" y="544561"/>
                  <a:pt x="2523444" y="752505"/>
                  <a:pt x="2551296" y="715372"/>
                </a:cubicBezTo>
                <a:cubicBezTo>
                  <a:pt x="2579148" y="678239"/>
                  <a:pt x="2621856" y="310623"/>
                  <a:pt x="2662706" y="325476"/>
                </a:cubicBezTo>
                <a:cubicBezTo>
                  <a:pt x="2703556" y="340329"/>
                  <a:pt x="2751834" y="800778"/>
                  <a:pt x="2796398" y="804491"/>
                </a:cubicBezTo>
                <a:cubicBezTo>
                  <a:pt x="2840962" y="808204"/>
                  <a:pt x="2870672" y="310623"/>
                  <a:pt x="2930091" y="347756"/>
                </a:cubicBezTo>
                <a:cubicBezTo>
                  <a:pt x="2989510" y="384889"/>
                  <a:pt x="3099063" y="984586"/>
                  <a:pt x="3152911" y="1027289"/>
                </a:cubicBezTo>
                <a:cubicBezTo>
                  <a:pt x="3206759" y="1069992"/>
                  <a:pt x="3219758" y="644819"/>
                  <a:pt x="3253181" y="603973"/>
                </a:cubicBezTo>
                <a:cubicBezTo>
                  <a:pt x="3286604" y="563127"/>
                  <a:pt x="3305172" y="806348"/>
                  <a:pt x="3353450" y="782212"/>
                </a:cubicBezTo>
                <a:cubicBezTo>
                  <a:pt x="3401728" y="758076"/>
                  <a:pt x="3477858" y="431305"/>
                  <a:pt x="3542847" y="459155"/>
                </a:cubicBezTo>
                <a:cubicBezTo>
                  <a:pt x="3607836" y="487005"/>
                  <a:pt x="3672826" y="1003153"/>
                  <a:pt x="3743386" y="949310"/>
                </a:cubicBezTo>
                <a:cubicBezTo>
                  <a:pt x="3813946" y="895467"/>
                  <a:pt x="3914216" y="214077"/>
                  <a:pt x="3966207" y="136098"/>
                </a:cubicBezTo>
                <a:cubicBezTo>
                  <a:pt x="4018198" y="58119"/>
                  <a:pt x="4025626" y="492574"/>
                  <a:pt x="4055335" y="481434"/>
                </a:cubicBezTo>
                <a:cubicBezTo>
                  <a:pt x="4085044" y="470294"/>
                  <a:pt x="4112897" y="-16148"/>
                  <a:pt x="4144463" y="69258"/>
                </a:cubicBezTo>
                <a:cubicBezTo>
                  <a:pt x="4176029" y="154664"/>
                  <a:pt x="4218736" y="992013"/>
                  <a:pt x="4244732" y="993870"/>
                </a:cubicBezTo>
                <a:cubicBezTo>
                  <a:pt x="4270728" y="995727"/>
                  <a:pt x="4267014" y="76685"/>
                  <a:pt x="4300437" y="80398"/>
                </a:cubicBezTo>
                <a:cubicBezTo>
                  <a:pt x="4333860" y="84111"/>
                  <a:pt x="4413705" y="1006867"/>
                  <a:pt x="4445271" y="1016150"/>
                </a:cubicBezTo>
                <a:cubicBezTo>
                  <a:pt x="4476837" y="1025433"/>
                  <a:pt x="4465696" y="145381"/>
                  <a:pt x="4489835" y="136098"/>
                </a:cubicBezTo>
                <a:cubicBezTo>
                  <a:pt x="4513974" y="126815"/>
                  <a:pt x="4558538" y="901037"/>
                  <a:pt x="4590104" y="960450"/>
                </a:cubicBezTo>
                <a:cubicBezTo>
                  <a:pt x="4621670" y="1019863"/>
                  <a:pt x="4643952" y="529707"/>
                  <a:pt x="4679232" y="492574"/>
                </a:cubicBezTo>
                <a:cubicBezTo>
                  <a:pt x="4714512" y="455441"/>
                  <a:pt x="4768361" y="726512"/>
                  <a:pt x="4801784" y="737652"/>
                </a:cubicBezTo>
                <a:cubicBezTo>
                  <a:pt x="4835207" y="748792"/>
                  <a:pt x="4879771" y="559414"/>
                  <a:pt x="4879771" y="559414"/>
                </a:cubicBezTo>
              </a:path>
            </a:pathLst>
          </a:custGeom>
          <a:ln w="381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lide Number Placeholder 7">
            <a:extLst>
              <a:ext uri="{FF2B5EF4-FFF2-40B4-BE49-F238E27FC236}">
                <a16:creationId xmlns:a16="http://schemas.microsoft.com/office/drawing/2014/main" id="{D8688F64-9549-7D44-A004-3F3520319D98}"/>
              </a:ext>
            </a:extLst>
          </p:cNvPr>
          <p:cNvSpPr>
            <a:spLocks noGrp="1"/>
          </p:cNvSpPr>
          <p:nvPr>
            <p:ph type="sldNum" sz="quarter" idx="12"/>
          </p:nvPr>
        </p:nvSpPr>
        <p:spPr/>
        <p:txBody>
          <a:bodyPr/>
          <a:lstStyle/>
          <a:p>
            <a:fld id="{EB758557-4864-B843-846A-CC5B038DA050}" type="slidenum">
              <a:rPr lang="en-US" smtClean="0"/>
              <a:t>23</a:t>
            </a:fld>
            <a:endParaRPr lang="en-US"/>
          </a:p>
        </p:txBody>
      </p:sp>
    </p:spTree>
    <p:extLst>
      <p:ext uri="{BB962C8B-B14F-4D97-AF65-F5344CB8AC3E}">
        <p14:creationId xmlns:p14="http://schemas.microsoft.com/office/powerpoint/2010/main" val="296846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000"/>
                                        <p:tgtEl>
                                          <p:spTgt spid="15"/>
                                        </p:tgtEl>
                                      </p:cBhvr>
                                    </p:animEffect>
                                  </p:childTnLst>
                                </p:cTn>
                              </p:par>
                              <p:par>
                                <p:cTn id="22" presetID="22" presetClass="entr" presetSubtype="8" fill="hold" grpId="1"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2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par>
                                <p:cTn id="33" presetID="22" presetClass="entr" presetSubtype="8"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4.98785E-6 2.452E-6 L -0.00243 0.19523 " pathEditMode="relative" rAng="0" ptsTypes="AA">
                                      <p:cBhvr>
                                        <p:cTn id="39" dur="2000" fill="hold"/>
                                        <p:tgtEl>
                                          <p:spTgt spid="19"/>
                                        </p:tgtEl>
                                        <p:attrNameLst>
                                          <p:attrName>ppt_x</p:attrName>
                                          <p:attrName>ppt_y</p:attrName>
                                        </p:attrNameLst>
                                      </p:cBhvr>
                                      <p:rCtr x="-121" y="9762"/>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2.93852E-6 1.70528E-6 L -2.93852E-6 -0.133 " pathEditMode="relative" rAng="0" ptsTypes="AA">
                                      <p:cBhvr>
                                        <p:cTn id="43" dur="2000" fill="hold"/>
                                        <p:tgtEl>
                                          <p:spTgt spid="21"/>
                                        </p:tgtEl>
                                        <p:attrNameLst>
                                          <p:attrName>ppt_x</p:attrName>
                                          <p:attrName>ppt_y</p:attrName>
                                        </p:attrNameLst>
                                      </p:cBhvr>
                                      <p:rCtr x="0" y="-66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animBg="1"/>
      <p:bldP spid="19" grpId="1" animBg="1"/>
      <p:bldP spid="20" grpId="0"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Connectivity Networks</a:t>
            </a:r>
          </a:p>
        </p:txBody>
      </p:sp>
      <p:pic>
        <p:nvPicPr>
          <p:cNvPr id="7"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125" y="1537306"/>
            <a:ext cx="6451600" cy="4572000"/>
          </a:xfrm>
          <a:prstGeom prst="rect">
            <a:avLst/>
          </a:prstGeom>
        </p:spPr>
      </p:pic>
      <p:sp>
        <p:nvSpPr>
          <p:cNvPr id="5" name="TextBox 4"/>
          <p:cNvSpPr txBox="1"/>
          <p:nvPr/>
        </p:nvSpPr>
        <p:spPr>
          <a:xfrm>
            <a:off x="7514152" y="6488668"/>
            <a:ext cx="1629848" cy="369332"/>
          </a:xfrm>
          <a:prstGeom prst="rect">
            <a:avLst/>
          </a:prstGeom>
          <a:noFill/>
        </p:spPr>
        <p:txBody>
          <a:bodyPr wrap="none" rtlCol="0">
            <a:spAutoFit/>
          </a:bodyPr>
          <a:lstStyle/>
          <a:p>
            <a:r>
              <a:rPr lang="en-US" dirty="0"/>
              <a:t>Yeo, et al. 2011</a:t>
            </a:r>
          </a:p>
        </p:txBody>
      </p:sp>
      <p:sp>
        <p:nvSpPr>
          <p:cNvPr id="3" name="Slide Number Placeholder 2">
            <a:extLst>
              <a:ext uri="{FF2B5EF4-FFF2-40B4-BE49-F238E27FC236}">
                <a16:creationId xmlns:a16="http://schemas.microsoft.com/office/drawing/2014/main" id="{6E01B4FE-5796-2448-A079-DEBA67FF2952}"/>
              </a:ext>
            </a:extLst>
          </p:cNvPr>
          <p:cNvSpPr>
            <a:spLocks noGrp="1"/>
          </p:cNvSpPr>
          <p:nvPr>
            <p:ph type="sldNum" sz="quarter" idx="12"/>
          </p:nvPr>
        </p:nvSpPr>
        <p:spPr/>
        <p:txBody>
          <a:bodyPr/>
          <a:lstStyle/>
          <a:p>
            <a:fld id="{EB758557-4864-B843-846A-CC5B038DA050}" type="slidenum">
              <a:rPr lang="en-US" smtClean="0"/>
              <a:t>24</a:t>
            </a:fld>
            <a:endParaRPr lang="en-US"/>
          </a:p>
        </p:txBody>
      </p:sp>
    </p:spTree>
    <p:extLst>
      <p:ext uri="{BB962C8B-B14F-4D97-AF65-F5344CB8AC3E}">
        <p14:creationId xmlns:p14="http://schemas.microsoft.com/office/powerpoint/2010/main" val="1386158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345A1-1E2A-FC43-BD0C-AA911E7D2C81}"/>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Resting State Networks</a:t>
            </a:r>
          </a:p>
        </p:txBody>
      </p:sp>
      <p:sp>
        <p:nvSpPr>
          <p:cNvPr id="4" name="Slide Number Placeholder 3">
            <a:extLst>
              <a:ext uri="{FF2B5EF4-FFF2-40B4-BE49-F238E27FC236}">
                <a16:creationId xmlns:a16="http://schemas.microsoft.com/office/drawing/2014/main" id="{73CDC96E-1E8D-014C-ACDF-0EAC5948B189}"/>
              </a:ext>
            </a:extLst>
          </p:cNvPr>
          <p:cNvSpPr>
            <a:spLocks noGrp="1"/>
          </p:cNvSpPr>
          <p:nvPr>
            <p:ph type="sldNum" sz="quarter" idx="12"/>
          </p:nvPr>
        </p:nvSpPr>
        <p:spPr/>
        <p:txBody>
          <a:bodyPr/>
          <a:lstStyle/>
          <a:p>
            <a:fld id="{22DEBE38-50D4-3A44-892D-B8FC7ED8BB67}" type="slidenum">
              <a:rPr lang="en-US" smtClean="0"/>
              <a:t>25</a:t>
            </a:fld>
            <a:endParaRPr lang="en-US"/>
          </a:p>
        </p:txBody>
      </p:sp>
      <p:pic>
        <p:nvPicPr>
          <p:cNvPr id="5" name="Picture 4">
            <a:extLst>
              <a:ext uri="{FF2B5EF4-FFF2-40B4-BE49-F238E27FC236}">
                <a16:creationId xmlns:a16="http://schemas.microsoft.com/office/drawing/2014/main" id="{3EFF959B-05F1-5A45-809E-EF9AA77D7C9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1175" y="1858608"/>
            <a:ext cx="3480121" cy="4555092"/>
          </a:xfrm>
          <a:prstGeom prst="rect">
            <a:avLst/>
          </a:prstGeom>
        </p:spPr>
      </p:pic>
      <p:pic>
        <p:nvPicPr>
          <p:cNvPr id="6" name="Picture 5">
            <a:extLst>
              <a:ext uri="{FF2B5EF4-FFF2-40B4-BE49-F238E27FC236}">
                <a16:creationId xmlns:a16="http://schemas.microsoft.com/office/drawing/2014/main" id="{598176CF-3969-C446-9EB0-3CB27FF12D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8750" y="1973350"/>
            <a:ext cx="2387823" cy="2320963"/>
          </a:xfrm>
          <a:prstGeom prst="rect">
            <a:avLst/>
          </a:prstGeom>
        </p:spPr>
      </p:pic>
      <p:sp>
        <p:nvSpPr>
          <p:cNvPr id="8" name="TextBox 7">
            <a:extLst>
              <a:ext uri="{FF2B5EF4-FFF2-40B4-BE49-F238E27FC236}">
                <a16:creationId xmlns:a16="http://schemas.microsoft.com/office/drawing/2014/main" id="{A9F82A96-5214-EC4E-B203-79AC8D871975}"/>
              </a:ext>
            </a:extLst>
          </p:cNvPr>
          <p:cNvSpPr txBox="1"/>
          <p:nvPr/>
        </p:nvSpPr>
        <p:spPr>
          <a:xfrm>
            <a:off x="444702" y="6413701"/>
            <a:ext cx="2599879"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rPr>
              <a:t>Yeo, et al. 2011 </a:t>
            </a:r>
            <a:r>
              <a:rPr lang="en-US" sz="1400" i="1" dirty="0">
                <a:latin typeface="Helvetica Neue Light" panose="02000403000000020004" pitchFamily="2" charset="0"/>
                <a:ea typeface="Helvetica Neue Light" panose="02000403000000020004" pitchFamily="2" charset="0"/>
              </a:rPr>
              <a:t>(J. </a:t>
            </a:r>
            <a:r>
              <a:rPr lang="en-US" sz="1400" i="1" dirty="0" err="1">
                <a:latin typeface="Helvetica Neue Light" panose="02000403000000020004" pitchFamily="2" charset="0"/>
                <a:ea typeface="Helvetica Neue Light" panose="02000403000000020004" pitchFamily="2" charset="0"/>
              </a:rPr>
              <a:t>Neurophys</a:t>
            </a:r>
            <a:r>
              <a:rPr lang="en-US" sz="1400" i="1" dirty="0">
                <a:latin typeface="Helvetica Neue Light" panose="02000403000000020004" pitchFamily="2" charset="0"/>
                <a:ea typeface="Helvetica Neue Light" panose="02000403000000020004" pitchFamily="2" charset="0"/>
              </a:rPr>
              <a:t>.)</a:t>
            </a:r>
          </a:p>
        </p:txBody>
      </p:sp>
      <p:sp>
        <p:nvSpPr>
          <p:cNvPr id="9" name="TextBox 8">
            <a:extLst>
              <a:ext uri="{FF2B5EF4-FFF2-40B4-BE49-F238E27FC236}">
                <a16:creationId xmlns:a16="http://schemas.microsoft.com/office/drawing/2014/main" id="{E3EE800F-F109-7848-9CAC-E8FEAFBB1876}"/>
              </a:ext>
            </a:extLst>
          </p:cNvPr>
          <p:cNvSpPr txBox="1"/>
          <p:nvPr/>
        </p:nvSpPr>
        <p:spPr>
          <a:xfrm>
            <a:off x="691175" y="1489275"/>
            <a:ext cx="3480121" cy="369332"/>
          </a:xfrm>
          <a:prstGeom prst="rect">
            <a:avLst/>
          </a:prstGeom>
          <a:noFill/>
        </p:spPr>
        <p:txBody>
          <a:bodyPr wrap="square" rtlCol="0">
            <a:spAutoFit/>
          </a:bodyPr>
          <a:lstStyle/>
          <a:p>
            <a:pPr algn="ctr"/>
            <a:r>
              <a:rPr lang="en-US" dirty="0">
                <a:latin typeface="Helvetica Neue Light" panose="02000403000000020004" pitchFamily="2" charset="0"/>
                <a:ea typeface="Helvetica Neue Light" panose="02000403000000020004" pitchFamily="2" charset="0"/>
              </a:rPr>
              <a:t>7-Network Parcellation</a:t>
            </a:r>
          </a:p>
        </p:txBody>
      </p:sp>
    </p:spTree>
    <p:extLst>
      <p:ext uri="{BB962C8B-B14F-4D97-AF65-F5344CB8AC3E}">
        <p14:creationId xmlns:p14="http://schemas.microsoft.com/office/powerpoint/2010/main" val="232423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FBC48-ABE1-F341-9BA0-94331287CF60}"/>
              </a:ext>
            </a:extLst>
          </p:cNvPr>
          <p:cNvSpPr>
            <a:spLocks noGrp="1"/>
          </p:cNvSpPr>
          <p:nvPr>
            <p:ph type="title"/>
          </p:nvPr>
        </p:nvSpPr>
        <p:spPr/>
        <p:txBody>
          <a:bodyPr/>
          <a:lstStyle/>
          <a:p>
            <a:r>
              <a:rPr lang="en-US" dirty="0"/>
              <a:t>Dorsal Attention</a:t>
            </a:r>
          </a:p>
        </p:txBody>
      </p:sp>
      <p:pic>
        <p:nvPicPr>
          <p:cNvPr id="5" name="Content Placeholder 4">
            <a:extLst>
              <a:ext uri="{FF2B5EF4-FFF2-40B4-BE49-F238E27FC236}">
                <a16:creationId xmlns:a16="http://schemas.microsoft.com/office/drawing/2014/main" id="{A988791C-58A9-C542-A9DD-8932797FBAE1}"/>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ackgroundRemoval t="2780" b="93778" l="6943" r="91203"/>
                    </a14:imgEffect>
                  </a14:imgLayer>
                </a14:imgProps>
              </a:ext>
              <a:ext uri="{28A0092B-C50C-407E-A947-70E740481C1C}">
                <a14:useLocalDpi xmlns:a14="http://schemas.microsoft.com/office/drawing/2010/main"/>
              </a:ext>
            </a:extLst>
          </a:blip>
          <a:srcRect/>
          <a:stretch/>
        </p:blipFill>
        <p:spPr>
          <a:xfrm>
            <a:off x="6486266" y="2873539"/>
            <a:ext cx="2237969" cy="1491979"/>
          </a:xfrm>
        </p:spPr>
      </p:pic>
      <p:pic>
        <p:nvPicPr>
          <p:cNvPr id="7" name="Picture 6">
            <a:extLst>
              <a:ext uri="{FF2B5EF4-FFF2-40B4-BE49-F238E27FC236}">
                <a16:creationId xmlns:a16="http://schemas.microsoft.com/office/drawing/2014/main" id="{5B489648-AD9F-B545-979B-7ED2749FCD1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944" b="89970" l="9993" r="95396"/>
                    </a14:imgEffect>
                  </a14:imgLayer>
                </a14:imgProps>
              </a:ext>
              <a:ext uri="{28A0092B-C50C-407E-A947-70E740481C1C}">
                <a14:useLocalDpi xmlns:a14="http://schemas.microsoft.com/office/drawing/2010/main"/>
              </a:ext>
            </a:extLst>
          </a:blip>
          <a:srcRect/>
          <a:stretch/>
        </p:blipFill>
        <p:spPr>
          <a:xfrm>
            <a:off x="6431825" y="1374033"/>
            <a:ext cx="2169660" cy="1726200"/>
          </a:xfrm>
          <a:prstGeom prst="rect">
            <a:avLst/>
          </a:prstGeom>
        </p:spPr>
      </p:pic>
      <p:pic>
        <p:nvPicPr>
          <p:cNvPr id="9" name="Picture 8">
            <a:extLst>
              <a:ext uri="{FF2B5EF4-FFF2-40B4-BE49-F238E27FC236}">
                <a16:creationId xmlns:a16="http://schemas.microsoft.com/office/drawing/2014/main" id="{B53EC9B8-0A6C-C04C-A4A7-F443A0529075}"/>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987" b="92327" l="6480" r="94407"/>
                    </a14:imgEffect>
                  </a14:imgLayer>
                </a14:imgProps>
              </a:ext>
              <a:ext uri="{28A0092B-C50C-407E-A947-70E740481C1C}">
                <a14:useLocalDpi xmlns:a14="http://schemas.microsoft.com/office/drawing/2010/main"/>
              </a:ext>
            </a:extLst>
          </a:blip>
          <a:srcRect/>
          <a:stretch/>
        </p:blipFill>
        <p:spPr>
          <a:xfrm>
            <a:off x="4568389" y="2807758"/>
            <a:ext cx="2040627" cy="1623540"/>
          </a:xfrm>
          <a:prstGeom prst="rect">
            <a:avLst/>
          </a:prstGeom>
        </p:spPr>
      </p:pic>
      <p:pic>
        <p:nvPicPr>
          <p:cNvPr id="11" name="Picture 10">
            <a:extLst>
              <a:ext uri="{FF2B5EF4-FFF2-40B4-BE49-F238E27FC236}">
                <a16:creationId xmlns:a16="http://schemas.microsoft.com/office/drawing/2014/main" id="{30F31518-831E-C84E-8154-A6019439819C}"/>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2116" b="94408" l="4570" r="98090"/>
                    </a14:imgEffect>
                  </a14:imgLayer>
                </a14:imgProps>
              </a:ext>
              <a:ext uri="{28A0092B-C50C-407E-A947-70E740481C1C}">
                <a14:useLocalDpi xmlns:a14="http://schemas.microsoft.com/office/drawing/2010/main"/>
              </a:ext>
            </a:extLst>
          </a:blip>
          <a:srcRect/>
          <a:stretch/>
        </p:blipFill>
        <p:spPr>
          <a:xfrm>
            <a:off x="4568389" y="1590535"/>
            <a:ext cx="2040627" cy="1381275"/>
          </a:xfrm>
          <a:prstGeom prst="rect">
            <a:avLst/>
          </a:prstGeom>
        </p:spPr>
      </p:pic>
      <p:sp>
        <p:nvSpPr>
          <p:cNvPr id="12" name="TextBox 11">
            <a:extLst>
              <a:ext uri="{FF2B5EF4-FFF2-40B4-BE49-F238E27FC236}">
                <a16:creationId xmlns:a16="http://schemas.microsoft.com/office/drawing/2014/main" id="{A4440BB0-15FD-3849-B8A1-D513DDC18983}"/>
              </a:ext>
            </a:extLst>
          </p:cNvPr>
          <p:cNvSpPr txBox="1"/>
          <p:nvPr/>
        </p:nvSpPr>
        <p:spPr>
          <a:xfrm>
            <a:off x="765314" y="1590534"/>
            <a:ext cx="380307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Top-down directed attention</a:t>
            </a:r>
          </a:p>
          <a:p>
            <a:pPr marL="285750" indent="-285750">
              <a:buFont typeface="Arial" panose="020B0604020202020204" pitchFamily="34" charset="0"/>
              <a:buChar char="•"/>
            </a:pPr>
            <a:r>
              <a:rPr lang="en-US" sz="2800" dirty="0"/>
              <a:t>Attending to the external world</a:t>
            </a:r>
          </a:p>
          <a:p>
            <a:pPr marL="285750" indent="-285750">
              <a:buFont typeface="Arial" panose="020B0604020202020204" pitchFamily="34" charset="0"/>
              <a:buChar char="•"/>
            </a:pPr>
            <a:r>
              <a:rPr lang="en-US" sz="2800" dirty="0"/>
              <a:t>Multiple-object tracking, visuospatial attention/working-memory</a:t>
            </a:r>
          </a:p>
          <a:p>
            <a:pPr marL="285750" indent="-285750">
              <a:buFont typeface="Arial" panose="020B0604020202020204" pitchFamily="34" charset="0"/>
              <a:buChar char="•"/>
            </a:pPr>
            <a:endParaRPr lang="en-US" sz="2800" dirty="0"/>
          </a:p>
        </p:txBody>
      </p:sp>
      <p:pic>
        <p:nvPicPr>
          <p:cNvPr id="13" name="Picture 12">
            <a:extLst>
              <a:ext uri="{FF2B5EF4-FFF2-40B4-BE49-F238E27FC236}">
                <a16:creationId xmlns:a16="http://schemas.microsoft.com/office/drawing/2014/main" id="{B15D952B-CDC7-DA48-A72F-54C9A7DE9AAF}"/>
              </a:ext>
            </a:extLst>
          </p:cNvPr>
          <p:cNvPicPr>
            <a:picLocks noChangeAspect="1"/>
          </p:cNvPicPr>
          <p:nvPr/>
        </p:nvPicPr>
        <p:blipFill>
          <a:blip r:embed="rId11"/>
          <a:stretch>
            <a:fillRect/>
          </a:stretch>
        </p:blipFill>
        <p:spPr>
          <a:xfrm>
            <a:off x="3572285" y="4849121"/>
            <a:ext cx="5029200" cy="1828800"/>
          </a:xfrm>
          <a:prstGeom prst="rect">
            <a:avLst/>
          </a:prstGeom>
        </p:spPr>
      </p:pic>
      <p:sp>
        <p:nvSpPr>
          <p:cNvPr id="14" name="Slide Number Placeholder 13">
            <a:extLst>
              <a:ext uri="{FF2B5EF4-FFF2-40B4-BE49-F238E27FC236}">
                <a16:creationId xmlns:a16="http://schemas.microsoft.com/office/drawing/2014/main" id="{0859DE50-3B25-8843-93BA-B54DADCB5A03}"/>
              </a:ext>
            </a:extLst>
          </p:cNvPr>
          <p:cNvSpPr>
            <a:spLocks noGrp="1"/>
          </p:cNvSpPr>
          <p:nvPr>
            <p:ph type="sldNum" sz="quarter" idx="12"/>
          </p:nvPr>
        </p:nvSpPr>
        <p:spPr/>
        <p:txBody>
          <a:bodyPr/>
          <a:lstStyle/>
          <a:p>
            <a:fld id="{EB758557-4864-B843-846A-CC5B038DA050}" type="slidenum">
              <a:rPr lang="en-US" smtClean="0"/>
              <a:t>26</a:t>
            </a:fld>
            <a:endParaRPr lang="en-US"/>
          </a:p>
        </p:txBody>
      </p:sp>
    </p:spTree>
    <p:extLst>
      <p:ext uri="{BB962C8B-B14F-4D97-AF65-F5344CB8AC3E}">
        <p14:creationId xmlns:p14="http://schemas.microsoft.com/office/powerpoint/2010/main" val="18938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03A95-6717-B74D-A824-10A33D7D85E0}"/>
              </a:ext>
            </a:extLst>
          </p:cNvPr>
          <p:cNvSpPr>
            <a:spLocks noGrp="1"/>
          </p:cNvSpPr>
          <p:nvPr>
            <p:ph type="title"/>
          </p:nvPr>
        </p:nvSpPr>
        <p:spPr/>
        <p:txBody>
          <a:bodyPr/>
          <a:lstStyle/>
          <a:p>
            <a:r>
              <a:rPr lang="en-US" dirty="0"/>
              <a:t>Default Mode</a:t>
            </a:r>
          </a:p>
        </p:txBody>
      </p:sp>
      <p:pic>
        <p:nvPicPr>
          <p:cNvPr id="7" name="Picture 6">
            <a:extLst>
              <a:ext uri="{FF2B5EF4-FFF2-40B4-BE49-F238E27FC236}">
                <a16:creationId xmlns:a16="http://schemas.microsoft.com/office/drawing/2014/main" id="{B7EFCE85-355B-9F4B-9BC2-0CF3071C576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ackgroundRemoval t="3393" b="94086" l="2682" r="97631"/>
                    </a14:imgEffect>
                  </a14:imgLayer>
                </a14:imgProps>
              </a:ext>
              <a:ext uri="{28A0092B-C50C-407E-A947-70E740481C1C}">
                <a14:useLocalDpi xmlns:a14="http://schemas.microsoft.com/office/drawing/2010/main"/>
              </a:ext>
            </a:extLst>
          </a:blip>
          <a:srcRect/>
          <a:stretch/>
        </p:blipFill>
        <p:spPr>
          <a:xfrm>
            <a:off x="6725082" y="2034904"/>
            <a:ext cx="2236105" cy="1606462"/>
          </a:xfrm>
          <a:prstGeom prst="rect">
            <a:avLst/>
          </a:prstGeom>
        </p:spPr>
      </p:pic>
      <p:pic>
        <p:nvPicPr>
          <p:cNvPr id="9" name="Picture 8">
            <a:extLst>
              <a:ext uri="{FF2B5EF4-FFF2-40B4-BE49-F238E27FC236}">
                <a16:creationId xmlns:a16="http://schemas.microsoft.com/office/drawing/2014/main" id="{EE480DD7-2731-2746-AC12-B4358A2855D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538" b="94093" l="3268" r="93762"/>
                    </a14:imgEffect>
                  </a14:imgLayer>
                </a14:imgProps>
              </a:ext>
              <a:ext uri="{28A0092B-C50C-407E-A947-70E740481C1C}">
                <a14:useLocalDpi xmlns:a14="http://schemas.microsoft.com/office/drawing/2010/main"/>
              </a:ext>
            </a:extLst>
          </a:blip>
          <a:srcRect/>
          <a:stretch/>
        </p:blipFill>
        <p:spPr>
          <a:xfrm>
            <a:off x="6680555" y="418531"/>
            <a:ext cx="2267002" cy="1595822"/>
          </a:xfrm>
          <a:prstGeom prst="rect">
            <a:avLst/>
          </a:prstGeom>
        </p:spPr>
      </p:pic>
      <p:pic>
        <p:nvPicPr>
          <p:cNvPr id="11" name="Picture 10">
            <a:extLst>
              <a:ext uri="{FF2B5EF4-FFF2-40B4-BE49-F238E27FC236}">
                <a16:creationId xmlns:a16="http://schemas.microsoft.com/office/drawing/2014/main" id="{53794478-DFC7-2E46-A96E-2060DC1E6EC1}"/>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4108" b="94890" l="2848" r="96709"/>
                    </a14:imgEffect>
                  </a14:imgLayer>
                </a14:imgProps>
              </a:ext>
              <a:ext uri="{28A0092B-C50C-407E-A947-70E740481C1C}">
                <a14:useLocalDpi xmlns:a14="http://schemas.microsoft.com/office/drawing/2010/main"/>
              </a:ext>
            </a:extLst>
          </a:blip>
          <a:srcRect/>
          <a:stretch/>
        </p:blipFill>
        <p:spPr>
          <a:xfrm>
            <a:off x="4403035" y="2034904"/>
            <a:ext cx="2106100" cy="1554459"/>
          </a:xfrm>
          <a:prstGeom prst="rect">
            <a:avLst/>
          </a:prstGeom>
        </p:spPr>
      </p:pic>
      <p:pic>
        <p:nvPicPr>
          <p:cNvPr id="13" name="Picture 12">
            <a:extLst>
              <a:ext uri="{FF2B5EF4-FFF2-40B4-BE49-F238E27FC236}">
                <a16:creationId xmlns:a16="http://schemas.microsoft.com/office/drawing/2014/main" id="{4A7E7E60-F766-7341-8390-38BBB55DE6BF}"/>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2920" b="95441" l="5222" r="96168"/>
                    </a14:imgEffect>
                  </a14:imgLayer>
                </a14:imgProps>
              </a:ext>
              <a:ext uri="{28A0092B-C50C-407E-A947-70E740481C1C}">
                <a14:useLocalDpi xmlns:a14="http://schemas.microsoft.com/office/drawing/2010/main"/>
              </a:ext>
            </a:extLst>
          </a:blip>
          <a:srcRect/>
          <a:stretch/>
        </p:blipFill>
        <p:spPr>
          <a:xfrm>
            <a:off x="4314154" y="499709"/>
            <a:ext cx="2296775" cy="1519792"/>
          </a:xfrm>
          <a:prstGeom prst="rect">
            <a:avLst/>
          </a:prstGeom>
        </p:spPr>
      </p:pic>
      <p:sp>
        <p:nvSpPr>
          <p:cNvPr id="14" name="TextBox 13">
            <a:extLst>
              <a:ext uri="{FF2B5EF4-FFF2-40B4-BE49-F238E27FC236}">
                <a16:creationId xmlns:a16="http://schemas.microsoft.com/office/drawing/2014/main" id="{C54B2817-77CE-7048-97FD-2FCBF35D8B0D}"/>
              </a:ext>
            </a:extLst>
          </p:cNvPr>
          <p:cNvSpPr txBox="1"/>
          <p:nvPr/>
        </p:nvSpPr>
        <p:spPr>
          <a:xfrm>
            <a:off x="765314" y="1590534"/>
            <a:ext cx="380307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Introspection, imagination, memory</a:t>
            </a:r>
          </a:p>
          <a:p>
            <a:pPr marL="285750" indent="-285750">
              <a:buFont typeface="Arial" panose="020B0604020202020204" pitchFamily="34" charset="0"/>
              <a:buChar char="•"/>
            </a:pPr>
            <a:r>
              <a:rPr lang="en-US" sz="2800" dirty="0"/>
              <a:t>“Internal world”</a:t>
            </a:r>
          </a:p>
          <a:p>
            <a:pPr marL="285750" indent="-285750">
              <a:buFont typeface="Arial" panose="020B0604020202020204" pitchFamily="34" charset="0"/>
              <a:buChar char="•"/>
            </a:pPr>
            <a:r>
              <a:rPr lang="en-US" sz="2800" dirty="0"/>
              <a:t>Activated when subjects are “at rest”</a:t>
            </a:r>
          </a:p>
          <a:p>
            <a:pPr marL="285750" indent="-285750">
              <a:buFont typeface="Arial" panose="020B0604020202020204" pitchFamily="34" charset="0"/>
              <a:buChar char="•"/>
            </a:pPr>
            <a:r>
              <a:rPr lang="en-US" sz="2800" dirty="0"/>
              <a:t>Anti-correlated with Dorsal Attention Activity</a:t>
            </a:r>
          </a:p>
          <a:p>
            <a:pPr marL="285750" indent="-285750">
              <a:buFont typeface="Arial" panose="020B0604020202020204" pitchFamily="34" charset="0"/>
              <a:buChar char="•"/>
            </a:pPr>
            <a:endParaRPr lang="en-US" sz="2800" dirty="0"/>
          </a:p>
        </p:txBody>
      </p:sp>
      <p:pic>
        <p:nvPicPr>
          <p:cNvPr id="17" name="Picture 16">
            <a:extLst>
              <a:ext uri="{FF2B5EF4-FFF2-40B4-BE49-F238E27FC236}">
                <a16:creationId xmlns:a16="http://schemas.microsoft.com/office/drawing/2014/main" id="{29107E31-4EB5-FF4A-B1D3-3A6AAAA6982A}"/>
              </a:ext>
            </a:extLst>
          </p:cNvPr>
          <p:cNvPicPr>
            <a:picLocks noChangeAspect="1"/>
          </p:cNvPicPr>
          <p:nvPr/>
        </p:nvPicPr>
        <p:blipFill rotWithShape="1">
          <a:blip r:embed="rId11"/>
          <a:srcRect l="3468" t="2823" r="2898" b="30228"/>
          <a:stretch/>
        </p:blipFill>
        <p:spPr>
          <a:xfrm>
            <a:off x="4742142" y="3911721"/>
            <a:ext cx="3965880" cy="2772477"/>
          </a:xfrm>
          <a:prstGeom prst="rect">
            <a:avLst/>
          </a:prstGeom>
        </p:spPr>
      </p:pic>
      <p:sp>
        <p:nvSpPr>
          <p:cNvPr id="19" name="TextBox 18">
            <a:extLst>
              <a:ext uri="{FF2B5EF4-FFF2-40B4-BE49-F238E27FC236}">
                <a16:creationId xmlns:a16="http://schemas.microsoft.com/office/drawing/2014/main" id="{751B0C30-D1F6-094B-9B41-1FF051B506B7}"/>
              </a:ext>
            </a:extLst>
          </p:cNvPr>
          <p:cNvSpPr txBox="1"/>
          <p:nvPr/>
        </p:nvSpPr>
        <p:spPr>
          <a:xfrm>
            <a:off x="3256671" y="6352877"/>
            <a:ext cx="1543179" cy="369332"/>
          </a:xfrm>
          <a:prstGeom prst="rect">
            <a:avLst/>
          </a:prstGeom>
          <a:noFill/>
        </p:spPr>
        <p:txBody>
          <a:bodyPr wrap="none" rtlCol="0">
            <a:spAutoFit/>
          </a:bodyPr>
          <a:lstStyle/>
          <a:p>
            <a:r>
              <a:rPr lang="en-US" dirty="0"/>
              <a:t>Fox et al. 2005</a:t>
            </a:r>
          </a:p>
        </p:txBody>
      </p:sp>
      <p:sp>
        <p:nvSpPr>
          <p:cNvPr id="20" name="Slide Number Placeholder 19">
            <a:extLst>
              <a:ext uri="{FF2B5EF4-FFF2-40B4-BE49-F238E27FC236}">
                <a16:creationId xmlns:a16="http://schemas.microsoft.com/office/drawing/2014/main" id="{1B11160B-3EAD-2949-9869-537F82BBE10B}"/>
              </a:ext>
            </a:extLst>
          </p:cNvPr>
          <p:cNvSpPr>
            <a:spLocks noGrp="1"/>
          </p:cNvSpPr>
          <p:nvPr>
            <p:ph type="sldNum" sz="quarter" idx="12"/>
          </p:nvPr>
        </p:nvSpPr>
        <p:spPr/>
        <p:txBody>
          <a:bodyPr/>
          <a:lstStyle/>
          <a:p>
            <a:fld id="{EB758557-4864-B843-846A-CC5B038DA050}" type="slidenum">
              <a:rPr lang="en-US" smtClean="0"/>
              <a:t>27</a:t>
            </a:fld>
            <a:endParaRPr lang="en-US"/>
          </a:p>
        </p:txBody>
      </p:sp>
    </p:spTree>
    <p:extLst>
      <p:ext uri="{BB962C8B-B14F-4D97-AF65-F5344CB8AC3E}">
        <p14:creationId xmlns:p14="http://schemas.microsoft.com/office/powerpoint/2010/main" val="126213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3B79-9E9C-484D-AEBD-4B3BBB3EF422}"/>
              </a:ext>
            </a:extLst>
          </p:cNvPr>
          <p:cNvSpPr>
            <a:spLocks noGrp="1"/>
          </p:cNvSpPr>
          <p:nvPr>
            <p:ph type="title"/>
          </p:nvPr>
        </p:nvSpPr>
        <p:spPr/>
        <p:txBody>
          <a:bodyPr/>
          <a:lstStyle/>
          <a:p>
            <a:r>
              <a:rPr lang="en-US" dirty="0"/>
              <a:t>Frontoparietal</a:t>
            </a:r>
            <a:r>
              <a:rPr lang="en-US" baseline="0" dirty="0"/>
              <a:t> Control</a:t>
            </a:r>
            <a:endParaRPr lang="en-US" dirty="0"/>
          </a:p>
        </p:txBody>
      </p:sp>
      <p:pic>
        <p:nvPicPr>
          <p:cNvPr id="5" name="Content Placeholder 4">
            <a:extLst>
              <a:ext uri="{FF2B5EF4-FFF2-40B4-BE49-F238E27FC236}">
                <a16:creationId xmlns:a16="http://schemas.microsoft.com/office/drawing/2014/main" id="{6675F2F0-E631-FD48-9B02-C3AD59B8F9D6}"/>
              </a:ext>
            </a:extLst>
          </p:cNvPr>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backgroundRemoval t="4959" b="97870" l="3756" r="96870"/>
                    </a14:imgEffect>
                  </a14:imgLayer>
                </a14:imgProps>
              </a:ext>
              <a:ext uri="{28A0092B-C50C-407E-A947-70E740481C1C}">
                <a14:useLocalDpi xmlns:a14="http://schemas.microsoft.com/office/drawing/2010/main"/>
              </a:ext>
            </a:extLst>
          </a:blip>
          <a:srcRect b="-83"/>
          <a:stretch/>
        </p:blipFill>
        <p:spPr>
          <a:xfrm>
            <a:off x="6941212" y="2710341"/>
            <a:ext cx="2117885" cy="1516095"/>
          </a:xfrm>
        </p:spPr>
      </p:pic>
      <p:pic>
        <p:nvPicPr>
          <p:cNvPr id="7" name="Picture 6">
            <a:extLst>
              <a:ext uri="{FF2B5EF4-FFF2-40B4-BE49-F238E27FC236}">
                <a16:creationId xmlns:a16="http://schemas.microsoft.com/office/drawing/2014/main" id="{F176BA44-79C1-BE40-B882-326499B15F1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5435" b="93163" l="4669" r="95912"/>
                    </a14:imgEffect>
                  </a14:imgLayer>
                </a14:imgProps>
              </a:ext>
              <a:ext uri="{28A0092B-C50C-407E-A947-70E740481C1C}">
                <a14:useLocalDpi xmlns:a14="http://schemas.microsoft.com/office/drawing/2010/main"/>
              </a:ext>
            </a:extLst>
          </a:blip>
          <a:srcRect/>
          <a:stretch/>
        </p:blipFill>
        <p:spPr>
          <a:xfrm>
            <a:off x="6815402" y="1326630"/>
            <a:ext cx="2096071" cy="1445859"/>
          </a:xfrm>
          <a:prstGeom prst="rect">
            <a:avLst/>
          </a:prstGeom>
        </p:spPr>
      </p:pic>
      <p:pic>
        <p:nvPicPr>
          <p:cNvPr id="9" name="Picture 8">
            <a:extLst>
              <a:ext uri="{FF2B5EF4-FFF2-40B4-BE49-F238E27FC236}">
                <a16:creationId xmlns:a16="http://schemas.microsoft.com/office/drawing/2014/main" id="{0D923D4C-38B7-4540-ABA4-95C943E895C2}"/>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6245" b="97612" l="2452" r="96674"/>
                    </a14:imgEffect>
                  </a14:imgLayer>
                </a14:imgProps>
              </a:ext>
              <a:ext uri="{28A0092B-C50C-407E-A947-70E740481C1C}">
                <a14:useLocalDpi xmlns:a14="http://schemas.microsoft.com/office/drawing/2010/main"/>
              </a:ext>
            </a:extLst>
          </a:blip>
          <a:srcRect/>
          <a:stretch/>
        </p:blipFill>
        <p:spPr>
          <a:xfrm>
            <a:off x="4966651" y="2657377"/>
            <a:ext cx="2086160" cy="1545255"/>
          </a:xfrm>
          <a:prstGeom prst="rect">
            <a:avLst/>
          </a:prstGeom>
        </p:spPr>
      </p:pic>
      <p:pic>
        <p:nvPicPr>
          <p:cNvPr id="11" name="Picture 10">
            <a:extLst>
              <a:ext uri="{FF2B5EF4-FFF2-40B4-BE49-F238E27FC236}">
                <a16:creationId xmlns:a16="http://schemas.microsoft.com/office/drawing/2014/main" id="{F48BB12A-23E3-8944-BF21-EBF1E07E589B}"/>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0" b="99493" l="2564" r="97712"/>
                    </a14:imgEffect>
                  </a14:imgLayer>
                </a14:imgProps>
              </a:ext>
              <a:ext uri="{28A0092B-C50C-407E-A947-70E740481C1C}">
                <a14:useLocalDpi xmlns:a14="http://schemas.microsoft.com/office/drawing/2010/main"/>
              </a:ext>
            </a:extLst>
          </a:blip>
          <a:srcRect/>
          <a:stretch/>
        </p:blipFill>
        <p:spPr>
          <a:xfrm>
            <a:off x="4923990" y="1399056"/>
            <a:ext cx="2017222" cy="1301009"/>
          </a:xfrm>
          <a:prstGeom prst="rect">
            <a:avLst/>
          </a:prstGeom>
        </p:spPr>
      </p:pic>
      <p:pic>
        <p:nvPicPr>
          <p:cNvPr id="12" name="Picture 11">
            <a:extLst>
              <a:ext uri="{FF2B5EF4-FFF2-40B4-BE49-F238E27FC236}">
                <a16:creationId xmlns:a16="http://schemas.microsoft.com/office/drawing/2014/main" id="{D07B66B2-5D4A-5447-B69A-8EC939075F62}"/>
              </a:ext>
            </a:extLst>
          </p:cNvPr>
          <p:cNvPicPr>
            <a:picLocks noChangeAspect="1"/>
          </p:cNvPicPr>
          <p:nvPr/>
        </p:nvPicPr>
        <p:blipFill>
          <a:blip r:embed="rId11"/>
          <a:stretch>
            <a:fillRect/>
          </a:stretch>
        </p:blipFill>
        <p:spPr>
          <a:xfrm>
            <a:off x="920728" y="4803556"/>
            <a:ext cx="7295322" cy="1846628"/>
          </a:xfrm>
          <a:prstGeom prst="rect">
            <a:avLst/>
          </a:prstGeom>
        </p:spPr>
      </p:pic>
      <p:sp>
        <p:nvSpPr>
          <p:cNvPr id="13" name="TextBox 12">
            <a:extLst>
              <a:ext uri="{FF2B5EF4-FFF2-40B4-BE49-F238E27FC236}">
                <a16:creationId xmlns:a16="http://schemas.microsoft.com/office/drawing/2014/main" id="{A557D3AC-F203-A245-9805-1DCF1A14629F}"/>
              </a:ext>
            </a:extLst>
          </p:cNvPr>
          <p:cNvSpPr txBox="1"/>
          <p:nvPr/>
        </p:nvSpPr>
        <p:spPr>
          <a:xfrm>
            <a:off x="7133037" y="6488668"/>
            <a:ext cx="1778436" cy="369332"/>
          </a:xfrm>
          <a:prstGeom prst="rect">
            <a:avLst/>
          </a:prstGeom>
          <a:noFill/>
        </p:spPr>
        <p:txBody>
          <a:bodyPr wrap="none" rtlCol="0">
            <a:spAutoFit/>
          </a:bodyPr>
          <a:lstStyle/>
          <a:p>
            <a:r>
              <a:rPr lang="en-US" dirty="0"/>
              <a:t>(Cole et al. 2012)</a:t>
            </a:r>
          </a:p>
        </p:txBody>
      </p:sp>
      <p:sp>
        <p:nvSpPr>
          <p:cNvPr id="14" name="TextBox 13">
            <a:extLst>
              <a:ext uri="{FF2B5EF4-FFF2-40B4-BE49-F238E27FC236}">
                <a16:creationId xmlns:a16="http://schemas.microsoft.com/office/drawing/2014/main" id="{78262EC1-EA84-6A4F-B565-4EB14F2ED7F1}"/>
              </a:ext>
            </a:extLst>
          </p:cNvPr>
          <p:cNvSpPr txBox="1"/>
          <p:nvPr/>
        </p:nvSpPr>
        <p:spPr>
          <a:xfrm>
            <a:off x="765314" y="1590534"/>
            <a:ext cx="380307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Cognitive Control, Executive function, response inhibition</a:t>
            </a:r>
          </a:p>
          <a:p>
            <a:pPr marL="285750" indent="-285750">
              <a:buFont typeface="Arial" panose="020B0604020202020204" pitchFamily="34" charset="0"/>
              <a:buChar char="•"/>
            </a:pPr>
            <a:r>
              <a:rPr lang="en-US" sz="2800" dirty="0"/>
              <a:t>Thought to regulate the anti-correlation of Default and Dorsal Attention Networks</a:t>
            </a:r>
          </a:p>
          <a:p>
            <a:pPr marL="285750" indent="-285750">
              <a:buFont typeface="Arial" panose="020B0604020202020204" pitchFamily="34" charset="0"/>
              <a:buChar char="•"/>
            </a:pPr>
            <a:endParaRPr lang="en-US" sz="2800" dirty="0"/>
          </a:p>
        </p:txBody>
      </p:sp>
      <p:sp>
        <p:nvSpPr>
          <p:cNvPr id="15" name="Slide Number Placeholder 14">
            <a:extLst>
              <a:ext uri="{FF2B5EF4-FFF2-40B4-BE49-F238E27FC236}">
                <a16:creationId xmlns:a16="http://schemas.microsoft.com/office/drawing/2014/main" id="{39197798-3575-7942-9843-D532FCA3F775}"/>
              </a:ext>
            </a:extLst>
          </p:cNvPr>
          <p:cNvSpPr>
            <a:spLocks noGrp="1"/>
          </p:cNvSpPr>
          <p:nvPr>
            <p:ph type="sldNum" sz="quarter" idx="12"/>
          </p:nvPr>
        </p:nvSpPr>
        <p:spPr/>
        <p:txBody>
          <a:bodyPr/>
          <a:lstStyle/>
          <a:p>
            <a:fld id="{EB758557-4864-B843-846A-CC5B038DA050}" type="slidenum">
              <a:rPr lang="en-US" smtClean="0"/>
              <a:t>28</a:t>
            </a:fld>
            <a:endParaRPr lang="en-US"/>
          </a:p>
        </p:txBody>
      </p:sp>
    </p:spTree>
    <p:extLst>
      <p:ext uri="{BB962C8B-B14F-4D97-AF65-F5344CB8AC3E}">
        <p14:creationId xmlns:p14="http://schemas.microsoft.com/office/powerpoint/2010/main" val="101632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D366-8855-804A-BE2A-230535BDD1C0}"/>
              </a:ext>
            </a:extLst>
          </p:cNvPr>
          <p:cNvSpPr>
            <a:spLocks noGrp="1"/>
          </p:cNvSpPr>
          <p:nvPr>
            <p:ph type="title"/>
          </p:nvPr>
        </p:nvSpPr>
        <p:spPr/>
        <p:txBody>
          <a:bodyPr>
            <a:normAutofit fontScale="90000"/>
          </a:bodyPr>
          <a:lstStyle/>
          <a:p>
            <a:r>
              <a:rPr lang="en-US" dirty="0">
                <a:latin typeface="Helvetica Neue Light" panose="02000403000000020004" pitchFamily="2" charset="0"/>
                <a:ea typeface="Helvetica Neue Light" panose="02000403000000020004" pitchFamily="2" charset="0"/>
              </a:rPr>
              <a:t>Frontoparietal Activity Contributes to Relational Reasoning</a:t>
            </a:r>
          </a:p>
        </p:txBody>
      </p:sp>
      <p:sp>
        <p:nvSpPr>
          <p:cNvPr id="3" name="Slide Number Placeholder 2">
            <a:extLst>
              <a:ext uri="{FF2B5EF4-FFF2-40B4-BE49-F238E27FC236}">
                <a16:creationId xmlns:a16="http://schemas.microsoft.com/office/drawing/2014/main" id="{D86C59BF-8DE7-1342-8320-CC269E6B02BA}"/>
              </a:ext>
            </a:extLst>
          </p:cNvPr>
          <p:cNvSpPr>
            <a:spLocks noGrp="1"/>
          </p:cNvSpPr>
          <p:nvPr>
            <p:ph type="sldNum" sz="quarter" idx="12"/>
          </p:nvPr>
        </p:nvSpPr>
        <p:spPr/>
        <p:txBody>
          <a:bodyPr/>
          <a:lstStyle/>
          <a:p>
            <a:fld id="{DCD0C57A-A379-694B-9C21-16F74B6E68BA}" type="slidenum">
              <a:rPr lang="en-US" smtClean="0"/>
              <a:t>29</a:t>
            </a:fld>
            <a:endParaRPr lang="en-US"/>
          </a:p>
        </p:txBody>
      </p:sp>
      <p:pic>
        <p:nvPicPr>
          <p:cNvPr id="4" name="Picture 3">
            <a:extLst>
              <a:ext uri="{FF2B5EF4-FFF2-40B4-BE49-F238E27FC236}">
                <a16:creationId xmlns:a16="http://schemas.microsoft.com/office/drawing/2014/main" id="{E0154C7D-0C5E-3946-9D60-D166BE26EC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50294" y="2004962"/>
            <a:ext cx="3769951" cy="3998537"/>
          </a:xfrm>
          <a:prstGeom prst="rect">
            <a:avLst/>
          </a:prstGeom>
        </p:spPr>
      </p:pic>
      <p:sp>
        <p:nvSpPr>
          <p:cNvPr id="5" name="TextBox 4">
            <a:extLst>
              <a:ext uri="{FF2B5EF4-FFF2-40B4-BE49-F238E27FC236}">
                <a16:creationId xmlns:a16="http://schemas.microsoft.com/office/drawing/2014/main" id="{E3A01958-402F-9348-B3A1-A8827C1F8F99}"/>
              </a:ext>
            </a:extLst>
          </p:cNvPr>
          <p:cNvSpPr txBox="1"/>
          <p:nvPr/>
        </p:nvSpPr>
        <p:spPr>
          <a:xfrm>
            <a:off x="988396" y="6142732"/>
            <a:ext cx="3705438" cy="307777"/>
          </a:xfrm>
          <a:prstGeom prst="rect">
            <a:avLst/>
          </a:prstGeom>
          <a:noFill/>
        </p:spPr>
        <p:txBody>
          <a:bodyPr wrap="none" rtlCol="0">
            <a:spAutoFit/>
          </a:bodyPr>
          <a:lstStyle/>
          <a:p>
            <a:pPr algn="r"/>
            <a:r>
              <a:rPr lang="en-US" sz="1400" dirty="0" err="1">
                <a:latin typeface="Helvetica Neue Light" panose="02000403000000020004" pitchFamily="2" charset="0"/>
                <a:ea typeface="Helvetica Neue Light" panose="02000403000000020004" pitchFamily="2" charset="0"/>
              </a:rPr>
              <a:t>Genovesio</a:t>
            </a:r>
            <a:r>
              <a:rPr lang="en-US" sz="1400" dirty="0">
                <a:latin typeface="Helvetica Neue Light" panose="02000403000000020004" pitchFamily="2" charset="0"/>
                <a:ea typeface="Helvetica Neue Light" panose="02000403000000020004" pitchFamily="2" charset="0"/>
              </a:rPr>
              <a:t>, Wise, &amp; </a:t>
            </a:r>
            <a:r>
              <a:rPr lang="en-US" sz="1400" dirty="0" err="1">
                <a:latin typeface="Helvetica Neue Light" panose="02000403000000020004" pitchFamily="2" charset="0"/>
                <a:ea typeface="Helvetica Neue Light" panose="02000403000000020004" pitchFamily="2" charset="0"/>
              </a:rPr>
              <a:t>Passingham</a:t>
            </a:r>
            <a:r>
              <a:rPr lang="en-US" sz="1400" dirty="0">
                <a:latin typeface="Helvetica Neue Light" panose="02000403000000020004" pitchFamily="2" charset="0"/>
                <a:ea typeface="Helvetica Neue Light" panose="02000403000000020004" pitchFamily="2" charset="0"/>
              </a:rPr>
              <a:t>; 2014 </a:t>
            </a:r>
            <a:r>
              <a:rPr lang="en-US" sz="1400" i="1" dirty="0">
                <a:latin typeface="Helvetica Neue Light" panose="02000403000000020004" pitchFamily="2" charset="0"/>
                <a:ea typeface="Helvetica Neue Light" panose="02000403000000020004" pitchFamily="2" charset="0"/>
              </a:rPr>
              <a:t>(</a:t>
            </a:r>
            <a:r>
              <a:rPr lang="en-US" sz="1400" i="1" dirty="0" err="1">
                <a:latin typeface="Helvetica Neue Light" panose="02000403000000020004" pitchFamily="2" charset="0"/>
                <a:ea typeface="Helvetica Neue Light" panose="02000403000000020004" pitchFamily="2" charset="0"/>
              </a:rPr>
              <a:t>TiCS</a:t>
            </a:r>
            <a:r>
              <a:rPr lang="en-US" sz="1400" i="1" dirty="0">
                <a:latin typeface="Helvetica Neue Light" panose="02000403000000020004" pitchFamily="2" charset="0"/>
                <a:ea typeface="Helvetica Neue Light" panose="02000403000000020004" pitchFamily="2" charset="0"/>
              </a:rPr>
              <a:t>)</a:t>
            </a:r>
            <a:endParaRPr lang="en-US" sz="1400" dirty="0">
              <a:latin typeface="Helvetica Neue Light" panose="02000403000000020004" pitchFamily="2" charset="0"/>
              <a:ea typeface="Helvetica Neue Light" panose="02000403000000020004" pitchFamily="2" charset="0"/>
            </a:endParaRPr>
          </a:p>
        </p:txBody>
      </p:sp>
      <p:pic>
        <p:nvPicPr>
          <p:cNvPr id="6" name="Picture 5">
            <a:extLst>
              <a:ext uri="{FF2B5EF4-FFF2-40B4-BE49-F238E27FC236}">
                <a16:creationId xmlns:a16="http://schemas.microsoft.com/office/drawing/2014/main" id="{DCC2A94B-3D78-E84A-B164-1D5449A355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6368" y="2004962"/>
            <a:ext cx="3070100" cy="2983699"/>
          </a:xfrm>
          <a:prstGeom prst="rect">
            <a:avLst/>
          </a:prstGeom>
        </p:spPr>
      </p:pic>
      <p:sp>
        <p:nvSpPr>
          <p:cNvPr id="7" name="TextBox 6">
            <a:extLst>
              <a:ext uri="{FF2B5EF4-FFF2-40B4-BE49-F238E27FC236}">
                <a16:creationId xmlns:a16="http://schemas.microsoft.com/office/drawing/2014/main" id="{EC9DA7A0-3ED9-5542-804F-BE251D30959D}"/>
              </a:ext>
            </a:extLst>
          </p:cNvPr>
          <p:cNvSpPr txBox="1"/>
          <p:nvPr/>
        </p:nvSpPr>
        <p:spPr>
          <a:xfrm>
            <a:off x="5548900" y="4995157"/>
            <a:ext cx="2587568" cy="307777"/>
          </a:xfrm>
          <a:prstGeom prst="rect">
            <a:avLst/>
          </a:prstGeom>
          <a:noFill/>
        </p:spPr>
        <p:txBody>
          <a:bodyPr wrap="none" rtlCol="0">
            <a:spAutoFit/>
          </a:bodyPr>
          <a:lstStyle/>
          <a:p>
            <a:pPr algn="r"/>
            <a:r>
              <a:rPr lang="en-US" sz="1400" dirty="0" err="1">
                <a:latin typeface="Helvetica Neue Light" panose="02000403000000020004" pitchFamily="2" charset="0"/>
                <a:ea typeface="Helvetica Neue Light" panose="02000403000000020004" pitchFamily="2" charset="0"/>
              </a:rPr>
              <a:t>Golde</a:t>
            </a:r>
            <a:r>
              <a:rPr lang="en-US" sz="1400" dirty="0">
                <a:latin typeface="Helvetica Neue Light" panose="02000403000000020004" pitchFamily="2" charset="0"/>
                <a:ea typeface="Helvetica Neue Light" panose="02000403000000020004" pitchFamily="2" charset="0"/>
              </a:rPr>
              <a:t> et al. 2010 </a:t>
            </a:r>
            <a:r>
              <a:rPr lang="en-US" sz="1400" i="1" dirty="0">
                <a:latin typeface="Helvetica Neue Light" panose="02000403000000020004" pitchFamily="2" charset="0"/>
                <a:ea typeface="Helvetica Neue Light" panose="02000403000000020004" pitchFamily="2" charset="0"/>
              </a:rPr>
              <a:t>(Neuroimage)</a:t>
            </a:r>
          </a:p>
        </p:txBody>
      </p:sp>
    </p:spTree>
    <p:extLst>
      <p:ext uri="{BB962C8B-B14F-4D97-AF65-F5344CB8AC3E}">
        <p14:creationId xmlns:p14="http://schemas.microsoft.com/office/powerpoint/2010/main" val="221324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1442-29CC-4546-B7C1-8FBFB8B72136}"/>
              </a:ext>
            </a:extLst>
          </p:cNvPr>
          <p:cNvSpPr>
            <a:spLocks noGrp="1"/>
          </p:cNvSpPr>
          <p:nvPr>
            <p:ph type="title"/>
          </p:nvPr>
        </p:nvSpPr>
        <p:spPr/>
        <p:txBody>
          <a:bodyPr/>
          <a:lstStyle/>
          <a:p>
            <a:r>
              <a:rPr lang="en-US" dirty="0">
                <a:latin typeface="Adobe Garamond Pro" panose="02020502060506020403" pitchFamily="18" charset="77"/>
              </a:rPr>
              <a:t>What is reasoning?</a:t>
            </a:r>
          </a:p>
        </p:txBody>
      </p:sp>
      <p:sp>
        <p:nvSpPr>
          <p:cNvPr id="3" name="Content Placeholder 2">
            <a:extLst>
              <a:ext uri="{FF2B5EF4-FFF2-40B4-BE49-F238E27FC236}">
                <a16:creationId xmlns:a16="http://schemas.microsoft.com/office/drawing/2014/main" id="{930E0C67-DF11-8B4F-B6B3-3290F61563ED}"/>
              </a:ext>
            </a:extLst>
          </p:cNvPr>
          <p:cNvSpPr>
            <a:spLocks noGrp="1"/>
          </p:cNvSpPr>
          <p:nvPr>
            <p:ph idx="1"/>
          </p:nvPr>
        </p:nvSpPr>
        <p:spPr>
          <a:xfrm>
            <a:off x="628650" y="1825625"/>
            <a:ext cx="5010150" cy="4351338"/>
          </a:xfrm>
        </p:spPr>
        <p:txBody>
          <a:bodyPr/>
          <a:lstStyle/>
          <a:p>
            <a:r>
              <a:rPr lang="en-US" dirty="0">
                <a:latin typeface="Adobe Garamond Pro" panose="02020502060506020403" pitchFamily="18" charset="77"/>
              </a:rPr>
              <a:t>Hume: An activity of the mind that takes us from the observed to the unobserved.</a:t>
            </a:r>
          </a:p>
          <a:p>
            <a:pPr marL="0" indent="0">
              <a:buNone/>
            </a:pPr>
            <a:endParaRPr lang="en-US" dirty="0">
              <a:latin typeface="Adobe Garamond Pro" panose="02020502060506020403" pitchFamily="18" charset="77"/>
            </a:endParaRPr>
          </a:p>
          <a:p>
            <a:pPr lvl="1"/>
            <a:r>
              <a:rPr lang="en-US" dirty="0">
                <a:latin typeface="Adobe Garamond Pro" panose="02020502060506020403" pitchFamily="18" charset="77"/>
              </a:rPr>
              <a:t>From the fact that the sun has risen every day thus far, we can conclude that it will rise tomorrow. (Cambridge Handbook of Thinking and Reasoning 2005)</a:t>
            </a:r>
          </a:p>
        </p:txBody>
      </p:sp>
      <p:pic>
        <p:nvPicPr>
          <p:cNvPr id="4" name="Picture 3">
            <a:extLst>
              <a:ext uri="{FF2B5EF4-FFF2-40B4-BE49-F238E27FC236}">
                <a16:creationId xmlns:a16="http://schemas.microsoft.com/office/drawing/2014/main" id="{E65213B4-ABB2-A54C-ADE3-ADCA4D6638AD}"/>
              </a:ext>
            </a:extLst>
          </p:cNvPr>
          <p:cNvPicPr>
            <a:picLocks noChangeAspect="1"/>
          </p:cNvPicPr>
          <p:nvPr/>
        </p:nvPicPr>
        <p:blipFill>
          <a:blip r:embed="rId3"/>
          <a:stretch>
            <a:fillRect/>
          </a:stretch>
        </p:blipFill>
        <p:spPr>
          <a:xfrm>
            <a:off x="5638800" y="1182832"/>
            <a:ext cx="2222500" cy="3162300"/>
          </a:xfrm>
          <a:prstGeom prst="rect">
            <a:avLst/>
          </a:prstGeom>
        </p:spPr>
      </p:pic>
      <p:pic>
        <p:nvPicPr>
          <p:cNvPr id="5" name="Picture 4">
            <a:extLst>
              <a:ext uri="{FF2B5EF4-FFF2-40B4-BE49-F238E27FC236}">
                <a16:creationId xmlns:a16="http://schemas.microsoft.com/office/drawing/2014/main" id="{A08165C8-A62C-D048-BC42-3F1583F92A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0050" y="3648795"/>
            <a:ext cx="1941169" cy="2377932"/>
          </a:xfrm>
          <a:prstGeom prst="rect">
            <a:avLst/>
          </a:prstGeom>
        </p:spPr>
      </p:pic>
      <p:sp>
        <p:nvSpPr>
          <p:cNvPr id="6" name="TextBox 5">
            <a:extLst>
              <a:ext uri="{FF2B5EF4-FFF2-40B4-BE49-F238E27FC236}">
                <a16:creationId xmlns:a16="http://schemas.microsoft.com/office/drawing/2014/main" id="{41A78BE3-8073-3943-88E9-88FC47D3F623}"/>
              </a:ext>
            </a:extLst>
          </p:cNvPr>
          <p:cNvSpPr txBox="1"/>
          <p:nvPr/>
        </p:nvSpPr>
        <p:spPr>
          <a:xfrm>
            <a:off x="7130676" y="5992297"/>
            <a:ext cx="1384674" cy="369332"/>
          </a:xfrm>
          <a:prstGeom prst="rect">
            <a:avLst/>
          </a:prstGeom>
          <a:noFill/>
        </p:spPr>
        <p:txBody>
          <a:bodyPr wrap="none" rtlCol="0">
            <a:spAutoFit/>
          </a:bodyPr>
          <a:lstStyle/>
          <a:p>
            <a:r>
              <a:rPr lang="en-US" dirty="0"/>
              <a:t>David Hume</a:t>
            </a:r>
          </a:p>
        </p:txBody>
      </p:sp>
      <p:sp>
        <p:nvSpPr>
          <p:cNvPr id="7" name="Slide Number Placeholder 6">
            <a:extLst>
              <a:ext uri="{FF2B5EF4-FFF2-40B4-BE49-F238E27FC236}">
                <a16:creationId xmlns:a16="http://schemas.microsoft.com/office/drawing/2014/main" id="{79704B4E-4EE8-1149-A642-9EC5D5C8592B}"/>
              </a:ext>
            </a:extLst>
          </p:cNvPr>
          <p:cNvSpPr>
            <a:spLocks noGrp="1"/>
          </p:cNvSpPr>
          <p:nvPr>
            <p:ph type="sldNum" sz="quarter" idx="12"/>
          </p:nvPr>
        </p:nvSpPr>
        <p:spPr/>
        <p:txBody>
          <a:bodyPr/>
          <a:lstStyle/>
          <a:p>
            <a:fld id="{EB758557-4864-B843-846A-CC5B038DA050}" type="slidenum">
              <a:rPr lang="en-US" smtClean="0"/>
              <a:t>3</a:t>
            </a:fld>
            <a:endParaRPr lang="en-US"/>
          </a:p>
        </p:txBody>
      </p:sp>
    </p:spTree>
    <p:extLst>
      <p:ext uri="{BB962C8B-B14F-4D97-AF65-F5344CB8AC3E}">
        <p14:creationId xmlns:p14="http://schemas.microsoft.com/office/powerpoint/2010/main" val="230492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25BF-3B6E-6143-888F-FC03F3AD1DA3}"/>
              </a:ext>
            </a:extLst>
          </p:cNvPr>
          <p:cNvSpPr>
            <a:spLocks noGrp="1"/>
          </p:cNvSpPr>
          <p:nvPr>
            <p:ph type="title"/>
          </p:nvPr>
        </p:nvSpPr>
        <p:spPr/>
        <p:txBody>
          <a:bodyPr>
            <a:normAutofit/>
          </a:bodyPr>
          <a:lstStyle/>
          <a:p>
            <a:r>
              <a:rPr lang="en-US" sz="4000" dirty="0">
                <a:latin typeface="Adobe Garamond Pro" panose="02020502060506020403" pitchFamily="18" charset="77"/>
              </a:rPr>
              <a:t>Agenda: How Does a Brain Reason?</a:t>
            </a:r>
          </a:p>
        </p:txBody>
      </p:sp>
      <p:sp>
        <p:nvSpPr>
          <p:cNvPr id="3" name="Content Placeholder 2">
            <a:extLst>
              <a:ext uri="{FF2B5EF4-FFF2-40B4-BE49-F238E27FC236}">
                <a16:creationId xmlns:a16="http://schemas.microsoft.com/office/drawing/2014/main" id="{F6D26CCF-D9A0-6B47-BDFA-AEBE31F5EB93}"/>
              </a:ext>
            </a:extLst>
          </p:cNvPr>
          <p:cNvSpPr>
            <a:spLocks noGrp="1"/>
          </p:cNvSpPr>
          <p:nvPr>
            <p:ph idx="1"/>
          </p:nvPr>
        </p:nvSpPr>
        <p:spPr/>
        <p:txBody>
          <a:bodyPr/>
          <a:lstStyle/>
          <a:p>
            <a:r>
              <a:rPr lang="en-US" dirty="0">
                <a:solidFill>
                  <a:schemeClr val="bg1">
                    <a:lumMod val="65000"/>
                  </a:schemeClr>
                </a:solidFill>
                <a:latin typeface="Adobe Garamond Pro" panose="02020502060506020403" pitchFamily="18" charset="77"/>
              </a:rPr>
              <a:t>Types of Reasoning &amp; Common Reasoning Tasks</a:t>
            </a:r>
          </a:p>
          <a:p>
            <a:r>
              <a:rPr lang="en-US" dirty="0">
                <a:solidFill>
                  <a:schemeClr val="bg1">
                    <a:lumMod val="65000"/>
                  </a:schemeClr>
                </a:solidFill>
                <a:latin typeface="Adobe Garamond Pro" panose="02020502060506020403" pitchFamily="18" charset="77"/>
              </a:rPr>
              <a:t>Brief History of Intelligence Testing</a:t>
            </a:r>
          </a:p>
          <a:p>
            <a:r>
              <a:rPr lang="en-US" dirty="0">
                <a:solidFill>
                  <a:schemeClr val="bg1">
                    <a:lumMod val="65000"/>
                  </a:schemeClr>
                </a:solidFill>
                <a:latin typeface="Adobe Garamond Pro" panose="02020502060506020403" pitchFamily="18" charset="77"/>
              </a:rPr>
              <a:t>Functional Brain Networks that Support Reasoning</a:t>
            </a:r>
          </a:p>
          <a:p>
            <a:r>
              <a:rPr lang="en-US" b="1" dirty="0">
                <a:latin typeface="Adobe Garamond Pro" panose="02020502060506020403" pitchFamily="18" charset="77"/>
              </a:rPr>
              <a:t>My Research: Reasoning on a Simplified Raven’s Progressive Matrices Task</a:t>
            </a:r>
          </a:p>
        </p:txBody>
      </p:sp>
      <p:sp>
        <p:nvSpPr>
          <p:cNvPr id="4" name="Slide Number Placeholder 3">
            <a:extLst>
              <a:ext uri="{FF2B5EF4-FFF2-40B4-BE49-F238E27FC236}">
                <a16:creationId xmlns:a16="http://schemas.microsoft.com/office/drawing/2014/main" id="{CB4D6326-7A52-0341-AB7B-8BB9119EBBC9}"/>
              </a:ext>
            </a:extLst>
          </p:cNvPr>
          <p:cNvSpPr>
            <a:spLocks noGrp="1"/>
          </p:cNvSpPr>
          <p:nvPr>
            <p:ph type="sldNum" sz="quarter" idx="12"/>
          </p:nvPr>
        </p:nvSpPr>
        <p:spPr/>
        <p:txBody>
          <a:bodyPr/>
          <a:lstStyle/>
          <a:p>
            <a:fld id="{EB758557-4864-B843-846A-CC5B038DA050}" type="slidenum">
              <a:rPr lang="en-US" smtClean="0"/>
              <a:t>30</a:t>
            </a:fld>
            <a:endParaRPr lang="en-US"/>
          </a:p>
        </p:txBody>
      </p:sp>
    </p:spTree>
    <p:extLst>
      <p:ext uri="{BB962C8B-B14F-4D97-AF65-F5344CB8AC3E}">
        <p14:creationId xmlns:p14="http://schemas.microsoft.com/office/powerpoint/2010/main" val="416482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3FB6D-D44A-AB48-821D-3354FB9E7D6D}"/>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Matrix Reasoning (Raven’s Progressive Matrices)</a:t>
            </a:r>
          </a:p>
        </p:txBody>
      </p:sp>
      <p:sp>
        <p:nvSpPr>
          <p:cNvPr id="3" name="Slide Number Placeholder 2">
            <a:extLst>
              <a:ext uri="{FF2B5EF4-FFF2-40B4-BE49-F238E27FC236}">
                <a16:creationId xmlns:a16="http://schemas.microsoft.com/office/drawing/2014/main" id="{5453D91B-0AA8-5F4A-83F9-6365B79C69F4}"/>
              </a:ext>
            </a:extLst>
          </p:cNvPr>
          <p:cNvSpPr>
            <a:spLocks noGrp="1"/>
          </p:cNvSpPr>
          <p:nvPr>
            <p:ph type="sldNum" sz="quarter" idx="12"/>
          </p:nvPr>
        </p:nvSpPr>
        <p:spPr/>
        <p:txBody>
          <a:bodyPr/>
          <a:lstStyle/>
          <a:p>
            <a:fld id="{DCD0C57A-A379-694B-9C21-16F74B6E68BA}" type="slidenum">
              <a:rPr lang="en-US" smtClean="0"/>
              <a:t>31</a:t>
            </a:fld>
            <a:endParaRPr lang="en-US"/>
          </a:p>
        </p:txBody>
      </p:sp>
      <p:sp>
        <p:nvSpPr>
          <p:cNvPr id="4" name="TextBox 3">
            <a:extLst>
              <a:ext uri="{FF2B5EF4-FFF2-40B4-BE49-F238E27FC236}">
                <a16:creationId xmlns:a16="http://schemas.microsoft.com/office/drawing/2014/main" id="{B08D0DF6-F121-B84E-ADCF-5C2A8B78FFB9}"/>
              </a:ext>
            </a:extLst>
          </p:cNvPr>
          <p:cNvSpPr txBox="1"/>
          <p:nvPr/>
        </p:nvSpPr>
        <p:spPr>
          <a:xfrm>
            <a:off x="628650" y="1590261"/>
            <a:ext cx="78867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Neuropsychological test of:</a:t>
            </a:r>
          </a:p>
          <a:p>
            <a:pPr marL="742950" lvl="1"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Fluid Intelligence</a:t>
            </a:r>
          </a:p>
          <a:p>
            <a:pPr marL="742950" lvl="1"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Relational Reasoning</a:t>
            </a:r>
          </a:p>
          <a:p>
            <a:pPr marL="742950" lvl="1"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Symbolic Processing</a:t>
            </a:r>
          </a:p>
          <a:p>
            <a:pPr marL="742950" lvl="1" indent="-285750">
              <a:buFont typeface="Arial" panose="020B0604020202020204" pitchFamily="34" charset="0"/>
              <a:buChar char="•"/>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Two Main Problem Types:</a:t>
            </a:r>
          </a:p>
        </p:txBody>
      </p:sp>
      <p:pic>
        <p:nvPicPr>
          <p:cNvPr id="10" name="Picture 9">
            <a:extLst>
              <a:ext uri="{FF2B5EF4-FFF2-40B4-BE49-F238E27FC236}">
                <a16:creationId xmlns:a16="http://schemas.microsoft.com/office/drawing/2014/main" id="{0290340B-7C23-8743-8FC1-AA072D24F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9823" y="3649526"/>
            <a:ext cx="2341838" cy="2401885"/>
          </a:xfrm>
          <a:prstGeom prst="rect">
            <a:avLst/>
          </a:prstGeom>
        </p:spPr>
      </p:pic>
      <p:pic>
        <p:nvPicPr>
          <p:cNvPr id="12" name="Picture 11">
            <a:extLst>
              <a:ext uri="{FF2B5EF4-FFF2-40B4-BE49-F238E27FC236}">
                <a16:creationId xmlns:a16="http://schemas.microsoft.com/office/drawing/2014/main" id="{CFAFD7A9-6B2C-6244-931A-261155A2AA7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6791" y="3484488"/>
            <a:ext cx="2081322" cy="2691588"/>
          </a:xfrm>
          <a:prstGeom prst="rect">
            <a:avLst/>
          </a:prstGeom>
        </p:spPr>
      </p:pic>
      <p:sp>
        <p:nvSpPr>
          <p:cNvPr id="13" name="TextBox 12">
            <a:extLst>
              <a:ext uri="{FF2B5EF4-FFF2-40B4-BE49-F238E27FC236}">
                <a16:creationId xmlns:a16="http://schemas.microsoft.com/office/drawing/2014/main" id="{E2F3E281-F34E-674F-B644-257193EDF00A}"/>
              </a:ext>
            </a:extLst>
          </p:cNvPr>
          <p:cNvSpPr txBox="1"/>
          <p:nvPr/>
        </p:nvSpPr>
        <p:spPr>
          <a:xfrm>
            <a:off x="2365782" y="6413699"/>
            <a:ext cx="1576072" cy="307777"/>
          </a:xfrm>
          <a:prstGeom prst="rect">
            <a:avLst/>
          </a:prstGeom>
          <a:noFill/>
        </p:spPr>
        <p:txBody>
          <a:bodyPr wrap="none" rtlCol="0">
            <a:spAutoFit/>
          </a:bodyPr>
          <a:lstStyle/>
          <a:p>
            <a:r>
              <a:rPr lang="en-US" sz="1400" i="1" dirty="0">
                <a:latin typeface="Arial" panose="020B0604020202020204" pitchFamily="34" charset="0"/>
                <a:cs typeface="Arial" panose="020B0604020202020204" pitchFamily="34" charset="0"/>
              </a:rPr>
              <a:t>Greenfield (2009)</a:t>
            </a:r>
          </a:p>
        </p:txBody>
      </p:sp>
      <p:sp>
        <p:nvSpPr>
          <p:cNvPr id="14" name="TextBox 13">
            <a:extLst>
              <a:ext uri="{FF2B5EF4-FFF2-40B4-BE49-F238E27FC236}">
                <a16:creationId xmlns:a16="http://schemas.microsoft.com/office/drawing/2014/main" id="{998954DD-B36D-F448-A84C-82C7B28F03BA}"/>
              </a:ext>
            </a:extLst>
          </p:cNvPr>
          <p:cNvSpPr txBox="1"/>
          <p:nvPr/>
        </p:nvSpPr>
        <p:spPr>
          <a:xfrm>
            <a:off x="4814051" y="6413698"/>
            <a:ext cx="2424062" cy="307777"/>
          </a:xfrm>
          <a:prstGeom prst="rect">
            <a:avLst/>
          </a:prstGeom>
          <a:noFill/>
        </p:spPr>
        <p:txBody>
          <a:bodyPr wrap="none" rtlCol="0">
            <a:spAutoFit/>
          </a:bodyPr>
          <a:lstStyle/>
          <a:p>
            <a:r>
              <a:rPr lang="en-US" sz="1400" i="1" dirty="0" err="1">
                <a:latin typeface="Arial" panose="020B0604020202020204" pitchFamily="34" charset="0"/>
                <a:cs typeface="Arial" panose="020B0604020202020204" pitchFamily="34" charset="0"/>
              </a:rPr>
              <a:t>Raudies</a:t>
            </a:r>
            <a:r>
              <a:rPr lang="en-US" sz="1400" i="1" dirty="0">
                <a:latin typeface="Arial" panose="020B0604020202020204" pitchFamily="34" charset="0"/>
                <a:cs typeface="Arial" panose="020B0604020202020204" pitchFamily="34" charset="0"/>
              </a:rPr>
              <a:t> &amp; </a:t>
            </a:r>
            <a:r>
              <a:rPr lang="en-US" sz="1400" i="1" dirty="0" err="1">
                <a:latin typeface="Arial" panose="020B0604020202020204" pitchFamily="34" charset="0"/>
                <a:cs typeface="Arial" panose="020B0604020202020204" pitchFamily="34" charset="0"/>
              </a:rPr>
              <a:t>Hasselmo</a:t>
            </a:r>
            <a:r>
              <a:rPr lang="en-US" sz="1400" i="1"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8986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7D43C-03D2-C540-B2C2-74BA565BC4A5}"/>
              </a:ext>
            </a:extLst>
          </p:cNvPr>
          <p:cNvSpPr>
            <a:spLocks noGrp="1"/>
          </p:cNvSpPr>
          <p:nvPr>
            <p:ph type="title"/>
          </p:nvPr>
        </p:nvSpPr>
        <p:spPr/>
        <p:txBody>
          <a:bodyPr/>
          <a:lstStyle/>
          <a:p>
            <a:r>
              <a:rPr lang="en-US" dirty="0"/>
              <a:t>Past Raven’s Studies</a:t>
            </a:r>
          </a:p>
        </p:txBody>
      </p:sp>
      <p:sp>
        <p:nvSpPr>
          <p:cNvPr id="4" name="Slide Number Placeholder 3">
            <a:extLst>
              <a:ext uri="{FF2B5EF4-FFF2-40B4-BE49-F238E27FC236}">
                <a16:creationId xmlns:a16="http://schemas.microsoft.com/office/drawing/2014/main" id="{F1768497-E809-4F41-A26E-59B3591D3253}"/>
              </a:ext>
            </a:extLst>
          </p:cNvPr>
          <p:cNvSpPr>
            <a:spLocks noGrp="1"/>
          </p:cNvSpPr>
          <p:nvPr>
            <p:ph type="sldNum" sz="quarter" idx="12"/>
          </p:nvPr>
        </p:nvSpPr>
        <p:spPr/>
        <p:txBody>
          <a:bodyPr/>
          <a:lstStyle/>
          <a:p>
            <a:fld id="{22DEBE38-50D4-3A44-892D-B8FC7ED8BB67}" type="slidenum">
              <a:rPr lang="en-US" smtClean="0"/>
              <a:t>32</a:t>
            </a:fld>
            <a:endParaRPr lang="en-US"/>
          </a:p>
        </p:txBody>
      </p:sp>
      <p:pic>
        <p:nvPicPr>
          <p:cNvPr id="5" name="Picture 4">
            <a:extLst>
              <a:ext uri="{FF2B5EF4-FFF2-40B4-BE49-F238E27FC236}">
                <a16:creationId xmlns:a16="http://schemas.microsoft.com/office/drawing/2014/main" id="{5905492B-2DCD-6345-8807-59C19962868F}"/>
              </a:ext>
            </a:extLst>
          </p:cNvPr>
          <p:cNvPicPr>
            <a:picLocks noChangeAspect="1"/>
          </p:cNvPicPr>
          <p:nvPr/>
        </p:nvPicPr>
        <p:blipFill>
          <a:blip r:embed="rId2"/>
          <a:stretch>
            <a:fillRect/>
          </a:stretch>
        </p:blipFill>
        <p:spPr>
          <a:xfrm>
            <a:off x="4351948" y="1600463"/>
            <a:ext cx="4589752" cy="4460585"/>
          </a:xfrm>
          <a:prstGeom prst="rect">
            <a:avLst/>
          </a:prstGeom>
        </p:spPr>
      </p:pic>
      <p:sp>
        <p:nvSpPr>
          <p:cNvPr id="6" name="TextBox 5">
            <a:extLst>
              <a:ext uri="{FF2B5EF4-FFF2-40B4-BE49-F238E27FC236}">
                <a16:creationId xmlns:a16="http://schemas.microsoft.com/office/drawing/2014/main" id="{96D6EA29-22FB-BF45-BDFF-F7518014B43C}"/>
              </a:ext>
            </a:extLst>
          </p:cNvPr>
          <p:cNvSpPr txBox="1"/>
          <p:nvPr/>
        </p:nvSpPr>
        <p:spPr>
          <a:xfrm>
            <a:off x="104453" y="4912704"/>
            <a:ext cx="2593980" cy="307777"/>
          </a:xfrm>
          <a:prstGeom prst="rect">
            <a:avLst/>
          </a:prstGeom>
          <a:noFill/>
        </p:spPr>
        <p:txBody>
          <a:bodyPr wrap="none" rtlCol="0">
            <a:spAutoFit/>
          </a:bodyPr>
          <a:lstStyle/>
          <a:p>
            <a:r>
              <a:rPr lang="en-US" sz="1400" dirty="0" err="1">
                <a:latin typeface="Helvetica Neue Light" panose="02000403000000020004" pitchFamily="2" charset="0"/>
                <a:ea typeface="Helvetica Neue Light" panose="02000403000000020004" pitchFamily="2" charset="0"/>
              </a:rPr>
              <a:t>Golde</a:t>
            </a:r>
            <a:r>
              <a:rPr lang="en-US" sz="1400" dirty="0">
                <a:latin typeface="Helvetica Neue Light" panose="02000403000000020004" pitchFamily="2" charset="0"/>
                <a:ea typeface="Helvetica Neue Light" panose="02000403000000020004" pitchFamily="2" charset="0"/>
              </a:rPr>
              <a:t> et al. 2010 </a:t>
            </a:r>
            <a:r>
              <a:rPr lang="en-US" sz="1400" i="1" dirty="0">
                <a:latin typeface="Helvetica Neue Light" panose="02000403000000020004" pitchFamily="2" charset="0"/>
                <a:ea typeface="Helvetica Neue Light" panose="02000403000000020004" pitchFamily="2" charset="0"/>
              </a:rPr>
              <a:t>(</a:t>
            </a:r>
            <a:r>
              <a:rPr lang="en-US" sz="1400" i="1" dirty="0" err="1">
                <a:latin typeface="Helvetica Neue Light" panose="02000403000000020004" pitchFamily="2" charset="0"/>
                <a:ea typeface="Helvetica Neue Light" panose="02000403000000020004" pitchFamily="2" charset="0"/>
              </a:rPr>
              <a:t>NeuroImage</a:t>
            </a:r>
            <a:r>
              <a:rPr lang="en-US" sz="1400" i="1" dirty="0">
                <a:latin typeface="Helvetica Neue Light" panose="02000403000000020004" pitchFamily="2" charset="0"/>
                <a:ea typeface="Helvetica Neue Light" panose="02000403000000020004" pitchFamily="2" charset="0"/>
              </a:rPr>
              <a:t>)</a:t>
            </a:r>
            <a:endParaRPr lang="en-US" sz="1400" dirty="0">
              <a:latin typeface="Helvetica Neue Light" panose="02000403000000020004" pitchFamily="2" charset="0"/>
              <a:ea typeface="Helvetica Neue Light" panose="02000403000000020004" pitchFamily="2" charset="0"/>
            </a:endParaRPr>
          </a:p>
        </p:txBody>
      </p:sp>
      <p:pic>
        <p:nvPicPr>
          <p:cNvPr id="7" name="Picture 6">
            <a:extLst>
              <a:ext uri="{FF2B5EF4-FFF2-40B4-BE49-F238E27FC236}">
                <a16:creationId xmlns:a16="http://schemas.microsoft.com/office/drawing/2014/main" id="{440886D9-760C-6748-BE7B-EE82DD7FC1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07" y="1600463"/>
            <a:ext cx="4181030" cy="1682391"/>
          </a:xfrm>
          <a:prstGeom prst="rect">
            <a:avLst/>
          </a:prstGeom>
        </p:spPr>
      </p:pic>
      <p:pic>
        <p:nvPicPr>
          <p:cNvPr id="8" name="Picture 7">
            <a:extLst>
              <a:ext uri="{FF2B5EF4-FFF2-40B4-BE49-F238E27FC236}">
                <a16:creationId xmlns:a16="http://schemas.microsoft.com/office/drawing/2014/main" id="{B335D293-BE63-FE4C-B065-4236627EBB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453" y="3282854"/>
            <a:ext cx="4149484" cy="1588021"/>
          </a:xfrm>
          <a:prstGeom prst="rect">
            <a:avLst/>
          </a:prstGeom>
        </p:spPr>
      </p:pic>
    </p:spTree>
    <p:extLst>
      <p:ext uri="{BB962C8B-B14F-4D97-AF65-F5344CB8AC3E}">
        <p14:creationId xmlns:p14="http://schemas.microsoft.com/office/powerpoint/2010/main" val="1369709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51940-C9A3-1D47-BFD2-E986FFB22184}"/>
              </a:ext>
            </a:extLst>
          </p:cNvPr>
          <p:cNvSpPr>
            <a:spLocks noGrp="1"/>
          </p:cNvSpPr>
          <p:nvPr>
            <p:ph type="title"/>
          </p:nvPr>
        </p:nvSpPr>
        <p:spPr/>
        <p:txBody>
          <a:bodyPr/>
          <a:lstStyle/>
          <a:p>
            <a:r>
              <a:rPr lang="en-US" dirty="0"/>
              <a:t>Past Raven’s Studies</a:t>
            </a:r>
          </a:p>
        </p:txBody>
      </p:sp>
      <p:sp>
        <p:nvSpPr>
          <p:cNvPr id="4" name="Slide Number Placeholder 3">
            <a:extLst>
              <a:ext uri="{FF2B5EF4-FFF2-40B4-BE49-F238E27FC236}">
                <a16:creationId xmlns:a16="http://schemas.microsoft.com/office/drawing/2014/main" id="{59FBFE8C-64B2-174F-84C6-1BFEFBA05355}"/>
              </a:ext>
            </a:extLst>
          </p:cNvPr>
          <p:cNvSpPr>
            <a:spLocks noGrp="1"/>
          </p:cNvSpPr>
          <p:nvPr>
            <p:ph type="sldNum" sz="quarter" idx="12"/>
          </p:nvPr>
        </p:nvSpPr>
        <p:spPr/>
        <p:txBody>
          <a:bodyPr/>
          <a:lstStyle/>
          <a:p>
            <a:fld id="{22DEBE38-50D4-3A44-892D-B8FC7ED8BB67}" type="slidenum">
              <a:rPr lang="en-US" smtClean="0"/>
              <a:t>33</a:t>
            </a:fld>
            <a:endParaRPr lang="en-US"/>
          </a:p>
        </p:txBody>
      </p:sp>
      <p:pic>
        <p:nvPicPr>
          <p:cNvPr id="5" name="Picture 4">
            <a:extLst>
              <a:ext uri="{FF2B5EF4-FFF2-40B4-BE49-F238E27FC236}">
                <a16:creationId xmlns:a16="http://schemas.microsoft.com/office/drawing/2014/main" id="{62666D56-D94D-EE47-8062-8CC767792940}"/>
              </a:ext>
            </a:extLst>
          </p:cNvPr>
          <p:cNvPicPr>
            <a:picLocks noChangeAspect="1"/>
          </p:cNvPicPr>
          <p:nvPr/>
        </p:nvPicPr>
        <p:blipFill>
          <a:blip r:embed="rId2"/>
          <a:stretch>
            <a:fillRect/>
          </a:stretch>
        </p:blipFill>
        <p:spPr>
          <a:xfrm>
            <a:off x="3688224" y="1690688"/>
            <a:ext cx="4905518" cy="3709645"/>
          </a:xfrm>
          <a:prstGeom prst="rect">
            <a:avLst/>
          </a:prstGeom>
        </p:spPr>
      </p:pic>
      <p:pic>
        <p:nvPicPr>
          <p:cNvPr id="6" name="Picture 5">
            <a:extLst>
              <a:ext uri="{FF2B5EF4-FFF2-40B4-BE49-F238E27FC236}">
                <a16:creationId xmlns:a16="http://schemas.microsoft.com/office/drawing/2014/main" id="{CCF89C03-F2C9-554A-9CB1-025839B228D5}"/>
              </a:ext>
            </a:extLst>
          </p:cNvPr>
          <p:cNvPicPr>
            <a:picLocks noChangeAspect="1"/>
          </p:cNvPicPr>
          <p:nvPr/>
        </p:nvPicPr>
        <p:blipFill>
          <a:blip r:embed="rId3"/>
          <a:stretch>
            <a:fillRect/>
          </a:stretch>
        </p:blipFill>
        <p:spPr>
          <a:xfrm>
            <a:off x="402073" y="1777128"/>
            <a:ext cx="3040870" cy="3536766"/>
          </a:xfrm>
          <a:prstGeom prst="rect">
            <a:avLst/>
          </a:prstGeom>
        </p:spPr>
      </p:pic>
      <p:sp>
        <p:nvSpPr>
          <p:cNvPr id="7" name="TextBox 6">
            <a:extLst>
              <a:ext uri="{FF2B5EF4-FFF2-40B4-BE49-F238E27FC236}">
                <a16:creationId xmlns:a16="http://schemas.microsoft.com/office/drawing/2014/main" id="{DDDC81CB-9A9B-E549-9AE2-C215D3587C8D}"/>
              </a:ext>
            </a:extLst>
          </p:cNvPr>
          <p:cNvSpPr txBox="1"/>
          <p:nvPr/>
        </p:nvSpPr>
        <p:spPr>
          <a:xfrm>
            <a:off x="6314106" y="5400333"/>
            <a:ext cx="2201244"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rPr>
              <a:t>Melrose et al. 2007 </a:t>
            </a:r>
            <a:r>
              <a:rPr lang="en-US" sz="1400" i="1" dirty="0">
                <a:latin typeface="Helvetica Neue Light" panose="02000403000000020004" pitchFamily="2" charset="0"/>
                <a:ea typeface="Helvetica Neue Light" panose="02000403000000020004" pitchFamily="2" charset="0"/>
              </a:rPr>
              <a:t>(Brain)</a:t>
            </a:r>
            <a:endParaRPr lang="en-US" sz="14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10698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5179-98A0-1F43-A3D8-2AB071D7E00C}"/>
              </a:ext>
            </a:extLst>
          </p:cNvPr>
          <p:cNvSpPr>
            <a:spLocks noGrp="1"/>
          </p:cNvSpPr>
          <p:nvPr>
            <p:ph type="title"/>
          </p:nvPr>
        </p:nvSpPr>
        <p:spPr/>
        <p:txBody>
          <a:bodyPr/>
          <a:lstStyle/>
          <a:p>
            <a:r>
              <a:rPr lang="en-US" dirty="0"/>
              <a:t>Past Raven’s Studies</a:t>
            </a:r>
          </a:p>
        </p:txBody>
      </p:sp>
      <p:sp>
        <p:nvSpPr>
          <p:cNvPr id="4" name="Slide Number Placeholder 3">
            <a:extLst>
              <a:ext uri="{FF2B5EF4-FFF2-40B4-BE49-F238E27FC236}">
                <a16:creationId xmlns:a16="http://schemas.microsoft.com/office/drawing/2014/main" id="{41C38447-C4B6-C848-8019-64BD36AEC3CA}"/>
              </a:ext>
            </a:extLst>
          </p:cNvPr>
          <p:cNvSpPr>
            <a:spLocks noGrp="1"/>
          </p:cNvSpPr>
          <p:nvPr>
            <p:ph type="sldNum" sz="quarter" idx="12"/>
          </p:nvPr>
        </p:nvSpPr>
        <p:spPr/>
        <p:txBody>
          <a:bodyPr/>
          <a:lstStyle/>
          <a:p>
            <a:fld id="{22DEBE38-50D4-3A44-892D-B8FC7ED8BB67}" type="slidenum">
              <a:rPr lang="en-US" smtClean="0"/>
              <a:t>34</a:t>
            </a:fld>
            <a:endParaRPr lang="en-US"/>
          </a:p>
        </p:txBody>
      </p:sp>
      <p:pic>
        <p:nvPicPr>
          <p:cNvPr id="5" name="Picture 4">
            <a:extLst>
              <a:ext uri="{FF2B5EF4-FFF2-40B4-BE49-F238E27FC236}">
                <a16:creationId xmlns:a16="http://schemas.microsoft.com/office/drawing/2014/main" id="{9D55BBD6-DCB0-A84D-8641-42D9B4CA77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8650" y="1427901"/>
            <a:ext cx="7204440" cy="4772100"/>
          </a:xfrm>
          <a:prstGeom prst="rect">
            <a:avLst/>
          </a:prstGeom>
        </p:spPr>
      </p:pic>
      <p:sp>
        <p:nvSpPr>
          <p:cNvPr id="6" name="TextBox 5">
            <a:extLst>
              <a:ext uri="{FF2B5EF4-FFF2-40B4-BE49-F238E27FC236}">
                <a16:creationId xmlns:a16="http://schemas.microsoft.com/office/drawing/2014/main" id="{A9E0553D-6E21-F94A-A5D4-BB057227A80D}"/>
              </a:ext>
            </a:extLst>
          </p:cNvPr>
          <p:cNvSpPr txBox="1"/>
          <p:nvPr/>
        </p:nvSpPr>
        <p:spPr>
          <a:xfrm>
            <a:off x="4581609" y="6356351"/>
            <a:ext cx="3331361"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rPr>
              <a:t>Melrose et al. 2018 </a:t>
            </a:r>
            <a:r>
              <a:rPr lang="en-US" sz="1400" i="1" dirty="0">
                <a:latin typeface="Helvetica Neue Light" panose="02000403000000020004" pitchFamily="2" charset="0"/>
                <a:ea typeface="Helvetica Neue Light" panose="02000403000000020004" pitchFamily="2" charset="0"/>
              </a:rPr>
              <a:t>(Clinical Neuroimage)</a:t>
            </a:r>
            <a:endParaRPr lang="en-US" sz="1400" dirty="0">
              <a:latin typeface="Helvetica Neue Light" panose="02000403000000020004" pitchFamily="2" charset="0"/>
              <a:ea typeface="Helvetica Neue Light" panose="02000403000000020004" pitchFamily="2" charset="0"/>
            </a:endParaRPr>
          </a:p>
        </p:txBody>
      </p:sp>
      <p:sp>
        <p:nvSpPr>
          <p:cNvPr id="7" name="TextBox 6">
            <a:extLst>
              <a:ext uri="{FF2B5EF4-FFF2-40B4-BE49-F238E27FC236}">
                <a16:creationId xmlns:a16="http://schemas.microsoft.com/office/drawing/2014/main" id="{71873EE4-9CCD-5C40-9922-E062F0341782}"/>
              </a:ext>
            </a:extLst>
          </p:cNvPr>
          <p:cNvSpPr txBox="1"/>
          <p:nvPr/>
        </p:nvSpPr>
        <p:spPr>
          <a:xfrm>
            <a:off x="628650" y="6200001"/>
            <a:ext cx="2008883"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(R &gt; </a:t>
            </a:r>
            <a:r>
              <a:rPr lang="en-US" dirty="0" err="1">
                <a:latin typeface="Helvetica Neue Light" panose="02000403000000020004" pitchFamily="2" charset="0"/>
                <a:ea typeface="Helvetica Neue Light" panose="02000403000000020004" pitchFamily="2" charset="0"/>
              </a:rPr>
              <a:t>Rc</a:t>
            </a:r>
            <a:r>
              <a:rPr lang="en-US" dirty="0">
                <a:latin typeface="Helvetica Neue Light" panose="02000403000000020004" pitchFamily="2" charset="0"/>
                <a:ea typeface="Helvetica Neue Light" panose="02000403000000020004" pitchFamily="2" charset="0"/>
              </a:rPr>
              <a:t> Condition)</a:t>
            </a:r>
          </a:p>
        </p:txBody>
      </p:sp>
    </p:spTree>
    <p:extLst>
      <p:ext uri="{BB962C8B-B14F-4D97-AF65-F5344CB8AC3E}">
        <p14:creationId xmlns:p14="http://schemas.microsoft.com/office/powerpoint/2010/main" val="38497225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B0B7-6D5A-B848-9EFF-1828271B1062}"/>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Previous Work on the Raven’s Progressive Matrices Task</a:t>
            </a:r>
          </a:p>
        </p:txBody>
      </p:sp>
      <p:sp>
        <p:nvSpPr>
          <p:cNvPr id="3" name="Slide Number Placeholder 2">
            <a:extLst>
              <a:ext uri="{FF2B5EF4-FFF2-40B4-BE49-F238E27FC236}">
                <a16:creationId xmlns:a16="http://schemas.microsoft.com/office/drawing/2014/main" id="{EA0CB0C7-6C96-4C4A-B734-F5D1D60A6FD5}"/>
              </a:ext>
            </a:extLst>
          </p:cNvPr>
          <p:cNvSpPr>
            <a:spLocks noGrp="1"/>
          </p:cNvSpPr>
          <p:nvPr>
            <p:ph type="sldNum" sz="quarter" idx="12"/>
          </p:nvPr>
        </p:nvSpPr>
        <p:spPr/>
        <p:txBody>
          <a:bodyPr/>
          <a:lstStyle/>
          <a:p>
            <a:fld id="{DCD0C57A-A379-694B-9C21-16F74B6E68BA}" type="slidenum">
              <a:rPr lang="en-US" smtClean="0"/>
              <a:t>35</a:t>
            </a:fld>
            <a:endParaRPr lang="en-US"/>
          </a:p>
        </p:txBody>
      </p:sp>
      <p:sp>
        <p:nvSpPr>
          <p:cNvPr id="7" name="TextBox 6">
            <a:extLst>
              <a:ext uri="{FF2B5EF4-FFF2-40B4-BE49-F238E27FC236}">
                <a16:creationId xmlns:a16="http://schemas.microsoft.com/office/drawing/2014/main" id="{88A29890-7FD4-344E-B0E4-2B4D36FDDCD7}"/>
              </a:ext>
            </a:extLst>
          </p:cNvPr>
          <p:cNvSpPr txBox="1"/>
          <p:nvPr/>
        </p:nvSpPr>
        <p:spPr>
          <a:xfrm>
            <a:off x="628650" y="1798983"/>
            <a:ext cx="7886699" cy="2031325"/>
          </a:xfrm>
          <a:prstGeom prst="rect">
            <a:avLst/>
          </a:prstGeom>
          <a:noFill/>
        </p:spPr>
        <p:txBody>
          <a:bodyPr wrap="square" rtlCol="0">
            <a:spAutoFit/>
          </a:bodyPr>
          <a:lstStyle/>
          <a:p>
            <a:r>
              <a:rPr lang="en-US" u="sng" dirty="0">
                <a:latin typeface="Helvetica Neue Light" panose="02000403000000020004" pitchFamily="2" charset="0"/>
                <a:ea typeface="Helvetica Neue Light" panose="02000403000000020004" pitchFamily="2" charset="0"/>
                <a:cs typeface="Helvetica Neue" panose="02000503000000020004" pitchFamily="2" charset="0"/>
              </a:rPr>
              <a:t>Computational Models</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Carpenter, Just, &amp; Shell (1990)</a:t>
            </a:r>
          </a:p>
          <a:p>
            <a:pPr marL="285750" indent="-285750">
              <a:buFont typeface="Arial" panose="020B0604020202020204" pitchFamily="34" charset="0"/>
              <a:buChar char="•"/>
            </a:pP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Kunda</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McGreggor</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&amp;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Goel</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(2013)</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Rasmussen &amp;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Eliasmith</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(2011, 2014)</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Lovett &amp;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Forbus</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(2017)</a:t>
            </a:r>
          </a:p>
          <a:p>
            <a:pPr marL="285750" indent="-285750">
              <a:buFont typeface="Arial" panose="020B0604020202020204" pitchFamily="34" charset="0"/>
              <a:buChar char="•"/>
            </a:pP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Raudies</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&amp;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Hasselmo</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(2017)</a:t>
            </a:r>
          </a:p>
          <a:p>
            <a:pPr marL="285750" indent="-285750">
              <a:buFont typeface="Arial" panose="020B0604020202020204" pitchFamily="34" charset="0"/>
              <a:buChar char="•"/>
            </a:pP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Hasselmo</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i="1" dirty="0">
                <a:latin typeface="Helvetica Neue Light" panose="02000403000000020004" pitchFamily="2" charset="0"/>
                <a:ea typeface="Helvetica Neue Light" panose="02000403000000020004" pitchFamily="2" charset="0"/>
                <a:cs typeface="Helvetica Neue" panose="02000503000000020004" pitchFamily="2" charset="0"/>
              </a:rPr>
              <a:t>Preprint</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2018)</a:t>
            </a:r>
          </a:p>
        </p:txBody>
      </p:sp>
      <p:sp>
        <p:nvSpPr>
          <p:cNvPr id="14" name="Rectangle 13">
            <a:extLst>
              <a:ext uri="{FF2B5EF4-FFF2-40B4-BE49-F238E27FC236}">
                <a16:creationId xmlns:a16="http://schemas.microsoft.com/office/drawing/2014/main" id="{45B7883A-B149-014C-B815-1C3B1EF3C8C0}"/>
              </a:ext>
            </a:extLst>
          </p:cNvPr>
          <p:cNvSpPr/>
          <p:nvPr/>
        </p:nvSpPr>
        <p:spPr>
          <a:xfrm>
            <a:off x="4671390" y="2196548"/>
            <a:ext cx="4221646" cy="140398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23A0A22-5479-3347-B899-33129E94BABF}"/>
              </a:ext>
            </a:extLst>
          </p:cNvPr>
          <p:cNvSpPr/>
          <p:nvPr/>
        </p:nvSpPr>
        <p:spPr>
          <a:xfrm>
            <a:off x="628650" y="4021189"/>
            <a:ext cx="4572000" cy="1477328"/>
          </a:xfrm>
          <a:prstGeom prst="rect">
            <a:avLst/>
          </a:prstGeom>
        </p:spPr>
        <p:txBody>
          <a:bodyPr>
            <a:spAutoFit/>
          </a:bodyPr>
          <a:lstStyle/>
          <a:p>
            <a:r>
              <a:rPr lang="en-US" u="sng" dirty="0">
                <a:latin typeface="Helvetica Neue Light" panose="02000403000000020004" pitchFamily="2" charset="0"/>
                <a:ea typeface="Helvetica Neue Light" panose="02000403000000020004" pitchFamily="2" charset="0"/>
                <a:cs typeface="Helvetica Neue" panose="02000503000000020004" pitchFamily="2" charset="0"/>
              </a:rPr>
              <a:t>fMRI Studies</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Prabhakaran et al (1997)</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Christoff et al. (2001)</a:t>
            </a:r>
          </a:p>
          <a:p>
            <a:pPr marL="285750" indent="-285750">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Melrose, Poulin, &amp; Stern (2007)</a:t>
            </a:r>
          </a:p>
          <a:p>
            <a:pPr marL="285750" indent="-285750">
              <a:buFont typeface="Arial" panose="020B0604020202020204" pitchFamily="34" charset="0"/>
              <a:buChar char="•"/>
            </a:pP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Golde</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Cramon</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&amp; </a:t>
            </a:r>
            <a:r>
              <a:rPr lang="en-US" dirty="0" err="1">
                <a:latin typeface="Helvetica Neue Light" panose="02000403000000020004" pitchFamily="2" charset="0"/>
                <a:ea typeface="Helvetica Neue Light" panose="02000403000000020004" pitchFamily="2" charset="0"/>
                <a:cs typeface="Helvetica Neue" panose="02000503000000020004" pitchFamily="2" charset="0"/>
              </a:rPr>
              <a:t>Schubotz</a:t>
            </a:r>
            <a:r>
              <a:rPr lang="en-US" dirty="0">
                <a:latin typeface="Helvetica Neue Light" panose="02000403000000020004" pitchFamily="2" charset="0"/>
                <a:ea typeface="Helvetica Neue Light" panose="02000403000000020004" pitchFamily="2" charset="0"/>
                <a:cs typeface="Helvetica Neue" panose="02000503000000020004" pitchFamily="2" charset="0"/>
              </a:rPr>
              <a:t> (2010)</a:t>
            </a:r>
          </a:p>
        </p:txBody>
      </p:sp>
      <p:pic>
        <p:nvPicPr>
          <p:cNvPr id="16" name="Picture 15">
            <a:extLst>
              <a:ext uri="{FF2B5EF4-FFF2-40B4-BE49-F238E27FC236}">
                <a16:creationId xmlns:a16="http://schemas.microsoft.com/office/drawing/2014/main" id="{0C63196C-9388-F546-BAC4-5DE6D7558C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8087" y="2526736"/>
            <a:ext cx="2044126" cy="2096539"/>
          </a:xfrm>
          <a:prstGeom prst="rect">
            <a:avLst/>
          </a:prstGeom>
        </p:spPr>
      </p:pic>
      <p:pic>
        <p:nvPicPr>
          <p:cNvPr id="17" name="Picture 16">
            <a:extLst>
              <a:ext uri="{FF2B5EF4-FFF2-40B4-BE49-F238E27FC236}">
                <a16:creationId xmlns:a16="http://schemas.microsoft.com/office/drawing/2014/main" id="{6DC6A930-5CB7-A64E-9360-589FC0E554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40907" y="2342398"/>
            <a:ext cx="1763732" cy="2280877"/>
          </a:xfrm>
          <a:prstGeom prst="rect">
            <a:avLst/>
          </a:prstGeom>
        </p:spPr>
      </p:pic>
      <p:sp>
        <p:nvSpPr>
          <p:cNvPr id="18" name="TextBox 17">
            <a:extLst>
              <a:ext uri="{FF2B5EF4-FFF2-40B4-BE49-F238E27FC236}">
                <a16:creationId xmlns:a16="http://schemas.microsoft.com/office/drawing/2014/main" id="{1ADC6F79-EF7E-1443-8AC5-AF7D94DE6CE5}"/>
              </a:ext>
            </a:extLst>
          </p:cNvPr>
          <p:cNvSpPr txBox="1"/>
          <p:nvPr/>
        </p:nvSpPr>
        <p:spPr>
          <a:xfrm>
            <a:off x="5347597" y="4645397"/>
            <a:ext cx="1377300"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Greenfield (2009)</a:t>
            </a:r>
          </a:p>
        </p:txBody>
      </p:sp>
      <p:sp>
        <p:nvSpPr>
          <p:cNvPr id="19" name="TextBox 18">
            <a:extLst>
              <a:ext uri="{FF2B5EF4-FFF2-40B4-BE49-F238E27FC236}">
                <a16:creationId xmlns:a16="http://schemas.microsoft.com/office/drawing/2014/main" id="{EE0DF82C-3EE7-3A49-8269-D8325686734F}"/>
              </a:ext>
            </a:extLst>
          </p:cNvPr>
          <p:cNvSpPr txBox="1"/>
          <p:nvPr/>
        </p:nvSpPr>
        <p:spPr>
          <a:xfrm>
            <a:off x="6871844" y="4633429"/>
            <a:ext cx="2101857" cy="276999"/>
          </a:xfrm>
          <a:prstGeom prst="rect">
            <a:avLst/>
          </a:prstGeom>
          <a:noFill/>
        </p:spPr>
        <p:txBody>
          <a:bodyPr wrap="none" rtlCol="0">
            <a:spAutoFit/>
          </a:bodyPr>
          <a:lstStyle/>
          <a:p>
            <a:r>
              <a:rPr lang="en-US" sz="1200" i="1" dirty="0" err="1">
                <a:latin typeface="Arial" panose="020B0604020202020204" pitchFamily="34" charset="0"/>
                <a:cs typeface="Arial" panose="020B0604020202020204" pitchFamily="34" charset="0"/>
              </a:rPr>
              <a:t>Raudies</a:t>
            </a:r>
            <a:r>
              <a:rPr lang="en-US" sz="1200" i="1" dirty="0">
                <a:latin typeface="Arial" panose="020B0604020202020204" pitchFamily="34" charset="0"/>
                <a:cs typeface="Arial" panose="020B0604020202020204" pitchFamily="34" charset="0"/>
              </a:rPr>
              <a:t> &amp; </a:t>
            </a:r>
            <a:r>
              <a:rPr lang="en-US" sz="1200" i="1" dirty="0" err="1">
                <a:latin typeface="Arial" panose="020B0604020202020204" pitchFamily="34" charset="0"/>
                <a:cs typeface="Arial" panose="020B0604020202020204" pitchFamily="34" charset="0"/>
              </a:rPr>
              <a:t>Hasselmo</a:t>
            </a:r>
            <a:r>
              <a:rPr lang="en-US" sz="1200" i="1" dirty="0">
                <a:latin typeface="Arial" panose="020B0604020202020204" pitchFamily="34" charset="0"/>
                <a:cs typeface="Arial" panose="020B0604020202020204" pitchFamily="34" charset="0"/>
              </a:rPr>
              <a:t> (2017)</a:t>
            </a:r>
          </a:p>
        </p:txBody>
      </p:sp>
      <p:sp>
        <p:nvSpPr>
          <p:cNvPr id="4" name="Rectangle 3">
            <a:extLst>
              <a:ext uri="{FF2B5EF4-FFF2-40B4-BE49-F238E27FC236}">
                <a16:creationId xmlns:a16="http://schemas.microsoft.com/office/drawing/2014/main" id="{9D306AF5-B25A-1241-A4ED-34C2E298C8E3}"/>
              </a:ext>
            </a:extLst>
          </p:cNvPr>
          <p:cNvSpPr/>
          <p:nvPr/>
        </p:nvSpPr>
        <p:spPr>
          <a:xfrm>
            <a:off x="6871844" y="2196548"/>
            <a:ext cx="2101857" cy="28751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2508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2"/>
      <p:bldP spid="14" grpId="0" animBg="1"/>
      <p:bldP spid="15"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B01-2525-0E46-B0DB-90EAD99A4E55}"/>
              </a:ext>
            </a:extLst>
          </p:cNvPr>
          <p:cNvSpPr>
            <a:spLocks noGrp="1"/>
          </p:cNvSpPr>
          <p:nvPr>
            <p:ph type="title"/>
          </p:nvPr>
        </p:nvSpPr>
        <p:spPr/>
        <p:txBody>
          <a:bodyPr>
            <a:normAutofit/>
          </a:bodyPr>
          <a:lstStyle/>
          <a:p>
            <a:r>
              <a:rPr lang="en-US" sz="3600" dirty="0">
                <a:latin typeface="Helvetica Neue Light" panose="02000403000000020004" pitchFamily="2" charset="0"/>
                <a:ea typeface="Helvetica Neue Light" panose="02000403000000020004" pitchFamily="2" charset="0"/>
                <a:cs typeface="Helvetica Neue" panose="02000503000000020004" pitchFamily="2" charset="0"/>
              </a:rPr>
              <a:t>Abstract reasoning is an essential basic feature of human cognition</a:t>
            </a:r>
          </a:p>
        </p:txBody>
      </p:sp>
      <p:sp>
        <p:nvSpPr>
          <p:cNvPr id="5" name="Slide Number Placeholder 4">
            <a:extLst>
              <a:ext uri="{FF2B5EF4-FFF2-40B4-BE49-F238E27FC236}">
                <a16:creationId xmlns:a16="http://schemas.microsoft.com/office/drawing/2014/main" id="{E25231AC-82E0-274B-B2B4-4E603C0D5E79}"/>
              </a:ext>
            </a:extLst>
          </p:cNvPr>
          <p:cNvSpPr>
            <a:spLocks noGrp="1"/>
          </p:cNvSpPr>
          <p:nvPr>
            <p:ph type="sldNum" sz="quarter" idx="12"/>
          </p:nvPr>
        </p:nvSpPr>
        <p:spPr/>
        <p:txBody>
          <a:bodyPr/>
          <a:lstStyle/>
          <a:p>
            <a:fld id="{AA1F9EFB-B960-3A4A-B638-889634413403}" type="slidenum">
              <a:rPr lang="en-US" smtClean="0"/>
              <a:t>36</a:t>
            </a:fld>
            <a:endParaRPr lang="en-US"/>
          </a:p>
        </p:txBody>
      </p:sp>
      <p:pic>
        <p:nvPicPr>
          <p:cNvPr id="8" name="Picture 7">
            <a:extLst>
              <a:ext uri="{FF2B5EF4-FFF2-40B4-BE49-F238E27FC236}">
                <a16:creationId xmlns:a16="http://schemas.microsoft.com/office/drawing/2014/main" id="{8BABFD65-B287-BE44-B3E5-4E2D910EA4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69214" y="2495264"/>
            <a:ext cx="2459092" cy="1965224"/>
          </a:xfrm>
          <a:prstGeom prst="rect">
            <a:avLst/>
          </a:prstGeom>
        </p:spPr>
      </p:pic>
      <p:pic>
        <p:nvPicPr>
          <p:cNvPr id="3" name="Picture 2">
            <a:extLst>
              <a:ext uri="{FF2B5EF4-FFF2-40B4-BE49-F238E27FC236}">
                <a16:creationId xmlns:a16="http://schemas.microsoft.com/office/drawing/2014/main" id="{14D98E8E-BDC4-A24F-B474-F8D413C274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8780" y="1835034"/>
            <a:ext cx="5832088" cy="3285683"/>
          </a:xfrm>
          <a:prstGeom prst="rect">
            <a:avLst/>
          </a:prstGeom>
        </p:spPr>
      </p:pic>
      <p:pic>
        <p:nvPicPr>
          <p:cNvPr id="7" name="Picture 6">
            <a:extLst>
              <a:ext uri="{FF2B5EF4-FFF2-40B4-BE49-F238E27FC236}">
                <a16:creationId xmlns:a16="http://schemas.microsoft.com/office/drawing/2014/main" id="{0494AB7D-D840-C047-AFC8-F57A040DB6E8}"/>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200" r="100000">
                        <a14:foregroundMark x1="1500" y1="46026" x2="5300" y2="45256"/>
                        <a14:foregroundMark x1="1500" y1="56923" x2="2800" y2="56923"/>
                        <a14:foregroundMark x1="97100" y1="36538" x2="97100" y2="36538"/>
                        <a14:backgroundMark x1="500" y1="47692" x2="500" y2="44872"/>
                        <a14:backgroundMark x1="500" y1="57821" x2="500" y2="57821"/>
                        <a14:backgroundMark x1="400" y1="55769" x2="400" y2="55769"/>
                        <a14:backgroundMark x1="300" y1="57308" x2="300" y2="57308"/>
                      </a14:backgroundRemoval>
                    </a14:imgEffect>
                  </a14:imgLayer>
                </a14:imgProps>
              </a:ext>
              <a:ext uri="{28A0092B-C50C-407E-A947-70E740481C1C}">
                <a14:useLocalDpi xmlns:a14="http://schemas.microsoft.com/office/drawing/2010/main"/>
              </a:ext>
            </a:extLst>
          </a:blip>
          <a:stretch>
            <a:fillRect/>
          </a:stretch>
        </p:blipFill>
        <p:spPr>
          <a:xfrm flipH="1">
            <a:off x="410817" y="4011433"/>
            <a:ext cx="795131" cy="620202"/>
          </a:xfrm>
          <a:prstGeom prst="rect">
            <a:avLst/>
          </a:prstGeom>
        </p:spPr>
      </p:pic>
      <p:grpSp>
        <p:nvGrpSpPr>
          <p:cNvPr id="14" name="Group 13">
            <a:extLst>
              <a:ext uri="{FF2B5EF4-FFF2-40B4-BE49-F238E27FC236}">
                <a16:creationId xmlns:a16="http://schemas.microsoft.com/office/drawing/2014/main" id="{DCB88F5B-73B9-F34C-9249-2CB5E8F8DD03}"/>
              </a:ext>
            </a:extLst>
          </p:cNvPr>
          <p:cNvGrpSpPr/>
          <p:nvPr/>
        </p:nvGrpSpPr>
        <p:grpSpPr>
          <a:xfrm>
            <a:off x="1046921" y="3142351"/>
            <a:ext cx="848139" cy="869082"/>
            <a:chOff x="1046921" y="3142351"/>
            <a:chExt cx="848139" cy="869082"/>
          </a:xfrm>
        </p:grpSpPr>
        <p:sp>
          <p:nvSpPr>
            <p:cNvPr id="9" name="Rectangle 8">
              <a:extLst>
                <a:ext uri="{FF2B5EF4-FFF2-40B4-BE49-F238E27FC236}">
                  <a16:creationId xmlns:a16="http://schemas.microsoft.com/office/drawing/2014/main" id="{1E9065A1-A8EC-C741-A48F-3D74FCB88033}"/>
                </a:ext>
              </a:extLst>
            </p:cNvPr>
            <p:cNvSpPr/>
            <p:nvPr/>
          </p:nvSpPr>
          <p:spPr>
            <a:xfrm>
              <a:off x="1046921"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11" name="Straight Connector 10">
              <a:extLst>
                <a:ext uri="{FF2B5EF4-FFF2-40B4-BE49-F238E27FC236}">
                  <a16:creationId xmlns:a16="http://schemas.microsoft.com/office/drawing/2014/main" id="{79E87C3C-B13D-9A4C-80D3-05F396281AF8}"/>
                </a:ext>
              </a:extLst>
            </p:cNvPr>
            <p:cNvCxnSpPr/>
            <p:nvPr/>
          </p:nvCxnSpPr>
          <p:spPr>
            <a:xfrm>
              <a:off x="1205948"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4B61DB-D3AC-EF45-BBD8-C7F247405BBA}"/>
                </a:ext>
              </a:extLst>
            </p:cNvPr>
            <p:cNvCxnSpPr/>
            <p:nvPr/>
          </p:nvCxnSpPr>
          <p:spPr>
            <a:xfrm>
              <a:off x="1657350" y="3729797"/>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C6103CD-9F60-6847-B712-9AACED93F344}"/>
              </a:ext>
            </a:extLst>
          </p:cNvPr>
          <p:cNvGrpSpPr/>
          <p:nvPr/>
        </p:nvGrpSpPr>
        <p:grpSpPr>
          <a:xfrm>
            <a:off x="2849216" y="3142351"/>
            <a:ext cx="848139" cy="850184"/>
            <a:chOff x="2849216" y="3142351"/>
            <a:chExt cx="848139" cy="850184"/>
          </a:xfrm>
        </p:grpSpPr>
        <p:sp>
          <p:nvSpPr>
            <p:cNvPr id="12" name="Rectangle 11">
              <a:extLst>
                <a:ext uri="{FF2B5EF4-FFF2-40B4-BE49-F238E27FC236}">
                  <a16:creationId xmlns:a16="http://schemas.microsoft.com/office/drawing/2014/main" id="{F4E74D72-25C5-F747-937E-5A8D638ECD05}"/>
                </a:ext>
              </a:extLst>
            </p:cNvPr>
            <p:cNvSpPr/>
            <p:nvPr/>
          </p:nvSpPr>
          <p:spPr>
            <a:xfrm>
              <a:off x="2849216"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2</a:t>
              </a:r>
            </a:p>
          </p:txBody>
        </p:sp>
        <p:cxnSp>
          <p:nvCxnSpPr>
            <p:cNvPr id="19" name="Straight Connector 18">
              <a:extLst>
                <a:ext uri="{FF2B5EF4-FFF2-40B4-BE49-F238E27FC236}">
                  <a16:creationId xmlns:a16="http://schemas.microsoft.com/office/drawing/2014/main" id="{3C0BD55F-6306-5444-8DD9-13070F675C01}"/>
                </a:ext>
              </a:extLst>
            </p:cNvPr>
            <p:cNvCxnSpPr/>
            <p:nvPr/>
          </p:nvCxnSpPr>
          <p:spPr>
            <a:xfrm>
              <a:off x="3041374"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3DF839-0CE9-F940-BF6A-2DB7E9817A59}"/>
                </a:ext>
              </a:extLst>
            </p:cNvPr>
            <p:cNvCxnSpPr/>
            <p:nvPr/>
          </p:nvCxnSpPr>
          <p:spPr>
            <a:xfrm>
              <a:off x="3492776"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43C2C7D-479D-044E-AA6B-38B9859D599A}"/>
              </a:ext>
            </a:extLst>
          </p:cNvPr>
          <p:cNvGrpSpPr/>
          <p:nvPr/>
        </p:nvGrpSpPr>
        <p:grpSpPr>
          <a:xfrm>
            <a:off x="4651512" y="3149981"/>
            <a:ext cx="848139" cy="850184"/>
            <a:chOff x="4651512" y="3142351"/>
            <a:chExt cx="848139" cy="850184"/>
          </a:xfrm>
        </p:grpSpPr>
        <p:sp>
          <p:nvSpPr>
            <p:cNvPr id="29" name="Rectangle 28">
              <a:extLst>
                <a:ext uri="{FF2B5EF4-FFF2-40B4-BE49-F238E27FC236}">
                  <a16:creationId xmlns:a16="http://schemas.microsoft.com/office/drawing/2014/main" id="{97B8D13E-C446-EF40-A60F-2ED4561B8254}"/>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cxnSp>
          <p:nvCxnSpPr>
            <p:cNvPr id="30" name="Straight Connector 29">
              <a:extLst>
                <a:ext uri="{FF2B5EF4-FFF2-40B4-BE49-F238E27FC236}">
                  <a16:creationId xmlns:a16="http://schemas.microsoft.com/office/drawing/2014/main" id="{9568470E-CB35-E147-B419-59A09E299A0F}"/>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E54491-A590-DB4B-875D-6BD4336EDE2E}"/>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36057DC0-4344-F143-9CD7-185F087A202A}"/>
              </a:ext>
            </a:extLst>
          </p:cNvPr>
          <p:cNvGrpSpPr/>
          <p:nvPr/>
        </p:nvGrpSpPr>
        <p:grpSpPr>
          <a:xfrm>
            <a:off x="4651512" y="3142351"/>
            <a:ext cx="848139" cy="850184"/>
            <a:chOff x="4651512" y="3142351"/>
            <a:chExt cx="848139" cy="850184"/>
          </a:xfrm>
        </p:grpSpPr>
        <p:sp>
          <p:nvSpPr>
            <p:cNvPr id="13" name="Rectangle 12">
              <a:extLst>
                <a:ext uri="{FF2B5EF4-FFF2-40B4-BE49-F238E27FC236}">
                  <a16:creationId xmlns:a16="http://schemas.microsoft.com/office/drawing/2014/main" id="{CA2B9BB3-13F4-1F4E-80F1-C3FAF8854E60}"/>
                </a:ext>
              </a:extLst>
            </p:cNvPr>
            <p:cNvSpPr/>
            <p:nvPr/>
          </p:nvSpPr>
          <p:spPr>
            <a:xfrm>
              <a:off x="4651512" y="3142351"/>
              <a:ext cx="848139" cy="587446"/>
            </a:xfrm>
            <a:prstGeom prst="rect">
              <a:avLst/>
            </a:prstGeom>
            <a:solidFill>
              <a:schemeClr val="accent6">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3</a:t>
              </a:r>
            </a:p>
          </p:txBody>
        </p:sp>
        <p:cxnSp>
          <p:nvCxnSpPr>
            <p:cNvPr id="21" name="Straight Connector 20">
              <a:extLst>
                <a:ext uri="{FF2B5EF4-FFF2-40B4-BE49-F238E27FC236}">
                  <a16:creationId xmlns:a16="http://schemas.microsoft.com/office/drawing/2014/main" id="{E81F64A1-C665-754F-BDEE-EDB786CE853D}"/>
                </a:ext>
              </a:extLst>
            </p:cNvPr>
            <p:cNvCxnSpPr/>
            <p:nvPr/>
          </p:nvCxnSpPr>
          <p:spPr>
            <a:xfrm>
              <a:off x="4843670"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AAB0DD-4AC5-8B4F-B489-F6B41D12E652}"/>
                </a:ext>
              </a:extLst>
            </p:cNvPr>
            <p:cNvCxnSpPr/>
            <p:nvPr/>
          </p:nvCxnSpPr>
          <p:spPr>
            <a:xfrm>
              <a:off x="5295072" y="3710899"/>
              <a:ext cx="0" cy="28163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238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4.44444E-6 3.33333E-6 L 0.44132 -0.00092 " pathEditMode="relative" rAng="0" ptsTypes="AA">
                                      <p:cBhvr>
                                        <p:cTn id="12" dur="2000" fill="hold"/>
                                        <p:tgtEl>
                                          <p:spTgt spid="7"/>
                                        </p:tgtEl>
                                        <p:attrNameLst>
                                          <p:attrName>ppt_x</p:attrName>
                                          <p:attrName>ppt_y</p:attrName>
                                        </p:attrNameLst>
                                      </p:cBhvr>
                                      <p:rCtr x="22378" y="0"/>
                                    </p:animMotion>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C97E-0674-8042-AB84-5B39CBAA09DB}"/>
              </a:ext>
            </a:extLst>
          </p:cNvPr>
          <p:cNvSpPr>
            <a:spLocks noGrp="1"/>
          </p:cNvSpPr>
          <p:nvPr>
            <p:ph type="title"/>
          </p:nvPr>
        </p:nvSpPr>
        <p:spPr/>
        <p:txBody>
          <a:bodyPr>
            <a:normAutofit/>
          </a:bodyPr>
          <a:lstStyle/>
          <a:p>
            <a:r>
              <a:rPr lang="en-US" sz="3600" dirty="0">
                <a:latin typeface="Helvetica Neue Light" panose="02000403000000020004" pitchFamily="2" charset="0"/>
                <a:ea typeface="Helvetica Neue Light" panose="02000403000000020004" pitchFamily="2" charset="0"/>
                <a:cs typeface="Helvetica Neue" panose="02000503000000020004" pitchFamily="2" charset="0"/>
              </a:rPr>
              <a:t>Proposed Components of Abstract Reasoning</a:t>
            </a:r>
          </a:p>
        </p:txBody>
      </p:sp>
      <p:sp>
        <p:nvSpPr>
          <p:cNvPr id="3" name="Content Placeholder 2">
            <a:extLst>
              <a:ext uri="{FF2B5EF4-FFF2-40B4-BE49-F238E27FC236}">
                <a16:creationId xmlns:a16="http://schemas.microsoft.com/office/drawing/2014/main" id="{FB9E7E54-714B-CD4C-AA2A-37B3FFAFD2BB}"/>
              </a:ext>
            </a:extLst>
          </p:cNvPr>
          <p:cNvSpPr>
            <a:spLocks noGrp="1"/>
          </p:cNvSpPr>
          <p:nvPr>
            <p:ph idx="1"/>
          </p:nvPr>
        </p:nvSpPr>
        <p:spPr>
          <a:xfrm>
            <a:off x="4209044" y="2330245"/>
            <a:ext cx="4601272" cy="3846717"/>
          </a:xfrm>
        </p:spPr>
        <p:txBody>
          <a:bodyPr>
            <a:normAutofit fontScale="92500"/>
          </a:bodyPr>
          <a:lstStyle/>
          <a:p>
            <a:r>
              <a:rPr lang="en-US" b="1" u="sng" dirty="0">
                <a:latin typeface="Helvetica Neue Light" panose="02000403000000020004" pitchFamily="2" charset="0"/>
                <a:ea typeface="Helvetica Neue Light" panose="02000403000000020004" pitchFamily="2" charset="0"/>
              </a:rPr>
              <a:t>Symbolic Processing</a:t>
            </a:r>
            <a:r>
              <a:rPr lang="en-US" u="sng" dirty="0">
                <a:latin typeface="Helvetica Neue Light" panose="02000403000000020004" pitchFamily="2" charset="0"/>
                <a:ea typeface="Helvetica Neue Light" panose="02000403000000020004" pitchFamily="2" charset="0"/>
              </a:rPr>
              <a:t>: </a:t>
            </a:r>
            <a:r>
              <a:rPr lang="en-US" dirty="0">
                <a:latin typeface="Helvetica Neue Light" panose="02000403000000020004" pitchFamily="2" charset="0"/>
                <a:ea typeface="Helvetica Neue Light" panose="02000403000000020004" pitchFamily="2" charset="0"/>
              </a:rPr>
              <a:t>Convert complex visual information into simplified symbolic ideas containing only the essential information</a:t>
            </a:r>
          </a:p>
          <a:p>
            <a:r>
              <a:rPr lang="en-US" b="1" u="sng" dirty="0">
                <a:latin typeface="Helvetica Neue Light" panose="02000403000000020004" pitchFamily="2" charset="0"/>
                <a:ea typeface="Helvetica Neue Light" panose="02000403000000020004" pitchFamily="2" charset="0"/>
              </a:rPr>
              <a:t>Analogical Thinking: </a:t>
            </a:r>
            <a:r>
              <a:rPr lang="en-US" dirty="0">
                <a:latin typeface="Helvetica Neue Light" panose="02000403000000020004" pitchFamily="2" charset="0"/>
                <a:ea typeface="Helvetica Neue Light" panose="02000403000000020004" pitchFamily="2" charset="0"/>
              </a:rPr>
              <a:t>Determine how the symbols change and relate to each other. Predict what comes next.</a:t>
            </a:r>
          </a:p>
        </p:txBody>
      </p:sp>
      <p:sp>
        <p:nvSpPr>
          <p:cNvPr id="5" name="Slide Number Placeholder 4">
            <a:extLst>
              <a:ext uri="{FF2B5EF4-FFF2-40B4-BE49-F238E27FC236}">
                <a16:creationId xmlns:a16="http://schemas.microsoft.com/office/drawing/2014/main" id="{EED89D09-6321-8E48-BEB1-6859FFFDFEE7}"/>
              </a:ext>
            </a:extLst>
          </p:cNvPr>
          <p:cNvSpPr>
            <a:spLocks noGrp="1"/>
          </p:cNvSpPr>
          <p:nvPr>
            <p:ph type="sldNum" sz="quarter" idx="12"/>
          </p:nvPr>
        </p:nvSpPr>
        <p:spPr/>
        <p:txBody>
          <a:bodyPr/>
          <a:lstStyle/>
          <a:p>
            <a:fld id="{AA1F9EFB-B960-3A4A-B638-889634413403}" type="slidenum">
              <a:rPr lang="en-US" smtClean="0"/>
              <a:t>37</a:t>
            </a:fld>
            <a:endParaRPr lang="en-US"/>
          </a:p>
        </p:txBody>
      </p:sp>
      <p:grpSp>
        <p:nvGrpSpPr>
          <p:cNvPr id="8" name="Group 7">
            <a:extLst>
              <a:ext uri="{FF2B5EF4-FFF2-40B4-BE49-F238E27FC236}">
                <a16:creationId xmlns:a16="http://schemas.microsoft.com/office/drawing/2014/main" id="{8547B1E9-D737-F34D-8238-246FE0D30B52}"/>
              </a:ext>
            </a:extLst>
          </p:cNvPr>
          <p:cNvGrpSpPr/>
          <p:nvPr/>
        </p:nvGrpSpPr>
        <p:grpSpPr>
          <a:xfrm>
            <a:off x="628650" y="2719897"/>
            <a:ext cx="848139" cy="869082"/>
            <a:chOff x="1046921" y="3142351"/>
            <a:chExt cx="848139" cy="869082"/>
          </a:xfrm>
        </p:grpSpPr>
        <p:sp>
          <p:nvSpPr>
            <p:cNvPr id="9" name="Rectangle 8">
              <a:extLst>
                <a:ext uri="{FF2B5EF4-FFF2-40B4-BE49-F238E27FC236}">
                  <a16:creationId xmlns:a16="http://schemas.microsoft.com/office/drawing/2014/main" id="{E99FA425-3B01-8B47-BF7D-B47E3BB9A4A4}"/>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10" name="Straight Connector 9">
              <a:extLst>
                <a:ext uri="{FF2B5EF4-FFF2-40B4-BE49-F238E27FC236}">
                  <a16:creationId xmlns:a16="http://schemas.microsoft.com/office/drawing/2014/main" id="{333341C6-C91F-5D4D-8A89-9F044DC1FABD}"/>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E8D04-9AEE-AD40-A1DD-CEBDE7C939FA}"/>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BB1F35C6-7029-874E-8877-0EF88AEA1141}"/>
              </a:ext>
            </a:extLst>
          </p:cNvPr>
          <p:cNvGrpSpPr/>
          <p:nvPr/>
        </p:nvGrpSpPr>
        <p:grpSpPr>
          <a:xfrm>
            <a:off x="516234" y="4609137"/>
            <a:ext cx="848139" cy="869082"/>
            <a:chOff x="1046921" y="3142351"/>
            <a:chExt cx="848139" cy="869082"/>
          </a:xfrm>
        </p:grpSpPr>
        <p:sp>
          <p:nvSpPr>
            <p:cNvPr id="33" name="Rectangle 32">
              <a:extLst>
                <a:ext uri="{FF2B5EF4-FFF2-40B4-BE49-F238E27FC236}">
                  <a16:creationId xmlns:a16="http://schemas.microsoft.com/office/drawing/2014/main" id="{2108AE9A-EB54-354C-AC42-88DBB3FC0A45}"/>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1</a:t>
              </a:r>
            </a:p>
          </p:txBody>
        </p:sp>
        <p:cxnSp>
          <p:nvCxnSpPr>
            <p:cNvPr id="34" name="Straight Connector 33">
              <a:extLst>
                <a:ext uri="{FF2B5EF4-FFF2-40B4-BE49-F238E27FC236}">
                  <a16:creationId xmlns:a16="http://schemas.microsoft.com/office/drawing/2014/main" id="{8230131D-ECEE-DD45-A179-5E6D7E1CFA0E}"/>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C76AD98-FEE7-E74F-8A1E-15923CDECE55}"/>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20968D7B-3AB5-2C4A-83D3-029029B4861B}"/>
              </a:ext>
            </a:extLst>
          </p:cNvPr>
          <p:cNvGrpSpPr/>
          <p:nvPr/>
        </p:nvGrpSpPr>
        <p:grpSpPr>
          <a:xfrm>
            <a:off x="1771543" y="4612773"/>
            <a:ext cx="848139" cy="869082"/>
            <a:chOff x="1046921" y="3142351"/>
            <a:chExt cx="848139" cy="869082"/>
          </a:xfrm>
        </p:grpSpPr>
        <p:sp>
          <p:nvSpPr>
            <p:cNvPr id="37" name="Rectangle 36">
              <a:extLst>
                <a:ext uri="{FF2B5EF4-FFF2-40B4-BE49-F238E27FC236}">
                  <a16:creationId xmlns:a16="http://schemas.microsoft.com/office/drawing/2014/main" id="{110687E1-C38C-324E-905F-3C01A2DE6D31}"/>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2</a:t>
              </a:r>
            </a:p>
          </p:txBody>
        </p:sp>
        <p:cxnSp>
          <p:nvCxnSpPr>
            <p:cNvPr id="38" name="Straight Connector 37">
              <a:extLst>
                <a:ext uri="{FF2B5EF4-FFF2-40B4-BE49-F238E27FC236}">
                  <a16:creationId xmlns:a16="http://schemas.microsoft.com/office/drawing/2014/main" id="{18470711-C51E-AB49-98A9-4FCEBDCFF7F8}"/>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DB5229-FCD7-DF44-A501-57058C80D06C}"/>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055D787-7384-9947-AA15-94FCDE9C41B7}"/>
              </a:ext>
            </a:extLst>
          </p:cNvPr>
          <p:cNvGrpSpPr/>
          <p:nvPr/>
        </p:nvGrpSpPr>
        <p:grpSpPr>
          <a:xfrm>
            <a:off x="2999518" y="4609137"/>
            <a:ext cx="848139" cy="869082"/>
            <a:chOff x="1046921" y="3142351"/>
            <a:chExt cx="848139" cy="869082"/>
          </a:xfrm>
        </p:grpSpPr>
        <p:sp>
          <p:nvSpPr>
            <p:cNvPr id="41" name="Rectangle 40">
              <a:extLst>
                <a:ext uri="{FF2B5EF4-FFF2-40B4-BE49-F238E27FC236}">
                  <a16:creationId xmlns:a16="http://schemas.microsoft.com/office/drawing/2014/main" id="{EFA7B119-F77E-154B-B5DB-C5E6BD16EAEA}"/>
                </a:ext>
              </a:extLst>
            </p:cNvPr>
            <p:cNvSpPr/>
            <p:nvPr/>
          </p:nvSpPr>
          <p:spPr>
            <a:xfrm>
              <a:off x="1046921" y="3142351"/>
              <a:ext cx="848139" cy="587446"/>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Exit ?</a:t>
              </a:r>
            </a:p>
          </p:txBody>
        </p:sp>
        <p:cxnSp>
          <p:nvCxnSpPr>
            <p:cNvPr id="42" name="Straight Connector 41">
              <a:extLst>
                <a:ext uri="{FF2B5EF4-FFF2-40B4-BE49-F238E27FC236}">
                  <a16:creationId xmlns:a16="http://schemas.microsoft.com/office/drawing/2014/main" id="{5D03EB60-F564-8841-AE9C-EA30951100B4}"/>
                </a:ext>
              </a:extLst>
            </p:cNvPr>
            <p:cNvCxnSpPr/>
            <p:nvPr/>
          </p:nvCxnSpPr>
          <p:spPr>
            <a:xfrm>
              <a:off x="1205948"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64C11A-DEE9-2741-8F2C-1C15B6114F05}"/>
                </a:ext>
              </a:extLst>
            </p:cNvPr>
            <p:cNvCxnSpPr/>
            <p:nvPr/>
          </p:nvCxnSpPr>
          <p:spPr>
            <a:xfrm>
              <a:off x="1657350" y="3729797"/>
              <a:ext cx="0" cy="2816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Circular Arrow 12">
            <a:extLst>
              <a:ext uri="{FF2B5EF4-FFF2-40B4-BE49-F238E27FC236}">
                <a16:creationId xmlns:a16="http://schemas.microsoft.com/office/drawing/2014/main" id="{D67AF31F-0765-DC45-98A1-9C2C6F01F0A1}"/>
              </a:ext>
            </a:extLst>
          </p:cNvPr>
          <p:cNvSpPr/>
          <p:nvPr/>
        </p:nvSpPr>
        <p:spPr>
          <a:xfrm rot="19962842">
            <a:off x="952720" y="4034739"/>
            <a:ext cx="1162228" cy="1221698"/>
          </a:xfrm>
          <a:prstGeom prst="circularArrow">
            <a:avLst>
              <a:gd name="adj1" fmla="val 12500"/>
              <a:gd name="adj2" fmla="val 1142319"/>
              <a:gd name="adj3" fmla="val 20457681"/>
              <a:gd name="adj4" fmla="val 14056398"/>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ircular Arrow 43">
            <a:extLst>
              <a:ext uri="{FF2B5EF4-FFF2-40B4-BE49-F238E27FC236}">
                <a16:creationId xmlns:a16="http://schemas.microsoft.com/office/drawing/2014/main" id="{E3697566-5217-704A-913D-3A599E9051FF}"/>
              </a:ext>
            </a:extLst>
          </p:cNvPr>
          <p:cNvSpPr/>
          <p:nvPr/>
        </p:nvSpPr>
        <p:spPr>
          <a:xfrm rot="19962842">
            <a:off x="2320779" y="4014167"/>
            <a:ext cx="1162228" cy="1221698"/>
          </a:xfrm>
          <a:prstGeom prst="circularArrow">
            <a:avLst>
              <a:gd name="adj1" fmla="val 12500"/>
              <a:gd name="adj2" fmla="val 1142319"/>
              <a:gd name="adj3" fmla="val 20457681"/>
              <a:gd name="adj4" fmla="val 14056398"/>
              <a:gd name="adj5" fmla="val 12500"/>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7" name="Group 46">
            <a:extLst>
              <a:ext uri="{FF2B5EF4-FFF2-40B4-BE49-F238E27FC236}">
                <a16:creationId xmlns:a16="http://schemas.microsoft.com/office/drawing/2014/main" id="{3C59D169-8BE8-1C4C-A875-54015AA61744}"/>
              </a:ext>
            </a:extLst>
          </p:cNvPr>
          <p:cNvGrpSpPr/>
          <p:nvPr/>
        </p:nvGrpSpPr>
        <p:grpSpPr>
          <a:xfrm>
            <a:off x="1657350" y="2001890"/>
            <a:ext cx="2190307" cy="1436013"/>
            <a:chOff x="1657350" y="2001890"/>
            <a:chExt cx="2190307" cy="1436013"/>
          </a:xfrm>
        </p:grpSpPr>
        <p:sp>
          <p:nvSpPr>
            <p:cNvPr id="7" name="Cloud Callout 6">
              <a:extLst>
                <a:ext uri="{FF2B5EF4-FFF2-40B4-BE49-F238E27FC236}">
                  <a16:creationId xmlns:a16="http://schemas.microsoft.com/office/drawing/2014/main" id="{4EA81B57-80FC-304A-A16A-D93765CF6818}"/>
                </a:ext>
              </a:extLst>
            </p:cNvPr>
            <p:cNvSpPr/>
            <p:nvPr/>
          </p:nvSpPr>
          <p:spPr>
            <a:xfrm>
              <a:off x="1657350" y="2001890"/>
              <a:ext cx="2190307" cy="1436013"/>
            </a:xfrm>
            <a:prstGeom prst="cloudCallout">
              <a:avLst>
                <a:gd name="adj1" fmla="val -42678"/>
                <a:gd name="adj2" fmla="val 6472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65614A1-4B7B-354C-936C-5045367FAAED}"/>
                </a:ext>
              </a:extLst>
            </p:cNvPr>
            <p:cNvSpPr txBox="1"/>
            <p:nvPr/>
          </p:nvSpPr>
          <p:spPr>
            <a:xfrm rot="20792973">
              <a:off x="1930570" y="2384038"/>
              <a:ext cx="418704" cy="646331"/>
            </a:xfrm>
            <a:prstGeom prst="rect">
              <a:avLst/>
            </a:prstGeom>
            <a:noFill/>
          </p:spPr>
          <p:txBody>
            <a:bodyPr wrap="none" rtlCol="0">
              <a:spAutoFit/>
            </a:bodyPr>
            <a:lstStyle/>
            <a:p>
              <a:r>
                <a:rPr lang="en-US" sz="3600" b="1" dirty="0"/>
                <a:t>1</a:t>
              </a:r>
            </a:p>
          </p:txBody>
        </p:sp>
        <p:sp>
          <p:nvSpPr>
            <p:cNvPr id="45" name="TextBox 44">
              <a:extLst>
                <a:ext uri="{FF2B5EF4-FFF2-40B4-BE49-F238E27FC236}">
                  <a16:creationId xmlns:a16="http://schemas.microsoft.com/office/drawing/2014/main" id="{961581A7-627C-7344-BDFC-EEBDADDDD456}"/>
                </a:ext>
              </a:extLst>
            </p:cNvPr>
            <p:cNvSpPr txBox="1"/>
            <p:nvPr/>
          </p:nvSpPr>
          <p:spPr>
            <a:xfrm rot="21335687">
              <a:off x="2453602" y="2164561"/>
              <a:ext cx="418704" cy="646331"/>
            </a:xfrm>
            <a:prstGeom prst="rect">
              <a:avLst/>
            </a:prstGeom>
            <a:noFill/>
          </p:spPr>
          <p:txBody>
            <a:bodyPr wrap="none" rtlCol="0">
              <a:spAutoFit/>
            </a:bodyPr>
            <a:lstStyle/>
            <a:p>
              <a:r>
                <a:rPr lang="en-US" sz="3600" b="1" dirty="0"/>
                <a:t>2</a:t>
              </a:r>
            </a:p>
          </p:txBody>
        </p:sp>
        <p:sp>
          <p:nvSpPr>
            <p:cNvPr id="46" name="TextBox 45">
              <a:extLst>
                <a:ext uri="{FF2B5EF4-FFF2-40B4-BE49-F238E27FC236}">
                  <a16:creationId xmlns:a16="http://schemas.microsoft.com/office/drawing/2014/main" id="{38CBD7E8-D3B0-AE4E-BE9E-335176186D43}"/>
                </a:ext>
              </a:extLst>
            </p:cNvPr>
            <p:cNvSpPr txBox="1"/>
            <p:nvPr/>
          </p:nvSpPr>
          <p:spPr>
            <a:xfrm rot="1253778">
              <a:off x="2876805" y="2550531"/>
              <a:ext cx="418704" cy="646331"/>
            </a:xfrm>
            <a:prstGeom prst="rect">
              <a:avLst/>
            </a:prstGeom>
            <a:noFill/>
          </p:spPr>
          <p:txBody>
            <a:bodyPr wrap="none" rtlCol="0">
              <a:spAutoFit/>
            </a:bodyPr>
            <a:lstStyle/>
            <a:p>
              <a:r>
                <a:rPr lang="en-US" sz="3600" b="1" dirty="0"/>
                <a:t>3</a:t>
              </a:r>
            </a:p>
          </p:txBody>
        </p:sp>
      </p:grpSp>
    </p:spTree>
    <p:extLst>
      <p:ext uri="{BB962C8B-B14F-4D97-AF65-F5344CB8AC3E}">
        <p14:creationId xmlns:p14="http://schemas.microsoft.com/office/powerpoint/2010/main" val="40696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nodeType="afterEffect">
                                  <p:stCondLst>
                                    <p:cond delay="50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par>
                          <p:cTn id="21" fill="hold">
                            <p:stCondLst>
                              <p:cond delay="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0F38-3E31-0A4B-876B-2DB49C428E8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Motivation</a:t>
            </a:r>
          </a:p>
        </p:txBody>
      </p:sp>
      <p:sp>
        <p:nvSpPr>
          <p:cNvPr id="3" name="Slide Number Placeholder 2">
            <a:extLst>
              <a:ext uri="{FF2B5EF4-FFF2-40B4-BE49-F238E27FC236}">
                <a16:creationId xmlns:a16="http://schemas.microsoft.com/office/drawing/2014/main" id="{FF2F5AA2-9698-604A-8FC1-7005F93B84E2}"/>
              </a:ext>
            </a:extLst>
          </p:cNvPr>
          <p:cNvSpPr>
            <a:spLocks noGrp="1"/>
          </p:cNvSpPr>
          <p:nvPr>
            <p:ph type="sldNum" sz="quarter" idx="12"/>
          </p:nvPr>
        </p:nvSpPr>
        <p:spPr/>
        <p:txBody>
          <a:bodyPr/>
          <a:lstStyle/>
          <a:p>
            <a:fld id="{DCD0C57A-A379-694B-9C21-16F74B6E68BA}" type="slidenum">
              <a:rPr lang="en-US" smtClean="0"/>
              <a:t>38</a:t>
            </a:fld>
            <a:endParaRPr lang="en-US"/>
          </a:p>
        </p:txBody>
      </p:sp>
      <p:sp>
        <p:nvSpPr>
          <p:cNvPr id="5" name="TextBox 4">
            <a:extLst>
              <a:ext uri="{FF2B5EF4-FFF2-40B4-BE49-F238E27FC236}">
                <a16:creationId xmlns:a16="http://schemas.microsoft.com/office/drawing/2014/main" id="{04CF0785-0E4D-7F49-8AB4-0E2B65972C5B}"/>
              </a:ext>
            </a:extLst>
          </p:cNvPr>
          <p:cNvSpPr txBox="1"/>
          <p:nvPr/>
        </p:nvSpPr>
        <p:spPr>
          <a:xfrm>
            <a:off x="628650" y="1690689"/>
            <a:ext cx="7886700" cy="4401205"/>
          </a:xfrm>
          <a:prstGeom prst="rect">
            <a:avLst/>
          </a:prstGeom>
          <a:noFill/>
        </p:spPr>
        <p:txBody>
          <a:bodyPr wrap="square" rtlCol="0">
            <a:spAutoFit/>
          </a:bodyPr>
          <a:lstStyle/>
          <a:p>
            <a:r>
              <a:rPr lang="en-US" sz="2800" u="sng" dirty="0">
                <a:latin typeface="Helvetica Neue Light" panose="02000403000000020004" pitchFamily="2" charset="0"/>
                <a:ea typeface="Helvetica Neue Light" panose="02000403000000020004" pitchFamily="2" charset="0"/>
              </a:rPr>
              <a:t>Question:</a:t>
            </a:r>
          </a:p>
          <a:p>
            <a:r>
              <a:rPr lang="en-US" sz="2800" dirty="0">
                <a:latin typeface="Helvetica Neue Light" panose="02000403000000020004" pitchFamily="2" charset="0"/>
                <a:ea typeface="Helvetica Neue Light" panose="02000403000000020004" pitchFamily="2" charset="0"/>
              </a:rPr>
              <a:t>Does the frontoparietal cortex equally contribute to </a:t>
            </a:r>
            <a:r>
              <a:rPr lang="en-US" sz="2800" b="1" dirty="0">
                <a:latin typeface="Helvetica Neue Light" panose="02000403000000020004" pitchFamily="2" charset="0"/>
                <a:ea typeface="Helvetica Neue Light" panose="02000403000000020004" pitchFamily="2" charset="0"/>
              </a:rPr>
              <a:t>perceptual</a:t>
            </a:r>
            <a:r>
              <a:rPr lang="en-US" sz="2800" dirty="0">
                <a:latin typeface="Helvetica Neue Light" panose="02000403000000020004" pitchFamily="2" charset="0"/>
                <a:ea typeface="Helvetica Neue Light" panose="02000403000000020004" pitchFamily="2" charset="0"/>
              </a:rPr>
              <a:t> reasoning and </a:t>
            </a:r>
            <a:r>
              <a:rPr lang="en-US" sz="2800" b="1" dirty="0">
                <a:latin typeface="Helvetica Neue Light" panose="02000403000000020004" pitchFamily="2" charset="0"/>
                <a:ea typeface="Helvetica Neue Light" panose="02000403000000020004" pitchFamily="2" charset="0"/>
              </a:rPr>
              <a:t>symbolic</a:t>
            </a:r>
            <a:r>
              <a:rPr lang="en-US" sz="2800" dirty="0">
                <a:latin typeface="Helvetica Neue Light" panose="02000403000000020004" pitchFamily="2" charset="0"/>
                <a:ea typeface="Helvetica Neue Light" panose="02000403000000020004" pitchFamily="2" charset="0"/>
              </a:rPr>
              <a:t> reasoning?</a:t>
            </a:r>
          </a:p>
          <a:p>
            <a:pPr marL="285750" indent="-285750">
              <a:buFont typeface="Arial" panose="020B0604020202020204" pitchFamily="34" charset="0"/>
              <a:buChar char="•"/>
            </a:pPr>
            <a:endParaRPr lang="en-US" sz="2800" dirty="0">
              <a:latin typeface="Helvetica Neue Light" panose="02000403000000020004" pitchFamily="2" charset="0"/>
              <a:ea typeface="Helvetica Neue Light" panose="02000403000000020004" pitchFamily="2" charset="0"/>
            </a:endParaRPr>
          </a:p>
          <a:p>
            <a:r>
              <a:rPr lang="en-US" sz="2800" u="sng" dirty="0">
                <a:latin typeface="Helvetica Neue Light" panose="02000403000000020004" pitchFamily="2" charset="0"/>
                <a:ea typeface="Helvetica Neue Light" panose="02000403000000020004" pitchFamily="2" charset="0"/>
              </a:rPr>
              <a:t>Hypothesis:</a:t>
            </a:r>
          </a:p>
          <a:p>
            <a:pPr marL="457200" indent="-457200">
              <a:buFont typeface="Arial" panose="020B0604020202020204" pitchFamily="34" charset="0"/>
              <a:buChar char="•"/>
            </a:pPr>
            <a:r>
              <a:rPr lang="en-US" sz="2800" dirty="0">
                <a:latin typeface="Helvetica Neue Light" panose="02000403000000020004" pitchFamily="2" charset="0"/>
                <a:ea typeface="Helvetica Neue Light" panose="02000403000000020004" pitchFamily="2" charset="0"/>
              </a:rPr>
              <a:t>Both types of reasoning recruit frontoparietal regions.</a:t>
            </a:r>
          </a:p>
          <a:p>
            <a:pPr marL="457200" indent="-457200">
              <a:buFont typeface="Arial" panose="020B0604020202020204" pitchFamily="34" charset="0"/>
              <a:buChar char="•"/>
            </a:pPr>
            <a:r>
              <a:rPr lang="en-US" sz="2800" dirty="0">
                <a:latin typeface="Helvetica Neue Light" panose="02000403000000020004" pitchFamily="2" charset="0"/>
                <a:ea typeface="Helvetica Neue Light" panose="02000403000000020004" pitchFamily="2" charset="0"/>
              </a:rPr>
              <a:t>Specialized regions will support symbolic and perceptual reasoning.</a:t>
            </a:r>
          </a:p>
          <a:p>
            <a:pPr marL="457200" indent="-457200">
              <a:buFont typeface="Arial" panose="020B0604020202020204" pitchFamily="34" charset="0"/>
              <a:buChar char="•"/>
            </a:pPr>
            <a:endParaRPr lang="en-US" sz="2800"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248474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D882-8320-AA4E-A9CC-365CB21E6A3D}"/>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Task Conditions</a:t>
            </a:r>
          </a:p>
        </p:txBody>
      </p:sp>
      <p:sp>
        <p:nvSpPr>
          <p:cNvPr id="3" name="Slide Number Placeholder 2">
            <a:extLst>
              <a:ext uri="{FF2B5EF4-FFF2-40B4-BE49-F238E27FC236}">
                <a16:creationId xmlns:a16="http://schemas.microsoft.com/office/drawing/2014/main" id="{3B6EF7EE-7B8C-CF49-8643-B3DC615C14A5}"/>
              </a:ext>
            </a:extLst>
          </p:cNvPr>
          <p:cNvSpPr>
            <a:spLocks noGrp="1"/>
          </p:cNvSpPr>
          <p:nvPr>
            <p:ph type="sldNum" sz="quarter" idx="12"/>
          </p:nvPr>
        </p:nvSpPr>
        <p:spPr/>
        <p:txBody>
          <a:bodyPr/>
          <a:lstStyle/>
          <a:p>
            <a:fld id="{DCD0C57A-A379-694B-9C21-16F74B6E68BA}" type="slidenum">
              <a:rPr lang="en-US" smtClean="0"/>
              <a:t>39</a:t>
            </a:fld>
            <a:endParaRPr lang="en-US"/>
          </a:p>
        </p:txBody>
      </p:sp>
      <p:pic>
        <p:nvPicPr>
          <p:cNvPr id="5" name="Picture 4">
            <a:extLst>
              <a:ext uri="{FF2B5EF4-FFF2-40B4-BE49-F238E27FC236}">
                <a16:creationId xmlns:a16="http://schemas.microsoft.com/office/drawing/2014/main" id="{77D9032D-6D4F-FF46-98A2-BAD078F5B2A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53146" y="4412511"/>
            <a:ext cx="3708204" cy="1943839"/>
          </a:xfrm>
          <a:prstGeom prst="rect">
            <a:avLst/>
          </a:prstGeom>
        </p:spPr>
      </p:pic>
      <p:pic>
        <p:nvPicPr>
          <p:cNvPr id="6" name="Picture 5">
            <a:extLst>
              <a:ext uri="{FF2B5EF4-FFF2-40B4-BE49-F238E27FC236}">
                <a16:creationId xmlns:a16="http://schemas.microsoft.com/office/drawing/2014/main" id="{EF4F555F-BA6F-5545-8DFC-6692F30E42F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2650" y="4412512"/>
            <a:ext cx="3670496" cy="1943839"/>
          </a:xfrm>
          <a:prstGeom prst="rect">
            <a:avLst/>
          </a:prstGeom>
        </p:spPr>
      </p:pic>
      <p:pic>
        <p:nvPicPr>
          <p:cNvPr id="7" name="Picture 6">
            <a:extLst>
              <a:ext uri="{FF2B5EF4-FFF2-40B4-BE49-F238E27FC236}">
                <a16:creationId xmlns:a16="http://schemas.microsoft.com/office/drawing/2014/main" id="{F3167C41-080A-3B45-809B-F9D48FAD3F5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53146" y="1881963"/>
            <a:ext cx="3708204" cy="2077296"/>
          </a:xfrm>
          <a:prstGeom prst="rect">
            <a:avLst/>
          </a:prstGeom>
        </p:spPr>
      </p:pic>
      <p:pic>
        <p:nvPicPr>
          <p:cNvPr id="8" name="Picture 7">
            <a:extLst>
              <a:ext uri="{FF2B5EF4-FFF2-40B4-BE49-F238E27FC236}">
                <a16:creationId xmlns:a16="http://schemas.microsoft.com/office/drawing/2014/main" id="{5778F34C-D871-2646-99F5-B58C8553805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82650" y="1881963"/>
            <a:ext cx="3670496" cy="2077296"/>
          </a:xfrm>
          <a:prstGeom prst="rect">
            <a:avLst/>
          </a:prstGeom>
        </p:spPr>
      </p:pic>
      <p:sp>
        <p:nvSpPr>
          <p:cNvPr id="4" name="TextBox 3">
            <a:extLst>
              <a:ext uri="{FF2B5EF4-FFF2-40B4-BE49-F238E27FC236}">
                <a16:creationId xmlns:a16="http://schemas.microsoft.com/office/drawing/2014/main" id="{AC0F4ED0-CB49-084B-BF3B-45F285633A0F}"/>
              </a:ext>
            </a:extLst>
          </p:cNvPr>
          <p:cNvSpPr txBox="1"/>
          <p:nvPr/>
        </p:nvSpPr>
        <p:spPr>
          <a:xfrm>
            <a:off x="882650" y="1506023"/>
            <a:ext cx="2308645" cy="400110"/>
          </a:xfrm>
          <a:prstGeom prst="rect">
            <a:avLst/>
          </a:prstGeom>
          <a:noFill/>
        </p:spPr>
        <p:txBody>
          <a:bodyPr wrap="none" rtlCol="0">
            <a:spAutoFit/>
          </a:bodyPr>
          <a:lstStyle/>
          <a:p>
            <a:r>
              <a:rPr lang="en-US" sz="2000" dirty="0">
                <a:solidFill>
                  <a:srgbClr val="F17B74"/>
                </a:solidFill>
                <a:latin typeface="Arial" panose="020B0604020202020204" pitchFamily="34" charset="0"/>
                <a:cs typeface="Arial" panose="020B0604020202020204" pitchFamily="34" charset="0"/>
              </a:rPr>
              <a:t>Perceptual Control</a:t>
            </a:r>
          </a:p>
        </p:txBody>
      </p:sp>
      <p:sp>
        <p:nvSpPr>
          <p:cNvPr id="9" name="TextBox 8">
            <a:extLst>
              <a:ext uri="{FF2B5EF4-FFF2-40B4-BE49-F238E27FC236}">
                <a16:creationId xmlns:a16="http://schemas.microsoft.com/office/drawing/2014/main" id="{E2633FCA-6E0E-5841-9A71-012747CE00D3}"/>
              </a:ext>
            </a:extLst>
          </p:cNvPr>
          <p:cNvSpPr txBox="1"/>
          <p:nvPr/>
        </p:nvSpPr>
        <p:spPr>
          <a:xfrm>
            <a:off x="4699000" y="1522805"/>
            <a:ext cx="2709396" cy="400110"/>
          </a:xfrm>
          <a:prstGeom prst="rect">
            <a:avLst/>
          </a:prstGeom>
          <a:noFill/>
        </p:spPr>
        <p:txBody>
          <a:bodyPr wrap="none" rtlCol="0">
            <a:spAutoFit/>
          </a:bodyPr>
          <a:lstStyle/>
          <a:p>
            <a:r>
              <a:rPr lang="en-US" sz="2000" dirty="0">
                <a:solidFill>
                  <a:srgbClr val="80AF4D"/>
                </a:solidFill>
                <a:latin typeface="Arial" panose="020B0604020202020204" pitchFamily="34" charset="0"/>
                <a:cs typeface="Arial" panose="020B0604020202020204" pitchFamily="34" charset="0"/>
              </a:rPr>
              <a:t>Perceptual Reasoning</a:t>
            </a:r>
          </a:p>
        </p:txBody>
      </p:sp>
      <p:sp>
        <p:nvSpPr>
          <p:cNvPr id="10" name="TextBox 9">
            <a:extLst>
              <a:ext uri="{FF2B5EF4-FFF2-40B4-BE49-F238E27FC236}">
                <a16:creationId xmlns:a16="http://schemas.microsoft.com/office/drawing/2014/main" id="{C935E7BF-EC91-A646-AF80-BA15D18A66C0}"/>
              </a:ext>
            </a:extLst>
          </p:cNvPr>
          <p:cNvSpPr txBox="1"/>
          <p:nvPr/>
        </p:nvSpPr>
        <p:spPr>
          <a:xfrm>
            <a:off x="736796" y="4051574"/>
            <a:ext cx="2124299" cy="400110"/>
          </a:xfrm>
          <a:prstGeom prst="rect">
            <a:avLst/>
          </a:prstGeom>
          <a:noFill/>
        </p:spPr>
        <p:txBody>
          <a:bodyPr wrap="none" rtlCol="0">
            <a:spAutoFit/>
          </a:bodyPr>
          <a:lstStyle/>
          <a:p>
            <a:r>
              <a:rPr lang="en-US" sz="2000" dirty="0">
                <a:solidFill>
                  <a:srgbClr val="35BEC3"/>
                </a:solidFill>
                <a:latin typeface="Arial" panose="020B0604020202020204" pitchFamily="34" charset="0"/>
                <a:cs typeface="Arial" panose="020B0604020202020204" pitchFamily="34" charset="0"/>
              </a:rPr>
              <a:t>Symbolic Control</a:t>
            </a:r>
          </a:p>
        </p:txBody>
      </p:sp>
      <p:sp>
        <p:nvSpPr>
          <p:cNvPr id="11" name="TextBox 10">
            <a:extLst>
              <a:ext uri="{FF2B5EF4-FFF2-40B4-BE49-F238E27FC236}">
                <a16:creationId xmlns:a16="http://schemas.microsoft.com/office/drawing/2014/main" id="{9965721B-07C0-3443-B578-38AE43559EFD}"/>
              </a:ext>
            </a:extLst>
          </p:cNvPr>
          <p:cNvSpPr txBox="1"/>
          <p:nvPr/>
        </p:nvSpPr>
        <p:spPr>
          <a:xfrm>
            <a:off x="4553146" y="4068356"/>
            <a:ext cx="2525050" cy="400110"/>
          </a:xfrm>
          <a:prstGeom prst="rect">
            <a:avLst/>
          </a:prstGeom>
          <a:noFill/>
        </p:spPr>
        <p:txBody>
          <a:bodyPr wrap="none" rtlCol="0">
            <a:spAutoFit/>
          </a:bodyPr>
          <a:lstStyle/>
          <a:p>
            <a:r>
              <a:rPr lang="en-US" sz="2000" dirty="0">
                <a:solidFill>
                  <a:srgbClr val="A885BB"/>
                </a:solidFill>
                <a:latin typeface="Arial" panose="020B0604020202020204" pitchFamily="34" charset="0"/>
                <a:cs typeface="Arial" panose="020B0604020202020204" pitchFamily="34" charset="0"/>
              </a:rPr>
              <a:t>Symbolic Reasoning</a:t>
            </a:r>
          </a:p>
        </p:txBody>
      </p:sp>
    </p:spTree>
    <p:extLst>
      <p:ext uri="{BB962C8B-B14F-4D97-AF65-F5344CB8AC3E}">
        <p14:creationId xmlns:p14="http://schemas.microsoft.com/office/powerpoint/2010/main" val="395611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25BF-3B6E-6143-888F-FC03F3AD1DA3}"/>
              </a:ext>
            </a:extLst>
          </p:cNvPr>
          <p:cNvSpPr>
            <a:spLocks noGrp="1"/>
          </p:cNvSpPr>
          <p:nvPr>
            <p:ph type="title"/>
          </p:nvPr>
        </p:nvSpPr>
        <p:spPr/>
        <p:txBody>
          <a:bodyPr>
            <a:normAutofit/>
          </a:bodyPr>
          <a:lstStyle/>
          <a:p>
            <a:r>
              <a:rPr lang="en-US" sz="4000" dirty="0">
                <a:latin typeface="Adobe Garamond Pro" panose="02020502060506020403" pitchFamily="18" charset="77"/>
              </a:rPr>
              <a:t>Agenda: How Does a Brain Reason?</a:t>
            </a:r>
          </a:p>
        </p:txBody>
      </p:sp>
      <p:sp>
        <p:nvSpPr>
          <p:cNvPr id="3" name="Content Placeholder 2">
            <a:extLst>
              <a:ext uri="{FF2B5EF4-FFF2-40B4-BE49-F238E27FC236}">
                <a16:creationId xmlns:a16="http://schemas.microsoft.com/office/drawing/2014/main" id="{F6D26CCF-D9A0-6B47-BDFA-AEBE31F5EB93}"/>
              </a:ext>
            </a:extLst>
          </p:cNvPr>
          <p:cNvSpPr>
            <a:spLocks noGrp="1"/>
          </p:cNvSpPr>
          <p:nvPr>
            <p:ph idx="1"/>
          </p:nvPr>
        </p:nvSpPr>
        <p:spPr/>
        <p:txBody>
          <a:bodyPr/>
          <a:lstStyle/>
          <a:p>
            <a:r>
              <a:rPr lang="en-US" b="1" dirty="0">
                <a:latin typeface="Adobe Garamond Pro" panose="02020502060506020403" pitchFamily="18" charset="77"/>
              </a:rPr>
              <a:t>Types of Reasoning &amp; Common Reasoning Tasks</a:t>
            </a:r>
          </a:p>
          <a:p>
            <a:r>
              <a:rPr lang="en-US" dirty="0">
                <a:solidFill>
                  <a:schemeClr val="bg1">
                    <a:lumMod val="65000"/>
                  </a:schemeClr>
                </a:solidFill>
                <a:latin typeface="Adobe Garamond Pro" panose="02020502060506020403" pitchFamily="18" charset="77"/>
              </a:rPr>
              <a:t>Brief History of Intelligence Testing</a:t>
            </a:r>
          </a:p>
          <a:p>
            <a:r>
              <a:rPr lang="en-US" dirty="0">
                <a:solidFill>
                  <a:schemeClr val="bg1">
                    <a:lumMod val="65000"/>
                  </a:schemeClr>
                </a:solidFill>
                <a:latin typeface="Adobe Garamond Pro" panose="02020502060506020403" pitchFamily="18" charset="77"/>
              </a:rPr>
              <a:t>Functional Brain Networks that Support Reasoning</a:t>
            </a:r>
          </a:p>
          <a:p>
            <a:r>
              <a:rPr lang="en-US" dirty="0">
                <a:solidFill>
                  <a:schemeClr val="bg1">
                    <a:lumMod val="65000"/>
                  </a:schemeClr>
                </a:solidFill>
                <a:latin typeface="Adobe Garamond Pro" panose="02020502060506020403" pitchFamily="18" charset="77"/>
              </a:rPr>
              <a:t>My Research: Reasoning on a Simplified Raven’s Progressive Matrices Task</a:t>
            </a:r>
          </a:p>
        </p:txBody>
      </p:sp>
      <p:sp>
        <p:nvSpPr>
          <p:cNvPr id="4" name="Slide Number Placeholder 3">
            <a:extLst>
              <a:ext uri="{FF2B5EF4-FFF2-40B4-BE49-F238E27FC236}">
                <a16:creationId xmlns:a16="http://schemas.microsoft.com/office/drawing/2014/main" id="{A8AE8669-4D8B-9D44-B169-1BDAC28FCE15}"/>
              </a:ext>
            </a:extLst>
          </p:cNvPr>
          <p:cNvSpPr>
            <a:spLocks noGrp="1"/>
          </p:cNvSpPr>
          <p:nvPr>
            <p:ph type="sldNum" sz="quarter" idx="12"/>
          </p:nvPr>
        </p:nvSpPr>
        <p:spPr/>
        <p:txBody>
          <a:bodyPr/>
          <a:lstStyle/>
          <a:p>
            <a:fld id="{EB758557-4864-B843-846A-CC5B038DA050}" type="slidenum">
              <a:rPr lang="en-US" smtClean="0"/>
              <a:t>4</a:t>
            </a:fld>
            <a:endParaRPr lang="en-US"/>
          </a:p>
        </p:txBody>
      </p:sp>
    </p:spTree>
    <p:extLst>
      <p:ext uri="{BB962C8B-B14F-4D97-AF65-F5344CB8AC3E}">
        <p14:creationId xmlns:p14="http://schemas.microsoft.com/office/powerpoint/2010/main" val="3906794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CFD430-7B37-9D4E-9218-D7F2544E8342}"/>
              </a:ext>
            </a:extLst>
          </p:cNvPr>
          <p:cNvSpPr>
            <a:spLocks noGrp="1"/>
          </p:cNvSpPr>
          <p:nvPr>
            <p:ph type="sldNum" sz="quarter" idx="12"/>
          </p:nvPr>
        </p:nvSpPr>
        <p:spPr/>
        <p:txBody>
          <a:bodyPr/>
          <a:lstStyle/>
          <a:p>
            <a:fld id="{DCD0C57A-A379-694B-9C21-16F74B6E68BA}" type="slidenum">
              <a:rPr lang="en-US" smtClean="0"/>
              <a:t>40</a:t>
            </a:fld>
            <a:endParaRPr lang="en-US"/>
          </a:p>
        </p:txBody>
      </p:sp>
      <p:pic>
        <p:nvPicPr>
          <p:cNvPr id="5" name="Picture 4">
            <a:extLst>
              <a:ext uri="{FF2B5EF4-FFF2-40B4-BE49-F238E27FC236}">
                <a16:creationId xmlns:a16="http://schemas.microsoft.com/office/drawing/2014/main" id="{F39ACE5A-C32B-F34B-8606-098392EC77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49" y="1690688"/>
            <a:ext cx="7648031" cy="4338919"/>
          </a:xfrm>
          <a:prstGeom prst="rect">
            <a:avLst/>
          </a:prstGeom>
        </p:spPr>
      </p:pic>
      <p:sp>
        <p:nvSpPr>
          <p:cNvPr id="4" name="Title 1">
            <a:extLst>
              <a:ext uri="{FF2B5EF4-FFF2-40B4-BE49-F238E27FC236}">
                <a16:creationId xmlns:a16="http://schemas.microsoft.com/office/drawing/2014/main" id="{286A8D4C-AA12-B742-BE1B-0505713E0747}"/>
              </a:ext>
            </a:extLst>
          </p:cNvPr>
          <p:cNvSpPr>
            <a:spLocks noGrp="1"/>
          </p:cNvSpPr>
          <p:nvPr>
            <p:ph type="title"/>
          </p:nvPr>
        </p:nvSpPr>
        <p:spPr>
          <a:xfrm>
            <a:off x="628650" y="365126"/>
            <a:ext cx="7886700" cy="1325563"/>
          </a:xfrm>
        </p:spPr>
        <p:txBody>
          <a:bodyPr/>
          <a:lstStyle/>
          <a:p>
            <a:r>
              <a:rPr lang="en-US" dirty="0">
                <a:latin typeface="Helvetica Neue Light" panose="02000403000000020004" pitchFamily="2" charset="0"/>
                <a:ea typeface="Helvetica Neue Light" panose="02000403000000020004" pitchFamily="2" charset="0"/>
              </a:rPr>
              <a:t>Sample Trial</a:t>
            </a:r>
          </a:p>
        </p:txBody>
      </p:sp>
      <p:sp>
        <p:nvSpPr>
          <p:cNvPr id="2" name="TextBox 1">
            <a:extLst>
              <a:ext uri="{FF2B5EF4-FFF2-40B4-BE49-F238E27FC236}">
                <a16:creationId xmlns:a16="http://schemas.microsoft.com/office/drawing/2014/main" id="{D4279D9C-FACB-A84C-AF70-3CF01BB95424}"/>
              </a:ext>
            </a:extLst>
          </p:cNvPr>
          <p:cNvSpPr txBox="1"/>
          <p:nvPr/>
        </p:nvSpPr>
        <p:spPr>
          <a:xfrm>
            <a:off x="628648" y="5506387"/>
            <a:ext cx="2161206" cy="523220"/>
          </a:xfrm>
          <a:prstGeom prst="rect">
            <a:avLst/>
          </a:prstGeom>
          <a:noFill/>
        </p:spPr>
        <p:txBody>
          <a:bodyPr wrap="square" rtlCol="0">
            <a:spAutoFit/>
          </a:bodyPr>
          <a:lstStyle/>
          <a:p>
            <a:r>
              <a:rPr lang="en-US" sz="1400" dirty="0">
                <a:latin typeface="Helvetica Neue Light" panose="02000403000000020004" pitchFamily="2" charset="0"/>
                <a:ea typeface="Helvetica Neue Light" panose="02000403000000020004" pitchFamily="2" charset="0"/>
              </a:rPr>
              <a:t>N=27</a:t>
            </a:r>
          </a:p>
          <a:p>
            <a:r>
              <a:rPr lang="en-US" sz="1400" dirty="0">
                <a:latin typeface="Helvetica Neue Light" panose="02000403000000020004" pitchFamily="2" charset="0"/>
                <a:ea typeface="Helvetica Neue Light" panose="02000403000000020004" pitchFamily="2" charset="0"/>
              </a:rPr>
              <a:t>396 Trials per Participant</a:t>
            </a:r>
          </a:p>
        </p:txBody>
      </p:sp>
    </p:spTree>
    <p:extLst>
      <p:ext uri="{BB962C8B-B14F-4D97-AF65-F5344CB8AC3E}">
        <p14:creationId xmlns:p14="http://schemas.microsoft.com/office/powerpoint/2010/main" val="390246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3440D2-664B-604F-8359-E4424EBE19A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00810" y="3717238"/>
            <a:ext cx="6908625" cy="1941922"/>
          </a:xfrm>
          <a:prstGeom prst="rect">
            <a:avLst/>
          </a:prstGeom>
        </p:spPr>
      </p:pic>
      <p:sp>
        <p:nvSpPr>
          <p:cNvPr id="2" name="Title 1">
            <a:extLst>
              <a:ext uri="{FF2B5EF4-FFF2-40B4-BE49-F238E27FC236}">
                <a16:creationId xmlns:a16="http://schemas.microsoft.com/office/drawing/2014/main" id="{6338B654-8133-EF43-B717-7BBF8013DB72}"/>
              </a:ext>
            </a:extLst>
          </p:cNvPr>
          <p:cNvSpPr>
            <a:spLocks noGrp="1"/>
          </p:cNvSpPr>
          <p:nvPr>
            <p:ph type="title"/>
          </p:nvPr>
        </p:nvSpPr>
        <p:spPr/>
        <p:txBody>
          <a:bodyPr>
            <a:normAutofit/>
          </a:bodyPr>
          <a:lstStyle/>
          <a:p>
            <a:r>
              <a:rPr lang="en-US" dirty="0">
                <a:latin typeface="Helvetica Neue Light" panose="02000403000000020004" pitchFamily="2" charset="0"/>
                <a:ea typeface="Helvetica Neue Light" panose="02000403000000020004" pitchFamily="2" charset="0"/>
              </a:rPr>
              <a:t>Activity During Symbolic and Perceptual Reasoning</a:t>
            </a:r>
          </a:p>
        </p:txBody>
      </p:sp>
      <p:sp>
        <p:nvSpPr>
          <p:cNvPr id="3" name="Slide Number Placeholder 2">
            <a:extLst>
              <a:ext uri="{FF2B5EF4-FFF2-40B4-BE49-F238E27FC236}">
                <a16:creationId xmlns:a16="http://schemas.microsoft.com/office/drawing/2014/main" id="{6251F650-E89B-614D-82D2-86675B19D8D0}"/>
              </a:ext>
            </a:extLst>
          </p:cNvPr>
          <p:cNvSpPr>
            <a:spLocks noGrp="1"/>
          </p:cNvSpPr>
          <p:nvPr>
            <p:ph type="sldNum" sz="quarter" idx="12"/>
          </p:nvPr>
        </p:nvSpPr>
        <p:spPr/>
        <p:txBody>
          <a:bodyPr/>
          <a:lstStyle/>
          <a:p>
            <a:fld id="{DCD0C57A-A379-694B-9C21-16F74B6E68BA}" type="slidenum">
              <a:rPr lang="en-US" smtClean="0"/>
              <a:t>41</a:t>
            </a:fld>
            <a:endParaRPr lang="en-US"/>
          </a:p>
        </p:txBody>
      </p:sp>
      <p:pic>
        <p:nvPicPr>
          <p:cNvPr id="5" name="Picture 4">
            <a:extLst>
              <a:ext uri="{FF2B5EF4-FFF2-40B4-BE49-F238E27FC236}">
                <a16:creationId xmlns:a16="http://schemas.microsoft.com/office/drawing/2014/main" id="{CBB92500-044F-834E-8C81-04AD8BC2C9C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0808" y="1757581"/>
            <a:ext cx="6908626" cy="1959659"/>
          </a:xfrm>
          <a:prstGeom prst="rect">
            <a:avLst/>
          </a:prstGeom>
        </p:spPr>
      </p:pic>
      <p:sp>
        <p:nvSpPr>
          <p:cNvPr id="6" name="Oval 5">
            <a:extLst>
              <a:ext uri="{FF2B5EF4-FFF2-40B4-BE49-F238E27FC236}">
                <a16:creationId xmlns:a16="http://schemas.microsoft.com/office/drawing/2014/main" id="{2D906424-EE55-A346-9BCE-4E01E8B8CA2B}"/>
              </a:ext>
            </a:extLst>
          </p:cNvPr>
          <p:cNvSpPr/>
          <p:nvPr/>
        </p:nvSpPr>
        <p:spPr>
          <a:xfrm>
            <a:off x="2095562" y="4548195"/>
            <a:ext cx="776663" cy="671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3B50AE8-98F6-594D-9005-C06FB310CD6B}"/>
              </a:ext>
            </a:extLst>
          </p:cNvPr>
          <p:cNvSpPr/>
          <p:nvPr/>
        </p:nvSpPr>
        <p:spPr>
          <a:xfrm>
            <a:off x="2095562" y="2567625"/>
            <a:ext cx="776663" cy="671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23BC939-DC82-A34D-87CD-F69AAC92503C}"/>
              </a:ext>
            </a:extLst>
          </p:cNvPr>
          <p:cNvSpPr/>
          <p:nvPr/>
        </p:nvSpPr>
        <p:spPr>
          <a:xfrm rot="19300481">
            <a:off x="5102314" y="2355467"/>
            <a:ext cx="776662" cy="671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1FAAD96-6C71-AB44-B181-40486EC377D8}"/>
              </a:ext>
            </a:extLst>
          </p:cNvPr>
          <p:cNvSpPr/>
          <p:nvPr/>
        </p:nvSpPr>
        <p:spPr>
          <a:xfrm rot="19300481">
            <a:off x="5130596" y="4262738"/>
            <a:ext cx="776662" cy="6711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E06A323-A5CA-5E4E-AD4B-CD7F5CED7937}"/>
              </a:ext>
            </a:extLst>
          </p:cNvPr>
          <p:cNvSpPr/>
          <p:nvPr/>
        </p:nvSpPr>
        <p:spPr>
          <a:xfrm rot="19300481">
            <a:off x="7239617" y="2259299"/>
            <a:ext cx="396930" cy="318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2A981FE-0153-DB47-9C25-1973547386DB}"/>
              </a:ext>
            </a:extLst>
          </p:cNvPr>
          <p:cNvSpPr/>
          <p:nvPr/>
        </p:nvSpPr>
        <p:spPr>
          <a:xfrm rot="19300481">
            <a:off x="7239614" y="4160089"/>
            <a:ext cx="396930" cy="3181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1B6229C-5C6C-964E-94B3-B18F6225B1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5645" y="5527602"/>
            <a:ext cx="8352713" cy="918201"/>
          </a:xfrm>
          <a:prstGeom prst="rect">
            <a:avLst/>
          </a:prstGeom>
        </p:spPr>
      </p:pic>
      <p:sp>
        <p:nvSpPr>
          <p:cNvPr id="14" name="TextBox 13">
            <a:extLst>
              <a:ext uri="{FF2B5EF4-FFF2-40B4-BE49-F238E27FC236}">
                <a16:creationId xmlns:a16="http://schemas.microsoft.com/office/drawing/2014/main" id="{45A66B0D-7334-434A-8ADB-EC0D1377B05D}"/>
              </a:ext>
            </a:extLst>
          </p:cNvPr>
          <p:cNvSpPr txBox="1"/>
          <p:nvPr/>
        </p:nvSpPr>
        <p:spPr>
          <a:xfrm>
            <a:off x="297114" y="2229397"/>
            <a:ext cx="1236236" cy="1477328"/>
          </a:xfrm>
          <a:prstGeom prst="rect">
            <a:avLst/>
          </a:prstGeom>
          <a:noFill/>
        </p:spPr>
        <p:txBody>
          <a:bodyPr wrap="none" rtlCol="0">
            <a:spAutoFit/>
          </a:bodyPr>
          <a:lstStyle/>
          <a:p>
            <a:pPr algn="ctr"/>
            <a:r>
              <a:rPr lang="en-US" dirty="0">
                <a:solidFill>
                  <a:schemeClr val="accent2"/>
                </a:solidFill>
                <a:latin typeface="Helvetica Neue Light" panose="02000403000000020004" pitchFamily="2" charset="0"/>
                <a:ea typeface="Helvetica Neue Light" panose="02000403000000020004" pitchFamily="2" charset="0"/>
              </a:rPr>
              <a:t>Symbolic </a:t>
            </a:r>
          </a:p>
          <a:p>
            <a:pPr algn="ctr"/>
            <a:r>
              <a:rPr lang="en-US" dirty="0">
                <a:solidFill>
                  <a:schemeClr val="accent2"/>
                </a:solidFill>
                <a:latin typeface="Helvetica Neue Light" panose="02000403000000020004" pitchFamily="2" charset="0"/>
                <a:ea typeface="Helvetica Neue Light" panose="02000403000000020004" pitchFamily="2" charset="0"/>
              </a:rPr>
              <a:t>Reasoning</a:t>
            </a:r>
            <a:endParaRPr lang="en-US" dirty="0">
              <a:latin typeface="Helvetica Neue Light" panose="02000403000000020004" pitchFamily="2" charset="0"/>
              <a:ea typeface="Helvetica Neue Light" panose="02000403000000020004" pitchFamily="2" charset="0"/>
            </a:endParaRPr>
          </a:p>
          <a:p>
            <a:pPr algn="ctr"/>
            <a:r>
              <a:rPr lang="en-US" dirty="0">
                <a:latin typeface="Helvetica Neue Light" panose="02000403000000020004" pitchFamily="2" charset="0"/>
                <a:ea typeface="Helvetica Neue Light" panose="02000403000000020004" pitchFamily="2" charset="0"/>
              </a:rPr>
              <a:t>&gt; </a:t>
            </a:r>
          </a:p>
          <a:p>
            <a:pPr algn="ctr"/>
            <a:r>
              <a:rPr lang="en-US" dirty="0">
                <a:solidFill>
                  <a:schemeClr val="accent5"/>
                </a:solidFill>
                <a:latin typeface="Helvetica Neue Light" panose="02000403000000020004" pitchFamily="2" charset="0"/>
                <a:ea typeface="Helvetica Neue Light" panose="02000403000000020004" pitchFamily="2" charset="0"/>
              </a:rPr>
              <a:t>Symbolic </a:t>
            </a:r>
          </a:p>
          <a:p>
            <a:pPr algn="ctr"/>
            <a:r>
              <a:rPr lang="en-US" dirty="0">
                <a:solidFill>
                  <a:schemeClr val="accent5"/>
                </a:solidFill>
                <a:latin typeface="Helvetica Neue Light" panose="02000403000000020004" pitchFamily="2" charset="0"/>
                <a:ea typeface="Helvetica Neue Light" panose="02000403000000020004" pitchFamily="2" charset="0"/>
              </a:rPr>
              <a:t>Control</a:t>
            </a:r>
          </a:p>
        </p:txBody>
      </p:sp>
      <p:sp>
        <p:nvSpPr>
          <p:cNvPr id="15" name="TextBox 14">
            <a:extLst>
              <a:ext uri="{FF2B5EF4-FFF2-40B4-BE49-F238E27FC236}">
                <a16:creationId xmlns:a16="http://schemas.microsoft.com/office/drawing/2014/main" id="{B40D5D3B-C8DE-564F-BEED-81C5305F8558}"/>
              </a:ext>
            </a:extLst>
          </p:cNvPr>
          <p:cNvSpPr txBox="1"/>
          <p:nvPr/>
        </p:nvSpPr>
        <p:spPr>
          <a:xfrm>
            <a:off x="259124" y="4136668"/>
            <a:ext cx="1312219" cy="1477328"/>
          </a:xfrm>
          <a:prstGeom prst="rect">
            <a:avLst/>
          </a:prstGeom>
          <a:noFill/>
        </p:spPr>
        <p:txBody>
          <a:bodyPr wrap="none" rtlCol="0">
            <a:spAutoFit/>
          </a:bodyPr>
          <a:lstStyle/>
          <a:p>
            <a:pPr algn="ctr"/>
            <a:r>
              <a:rPr lang="en-US" dirty="0">
                <a:solidFill>
                  <a:schemeClr val="accent2"/>
                </a:solidFill>
                <a:latin typeface="Helvetica Neue Light" panose="02000403000000020004" pitchFamily="2" charset="0"/>
                <a:ea typeface="Helvetica Neue Light" panose="02000403000000020004" pitchFamily="2" charset="0"/>
              </a:rPr>
              <a:t>Perceptual </a:t>
            </a:r>
          </a:p>
          <a:p>
            <a:pPr algn="ctr"/>
            <a:r>
              <a:rPr lang="en-US" dirty="0">
                <a:solidFill>
                  <a:schemeClr val="accent2"/>
                </a:solidFill>
                <a:latin typeface="Helvetica Neue Light" panose="02000403000000020004" pitchFamily="2" charset="0"/>
                <a:ea typeface="Helvetica Neue Light" panose="02000403000000020004" pitchFamily="2" charset="0"/>
              </a:rPr>
              <a:t>Reasoning</a:t>
            </a:r>
            <a:r>
              <a:rPr lang="en-US" dirty="0">
                <a:latin typeface="Helvetica Neue Light" panose="02000403000000020004" pitchFamily="2" charset="0"/>
                <a:ea typeface="Helvetica Neue Light" panose="02000403000000020004" pitchFamily="2" charset="0"/>
              </a:rPr>
              <a:t> </a:t>
            </a:r>
          </a:p>
          <a:p>
            <a:pPr algn="ctr"/>
            <a:r>
              <a:rPr lang="en-US" dirty="0">
                <a:latin typeface="Helvetica Neue Light" panose="02000403000000020004" pitchFamily="2" charset="0"/>
                <a:ea typeface="Helvetica Neue Light" panose="02000403000000020004" pitchFamily="2" charset="0"/>
              </a:rPr>
              <a:t>&gt; </a:t>
            </a:r>
          </a:p>
          <a:p>
            <a:pPr algn="ctr"/>
            <a:r>
              <a:rPr lang="en-US" dirty="0">
                <a:solidFill>
                  <a:schemeClr val="accent5"/>
                </a:solidFill>
                <a:latin typeface="Helvetica Neue Light" panose="02000403000000020004" pitchFamily="2" charset="0"/>
                <a:ea typeface="Helvetica Neue Light" panose="02000403000000020004" pitchFamily="2" charset="0"/>
              </a:rPr>
              <a:t>Perceptual </a:t>
            </a:r>
          </a:p>
          <a:p>
            <a:pPr algn="ctr"/>
            <a:r>
              <a:rPr lang="en-US" dirty="0">
                <a:solidFill>
                  <a:schemeClr val="accent5"/>
                </a:solidFill>
                <a:latin typeface="Helvetica Neue Light" panose="02000403000000020004" pitchFamily="2" charset="0"/>
                <a:ea typeface="Helvetica Neue Light" panose="02000403000000020004" pitchFamily="2" charset="0"/>
              </a:rPr>
              <a:t>Control</a:t>
            </a:r>
          </a:p>
        </p:txBody>
      </p:sp>
    </p:spTree>
    <p:extLst>
      <p:ext uri="{BB962C8B-B14F-4D97-AF65-F5344CB8AC3E}">
        <p14:creationId xmlns:p14="http://schemas.microsoft.com/office/powerpoint/2010/main" val="19993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7C7F173-442D-0943-BA13-085932E0006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28000" y="1459993"/>
            <a:ext cx="5299934" cy="3965044"/>
          </a:xfrm>
          <a:prstGeom prst="rect">
            <a:avLst/>
          </a:prstGeom>
        </p:spPr>
      </p:pic>
      <p:pic>
        <p:nvPicPr>
          <p:cNvPr id="11" name="Picture 10">
            <a:extLst>
              <a:ext uri="{FF2B5EF4-FFF2-40B4-BE49-F238E27FC236}">
                <a16:creationId xmlns:a16="http://schemas.microsoft.com/office/drawing/2014/main" id="{319D2F49-BC50-5441-97EF-48D63816B50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4308" y="1786061"/>
            <a:ext cx="2746702" cy="1961362"/>
          </a:xfrm>
          <a:prstGeom prst="rect">
            <a:avLst/>
          </a:prstGeom>
        </p:spPr>
      </p:pic>
      <p:pic>
        <p:nvPicPr>
          <p:cNvPr id="12" name="Picture 11">
            <a:extLst>
              <a:ext uri="{FF2B5EF4-FFF2-40B4-BE49-F238E27FC236}">
                <a16:creationId xmlns:a16="http://schemas.microsoft.com/office/drawing/2014/main" id="{826E66CA-4A40-1445-9974-D71DE8C3763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30613" y="3968283"/>
            <a:ext cx="2074092" cy="2271971"/>
          </a:xfrm>
          <a:prstGeom prst="rect">
            <a:avLst/>
          </a:prstGeom>
        </p:spPr>
      </p:pic>
      <p:pic>
        <p:nvPicPr>
          <p:cNvPr id="13" name="Picture 12">
            <a:extLst>
              <a:ext uri="{FF2B5EF4-FFF2-40B4-BE49-F238E27FC236}">
                <a16:creationId xmlns:a16="http://schemas.microsoft.com/office/drawing/2014/main" id="{CB90628A-5310-2241-AA87-DBF31494F0A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42800" y="5425037"/>
            <a:ext cx="1507395" cy="876305"/>
          </a:xfrm>
          <a:prstGeom prst="rect">
            <a:avLst/>
          </a:prstGeom>
        </p:spPr>
      </p:pic>
      <p:sp>
        <p:nvSpPr>
          <p:cNvPr id="14" name="Slide Number Placeholder 13">
            <a:extLst>
              <a:ext uri="{FF2B5EF4-FFF2-40B4-BE49-F238E27FC236}">
                <a16:creationId xmlns:a16="http://schemas.microsoft.com/office/drawing/2014/main" id="{51C20C72-41B4-584F-8418-EE29BB2F4E6F}"/>
              </a:ext>
            </a:extLst>
          </p:cNvPr>
          <p:cNvSpPr>
            <a:spLocks noGrp="1"/>
          </p:cNvSpPr>
          <p:nvPr>
            <p:ph type="sldNum" sz="quarter" idx="12"/>
          </p:nvPr>
        </p:nvSpPr>
        <p:spPr/>
        <p:txBody>
          <a:bodyPr/>
          <a:lstStyle/>
          <a:p>
            <a:fld id="{44CF4E7A-C936-E04D-AA6C-2E810831AA55}" type="slidenum">
              <a:rPr lang="en-US" smtClean="0"/>
              <a:t>42</a:t>
            </a:fld>
            <a:endParaRPr lang="en-US" dirty="0"/>
          </a:p>
        </p:txBody>
      </p:sp>
      <p:sp>
        <p:nvSpPr>
          <p:cNvPr id="15" name="Title 1">
            <a:extLst>
              <a:ext uri="{FF2B5EF4-FFF2-40B4-BE49-F238E27FC236}">
                <a16:creationId xmlns:a16="http://schemas.microsoft.com/office/drawing/2014/main" id="{E37CFFA1-ECEA-8540-940B-8F2B04E6B04A}"/>
              </a:ext>
            </a:extLst>
          </p:cNvPr>
          <p:cNvSpPr>
            <a:spLocks noGrp="1"/>
          </p:cNvSpPr>
          <p:nvPr>
            <p:ph type="title"/>
          </p:nvPr>
        </p:nvSpPr>
        <p:spPr>
          <a:xfrm>
            <a:off x="628650" y="22754"/>
            <a:ext cx="7886700" cy="1325563"/>
          </a:xfrm>
        </p:spPr>
        <p:txBody>
          <a:bodyPr>
            <a:normAutofit/>
          </a:bodyPr>
          <a:lstStyle/>
          <a:p>
            <a:r>
              <a:rPr lang="en-US" sz="4000" dirty="0">
                <a:latin typeface="Helvetica Neue Light" panose="02000403000000020004" pitchFamily="2" charset="0"/>
                <a:ea typeface="Helvetica Neue Light" panose="02000403000000020004" pitchFamily="2" charset="0"/>
              </a:rPr>
              <a:t>Yeo-7 Network ROI Analysis</a:t>
            </a:r>
          </a:p>
        </p:txBody>
      </p:sp>
      <p:sp>
        <p:nvSpPr>
          <p:cNvPr id="16" name="TextBox 15">
            <a:extLst>
              <a:ext uri="{FF2B5EF4-FFF2-40B4-BE49-F238E27FC236}">
                <a16:creationId xmlns:a16="http://schemas.microsoft.com/office/drawing/2014/main" id="{7B8F4B1E-30D2-9744-8123-016579F9A0E1}"/>
              </a:ext>
            </a:extLst>
          </p:cNvPr>
          <p:cNvSpPr txBox="1"/>
          <p:nvPr/>
        </p:nvSpPr>
        <p:spPr>
          <a:xfrm>
            <a:off x="5451611" y="5937435"/>
            <a:ext cx="3286477"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Symbolic Reasoning &gt; Symbolic Control</a:t>
            </a:r>
          </a:p>
        </p:txBody>
      </p:sp>
      <p:sp>
        <p:nvSpPr>
          <p:cNvPr id="17" name="TextBox 16">
            <a:extLst>
              <a:ext uri="{FF2B5EF4-FFF2-40B4-BE49-F238E27FC236}">
                <a16:creationId xmlns:a16="http://schemas.microsoft.com/office/drawing/2014/main" id="{FCA87371-B186-D940-BD2D-BC4E1D36914F}"/>
              </a:ext>
            </a:extLst>
          </p:cNvPr>
          <p:cNvSpPr txBox="1"/>
          <p:nvPr/>
        </p:nvSpPr>
        <p:spPr>
          <a:xfrm>
            <a:off x="5451611" y="5672190"/>
            <a:ext cx="3483646"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Perceptual Reasoning &gt; Perceptual Control</a:t>
            </a:r>
          </a:p>
        </p:txBody>
      </p:sp>
    </p:spTree>
    <p:extLst>
      <p:ext uri="{BB962C8B-B14F-4D97-AF65-F5344CB8AC3E}">
        <p14:creationId xmlns:p14="http://schemas.microsoft.com/office/powerpoint/2010/main" val="160981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0F38-3E31-0A4B-876B-2DB49C428E8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Conclusions</a:t>
            </a:r>
          </a:p>
        </p:txBody>
      </p:sp>
      <p:sp>
        <p:nvSpPr>
          <p:cNvPr id="3" name="Slide Number Placeholder 2">
            <a:extLst>
              <a:ext uri="{FF2B5EF4-FFF2-40B4-BE49-F238E27FC236}">
                <a16:creationId xmlns:a16="http://schemas.microsoft.com/office/drawing/2014/main" id="{FF2F5AA2-9698-604A-8FC1-7005F93B84E2}"/>
              </a:ext>
            </a:extLst>
          </p:cNvPr>
          <p:cNvSpPr>
            <a:spLocks noGrp="1"/>
          </p:cNvSpPr>
          <p:nvPr>
            <p:ph type="sldNum" sz="quarter" idx="12"/>
          </p:nvPr>
        </p:nvSpPr>
        <p:spPr/>
        <p:txBody>
          <a:bodyPr/>
          <a:lstStyle/>
          <a:p>
            <a:fld id="{DCD0C57A-A379-694B-9C21-16F74B6E68BA}" type="slidenum">
              <a:rPr lang="en-US" smtClean="0"/>
              <a:t>43</a:t>
            </a:fld>
            <a:endParaRPr lang="en-US"/>
          </a:p>
        </p:txBody>
      </p:sp>
      <p:sp>
        <p:nvSpPr>
          <p:cNvPr id="5" name="TextBox 4">
            <a:extLst>
              <a:ext uri="{FF2B5EF4-FFF2-40B4-BE49-F238E27FC236}">
                <a16:creationId xmlns:a16="http://schemas.microsoft.com/office/drawing/2014/main" id="{04CF0785-0E4D-7F49-8AB4-0E2B65972C5B}"/>
              </a:ext>
            </a:extLst>
          </p:cNvPr>
          <p:cNvSpPr txBox="1"/>
          <p:nvPr/>
        </p:nvSpPr>
        <p:spPr>
          <a:xfrm>
            <a:off x="628650" y="1690689"/>
            <a:ext cx="7886700"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Helvetica Neue Light" panose="02000403000000020004" pitchFamily="2" charset="0"/>
                <a:ea typeface="Helvetica Neue Light" panose="02000403000000020004" pitchFamily="2" charset="0"/>
              </a:rPr>
              <a:t>Frontoparietal regions contribute to both symbolic and perceptual reasoning, but the FPCN is more strongly activated by symbolic reasoning.</a:t>
            </a:r>
          </a:p>
          <a:p>
            <a:pPr marL="457200" indent="-457200">
              <a:buFont typeface="Arial" panose="020B0604020202020204" pitchFamily="34" charset="0"/>
              <a:buChar char="•"/>
            </a:pPr>
            <a:r>
              <a:rPr lang="en-US" sz="2800" dirty="0">
                <a:latin typeface="Helvetica Neue Light" panose="02000403000000020004" pitchFamily="2" charset="0"/>
                <a:ea typeface="Helvetica Neue Light" panose="02000403000000020004" pitchFamily="2" charset="0"/>
              </a:rPr>
              <a:t>Perceptual and symbolic reasoning should not be considered common tasks, and should probably be modelled separately in computational systems.</a:t>
            </a:r>
          </a:p>
        </p:txBody>
      </p:sp>
    </p:spTree>
    <p:extLst>
      <p:ext uri="{BB962C8B-B14F-4D97-AF65-F5344CB8AC3E}">
        <p14:creationId xmlns:p14="http://schemas.microsoft.com/office/powerpoint/2010/main" val="15580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lstStyle/>
          <a:p>
            <a:r>
              <a:rPr lang="en-US" dirty="0">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44</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192" y="1589593"/>
            <a:ext cx="4361592" cy="3234532"/>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192" y="5170316"/>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0608" y="4882259"/>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9385" y="4877918"/>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976" y="5972846"/>
            <a:ext cx="2965877" cy="553998"/>
          </a:xfrm>
          <a:prstGeom prst="rect">
            <a:avLst/>
          </a:prstGeom>
        </p:spPr>
        <p:txBody>
          <a:bodyPr wrap="none">
            <a:spAutoFit/>
          </a:bodyPr>
          <a:lstStyle/>
          <a:p>
            <a:r>
              <a:rPr lang="en-US" sz="1000" dirty="0">
                <a:effectLst/>
              </a:rPr>
              <a:t>NSF Major Research Instrumentation Award 1625552</a:t>
            </a:r>
          </a:p>
          <a:p>
            <a:r>
              <a:rPr lang="en-US" sz="1000" dirty="0"/>
              <a:t>ONR MURI Award N00014-16-1-2832</a:t>
            </a:r>
          </a:p>
          <a:p>
            <a:r>
              <a:rPr lang="en-US" sz="1000" dirty="0">
                <a:effectLst/>
              </a:rPr>
              <a:t>ONR DURIP Award </a:t>
            </a:r>
            <a:r>
              <a:rPr lang="en-US" sz="1000" dirty="0"/>
              <a:t>N00014-17-1-2304</a:t>
            </a:r>
            <a:endParaRPr lang="en-US" sz="1000" dirty="0">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859" y="4547126"/>
            <a:ext cx="1036138" cy="276999"/>
          </a:xfrm>
          <a:prstGeom prst="rect">
            <a:avLst/>
          </a:prstGeom>
          <a:noFill/>
        </p:spPr>
        <p:txBody>
          <a:bodyPr wrap="square" rtlCol="0">
            <a:spAutoFit/>
          </a:bodyPr>
          <a:lstStyle/>
          <a:p>
            <a:r>
              <a:rPr lang="en-US" sz="1200" u="sng" dirty="0"/>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5027083" y="1589593"/>
            <a:ext cx="2158773" cy="2492990"/>
          </a:xfrm>
          <a:prstGeom prst="rect">
            <a:avLst/>
          </a:prstGeom>
          <a:noFill/>
        </p:spPr>
        <p:txBody>
          <a:bodyPr wrap="square" rtlCol="0">
            <a:spAutoFit/>
          </a:bodyPr>
          <a:lstStyle/>
          <a:p>
            <a:r>
              <a:rPr lang="en-US" sz="1200" u="sng" dirty="0"/>
              <a:t>Stern Lab</a:t>
            </a:r>
          </a:p>
          <a:p>
            <a:r>
              <a:rPr lang="en-US" sz="1200" dirty="0"/>
              <a:t>Chantal Stern</a:t>
            </a:r>
          </a:p>
          <a:p>
            <a:r>
              <a:rPr lang="en-US" sz="1200" dirty="0"/>
              <a:t>Matt Dunne</a:t>
            </a:r>
          </a:p>
          <a:p>
            <a:r>
              <a:rPr lang="en-US" sz="1200" dirty="0" err="1"/>
              <a:t>Stamati</a:t>
            </a:r>
            <a:r>
              <a:rPr lang="en-US" sz="1200" dirty="0"/>
              <a:t> </a:t>
            </a:r>
            <a:r>
              <a:rPr lang="en-US" sz="1200" dirty="0" err="1"/>
              <a:t>Liapis</a:t>
            </a:r>
            <a:endParaRPr lang="en-US" sz="1200" dirty="0"/>
          </a:p>
          <a:p>
            <a:r>
              <a:rPr lang="en-US" sz="1200" dirty="0"/>
              <a:t>Kylie Moore</a:t>
            </a:r>
          </a:p>
          <a:p>
            <a:r>
              <a:rPr lang="en-US" sz="1200" dirty="0"/>
              <a:t>Caroline Ahn</a:t>
            </a:r>
          </a:p>
          <a:p>
            <a:r>
              <a:rPr lang="en-US" sz="1200" dirty="0"/>
              <a:t>Kylie </a:t>
            </a:r>
            <a:r>
              <a:rPr lang="en-US" sz="1200" dirty="0" err="1"/>
              <a:t>Isenburg</a:t>
            </a:r>
            <a:endParaRPr lang="en-US" sz="1200" dirty="0"/>
          </a:p>
          <a:p>
            <a:r>
              <a:rPr lang="en-US" sz="1200" dirty="0"/>
              <a:t>Kelli </a:t>
            </a:r>
            <a:r>
              <a:rPr lang="en-US" sz="1200" dirty="0" err="1"/>
              <a:t>Tahaney</a:t>
            </a:r>
            <a:endParaRPr lang="en-US" sz="1200" dirty="0"/>
          </a:p>
          <a:p>
            <a:r>
              <a:rPr lang="en-US" sz="1200" dirty="0" err="1"/>
              <a:t>Tashauna</a:t>
            </a:r>
            <a:r>
              <a:rPr lang="en-US" sz="1200" dirty="0"/>
              <a:t> Blankenship</a:t>
            </a:r>
          </a:p>
          <a:p>
            <a:endParaRPr lang="en-US" sz="1200" dirty="0"/>
          </a:p>
          <a:p>
            <a:r>
              <a:rPr lang="en-US" sz="1200" u="sng" dirty="0"/>
              <a:t>Cognitive Neuroimaging Center</a:t>
            </a:r>
          </a:p>
          <a:p>
            <a:r>
              <a:rPr lang="en-US" sz="1200" dirty="0"/>
              <a:t>Stephanie </a:t>
            </a:r>
            <a:r>
              <a:rPr lang="en-US" sz="1200" dirty="0" err="1"/>
              <a:t>McMaines</a:t>
            </a:r>
            <a:endParaRPr lang="en-US" sz="1200" dirty="0"/>
          </a:p>
          <a:p>
            <a:r>
              <a:rPr lang="en-US" sz="1200" dirty="0"/>
              <a:t>Shruthi Chakrapani</a:t>
            </a:r>
          </a:p>
        </p:txBody>
      </p:sp>
    </p:spTree>
    <p:extLst>
      <p:ext uri="{BB962C8B-B14F-4D97-AF65-F5344CB8AC3E}">
        <p14:creationId xmlns:p14="http://schemas.microsoft.com/office/powerpoint/2010/main" val="2299587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7D366-8855-804A-BE2A-230535BDD1C0}"/>
              </a:ext>
            </a:extLst>
          </p:cNvPr>
          <p:cNvSpPr>
            <a:spLocks noGrp="1"/>
          </p:cNvSpPr>
          <p:nvPr>
            <p:ph type="title"/>
          </p:nvPr>
        </p:nvSpPr>
        <p:spPr/>
        <p:txBody>
          <a:bodyPr>
            <a:normAutofit fontScale="90000"/>
          </a:bodyPr>
          <a:lstStyle/>
          <a:p>
            <a:r>
              <a:rPr lang="en-US" dirty="0">
                <a:latin typeface="Helvetica Neue Light" panose="02000403000000020004" pitchFamily="2" charset="0"/>
                <a:ea typeface="Helvetica Neue Light" panose="02000403000000020004" pitchFamily="2" charset="0"/>
              </a:rPr>
              <a:t>Frontoparietal Activity Contributes to Abstract Reasoning</a:t>
            </a:r>
          </a:p>
        </p:txBody>
      </p:sp>
      <p:sp>
        <p:nvSpPr>
          <p:cNvPr id="3" name="Slide Number Placeholder 2">
            <a:extLst>
              <a:ext uri="{FF2B5EF4-FFF2-40B4-BE49-F238E27FC236}">
                <a16:creationId xmlns:a16="http://schemas.microsoft.com/office/drawing/2014/main" id="{D86C59BF-8DE7-1342-8320-CC269E6B02BA}"/>
              </a:ext>
            </a:extLst>
          </p:cNvPr>
          <p:cNvSpPr>
            <a:spLocks noGrp="1"/>
          </p:cNvSpPr>
          <p:nvPr>
            <p:ph type="sldNum" sz="quarter" idx="12"/>
          </p:nvPr>
        </p:nvSpPr>
        <p:spPr/>
        <p:txBody>
          <a:bodyPr/>
          <a:lstStyle/>
          <a:p>
            <a:fld id="{DCD0C57A-A379-694B-9C21-16F74B6E68BA}" type="slidenum">
              <a:rPr lang="en-US" smtClean="0"/>
              <a:t>45</a:t>
            </a:fld>
            <a:endParaRPr lang="en-US"/>
          </a:p>
        </p:txBody>
      </p:sp>
      <p:pic>
        <p:nvPicPr>
          <p:cNvPr id="4" name="Picture 3">
            <a:extLst>
              <a:ext uri="{FF2B5EF4-FFF2-40B4-BE49-F238E27FC236}">
                <a16:creationId xmlns:a16="http://schemas.microsoft.com/office/drawing/2014/main" id="{E0154C7D-0C5E-3946-9D60-D166BE26EC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02894" y="2680443"/>
            <a:ext cx="3289539" cy="3488996"/>
          </a:xfrm>
          <a:prstGeom prst="rect">
            <a:avLst/>
          </a:prstGeom>
        </p:spPr>
      </p:pic>
      <p:sp>
        <p:nvSpPr>
          <p:cNvPr id="5" name="TextBox 4">
            <a:extLst>
              <a:ext uri="{FF2B5EF4-FFF2-40B4-BE49-F238E27FC236}">
                <a16:creationId xmlns:a16="http://schemas.microsoft.com/office/drawing/2014/main" id="{E3A01958-402F-9348-B3A1-A8827C1F8F99}"/>
              </a:ext>
            </a:extLst>
          </p:cNvPr>
          <p:cNvSpPr txBox="1"/>
          <p:nvPr/>
        </p:nvSpPr>
        <p:spPr>
          <a:xfrm>
            <a:off x="3627565" y="6198222"/>
            <a:ext cx="2564868" cy="276999"/>
          </a:xfrm>
          <a:prstGeom prst="rect">
            <a:avLst/>
          </a:prstGeom>
          <a:noFill/>
        </p:spPr>
        <p:txBody>
          <a:bodyPr wrap="none" rtlCol="0">
            <a:spAutoFit/>
          </a:bodyPr>
          <a:lstStyle/>
          <a:p>
            <a:pPr algn="r"/>
            <a:r>
              <a:rPr lang="en-US" sz="1200" dirty="0" err="1"/>
              <a:t>Genovesio</a:t>
            </a:r>
            <a:r>
              <a:rPr lang="en-US" sz="1200" dirty="0"/>
              <a:t>, Wise, &amp; </a:t>
            </a:r>
            <a:r>
              <a:rPr lang="en-US" sz="1200" dirty="0" err="1"/>
              <a:t>Passingham</a:t>
            </a:r>
            <a:r>
              <a:rPr lang="en-US" sz="1200" dirty="0"/>
              <a:t>; </a:t>
            </a:r>
            <a:r>
              <a:rPr lang="en-US" sz="1200" i="1" dirty="0"/>
              <a:t>2014</a:t>
            </a:r>
            <a:endParaRPr lang="en-US" sz="1200" dirty="0"/>
          </a:p>
        </p:txBody>
      </p:sp>
      <p:pic>
        <p:nvPicPr>
          <p:cNvPr id="6" name="Picture 5">
            <a:extLst>
              <a:ext uri="{FF2B5EF4-FFF2-40B4-BE49-F238E27FC236}">
                <a16:creationId xmlns:a16="http://schemas.microsoft.com/office/drawing/2014/main" id="{DCC2A94B-3D78-E84A-B164-1D5449A355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2433" y="2950914"/>
            <a:ext cx="2678871" cy="2603480"/>
          </a:xfrm>
          <a:prstGeom prst="rect">
            <a:avLst/>
          </a:prstGeom>
        </p:spPr>
      </p:pic>
      <p:sp>
        <p:nvSpPr>
          <p:cNvPr id="7" name="TextBox 6">
            <a:extLst>
              <a:ext uri="{FF2B5EF4-FFF2-40B4-BE49-F238E27FC236}">
                <a16:creationId xmlns:a16="http://schemas.microsoft.com/office/drawing/2014/main" id="{EC9DA7A0-3ED9-5542-804F-BE251D30959D}"/>
              </a:ext>
            </a:extLst>
          </p:cNvPr>
          <p:cNvSpPr txBox="1"/>
          <p:nvPr/>
        </p:nvSpPr>
        <p:spPr>
          <a:xfrm>
            <a:off x="7619871" y="5579382"/>
            <a:ext cx="1251433" cy="276999"/>
          </a:xfrm>
          <a:prstGeom prst="rect">
            <a:avLst/>
          </a:prstGeom>
          <a:noFill/>
        </p:spPr>
        <p:txBody>
          <a:bodyPr wrap="none" rtlCol="0">
            <a:spAutoFit/>
          </a:bodyPr>
          <a:lstStyle/>
          <a:p>
            <a:pPr algn="r"/>
            <a:r>
              <a:rPr lang="en-US" sz="1200" dirty="0" err="1"/>
              <a:t>Golde</a:t>
            </a:r>
            <a:r>
              <a:rPr lang="en-US" sz="1200" dirty="0"/>
              <a:t> et al. 2010</a:t>
            </a:r>
          </a:p>
        </p:txBody>
      </p:sp>
      <p:sp>
        <p:nvSpPr>
          <p:cNvPr id="8" name="TextBox 7">
            <a:extLst>
              <a:ext uri="{FF2B5EF4-FFF2-40B4-BE49-F238E27FC236}">
                <a16:creationId xmlns:a16="http://schemas.microsoft.com/office/drawing/2014/main" id="{585A78AF-C2E6-8147-94D7-2BF5B82272C5}"/>
              </a:ext>
            </a:extLst>
          </p:cNvPr>
          <p:cNvSpPr txBox="1"/>
          <p:nvPr/>
        </p:nvSpPr>
        <p:spPr>
          <a:xfrm>
            <a:off x="628650" y="1690689"/>
            <a:ext cx="7886700" cy="923330"/>
          </a:xfrm>
          <a:prstGeom prst="rect">
            <a:avLst/>
          </a:prstGeom>
          <a:noFill/>
        </p:spPr>
        <p:txBody>
          <a:bodyPr wrap="square" rtlCol="0">
            <a:spAutoFit/>
          </a:bodyPr>
          <a:lstStyle/>
          <a:p>
            <a:r>
              <a:rPr lang="en-US" dirty="0">
                <a:latin typeface="Helvetica Neue Light" panose="02000403000000020004" pitchFamily="2" charset="0"/>
                <a:ea typeface="Helvetica Neue Light" panose="02000403000000020004" pitchFamily="2" charset="0"/>
              </a:rPr>
              <a:t>Common Modelling Approach:</a:t>
            </a:r>
          </a:p>
          <a:p>
            <a:pPr marL="800100" lvl="1" indent="-342900">
              <a:buFont typeface="+mj-lt"/>
              <a:buAutoNum type="arabicPeriod"/>
            </a:pPr>
            <a:r>
              <a:rPr lang="en-US" dirty="0">
                <a:latin typeface="Helvetica Neue Light" panose="02000403000000020004" pitchFamily="2" charset="0"/>
                <a:ea typeface="Helvetica Neue Light" panose="02000403000000020004" pitchFamily="2" charset="0"/>
              </a:rPr>
              <a:t>Deduce the visuospatial relationship between stimuli </a:t>
            </a:r>
            <a:r>
              <a:rPr lang="en-US" i="1" dirty="0">
                <a:latin typeface="Helvetica Neue Light" panose="02000403000000020004" pitchFamily="2" charset="0"/>
                <a:ea typeface="Helvetica Neue Light" panose="02000403000000020004" pitchFamily="2" charset="0"/>
              </a:rPr>
              <a:t>(Parietal)</a:t>
            </a:r>
          </a:p>
          <a:p>
            <a:pPr marL="800100" lvl="1" indent="-342900">
              <a:buFont typeface="+mj-lt"/>
              <a:buAutoNum type="arabicPeriod"/>
            </a:pPr>
            <a:r>
              <a:rPr lang="en-US" dirty="0">
                <a:latin typeface="Helvetica Neue Light" panose="02000403000000020004" pitchFamily="2" charset="0"/>
                <a:ea typeface="Helvetica Neue Light" panose="02000403000000020004" pitchFamily="2" charset="0"/>
              </a:rPr>
              <a:t>Apply that rule to simulate what comes next </a:t>
            </a:r>
            <a:r>
              <a:rPr lang="en-US" i="1" dirty="0">
                <a:latin typeface="Helvetica Neue Light" panose="02000403000000020004" pitchFamily="2" charset="0"/>
                <a:ea typeface="Helvetica Neue Light" panose="02000403000000020004" pitchFamily="2" charset="0"/>
              </a:rPr>
              <a:t>(Prefrontal)</a:t>
            </a:r>
          </a:p>
        </p:txBody>
      </p:sp>
      <p:pic>
        <p:nvPicPr>
          <p:cNvPr id="9" name="Picture 8">
            <a:extLst>
              <a:ext uri="{FF2B5EF4-FFF2-40B4-BE49-F238E27FC236}">
                <a16:creationId xmlns:a16="http://schemas.microsoft.com/office/drawing/2014/main" id="{864B5EF1-943D-1742-8920-9A1241588E0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148277" y="3565525"/>
            <a:ext cx="2654357" cy="1392808"/>
          </a:xfrm>
          <a:prstGeom prst="rect">
            <a:avLst/>
          </a:prstGeom>
        </p:spPr>
      </p:pic>
    </p:spTree>
    <p:extLst>
      <p:ext uri="{BB962C8B-B14F-4D97-AF65-F5344CB8AC3E}">
        <p14:creationId xmlns:p14="http://schemas.microsoft.com/office/powerpoint/2010/main" val="98645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uiExpand="1"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653D-C118-2F4B-94A1-565B4EAC8759}"/>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Computational Models of the Raven’s Progressive Matrices</a:t>
            </a:r>
          </a:p>
        </p:txBody>
      </p:sp>
      <p:sp>
        <p:nvSpPr>
          <p:cNvPr id="4" name="Slide Number Placeholder 3">
            <a:extLst>
              <a:ext uri="{FF2B5EF4-FFF2-40B4-BE49-F238E27FC236}">
                <a16:creationId xmlns:a16="http://schemas.microsoft.com/office/drawing/2014/main" id="{23EC171A-87D4-4547-8035-C1A7AB67F590}"/>
              </a:ext>
            </a:extLst>
          </p:cNvPr>
          <p:cNvSpPr>
            <a:spLocks noGrp="1"/>
          </p:cNvSpPr>
          <p:nvPr>
            <p:ph type="sldNum" sz="quarter" idx="12"/>
          </p:nvPr>
        </p:nvSpPr>
        <p:spPr/>
        <p:txBody>
          <a:bodyPr/>
          <a:lstStyle/>
          <a:p>
            <a:fld id="{22DEBE38-50D4-3A44-892D-B8FC7ED8BB67}" type="slidenum">
              <a:rPr lang="en-US" smtClean="0"/>
              <a:t>46</a:t>
            </a:fld>
            <a:endParaRPr lang="en-US"/>
          </a:p>
        </p:txBody>
      </p:sp>
      <p:sp>
        <p:nvSpPr>
          <p:cNvPr id="5" name="Content Placeholder 4">
            <a:extLst>
              <a:ext uri="{FF2B5EF4-FFF2-40B4-BE49-F238E27FC236}">
                <a16:creationId xmlns:a16="http://schemas.microsoft.com/office/drawing/2014/main" id="{CCDF115E-87F4-E141-990E-AB8C1D4E92CA}"/>
              </a:ext>
            </a:extLst>
          </p:cNvPr>
          <p:cNvSpPr txBox="1">
            <a:spLocks noGrp="1"/>
          </p:cNvSpPr>
          <p:nvPr>
            <p:ph idx="1"/>
          </p:nvPr>
        </p:nvSpPr>
        <p:spPr>
          <a:xfrm>
            <a:off x="628650" y="1825625"/>
            <a:ext cx="7886700" cy="1273169"/>
          </a:xfrm>
          <a:prstGeom prst="rect">
            <a:avLst/>
          </a:prstGeom>
          <a:noFill/>
        </p:spPr>
        <p:txBody>
          <a:bodyPr wrap="square" rtlCol="0">
            <a:spAutoFit/>
          </a:bodyPr>
          <a:lstStyle/>
          <a:p>
            <a:pPr marL="0" indent="0">
              <a:buNone/>
            </a:pPr>
            <a:r>
              <a:rPr lang="en-US" dirty="0">
                <a:latin typeface="Helvetica Neue Light" panose="02000403000000020004" pitchFamily="2" charset="0"/>
                <a:ea typeface="Helvetica Neue Light" panose="02000403000000020004" pitchFamily="2" charset="0"/>
              </a:rPr>
              <a:t>Common Modelling Approach:</a:t>
            </a:r>
          </a:p>
          <a:p>
            <a:pPr marL="800100" lvl="1" indent="-342900">
              <a:buFont typeface="+mj-lt"/>
              <a:buAutoNum type="arabicPeriod"/>
            </a:pPr>
            <a:r>
              <a:rPr lang="en-US" dirty="0">
                <a:latin typeface="Helvetica Neue Light" panose="02000403000000020004" pitchFamily="2" charset="0"/>
                <a:ea typeface="Helvetica Neue Light" panose="02000403000000020004" pitchFamily="2" charset="0"/>
              </a:rPr>
              <a:t>Deduce the visuospatial relationship between stimuli </a:t>
            </a:r>
          </a:p>
          <a:p>
            <a:pPr marL="800100" lvl="1" indent="-342900">
              <a:buFont typeface="+mj-lt"/>
              <a:buAutoNum type="arabicPeriod"/>
            </a:pPr>
            <a:r>
              <a:rPr lang="en-US" dirty="0">
                <a:latin typeface="Helvetica Neue Light" panose="02000403000000020004" pitchFamily="2" charset="0"/>
                <a:ea typeface="Helvetica Neue Light" panose="02000403000000020004" pitchFamily="2" charset="0"/>
              </a:rPr>
              <a:t>Apply that rule to simulate what comes next</a:t>
            </a:r>
            <a:endParaRPr lang="en-US" i="1" dirty="0">
              <a:latin typeface="Helvetica Neue Light" panose="02000403000000020004" pitchFamily="2" charset="0"/>
              <a:ea typeface="Helvetica Neue Light" panose="02000403000000020004" pitchFamily="2" charset="0"/>
            </a:endParaRPr>
          </a:p>
        </p:txBody>
      </p:sp>
      <p:pic>
        <p:nvPicPr>
          <p:cNvPr id="6" name="Picture 5">
            <a:extLst>
              <a:ext uri="{FF2B5EF4-FFF2-40B4-BE49-F238E27FC236}">
                <a16:creationId xmlns:a16="http://schemas.microsoft.com/office/drawing/2014/main" id="{243DE5BC-8D05-A140-9EE5-83915D7E8FD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
          <a:stretch/>
        </p:blipFill>
        <p:spPr>
          <a:xfrm>
            <a:off x="2330091" y="4106332"/>
            <a:ext cx="4307775" cy="2336717"/>
          </a:xfrm>
          <a:prstGeom prst="rect">
            <a:avLst/>
          </a:prstGeom>
        </p:spPr>
      </p:pic>
      <p:sp>
        <p:nvSpPr>
          <p:cNvPr id="17" name="Curved Down Arrow 16">
            <a:extLst>
              <a:ext uri="{FF2B5EF4-FFF2-40B4-BE49-F238E27FC236}">
                <a16:creationId xmlns:a16="http://schemas.microsoft.com/office/drawing/2014/main" id="{7FA61D82-DD77-BE4B-9815-48EB2034EBB4}"/>
              </a:ext>
            </a:extLst>
          </p:cNvPr>
          <p:cNvSpPr/>
          <p:nvPr/>
        </p:nvSpPr>
        <p:spPr>
          <a:xfrm>
            <a:off x="3369733" y="4089397"/>
            <a:ext cx="677334" cy="508001"/>
          </a:xfrm>
          <a:prstGeom prst="curvedDownArrow">
            <a:avLst>
              <a:gd name="adj1" fmla="val 28579"/>
              <a:gd name="adj2" fmla="val 64824"/>
              <a:gd name="adj3" fmla="val 2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Down Arrow 17">
            <a:extLst>
              <a:ext uri="{FF2B5EF4-FFF2-40B4-BE49-F238E27FC236}">
                <a16:creationId xmlns:a16="http://schemas.microsoft.com/office/drawing/2014/main" id="{1C29A59B-C221-5D48-8B74-DCAB1248F8E0}"/>
              </a:ext>
            </a:extLst>
          </p:cNvPr>
          <p:cNvSpPr/>
          <p:nvPr/>
        </p:nvSpPr>
        <p:spPr>
          <a:xfrm>
            <a:off x="4145311" y="4089397"/>
            <a:ext cx="677334" cy="508001"/>
          </a:xfrm>
          <a:prstGeom prst="curvedDownArrow">
            <a:avLst>
              <a:gd name="adj1" fmla="val 28579"/>
              <a:gd name="adj2" fmla="val 64824"/>
              <a:gd name="adj3" fmla="val 2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urved Down Arrow 18">
            <a:extLst>
              <a:ext uri="{FF2B5EF4-FFF2-40B4-BE49-F238E27FC236}">
                <a16:creationId xmlns:a16="http://schemas.microsoft.com/office/drawing/2014/main" id="{744B80D5-E1FB-764D-95DB-0030B511F787}"/>
              </a:ext>
            </a:extLst>
          </p:cNvPr>
          <p:cNvSpPr/>
          <p:nvPr/>
        </p:nvSpPr>
        <p:spPr>
          <a:xfrm>
            <a:off x="4920889" y="4089396"/>
            <a:ext cx="677334" cy="508001"/>
          </a:xfrm>
          <a:prstGeom prst="curvedDownArrow">
            <a:avLst>
              <a:gd name="adj1" fmla="val 28579"/>
              <a:gd name="adj2" fmla="val 64824"/>
              <a:gd name="adj3" fmla="val 25000"/>
            </a:avLst>
          </a:prstGeom>
          <a:pattFill prst="wdUpDiag">
            <a:fgClr>
              <a:srgbClr val="FF0000"/>
            </a:fgClr>
            <a:bgClr>
              <a:srgbClr val="FFB5BF"/>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852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P spid="17" grpId="0" animBg="1"/>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BA108-69BC-D443-86D8-5A640CA3F39A}"/>
              </a:ext>
            </a:extLst>
          </p:cNvPr>
          <p:cNvSpPr>
            <a:spLocks noGrp="1"/>
          </p:cNvSpPr>
          <p:nvPr>
            <p:ph type="title"/>
          </p:nvPr>
        </p:nvSpPr>
        <p:spPr/>
        <p:txBody>
          <a:bodyPr>
            <a:normAutofit fontScale="90000"/>
          </a:bodyPr>
          <a:lstStyle/>
          <a:p>
            <a:r>
              <a:rPr lang="en-US" dirty="0">
                <a:latin typeface="Helvetica Neue Light" panose="02000403000000020004" pitchFamily="2" charset="0"/>
                <a:ea typeface="Helvetica Neue Light" panose="02000403000000020004" pitchFamily="2" charset="0"/>
              </a:rPr>
              <a:t>Computational Models of the Raven’s Progressive Matrices Task</a:t>
            </a:r>
          </a:p>
        </p:txBody>
      </p:sp>
      <p:sp>
        <p:nvSpPr>
          <p:cNvPr id="4" name="Slide Number Placeholder 3">
            <a:extLst>
              <a:ext uri="{FF2B5EF4-FFF2-40B4-BE49-F238E27FC236}">
                <a16:creationId xmlns:a16="http://schemas.microsoft.com/office/drawing/2014/main" id="{C47B588D-18AF-8149-921F-1424AA9E1EE8}"/>
              </a:ext>
            </a:extLst>
          </p:cNvPr>
          <p:cNvSpPr>
            <a:spLocks noGrp="1"/>
          </p:cNvSpPr>
          <p:nvPr>
            <p:ph type="sldNum" sz="quarter" idx="12"/>
          </p:nvPr>
        </p:nvSpPr>
        <p:spPr/>
        <p:txBody>
          <a:bodyPr/>
          <a:lstStyle/>
          <a:p>
            <a:fld id="{22DEBE38-50D4-3A44-892D-B8FC7ED8BB67}" type="slidenum">
              <a:rPr lang="en-US" smtClean="0"/>
              <a:t>47</a:t>
            </a:fld>
            <a:endParaRPr lang="en-US"/>
          </a:p>
        </p:txBody>
      </p:sp>
      <p:pic>
        <p:nvPicPr>
          <p:cNvPr id="5" name="Picture 4">
            <a:extLst>
              <a:ext uri="{FF2B5EF4-FFF2-40B4-BE49-F238E27FC236}">
                <a16:creationId xmlns:a16="http://schemas.microsoft.com/office/drawing/2014/main" id="{A93B28C5-703A-1045-8882-5DE3EED98B36}"/>
              </a:ext>
            </a:extLst>
          </p:cNvPr>
          <p:cNvPicPr>
            <a:picLocks noChangeAspect="1"/>
          </p:cNvPicPr>
          <p:nvPr/>
        </p:nvPicPr>
        <p:blipFill>
          <a:blip r:embed="rId2"/>
          <a:stretch>
            <a:fillRect/>
          </a:stretch>
        </p:blipFill>
        <p:spPr>
          <a:xfrm>
            <a:off x="4226092" y="3400847"/>
            <a:ext cx="4823782" cy="1122601"/>
          </a:xfrm>
          <a:prstGeom prst="rect">
            <a:avLst/>
          </a:prstGeom>
        </p:spPr>
      </p:pic>
      <p:pic>
        <p:nvPicPr>
          <p:cNvPr id="6" name="Picture 5">
            <a:extLst>
              <a:ext uri="{FF2B5EF4-FFF2-40B4-BE49-F238E27FC236}">
                <a16:creationId xmlns:a16="http://schemas.microsoft.com/office/drawing/2014/main" id="{3A59B695-B7C0-704F-B106-8EA5D936C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42241"/>
            <a:ext cx="4291584" cy="3011537"/>
          </a:xfrm>
          <a:prstGeom prst="rect">
            <a:avLst/>
          </a:prstGeom>
        </p:spPr>
      </p:pic>
      <p:sp>
        <p:nvSpPr>
          <p:cNvPr id="7" name="TextBox 6">
            <a:extLst>
              <a:ext uri="{FF2B5EF4-FFF2-40B4-BE49-F238E27FC236}">
                <a16:creationId xmlns:a16="http://schemas.microsoft.com/office/drawing/2014/main" id="{C854749A-7E01-144F-B270-74287FCE15CD}"/>
              </a:ext>
            </a:extLst>
          </p:cNvPr>
          <p:cNvSpPr txBox="1"/>
          <p:nvPr/>
        </p:nvSpPr>
        <p:spPr>
          <a:xfrm>
            <a:off x="186117" y="6413699"/>
            <a:ext cx="3482043"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rPr>
              <a:t>Rasmussen &amp; </a:t>
            </a:r>
            <a:r>
              <a:rPr lang="en-US" sz="1400" dirty="0" err="1">
                <a:latin typeface="Helvetica Neue Light" panose="02000403000000020004" pitchFamily="2" charset="0"/>
                <a:ea typeface="Helvetica Neue Light" panose="02000403000000020004" pitchFamily="2" charset="0"/>
              </a:rPr>
              <a:t>Eliasmith</a:t>
            </a:r>
            <a:r>
              <a:rPr lang="en-US" sz="1400" dirty="0">
                <a:latin typeface="Helvetica Neue Light" panose="02000403000000020004" pitchFamily="2" charset="0"/>
                <a:ea typeface="Helvetica Neue Light" panose="02000403000000020004" pitchFamily="2" charset="0"/>
              </a:rPr>
              <a:t>, 2014 </a:t>
            </a:r>
            <a:r>
              <a:rPr lang="en-US" sz="1400" i="1" dirty="0">
                <a:latin typeface="Helvetica Neue Light" panose="02000403000000020004" pitchFamily="2" charset="0"/>
                <a:ea typeface="Helvetica Neue Light" panose="02000403000000020004" pitchFamily="2" charset="0"/>
              </a:rPr>
              <a:t>(Intelligence)</a:t>
            </a:r>
            <a:endParaRPr lang="en-US" sz="1400" dirty="0">
              <a:latin typeface="Helvetica Neue Light" panose="02000403000000020004" pitchFamily="2" charset="0"/>
              <a:ea typeface="Helvetica Neue Light" panose="02000403000000020004" pitchFamily="2" charset="0"/>
            </a:endParaRPr>
          </a:p>
        </p:txBody>
      </p:sp>
      <p:sp>
        <p:nvSpPr>
          <p:cNvPr id="8" name="TextBox 7">
            <a:extLst>
              <a:ext uri="{FF2B5EF4-FFF2-40B4-BE49-F238E27FC236}">
                <a16:creationId xmlns:a16="http://schemas.microsoft.com/office/drawing/2014/main" id="{8AFE4C01-95E6-4543-971B-08173259D332}"/>
              </a:ext>
            </a:extLst>
          </p:cNvPr>
          <p:cNvSpPr txBox="1"/>
          <p:nvPr/>
        </p:nvSpPr>
        <p:spPr>
          <a:xfrm>
            <a:off x="4402067" y="2861582"/>
            <a:ext cx="2499402" cy="369332"/>
          </a:xfrm>
          <a:prstGeom prst="rect">
            <a:avLst/>
          </a:prstGeom>
          <a:noFill/>
        </p:spPr>
        <p:txBody>
          <a:bodyPr wrap="none" rtlCol="0">
            <a:spAutoFit/>
          </a:bodyPr>
          <a:lstStyle/>
          <a:p>
            <a:r>
              <a:rPr lang="en-US" dirty="0">
                <a:latin typeface="Helvetica Neue Light" panose="02000403000000020004" pitchFamily="2" charset="0"/>
                <a:ea typeface="Helvetica Neue Light" panose="02000403000000020004" pitchFamily="2" charset="0"/>
              </a:rPr>
              <a:t>Sequence Component:</a:t>
            </a:r>
          </a:p>
        </p:txBody>
      </p:sp>
      <p:sp>
        <p:nvSpPr>
          <p:cNvPr id="9" name="Oval 8">
            <a:extLst>
              <a:ext uri="{FF2B5EF4-FFF2-40B4-BE49-F238E27FC236}">
                <a16:creationId xmlns:a16="http://schemas.microsoft.com/office/drawing/2014/main" id="{028E2A0D-D4E1-9543-9D65-D36EF7B1505B}"/>
              </a:ext>
            </a:extLst>
          </p:cNvPr>
          <p:cNvSpPr/>
          <p:nvPr/>
        </p:nvSpPr>
        <p:spPr>
          <a:xfrm>
            <a:off x="267037" y="4450620"/>
            <a:ext cx="1173345" cy="10115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D29E05C1-039C-E84F-B9EF-4AEC5A95A626}"/>
              </a:ext>
            </a:extLst>
          </p:cNvPr>
          <p:cNvCxnSpPr>
            <a:cxnSpLocks/>
            <a:stCxn id="9" idx="5"/>
          </p:cNvCxnSpPr>
          <p:nvPr/>
        </p:nvCxnSpPr>
        <p:spPr>
          <a:xfrm flipV="1">
            <a:off x="1268550" y="3962147"/>
            <a:ext cx="3023034" cy="13518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2E3C65F-6B51-C949-B326-24164EA21319}"/>
              </a:ext>
            </a:extLst>
          </p:cNvPr>
          <p:cNvSpPr/>
          <p:nvPr/>
        </p:nvSpPr>
        <p:spPr>
          <a:xfrm>
            <a:off x="4291585" y="3333919"/>
            <a:ext cx="3064076" cy="111670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360079A-F79D-3D45-946B-DDCF928AB380}"/>
              </a:ext>
            </a:extLst>
          </p:cNvPr>
          <p:cNvSpPr txBox="1"/>
          <p:nvPr/>
        </p:nvSpPr>
        <p:spPr>
          <a:xfrm>
            <a:off x="4566184" y="4517548"/>
            <a:ext cx="2236510" cy="369332"/>
          </a:xfrm>
          <a:prstGeom prst="rect">
            <a:avLst/>
          </a:prstGeom>
          <a:noFill/>
        </p:spPr>
        <p:txBody>
          <a:bodyPr wrap="none" rtlCol="0">
            <a:spAutoFit/>
          </a:bodyPr>
          <a:lstStyle/>
          <a:p>
            <a:r>
              <a:rPr lang="en-US" dirty="0">
                <a:solidFill>
                  <a:srgbClr val="00B050"/>
                </a:solidFill>
                <a:latin typeface="Helvetica Neue Light" panose="02000403000000020004" pitchFamily="2" charset="0"/>
                <a:ea typeface="Helvetica Neue Light" panose="02000403000000020004" pitchFamily="2" charset="0"/>
              </a:rPr>
              <a:t>Deduce Relationship</a:t>
            </a:r>
          </a:p>
        </p:txBody>
      </p:sp>
      <p:sp>
        <p:nvSpPr>
          <p:cNvPr id="15" name="Oval 14">
            <a:extLst>
              <a:ext uri="{FF2B5EF4-FFF2-40B4-BE49-F238E27FC236}">
                <a16:creationId xmlns:a16="http://schemas.microsoft.com/office/drawing/2014/main" id="{08EABBAF-E823-B448-9269-BB8530C658FA}"/>
              </a:ext>
            </a:extLst>
          </p:cNvPr>
          <p:cNvSpPr/>
          <p:nvPr/>
        </p:nvSpPr>
        <p:spPr>
          <a:xfrm>
            <a:off x="7477040" y="3351154"/>
            <a:ext cx="1572833" cy="111670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B0C6595-2FA5-7940-9E0D-E5BBA5E2741C}"/>
              </a:ext>
            </a:extLst>
          </p:cNvPr>
          <p:cNvSpPr txBox="1"/>
          <p:nvPr/>
        </p:nvSpPr>
        <p:spPr>
          <a:xfrm>
            <a:off x="7565188" y="4486972"/>
            <a:ext cx="1396536" cy="646331"/>
          </a:xfrm>
          <a:prstGeom prst="rect">
            <a:avLst/>
          </a:prstGeom>
          <a:noFill/>
        </p:spPr>
        <p:txBody>
          <a:bodyPr wrap="none" rtlCol="0">
            <a:spAutoFit/>
          </a:bodyPr>
          <a:lstStyle/>
          <a:p>
            <a:pPr algn="ctr"/>
            <a:r>
              <a:rPr lang="en-US" dirty="0">
                <a:solidFill>
                  <a:srgbClr val="00B0F0"/>
                </a:solidFill>
                <a:latin typeface="Helvetica Neue Light" panose="02000403000000020004" pitchFamily="2" charset="0"/>
                <a:ea typeface="Helvetica Neue Light" panose="02000403000000020004" pitchFamily="2" charset="0"/>
              </a:rPr>
              <a:t>Apply</a:t>
            </a:r>
          </a:p>
          <a:p>
            <a:pPr algn="ctr"/>
            <a:r>
              <a:rPr lang="en-US" dirty="0">
                <a:solidFill>
                  <a:srgbClr val="00B0F0"/>
                </a:solidFill>
                <a:latin typeface="Helvetica Neue Light" panose="02000403000000020004" pitchFamily="2" charset="0"/>
                <a:ea typeface="Helvetica Neue Light" panose="02000403000000020004" pitchFamily="2" charset="0"/>
              </a:rPr>
              <a:t>Relationship</a:t>
            </a:r>
          </a:p>
        </p:txBody>
      </p:sp>
    </p:spTree>
    <p:extLst>
      <p:ext uri="{BB962C8B-B14F-4D97-AF65-F5344CB8AC3E}">
        <p14:creationId xmlns:p14="http://schemas.microsoft.com/office/powerpoint/2010/main" val="20127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3" grpId="0" animBg="1"/>
      <p:bldP spid="14" grpId="0"/>
      <p:bldP spid="15" grpId="0" animBg="1"/>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226892-775E-0246-AABE-6C310957CD2F}"/>
              </a:ext>
            </a:extLst>
          </p:cNvPr>
          <p:cNvSpPr>
            <a:spLocks noGrp="1"/>
          </p:cNvSpPr>
          <p:nvPr>
            <p:ph type="sldNum" sz="quarter" idx="12"/>
          </p:nvPr>
        </p:nvSpPr>
        <p:spPr/>
        <p:txBody>
          <a:bodyPr/>
          <a:lstStyle/>
          <a:p>
            <a:fld id="{22DEBE38-50D4-3A44-892D-B8FC7ED8BB67}" type="slidenum">
              <a:rPr lang="en-US" smtClean="0"/>
              <a:t>48</a:t>
            </a:fld>
            <a:endParaRPr lang="en-US"/>
          </a:p>
        </p:txBody>
      </p:sp>
      <p:pic>
        <p:nvPicPr>
          <p:cNvPr id="5" name="Picture 4">
            <a:extLst>
              <a:ext uri="{FF2B5EF4-FFF2-40B4-BE49-F238E27FC236}">
                <a16:creationId xmlns:a16="http://schemas.microsoft.com/office/drawing/2014/main" id="{A32B38C6-4E8E-1246-ABBE-81D82C6448FC}"/>
              </a:ext>
            </a:extLst>
          </p:cNvPr>
          <p:cNvPicPr>
            <a:picLocks noChangeAspect="1"/>
          </p:cNvPicPr>
          <p:nvPr/>
        </p:nvPicPr>
        <p:blipFill>
          <a:blip r:embed="rId2"/>
          <a:stretch>
            <a:fillRect/>
          </a:stretch>
        </p:blipFill>
        <p:spPr>
          <a:xfrm>
            <a:off x="1705396" y="2017645"/>
            <a:ext cx="5733207" cy="3604422"/>
          </a:xfrm>
          <a:prstGeom prst="rect">
            <a:avLst/>
          </a:prstGeom>
        </p:spPr>
      </p:pic>
      <p:sp>
        <p:nvSpPr>
          <p:cNvPr id="6" name="TextBox 5">
            <a:extLst>
              <a:ext uri="{FF2B5EF4-FFF2-40B4-BE49-F238E27FC236}">
                <a16:creationId xmlns:a16="http://schemas.microsoft.com/office/drawing/2014/main" id="{AB08B9A6-6AE9-D94D-9A5B-AEA93EA9A45A}"/>
              </a:ext>
            </a:extLst>
          </p:cNvPr>
          <p:cNvSpPr txBox="1"/>
          <p:nvPr/>
        </p:nvSpPr>
        <p:spPr>
          <a:xfrm>
            <a:off x="538524" y="6449895"/>
            <a:ext cx="4033476" cy="307777"/>
          </a:xfrm>
          <a:prstGeom prst="rect">
            <a:avLst/>
          </a:prstGeom>
          <a:noFill/>
        </p:spPr>
        <p:txBody>
          <a:bodyPr wrap="none" rtlCol="0">
            <a:spAutoFit/>
          </a:bodyPr>
          <a:lstStyle/>
          <a:p>
            <a:r>
              <a:rPr lang="en-US" sz="1400" dirty="0" err="1">
                <a:latin typeface="Helvetica Neue Light" panose="02000403000000020004" pitchFamily="2" charset="0"/>
                <a:ea typeface="Helvetica Neue Light" panose="02000403000000020004" pitchFamily="2" charset="0"/>
              </a:rPr>
              <a:t>Raudies</a:t>
            </a:r>
            <a:r>
              <a:rPr lang="en-US" sz="1400" dirty="0">
                <a:latin typeface="Helvetica Neue Light" panose="02000403000000020004" pitchFamily="2" charset="0"/>
                <a:ea typeface="Helvetica Neue Light" panose="02000403000000020004" pitchFamily="2" charset="0"/>
              </a:rPr>
              <a:t> &amp; </a:t>
            </a:r>
            <a:r>
              <a:rPr lang="en-US" sz="1400" dirty="0" err="1">
                <a:latin typeface="Helvetica Neue Light" panose="02000403000000020004" pitchFamily="2" charset="0"/>
                <a:ea typeface="Helvetica Neue Light" panose="02000403000000020004" pitchFamily="2" charset="0"/>
              </a:rPr>
              <a:t>Hasselmo</a:t>
            </a:r>
            <a:r>
              <a:rPr lang="en-US" sz="1400" dirty="0">
                <a:latin typeface="Helvetica Neue Light" panose="02000403000000020004" pitchFamily="2" charset="0"/>
                <a:ea typeface="Helvetica Neue Light" panose="02000403000000020004" pitchFamily="2" charset="0"/>
              </a:rPr>
              <a:t>, 2017 </a:t>
            </a:r>
            <a:r>
              <a:rPr lang="en-US" sz="1400" i="1" dirty="0">
                <a:latin typeface="Helvetica Neue Light" panose="02000403000000020004" pitchFamily="2" charset="0"/>
                <a:ea typeface="Helvetica Neue Light" panose="02000403000000020004" pitchFamily="2" charset="0"/>
              </a:rPr>
              <a:t>(Bio. Insp. Cog. Arch.)</a:t>
            </a:r>
            <a:endParaRPr lang="en-US" sz="1400" dirty="0">
              <a:latin typeface="Helvetica Neue Light" panose="02000403000000020004" pitchFamily="2" charset="0"/>
              <a:ea typeface="Helvetica Neue Light" panose="02000403000000020004" pitchFamily="2" charset="0"/>
            </a:endParaRPr>
          </a:p>
        </p:txBody>
      </p:sp>
      <p:sp>
        <p:nvSpPr>
          <p:cNvPr id="7" name="Title 1">
            <a:extLst>
              <a:ext uri="{FF2B5EF4-FFF2-40B4-BE49-F238E27FC236}">
                <a16:creationId xmlns:a16="http://schemas.microsoft.com/office/drawing/2014/main" id="{EE814B0B-E0E9-F94B-B3A6-4E57B54F45FF}"/>
              </a:ext>
            </a:extLst>
          </p:cNvPr>
          <p:cNvSpPr txBox="1">
            <a:spLocks/>
          </p:cNvSpPr>
          <p:nvPr/>
        </p:nvSpPr>
        <p:spPr>
          <a:xfrm>
            <a:off x="781050" y="517526"/>
            <a:ext cx="78867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Helvetica Neue Light" panose="02000403000000020004" pitchFamily="2" charset="0"/>
                <a:ea typeface="Helvetica Neue Light" panose="02000403000000020004" pitchFamily="2" charset="0"/>
              </a:rPr>
              <a:t>Computational Models of the Raven’s Progressive Matrices Task</a:t>
            </a:r>
            <a:endParaRPr lang="en-US" dirty="0">
              <a:latin typeface="Helvetica Neue Light" panose="02000403000000020004" pitchFamily="2" charset="0"/>
              <a:ea typeface="Helvetica Neue Light" panose="02000403000000020004" pitchFamily="2" charset="0"/>
            </a:endParaRPr>
          </a:p>
        </p:txBody>
      </p:sp>
      <p:sp>
        <p:nvSpPr>
          <p:cNvPr id="8" name="Rectangle 7">
            <a:extLst>
              <a:ext uri="{FF2B5EF4-FFF2-40B4-BE49-F238E27FC236}">
                <a16:creationId xmlns:a16="http://schemas.microsoft.com/office/drawing/2014/main" id="{0B2DA439-49EE-7441-9238-9BC16D05395E}"/>
              </a:ext>
            </a:extLst>
          </p:cNvPr>
          <p:cNvSpPr/>
          <p:nvPr/>
        </p:nvSpPr>
        <p:spPr>
          <a:xfrm>
            <a:off x="1545579" y="2017645"/>
            <a:ext cx="4620552" cy="36953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037290D-1E60-CD44-AE75-9234FE69D3C6}"/>
              </a:ext>
            </a:extLst>
          </p:cNvPr>
          <p:cNvSpPr txBox="1"/>
          <p:nvPr/>
        </p:nvSpPr>
        <p:spPr>
          <a:xfrm>
            <a:off x="2354782" y="5792634"/>
            <a:ext cx="2644314" cy="369332"/>
          </a:xfrm>
          <a:prstGeom prst="rect">
            <a:avLst/>
          </a:prstGeom>
          <a:noFill/>
        </p:spPr>
        <p:txBody>
          <a:bodyPr wrap="none" rtlCol="0">
            <a:spAutoFit/>
          </a:bodyPr>
          <a:lstStyle/>
          <a:p>
            <a:r>
              <a:rPr lang="en-US" dirty="0">
                <a:solidFill>
                  <a:srgbClr val="FF0000"/>
                </a:solidFill>
                <a:latin typeface="Helvetica Neue Light" panose="02000403000000020004" pitchFamily="2" charset="0"/>
                <a:ea typeface="Helvetica Neue Light" panose="02000403000000020004" pitchFamily="2" charset="0"/>
              </a:rPr>
              <a:t>Define Stimulus Features</a:t>
            </a:r>
          </a:p>
        </p:txBody>
      </p:sp>
      <p:sp>
        <p:nvSpPr>
          <p:cNvPr id="10" name="Oval 9">
            <a:extLst>
              <a:ext uri="{FF2B5EF4-FFF2-40B4-BE49-F238E27FC236}">
                <a16:creationId xmlns:a16="http://schemas.microsoft.com/office/drawing/2014/main" id="{87138C42-1C3D-E844-9B41-E75174CCF90D}"/>
              </a:ext>
            </a:extLst>
          </p:cNvPr>
          <p:cNvSpPr/>
          <p:nvPr/>
        </p:nvSpPr>
        <p:spPr>
          <a:xfrm>
            <a:off x="5996198" y="1843089"/>
            <a:ext cx="1442406" cy="234049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EDF599A-FD83-8D42-A0A4-15A227A43339}"/>
              </a:ext>
            </a:extLst>
          </p:cNvPr>
          <p:cNvSpPr/>
          <p:nvPr/>
        </p:nvSpPr>
        <p:spPr>
          <a:xfrm>
            <a:off x="5996198" y="3422932"/>
            <a:ext cx="1442406" cy="1985450"/>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5602D7A-DAA7-3A4B-9BD1-A94AF129892D}"/>
              </a:ext>
            </a:extLst>
          </p:cNvPr>
          <p:cNvSpPr txBox="1"/>
          <p:nvPr/>
        </p:nvSpPr>
        <p:spPr>
          <a:xfrm>
            <a:off x="7565188" y="2617593"/>
            <a:ext cx="1396536" cy="646331"/>
          </a:xfrm>
          <a:prstGeom prst="rect">
            <a:avLst/>
          </a:prstGeom>
          <a:noFill/>
        </p:spPr>
        <p:txBody>
          <a:bodyPr wrap="none" rtlCol="0">
            <a:spAutoFit/>
          </a:bodyPr>
          <a:lstStyle/>
          <a:p>
            <a:r>
              <a:rPr lang="en-US" dirty="0">
                <a:solidFill>
                  <a:srgbClr val="00B050"/>
                </a:solidFill>
                <a:latin typeface="Helvetica Neue Light" panose="02000403000000020004" pitchFamily="2" charset="0"/>
                <a:ea typeface="Helvetica Neue Light" panose="02000403000000020004" pitchFamily="2" charset="0"/>
              </a:rPr>
              <a:t>Deduce </a:t>
            </a:r>
          </a:p>
          <a:p>
            <a:r>
              <a:rPr lang="en-US" dirty="0">
                <a:solidFill>
                  <a:srgbClr val="00B050"/>
                </a:solidFill>
                <a:latin typeface="Helvetica Neue Light" panose="02000403000000020004" pitchFamily="2" charset="0"/>
                <a:ea typeface="Helvetica Neue Light" panose="02000403000000020004" pitchFamily="2" charset="0"/>
              </a:rPr>
              <a:t>Relationship</a:t>
            </a:r>
          </a:p>
        </p:txBody>
      </p:sp>
      <p:sp>
        <p:nvSpPr>
          <p:cNvPr id="13" name="TextBox 12">
            <a:extLst>
              <a:ext uri="{FF2B5EF4-FFF2-40B4-BE49-F238E27FC236}">
                <a16:creationId xmlns:a16="http://schemas.microsoft.com/office/drawing/2014/main" id="{767B1F32-F71A-644A-AD49-EC3A19453FA8}"/>
              </a:ext>
            </a:extLst>
          </p:cNvPr>
          <p:cNvSpPr txBox="1"/>
          <p:nvPr/>
        </p:nvSpPr>
        <p:spPr>
          <a:xfrm>
            <a:off x="7565188" y="4163806"/>
            <a:ext cx="1396536" cy="646331"/>
          </a:xfrm>
          <a:prstGeom prst="rect">
            <a:avLst/>
          </a:prstGeom>
          <a:noFill/>
        </p:spPr>
        <p:txBody>
          <a:bodyPr wrap="none" rtlCol="0">
            <a:spAutoFit/>
          </a:bodyPr>
          <a:lstStyle/>
          <a:p>
            <a:r>
              <a:rPr lang="en-US" dirty="0">
                <a:solidFill>
                  <a:srgbClr val="00B0F0"/>
                </a:solidFill>
                <a:latin typeface="Helvetica Neue Light" panose="02000403000000020004" pitchFamily="2" charset="0"/>
                <a:ea typeface="Helvetica Neue Light" panose="02000403000000020004" pitchFamily="2" charset="0"/>
              </a:rPr>
              <a:t>Apply</a:t>
            </a:r>
          </a:p>
          <a:p>
            <a:r>
              <a:rPr lang="en-US" dirty="0">
                <a:solidFill>
                  <a:srgbClr val="00B0F0"/>
                </a:solidFill>
                <a:latin typeface="Helvetica Neue Light" panose="02000403000000020004" pitchFamily="2" charset="0"/>
                <a:ea typeface="Helvetica Neue Light" panose="02000403000000020004" pitchFamily="2" charset="0"/>
              </a:rPr>
              <a:t>Relationship</a:t>
            </a:r>
          </a:p>
        </p:txBody>
      </p:sp>
    </p:spTree>
    <p:extLst>
      <p:ext uri="{BB962C8B-B14F-4D97-AF65-F5344CB8AC3E}">
        <p14:creationId xmlns:p14="http://schemas.microsoft.com/office/powerpoint/2010/main" val="30367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animBg="1"/>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AD99E4-5550-D242-A414-5131381FD1D7}"/>
              </a:ext>
            </a:extLst>
          </p:cNvPr>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CB86B3A-74F4-6147-A23B-B908811FEAE5}"/>
              </a:ext>
            </a:extLst>
          </p:cNvPr>
          <p:cNvSpPr>
            <a:spLocks noGrp="1"/>
          </p:cNvSpPr>
          <p:nvPr>
            <p:ph type="sldNum" sz="quarter" idx="12"/>
          </p:nvPr>
        </p:nvSpPr>
        <p:spPr/>
        <p:txBody>
          <a:bodyPr/>
          <a:lstStyle/>
          <a:p>
            <a:fld id="{DCD0C57A-A379-694B-9C21-16F74B6E68BA}" type="slidenum">
              <a:rPr lang="en-US" smtClean="0"/>
              <a:t>49</a:t>
            </a:fld>
            <a:endParaRPr lang="en-US"/>
          </a:p>
        </p:txBody>
      </p:sp>
      <p:pic>
        <p:nvPicPr>
          <p:cNvPr id="6" name="Picture 5">
            <a:extLst>
              <a:ext uri="{FF2B5EF4-FFF2-40B4-BE49-F238E27FC236}">
                <a16:creationId xmlns:a16="http://schemas.microsoft.com/office/drawing/2014/main" id="{06C7D62F-DC50-6B41-82A0-A82B8D3EFD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358" y="1254417"/>
            <a:ext cx="8607287" cy="2174585"/>
          </a:xfrm>
          <a:prstGeom prst="rect">
            <a:avLst/>
          </a:prstGeom>
        </p:spPr>
      </p:pic>
      <p:pic>
        <p:nvPicPr>
          <p:cNvPr id="8" name="Picture 7">
            <a:extLst>
              <a:ext uri="{FF2B5EF4-FFF2-40B4-BE49-F238E27FC236}">
                <a16:creationId xmlns:a16="http://schemas.microsoft.com/office/drawing/2014/main" id="{9487876C-9F7B-9144-B1C8-2F0C22D0AD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20580" y="4055306"/>
            <a:ext cx="1674743" cy="1674743"/>
          </a:xfrm>
          <a:prstGeom prst="rect">
            <a:avLst/>
          </a:prstGeom>
        </p:spPr>
      </p:pic>
      <p:pic>
        <p:nvPicPr>
          <p:cNvPr id="10" name="Picture 9">
            <a:extLst>
              <a:ext uri="{FF2B5EF4-FFF2-40B4-BE49-F238E27FC236}">
                <a16:creationId xmlns:a16="http://schemas.microsoft.com/office/drawing/2014/main" id="{34082104-3BA8-3E4B-8C2D-54FD19FF8A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5514" y="4065245"/>
            <a:ext cx="1654865" cy="1654865"/>
          </a:xfrm>
          <a:prstGeom prst="rect">
            <a:avLst/>
          </a:prstGeom>
        </p:spPr>
      </p:pic>
    </p:spTree>
    <p:extLst>
      <p:ext uri="{BB962C8B-B14F-4D97-AF65-F5344CB8AC3E}">
        <p14:creationId xmlns:p14="http://schemas.microsoft.com/office/powerpoint/2010/main" val="110172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96C8B-67E2-AE48-A3AF-D2DE7DCF46BF}"/>
              </a:ext>
            </a:extLst>
          </p:cNvPr>
          <p:cNvSpPr>
            <a:spLocks noGrp="1"/>
          </p:cNvSpPr>
          <p:nvPr>
            <p:ph type="title"/>
          </p:nvPr>
        </p:nvSpPr>
        <p:spPr/>
        <p:txBody>
          <a:bodyPr/>
          <a:lstStyle/>
          <a:p>
            <a:r>
              <a:rPr lang="en-US" dirty="0">
                <a:latin typeface="Adobe Garamond Pro" panose="02020502060506020403" pitchFamily="18" charset="77"/>
              </a:rPr>
              <a:t>Inductive vs. Deductive Reasoning</a:t>
            </a:r>
          </a:p>
        </p:txBody>
      </p:sp>
      <p:sp>
        <p:nvSpPr>
          <p:cNvPr id="3" name="Content Placeholder 2">
            <a:extLst>
              <a:ext uri="{FF2B5EF4-FFF2-40B4-BE49-F238E27FC236}">
                <a16:creationId xmlns:a16="http://schemas.microsoft.com/office/drawing/2014/main" id="{EE4DD5EE-3EAC-ED45-BA1F-FE9E61B45271}"/>
              </a:ext>
            </a:extLst>
          </p:cNvPr>
          <p:cNvSpPr>
            <a:spLocks noGrp="1"/>
          </p:cNvSpPr>
          <p:nvPr>
            <p:ph idx="1"/>
          </p:nvPr>
        </p:nvSpPr>
        <p:spPr/>
        <p:txBody>
          <a:bodyPr/>
          <a:lstStyle/>
          <a:p>
            <a:r>
              <a:rPr lang="en-US" b="1" dirty="0">
                <a:latin typeface="Adobe Garamond Pro" panose="02020502060506020403" pitchFamily="18" charset="77"/>
              </a:rPr>
              <a:t>Inductive: </a:t>
            </a:r>
            <a:r>
              <a:rPr lang="en-US" dirty="0">
                <a:latin typeface="Adobe Garamond Pro" panose="02020502060506020403" pitchFamily="18" charset="77"/>
              </a:rPr>
              <a:t>Moving from specific</a:t>
            </a:r>
            <a:r>
              <a:rPr lang="en-US" baseline="0" dirty="0">
                <a:latin typeface="Adobe Garamond Pro" panose="02020502060506020403" pitchFamily="18" charset="77"/>
              </a:rPr>
              <a:t> evidence to a broad theory</a:t>
            </a:r>
          </a:p>
          <a:p>
            <a:r>
              <a:rPr lang="en-US" b="1" baseline="0" dirty="0">
                <a:latin typeface="Adobe Garamond Pro" panose="02020502060506020403" pitchFamily="18" charset="77"/>
              </a:rPr>
              <a:t>Deductive: </a:t>
            </a:r>
            <a:r>
              <a:rPr lang="en-US" baseline="0" dirty="0">
                <a:latin typeface="Adobe Garamond Pro" panose="02020502060506020403" pitchFamily="18" charset="77"/>
              </a:rPr>
              <a:t>Testing an existing theory with specific observations</a:t>
            </a:r>
            <a:endParaRPr lang="en-US" dirty="0">
              <a:latin typeface="Adobe Garamond Pro" panose="02020502060506020403" pitchFamily="18" charset="77"/>
            </a:endParaRPr>
          </a:p>
        </p:txBody>
      </p:sp>
      <p:pic>
        <p:nvPicPr>
          <p:cNvPr id="4" name="Picture 3">
            <a:extLst>
              <a:ext uri="{FF2B5EF4-FFF2-40B4-BE49-F238E27FC236}">
                <a16:creationId xmlns:a16="http://schemas.microsoft.com/office/drawing/2014/main" id="{728861B9-547C-E64E-87BC-94DCB185C239}"/>
              </a:ext>
            </a:extLst>
          </p:cNvPr>
          <p:cNvPicPr>
            <a:picLocks noChangeAspect="1"/>
          </p:cNvPicPr>
          <p:nvPr/>
        </p:nvPicPr>
        <p:blipFill>
          <a:blip r:embed="rId3"/>
          <a:stretch>
            <a:fillRect/>
          </a:stretch>
        </p:blipFill>
        <p:spPr>
          <a:xfrm>
            <a:off x="1240296" y="3729336"/>
            <a:ext cx="6663407" cy="2582563"/>
          </a:xfrm>
          <a:prstGeom prst="rect">
            <a:avLst/>
          </a:prstGeom>
        </p:spPr>
      </p:pic>
      <p:sp>
        <p:nvSpPr>
          <p:cNvPr id="5" name="Slide Number Placeholder 4">
            <a:extLst>
              <a:ext uri="{FF2B5EF4-FFF2-40B4-BE49-F238E27FC236}">
                <a16:creationId xmlns:a16="http://schemas.microsoft.com/office/drawing/2014/main" id="{B3EEF5DE-5469-374F-A1A4-F850F4E6D016}"/>
              </a:ext>
            </a:extLst>
          </p:cNvPr>
          <p:cNvSpPr>
            <a:spLocks noGrp="1"/>
          </p:cNvSpPr>
          <p:nvPr>
            <p:ph type="sldNum" sz="quarter" idx="12"/>
          </p:nvPr>
        </p:nvSpPr>
        <p:spPr/>
        <p:txBody>
          <a:bodyPr/>
          <a:lstStyle/>
          <a:p>
            <a:fld id="{EB758557-4864-B843-846A-CC5B038DA050}" type="slidenum">
              <a:rPr lang="en-US" smtClean="0"/>
              <a:t>5</a:t>
            </a:fld>
            <a:endParaRPr lang="en-US"/>
          </a:p>
        </p:txBody>
      </p:sp>
    </p:spTree>
    <p:extLst>
      <p:ext uri="{BB962C8B-B14F-4D97-AF65-F5344CB8AC3E}">
        <p14:creationId xmlns:p14="http://schemas.microsoft.com/office/powerpoint/2010/main" val="2041038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B3EF1B-513E-5F44-8108-B296D8732256}"/>
              </a:ext>
            </a:extLst>
          </p:cNvPr>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1EB1D8E-9ADB-0E4D-BF9E-BB19B57A5E8C}"/>
              </a:ext>
            </a:extLst>
          </p:cNvPr>
          <p:cNvSpPr>
            <a:spLocks noGrp="1"/>
          </p:cNvSpPr>
          <p:nvPr>
            <p:ph type="sldNum" sz="quarter" idx="12"/>
          </p:nvPr>
        </p:nvSpPr>
        <p:spPr/>
        <p:txBody>
          <a:bodyPr/>
          <a:lstStyle/>
          <a:p>
            <a:fld id="{DCD0C57A-A379-694B-9C21-16F74B6E68BA}" type="slidenum">
              <a:rPr lang="en-US" smtClean="0"/>
              <a:t>50</a:t>
            </a:fld>
            <a:endParaRPr lang="en-US"/>
          </a:p>
        </p:txBody>
      </p:sp>
      <p:pic>
        <p:nvPicPr>
          <p:cNvPr id="5" name="Picture 4">
            <a:extLst>
              <a:ext uri="{FF2B5EF4-FFF2-40B4-BE49-F238E27FC236}">
                <a16:creationId xmlns:a16="http://schemas.microsoft.com/office/drawing/2014/main" id="{C875E7D2-314C-F545-A89B-ADC4AC8260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358" y="1254416"/>
            <a:ext cx="8607287" cy="2163934"/>
          </a:xfrm>
          <a:prstGeom prst="rect">
            <a:avLst/>
          </a:prstGeom>
        </p:spPr>
      </p:pic>
      <p:pic>
        <p:nvPicPr>
          <p:cNvPr id="7" name="Picture 6">
            <a:extLst>
              <a:ext uri="{FF2B5EF4-FFF2-40B4-BE49-F238E27FC236}">
                <a16:creationId xmlns:a16="http://schemas.microsoft.com/office/drawing/2014/main" id="{8E9E88D1-C8A2-5E41-A11C-667B11C4C2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1125" y="4044655"/>
            <a:ext cx="1694197" cy="1694197"/>
          </a:xfrm>
          <a:prstGeom prst="rect">
            <a:avLst/>
          </a:prstGeom>
        </p:spPr>
      </p:pic>
      <p:pic>
        <p:nvPicPr>
          <p:cNvPr id="9" name="Picture 8">
            <a:extLst>
              <a:ext uri="{FF2B5EF4-FFF2-40B4-BE49-F238E27FC236}">
                <a16:creationId xmlns:a16="http://schemas.microsoft.com/office/drawing/2014/main" id="{83A2E3BA-C7DC-7F46-BD21-06B35B4B24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6769" y="4065243"/>
            <a:ext cx="1673608" cy="1673608"/>
          </a:xfrm>
          <a:prstGeom prst="rect">
            <a:avLst/>
          </a:prstGeom>
        </p:spPr>
      </p:pic>
    </p:spTree>
    <p:extLst>
      <p:ext uri="{BB962C8B-B14F-4D97-AF65-F5344CB8AC3E}">
        <p14:creationId xmlns:p14="http://schemas.microsoft.com/office/powerpoint/2010/main" val="2898636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3A05F2-C8E5-DC4C-871D-C3D94DD4BD4A}"/>
              </a:ext>
            </a:extLst>
          </p:cNvPr>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026714-B11E-894E-9649-7FDBEEDD1B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20580" y="4055305"/>
            <a:ext cx="1654865" cy="1654865"/>
          </a:xfrm>
          <a:prstGeom prst="rect">
            <a:avLst/>
          </a:prstGeom>
        </p:spPr>
      </p:pic>
      <p:pic>
        <p:nvPicPr>
          <p:cNvPr id="13" name="Picture 12">
            <a:extLst>
              <a:ext uri="{FF2B5EF4-FFF2-40B4-BE49-F238E27FC236}">
                <a16:creationId xmlns:a16="http://schemas.microsoft.com/office/drawing/2014/main" id="{718A5846-5850-FE4B-9648-BAB6D3146D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5514" y="4065244"/>
            <a:ext cx="1674743" cy="1674743"/>
          </a:xfrm>
          <a:prstGeom prst="rect">
            <a:avLst/>
          </a:prstGeom>
        </p:spPr>
      </p:pic>
      <p:sp>
        <p:nvSpPr>
          <p:cNvPr id="3" name="Slide Number Placeholder 2">
            <a:extLst>
              <a:ext uri="{FF2B5EF4-FFF2-40B4-BE49-F238E27FC236}">
                <a16:creationId xmlns:a16="http://schemas.microsoft.com/office/drawing/2014/main" id="{849E8645-0C37-544D-98F3-9E292BE3E028}"/>
              </a:ext>
            </a:extLst>
          </p:cNvPr>
          <p:cNvSpPr>
            <a:spLocks noGrp="1"/>
          </p:cNvSpPr>
          <p:nvPr>
            <p:ph type="sldNum" sz="quarter" idx="12"/>
          </p:nvPr>
        </p:nvSpPr>
        <p:spPr/>
        <p:txBody>
          <a:bodyPr/>
          <a:lstStyle/>
          <a:p>
            <a:fld id="{DCD0C57A-A379-694B-9C21-16F74B6E68BA}" type="slidenum">
              <a:rPr lang="en-US" smtClean="0"/>
              <a:t>51</a:t>
            </a:fld>
            <a:endParaRPr lang="en-US"/>
          </a:p>
        </p:txBody>
      </p:sp>
      <p:pic>
        <p:nvPicPr>
          <p:cNvPr id="5" name="Picture 4">
            <a:extLst>
              <a:ext uri="{FF2B5EF4-FFF2-40B4-BE49-F238E27FC236}">
                <a16:creationId xmlns:a16="http://schemas.microsoft.com/office/drawing/2014/main" id="{303052AC-350A-F046-A41E-1A997824B2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358" y="1254417"/>
            <a:ext cx="8607287" cy="2181299"/>
          </a:xfrm>
          <a:prstGeom prst="rect">
            <a:avLst/>
          </a:prstGeom>
        </p:spPr>
      </p:pic>
    </p:spTree>
    <p:extLst>
      <p:ext uri="{BB962C8B-B14F-4D97-AF65-F5344CB8AC3E}">
        <p14:creationId xmlns:p14="http://schemas.microsoft.com/office/powerpoint/2010/main" val="2885243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CB5A7C-50F7-D84A-87CF-586D09CE588C}"/>
              </a:ext>
            </a:extLst>
          </p:cNvPr>
          <p:cNvSpPr/>
          <p:nvPr/>
        </p:nvSpPr>
        <p:spPr>
          <a:xfrm>
            <a:off x="0" y="0"/>
            <a:ext cx="9144000" cy="685800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2D8A9F0-67D2-EE45-955D-69B2A34BC155}"/>
              </a:ext>
            </a:extLst>
          </p:cNvPr>
          <p:cNvSpPr>
            <a:spLocks noGrp="1"/>
          </p:cNvSpPr>
          <p:nvPr>
            <p:ph type="sldNum" sz="quarter" idx="12"/>
          </p:nvPr>
        </p:nvSpPr>
        <p:spPr/>
        <p:txBody>
          <a:bodyPr/>
          <a:lstStyle/>
          <a:p>
            <a:fld id="{DCD0C57A-A379-694B-9C21-16F74B6E68BA}" type="slidenum">
              <a:rPr lang="en-US" smtClean="0"/>
              <a:t>52</a:t>
            </a:fld>
            <a:endParaRPr lang="en-US"/>
          </a:p>
        </p:txBody>
      </p:sp>
      <p:pic>
        <p:nvPicPr>
          <p:cNvPr id="5" name="Picture 4">
            <a:extLst>
              <a:ext uri="{FF2B5EF4-FFF2-40B4-BE49-F238E27FC236}">
                <a16:creationId xmlns:a16="http://schemas.microsoft.com/office/drawing/2014/main" id="{3D5E5E1A-D748-944A-9FE0-307292E3AF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358" y="1254417"/>
            <a:ext cx="8607287" cy="2181299"/>
          </a:xfrm>
          <a:prstGeom prst="rect">
            <a:avLst/>
          </a:prstGeom>
        </p:spPr>
      </p:pic>
      <p:pic>
        <p:nvPicPr>
          <p:cNvPr id="7" name="Picture 6">
            <a:extLst>
              <a:ext uri="{FF2B5EF4-FFF2-40B4-BE49-F238E27FC236}">
                <a16:creationId xmlns:a16="http://schemas.microsoft.com/office/drawing/2014/main" id="{22F8C5D7-D40E-9C4B-9689-3D062A6CC9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0580" y="4055305"/>
            <a:ext cx="1674743" cy="1674743"/>
          </a:xfrm>
          <a:prstGeom prst="rect">
            <a:avLst/>
          </a:prstGeom>
        </p:spPr>
      </p:pic>
      <p:pic>
        <p:nvPicPr>
          <p:cNvPr id="9" name="Picture 8">
            <a:extLst>
              <a:ext uri="{FF2B5EF4-FFF2-40B4-BE49-F238E27FC236}">
                <a16:creationId xmlns:a16="http://schemas.microsoft.com/office/drawing/2014/main" id="{4E9C4A80-705F-5149-BFC1-7F54F824BD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65512" y="4055304"/>
            <a:ext cx="1664804" cy="1664804"/>
          </a:xfrm>
          <a:prstGeom prst="rect">
            <a:avLst/>
          </a:prstGeom>
        </p:spPr>
      </p:pic>
    </p:spTree>
    <p:extLst>
      <p:ext uri="{BB962C8B-B14F-4D97-AF65-F5344CB8AC3E}">
        <p14:creationId xmlns:p14="http://schemas.microsoft.com/office/powerpoint/2010/main" val="33596497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759C-1D61-9747-8F0B-4B872D8C9EBC}"/>
              </a:ext>
            </a:extLst>
          </p:cNvPr>
          <p:cNvSpPr>
            <a:spLocks noGrp="1"/>
          </p:cNvSpPr>
          <p:nvPr>
            <p:ph type="title"/>
          </p:nvPr>
        </p:nvSpPr>
        <p:spPr/>
        <p:txBody>
          <a:bodyPr/>
          <a:lstStyle/>
          <a:p>
            <a:r>
              <a:rPr lang="en-US" dirty="0"/>
              <a:t>Syllogisms</a:t>
            </a:r>
          </a:p>
        </p:txBody>
      </p:sp>
      <p:sp>
        <p:nvSpPr>
          <p:cNvPr id="3" name="Content Placeholder 2">
            <a:extLst>
              <a:ext uri="{FF2B5EF4-FFF2-40B4-BE49-F238E27FC236}">
                <a16:creationId xmlns:a16="http://schemas.microsoft.com/office/drawing/2014/main" id="{34FCA829-2A2A-7545-86C0-F48B6A53897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A5957589-3CC6-8D42-A7B9-B16476195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2143444"/>
            <a:ext cx="5326495" cy="3715700"/>
          </a:xfrm>
          <a:prstGeom prst="rect">
            <a:avLst/>
          </a:prstGeom>
        </p:spPr>
      </p:pic>
      <p:sp>
        <p:nvSpPr>
          <p:cNvPr id="5" name="TextBox 4">
            <a:extLst>
              <a:ext uri="{FF2B5EF4-FFF2-40B4-BE49-F238E27FC236}">
                <a16:creationId xmlns:a16="http://schemas.microsoft.com/office/drawing/2014/main" id="{2A891F14-63EA-B848-BBB8-824913D23A6C}"/>
              </a:ext>
            </a:extLst>
          </p:cNvPr>
          <p:cNvSpPr txBox="1"/>
          <p:nvPr/>
        </p:nvSpPr>
        <p:spPr>
          <a:xfrm>
            <a:off x="6386946" y="6308208"/>
            <a:ext cx="2484526" cy="369332"/>
          </a:xfrm>
          <a:prstGeom prst="rect">
            <a:avLst/>
          </a:prstGeom>
          <a:noFill/>
        </p:spPr>
        <p:txBody>
          <a:bodyPr wrap="none" rtlCol="0">
            <a:spAutoFit/>
          </a:bodyPr>
          <a:lstStyle/>
          <a:p>
            <a:r>
              <a:rPr lang="en-US" dirty="0"/>
              <a:t>Wertheim &amp; </a:t>
            </a:r>
            <a:r>
              <a:rPr lang="en-US" dirty="0" err="1"/>
              <a:t>Ragni</a:t>
            </a:r>
            <a:r>
              <a:rPr lang="en-US" dirty="0"/>
              <a:t> 2020 </a:t>
            </a:r>
          </a:p>
        </p:txBody>
      </p:sp>
      <p:pic>
        <p:nvPicPr>
          <p:cNvPr id="6" name="Picture 5">
            <a:extLst>
              <a:ext uri="{FF2B5EF4-FFF2-40B4-BE49-F238E27FC236}">
                <a16:creationId xmlns:a16="http://schemas.microsoft.com/office/drawing/2014/main" id="{E379C168-5104-2645-91F8-DD4D8128121E}"/>
              </a:ext>
            </a:extLst>
          </p:cNvPr>
          <p:cNvPicPr>
            <a:picLocks noChangeAspect="1"/>
          </p:cNvPicPr>
          <p:nvPr/>
        </p:nvPicPr>
        <p:blipFill>
          <a:blip r:embed="rId4"/>
          <a:stretch>
            <a:fillRect/>
          </a:stretch>
        </p:blipFill>
        <p:spPr>
          <a:xfrm>
            <a:off x="5346701" y="1149886"/>
            <a:ext cx="3340100" cy="5092700"/>
          </a:xfrm>
          <a:prstGeom prst="rect">
            <a:avLst/>
          </a:prstGeom>
        </p:spPr>
      </p:pic>
      <p:pic>
        <p:nvPicPr>
          <p:cNvPr id="7" name="Picture 6">
            <a:extLst>
              <a:ext uri="{FF2B5EF4-FFF2-40B4-BE49-F238E27FC236}">
                <a16:creationId xmlns:a16="http://schemas.microsoft.com/office/drawing/2014/main" id="{3B7C3DE6-DF45-1C4C-83DC-E07693E957C2}"/>
              </a:ext>
            </a:extLst>
          </p:cNvPr>
          <p:cNvPicPr>
            <a:picLocks noChangeAspect="1"/>
          </p:cNvPicPr>
          <p:nvPr/>
        </p:nvPicPr>
        <p:blipFill>
          <a:blip r:embed="rId5"/>
          <a:stretch>
            <a:fillRect/>
          </a:stretch>
        </p:blipFill>
        <p:spPr>
          <a:xfrm>
            <a:off x="-3295650" y="1544205"/>
            <a:ext cx="3403600" cy="3187700"/>
          </a:xfrm>
          <a:prstGeom prst="rect">
            <a:avLst/>
          </a:prstGeom>
        </p:spPr>
      </p:pic>
      <p:sp>
        <p:nvSpPr>
          <p:cNvPr id="8" name="Slide Number Placeholder 7">
            <a:extLst>
              <a:ext uri="{FF2B5EF4-FFF2-40B4-BE49-F238E27FC236}">
                <a16:creationId xmlns:a16="http://schemas.microsoft.com/office/drawing/2014/main" id="{1CB75BBA-3EED-FB48-B779-B3871F818E2B}"/>
              </a:ext>
            </a:extLst>
          </p:cNvPr>
          <p:cNvSpPr>
            <a:spLocks noGrp="1"/>
          </p:cNvSpPr>
          <p:nvPr>
            <p:ph type="sldNum" sz="quarter" idx="12"/>
          </p:nvPr>
        </p:nvSpPr>
        <p:spPr/>
        <p:txBody>
          <a:bodyPr/>
          <a:lstStyle/>
          <a:p>
            <a:fld id="{EB758557-4864-B843-846A-CC5B038DA050}" type="slidenum">
              <a:rPr lang="en-US" smtClean="0"/>
              <a:t>53</a:t>
            </a:fld>
            <a:endParaRPr lang="en-US"/>
          </a:p>
        </p:txBody>
      </p:sp>
    </p:spTree>
    <p:extLst>
      <p:ext uri="{BB962C8B-B14F-4D97-AF65-F5344CB8AC3E}">
        <p14:creationId xmlns:p14="http://schemas.microsoft.com/office/powerpoint/2010/main" val="2549797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29E9-D25D-B24A-A016-465CA3959F8A}"/>
              </a:ext>
            </a:extLst>
          </p:cNvPr>
          <p:cNvSpPr>
            <a:spLocks noGrp="1"/>
          </p:cNvSpPr>
          <p:nvPr>
            <p:ph type="title"/>
          </p:nvPr>
        </p:nvSpPr>
        <p:spPr/>
        <p:txBody>
          <a:bodyPr/>
          <a:lstStyle/>
          <a:p>
            <a:r>
              <a:rPr lang="en-US" dirty="0"/>
              <a:t>Spatial Reasoning (Mental Rotation)</a:t>
            </a:r>
          </a:p>
        </p:txBody>
      </p:sp>
      <p:sp>
        <p:nvSpPr>
          <p:cNvPr id="3" name="Content Placeholder 2">
            <a:extLst>
              <a:ext uri="{FF2B5EF4-FFF2-40B4-BE49-F238E27FC236}">
                <a16:creationId xmlns:a16="http://schemas.microsoft.com/office/drawing/2014/main" id="{14E2ACCD-8F1B-B844-BFBE-BD7358332C07}"/>
              </a:ext>
            </a:extLst>
          </p:cNvPr>
          <p:cNvSpPr>
            <a:spLocks noGrp="1"/>
          </p:cNvSpPr>
          <p:nvPr>
            <p:ph idx="1"/>
          </p:nvPr>
        </p:nvSpPr>
        <p:spPr/>
        <p:txBody>
          <a:bodyPr/>
          <a:lstStyle/>
          <a:p>
            <a:r>
              <a:rPr lang="en-US" dirty="0"/>
              <a:t>Mental Rotation Task (Shepherd &amp; Metzler 1971)</a:t>
            </a:r>
          </a:p>
        </p:txBody>
      </p:sp>
      <p:pic>
        <p:nvPicPr>
          <p:cNvPr id="4" name="Picture 3">
            <a:extLst>
              <a:ext uri="{FF2B5EF4-FFF2-40B4-BE49-F238E27FC236}">
                <a16:creationId xmlns:a16="http://schemas.microsoft.com/office/drawing/2014/main" id="{BD1B4DC1-0066-9546-9A83-59E78CF9EFC3}"/>
              </a:ext>
            </a:extLst>
          </p:cNvPr>
          <p:cNvPicPr>
            <a:picLocks noChangeAspect="1"/>
          </p:cNvPicPr>
          <p:nvPr/>
        </p:nvPicPr>
        <p:blipFill>
          <a:blip r:embed="rId3"/>
          <a:stretch>
            <a:fillRect/>
          </a:stretch>
        </p:blipFill>
        <p:spPr>
          <a:xfrm>
            <a:off x="628650" y="2419805"/>
            <a:ext cx="2514600" cy="3657600"/>
          </a:xfrm>
          <a:prstGeom prst="rect">
            <a:avLst/>
          </a:prstGeom>
        </p:spPr>
      </p:pic>
      <p:pic>
        <p:nvPicPr>
          <p:cNvPr id="5" name="Picture 4">
            <a:extLst>
              <a:ext uri="{FF2B5EF4-FFF2-40B4-BE49-F238E27FC236}">
                <a16:creationId xmlns:a16="http://schemas.microsoft.com/office/drawing/2014/main" id="{42106F70-910E-FF4D-87CC-5955A34213CA}"/>
              </a:ext>
            </a:extLst>
          </p:cNvPr>
          <p:cNvPicPr>
            <a:picLocks noChangeAspect="1"/>
          </p:cNvPicPr>
          <p:nvPr/>
        </p:nvPicPr>
        <p:blipFill>
          <a:blip r:embed="rId4"/>
          <a:stretch>
            <a:fillRect/>
          </a:stretch>
        </p:blipFill>
        <p:spPr>
          <a:xfrm>
            <a:off x="3505200" y="3054352"/>
            <a:ext cx="4648200" cy="1993900"/>
          </a:xfrm>
          <a:prstGeom prst="rect">
            <a:avLst/>
          </a:prstGeom>
        </p:spPr>
      </p:pic>
      <p:pic>
        <p:nvPicPr>
          <p:cNvPr id="6" name="Picture 5">
            <a:extLst>
              <a:ext uri="{FF2B5EF4-FFF2-40B4-BE49-F238E27FC236}">
                <a16:creationId xmlns:a16="http://schemas.microsoft.com/office/drawing/2014/main" id="{FB2E7F81-9EB5-FB4C-9465-72D3472863A5}"/>
              </a:ext>
            </a:extLst>
          </p:cNvPr>
          <p:cNvPicPr>
            <a:picLocks noChangeAspect="1"/>
          </p:cNvPicPr>
          <p:nvPr/>
        </p:nvPicPr>
        <p:blipFill>
          <a:blip r:embed="rId5"/>
          <a:stretch>
            <a:fillRect/>
          </a:stretch>
        </p:blipFill>
        <p:spPr>
          <a:xfrm>
            <a:off x="6724650" y="5183188"/>
            <a:ext cx="1790700" cy="1409700"/>
          </a:xfrm>
          <a:prstGeom prst="rect">
            <a:avLst/>
          </a:prstGeom>
        </p:spPr>
      </p:pic>
      <p:sp>
        <p:nvSpPr>
          <p:cNvPr id="7" name="TextBox 6">
            <a:extLst>
              <a:ext uri="{FF2B5EF4-FFF2-40B4-BE49-F238E27FC236}">
                <a16:creationId xmlns:a16="http://schemas.microsoft.com/office/drawing/2014/main" id="{215A7F4F-0224-7848-80E2-D51E543A8BBA}"/>
              </a:ext>
            </a:extLst>
          </p:cNvPr>
          <p:cNvSpPr txBox="1"/>
          <p:nvPr/>
        </p:nvSpPr>
        <p:spPr>
          <a:xfrm>
            <a:off x="4225636" y="5708073"/>
            <a:ext cx="1810496" cy="369332"/>
          </a:xfrm>
          <a:prstGeom prst="rect">
            <a:avLst/>
          </a:prstGeom>
          <a:noFill/>
        </p:spPr>
        <p:txBody>
          <a:bodyPr wrap="none" rtlCol="0">
            <a:spAutoFit/>
          </a:bodyPr>
          <a:lstStyle/>
          <a:p>
            <a:r>
              <a:rPr lang="en-US" dirty="0" err="1"/>
              <a:t>Gogos</a:t>
            </a:r>
            <a:r>
              <a:rPr lang="en-US" dirty="0"/>
              <a:t> et al. 2010</a:t>
            </a:r>
          </a:p>
        </p:txBody>
      </p:sp>
      <p:sp>
        <p:nvSpPr>
          <p:cNvPr id="8" name="Slide Number Placeholder 7">
            <a:extLst>
              <a:ext uri="{FF2B5EF4-FFF2-40B4-BE49-F238E27FC236}">
                <a16:creationId xmlns:a16="http://schemas.microsoft.com/office/drawing/2014/main" id="{2AAE1968-8EED-BF4A-B718-0BE574BDA0BB}"/>
              </a:ext>
            </a:extLst>
          </p:cNvPr>
          <p:cNvSpPr>
            <a:spLocks noGrp="1"/>
          </p:cNvSpPr>
          <p:nvPr>
            <p:ph type="sldNum" sz="quarter" idx="12"/>
          </p:nvPr>
        </p:nvSpPr>
        <p:spPr/>
        <p:txBody>
          <a:bodyPr/>
          <a:lstStyle/>
          <a:p>
            <a:fld id="{EB758557-4864-B843-846A-CC5B038DA050}" type="slidenum">
              <a:rPr lang="en-US" smtClean="0"/>
              <a:t>54</a:t>
            </a:fld>
            <a:endParaRPr lang="en-US"/>
          </a:p>
        </p:txBody>
      </p:sp>
    </p:spTree>
    <p:extLst>
      <p:ext uri="{BB962C8B-B14F-4D97-AF65-F5344CB8AC3E}">
        <p14:creationId xmlns:p14="http://schemas.microsoft.com/office/powerpoint/2010/main" val="34311139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98638-D28D-A341-AFA8-11AA5E909E5E}"/>
              </a:ext>
            </a:extLst>
          </p:cNvPr>
          <p:cNvSpPr>
            <a:spLocks noGrp="1"/>
          </p:cNvSpPr>
          <p:nvPr>
            <p:ph type="title"/>
          </p:nvPr>
        </p:nvSpPr>
        <p:spPr/>
        <p:txBody>
          <a:bodyPr/>
          <a:lstStyle/>
          <a:p>
            <a:r>
              <a:rPr lang="en-US" dirty="0"/>
              <a:t>Semantic Distance Effect</a:t>
            </a:r>
          </a:p>
        </p:txBody>
      </p:sp>
      <p:sp>
        <p:nvSpPr>
          <p:cNvPr id="3" name="Content Placeholder 2">
            <a:extLst>
              <a:ext uri="{FF2B5EF4-FFF2-40B4-BE49-F238E27FC236}">
                <a16:creationId xmlns:a16="http://schemas.microsoft.com/office/drawing/2014/main" id="{1AE4C2C2-92BB-D449-B8B6-B867414AC2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93BC237-8733-AA46-A263-2D2871CB7623}"/>
              </a:ext>
            </a:extLst>
          </p:cNvPr>
          <p:cNvPicPr>
            <a:picLocks noChangeAspect="1"/>
          </p:cNvPicPr>
          <p:nvPr/>
        </p:nvPicPr>
        <p:blipFill>
          <a:blip r:embed="rId3"/>
          <a:stretch>
            <a:fillRect/>
          </a:stretch>
        </p:blipFill>
        <p:spPr>
          <a:xfrm>
            <a:off x="1936750" y="1778000"/>
            <a:ext cx="5270500" cy="3302000"/>
          </a:xfrm>
          <a:prstGeom prst="rect">
            <a:avLst/>
          </a:prstGeom>
        </p:spPr>
      </p:pic>
      <p:pic>
        <p:nvPicPr>
          <p:cNvPr id="6" name="Picture 5">
            <a:extLst>
              <a:ext uri="{FF2B5EF4-FFF2-40B4-BE49-F238E27FC236}">
                <a16:creationId xmlns:a16="http://schemas.microsoft.com/office/drawing/2014/main" id="{526E5FEE-337B-AF42-9CFD-FFCD110E9A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84709"/>
            <a:ext cx="9144000" cy="5488582"/>
          </a:xfrm>
          <a:prstGeom prst="rect">
            <a:avLst/>
          </a:prstGeom>
        </p:spPr>
      </p:pic>
      <p:sp>
        <p:nvSpPr>
          <p:cNvPr id="7" name="TextBox 6">
            <a:extLst>
              <a:ext uri="{FF2B5EF4-FFF2-40B4-BE49-F238E27FC236}">
                <a16:creationId xmlns:a16="http://schemas.microsoft.com/office/drawing/2014/main" id="{F5A29398-A4EA-CE4D-B4E9-753AB8179525}"/>
              </a:ext>
            </a:extLst>
          </p:cNvPr>
          <p:cNvSpPr txBox="1"/>
          <p:nvPr/>
        </p:nvSpPr>
        <p:spPr>
          <a:xfrm>
            <a:off x="3200400" y="6428509"/>
            <a:ext cx="7732053" cy="369332"/>
          </a:xfrm>
          <a:prstGeom prst="rect">
            <a:avLst/>
          </a:prstGeom>
          <a:noFill/>
        </p:spPr>
        <p:txBody>
          <a:bodyPr wrap="none" rtlCol="0">
            <a:spAutoFit/>
          </a:bodyPr>
          <a:lstStyle/>
          <a:p>
            <a:r>
              <a:rPr lang="en-US" dirty="0"/>
              <a:t>Decide if a number is bigger or smaller than a previously memorized number (65)</a:t>
            </a:r>
          </a:p>
        </p:txBody>
      </p:sp>
      <p:sp>
        <p:nvSpPr>
          <p:cNvPr id="8" name="TextBox 7">
            <a:extLst>
              <a:ext uri="{FF2B5EF4-FFF2-40B4-BE49-F238E27FC236}">
                <a16:creationId xmlns:a16="http://schemas.microsoft.com/office/drawing/2014/main" id="{FD7CE7A7-D483-D942-84C2-4AA1009BD54D}"/>
              </a:ext>
            </a:extLst>
          </p:cNvPr>
          <p:cNvSpPr txBox="1"/>
          <p:nvPr/>
        </p:nvSpPr>
        <p:spPr>
          <a:xfrm>
            <a:off x="2147455" y="6317673"/>
            <a:ext cx="1685461" cy="369332"/>
          </a:xfrm>
          <a:prstGeom prst="rect">
            <a:avLst/>
          </a:prstGeom>
          <a:noFill/>
        </p:spPr>
        <p:txBody>
          <a:bodyPr wrap="none" rtlCol="0">
            <a:spAutoFit/>
          </a:bodyPr>
          <a:lstStyle/>
          <a:p>
            <a:r>
              <a:rPr lang="en-US" dirty="0" err="1"/>
              <a:t>Pinel</a:t>
            </a:r>
            <a:r>
              <a:rPr lang="en-US" dirty="0"/>
              <a:t> et al. 2001</a:t>
            </a:r>
          </a:p>
        </p:txBody>
      </p:sp>
      <p:sp>
        <p:nvSpPr>
          <p:cNvPr id="9" name="Slide Number Placeholder 8">
            <a:extLst>
              <a:ext uri="{FF2B5EF4-FFF2-40B4-BE49-F238E27FC236}">
                <a16:creationId xmlns:a16="http://schemas.microsoft.com/office/drawing/2014/main" id="{D6E33940-E9EE-7F4C-AA98-B0125FEF6775}"/>
              </a:ext>
            </a:extLst>
          </p:cNvPr>
          <p:cNvSpPr>
            <a:spLocks noGrp="1"/>
          </p:cNvSpPr>
          <p:nvPr>
            <p:ph type="sldNum" sz="quarter" idx="12"/>
          </p:nvPr>
        </p:nvSpPr>
        <p:spPr/>
        <p:txBody>
          <a:bodyPr/>
          <a:lstStyle/>
          <a:p>
            <a:fld id="{EB758557-4864-B843-846A-CC5B038DA050}" type="slidenum">
              <a:rPr lang="en-US" smtClean="0"/>
              <a:t>55</a:t>
            </a:fld>
            <a:endParaRPr lang="en-US"/>
          </a:p>
        </p:txBody>
      </p:sp>
    </p:spTree>
    <p:extLst>
      <p:ext uri="{BB962C8B-B14F-4D97-AF65-F5344CB8AC3E}">
        <p14:creationId xmlns:p14="http://schemas.microsoft.com/office/powerpoint/2010/main" val="2475625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49AD7-C44B-1C45-841C-02AA7695908D}"/>
              </a:ext>
            </a:extLst>
          </p:cNvPr>
          <p:cNvSpPr>
            <a:spLocks noGrp="1"/>
          </p:cNvSpPr>
          <p:nvPr>
            <p:ph type="title"/>
          </p:nvPr>
        </p:nvSpPr>
        <p:spPr/>
        <p:txBody>
          <a:bodyPr/>
          <a:lstStyle/>
          <a:p>
            <a:r>
              <a:rPr lang="en-US" dirty="0">
                <a:latin typeface="Adobe Garamond Pro" panose="02020502060506020403" pitchFamily="18" charset="77"/>
              </a:rPr>
              <a:t>Syllogisms</a:t>
            </a:r>
          </a:p>
        </p:txBody>
      </p:sp>
      <p:sp>
        <p:nvSpPr>
          <p:cNvPr id="3" name="Content Placeholder 2">
            <a:extLst>
              <a:ext uri="{FF2B5EF4-FFF2-40B4-BE49-F238E27FC236}">
                <a16:creationId xmlns:a16="http://schemas.microsoft.com/office/drawing/2014/main" id="{4EB87FA1-31D1-AF47-AB93-77DB73A56079}"/>
              </a:ext>
            </a:extLst>
          </p:cNvPr>
          <p:cNvSpPr>
            <a:spLocks noGrp="1"/>
          </p:cNvSpPr>
          <p:nvPr>
            <p:ph idx="1"/>
          </p:nvPr>
        </p:nvSpPr>
        <p:spPr>
          <a:xfrm>
            <a:off x="628650" y="1825625"/>
            <a:ext cx="3784324" cy="4351338"/>
          </a:xfrm>
        </p:spPr>
        <p:txBody>
          <a:bodyPr/>
          <a:lstStyle/>
          <a:p>
            <a:r>
              <a:rPr lang="en-US" dirty="0">
                <a:latin typeface="Adobe Garamond Pro" panose="02020502060506020403" pitchFamily="18" charset="77"/>
              </a:rPr>
              <a:t>Logical Argument applying deductive reasoning</a:t>
            </a:r>
          </a:p>
          <a:p>
            <a:r>
              <a:rPr lang="en-US" dirty="0">
                <a:latin typeface="Adobe Garamond Pro" panose="02020502060506020403" pitchFamily="18" charset="77"/>
              </a:rPr>
              <a:t>Arrive at a conclusion based on two or more arguments assumed to be true.</a:t>
            </a:r>
          </a:p>
        </p:txBody>
      </p:sp>
      <p:pic>
        <p:nvPicPr>
          <p:cNvPr id="5" name="Picture 4">
            <a:extLst>
              <a:ext uri="{FF2B5EF4-FFF2-40B4-BE49-F238E27FC236}">
                <a16:creationId xmlns:a16="http://schemas.microsoft.com/office/drawing/2014/main" id="{8243D517-7FC1-0D40-9192-FAB2C4DA46EA}"/>
              </a:ext>
            </a:extLst>
          </p:cNvPr>
          <p:cNvPicPr>
            <a:picLocks noChangeAspect="1"/>
          </p:cNvPicPr>
          <p:nvPr/>
        </p:nvPicPr>
        <p:blipFill>
          <a:blip r:embed="rId3"/>
          <a:stretch>
            <a:fillRect/>
          </a:stretch>
        </p:blipFill>
        <p:spPr>
          <a:xfrm>
            <a:off x="4732638" y="3387690"/>
            <a:ext cx="3782712" cy="2789273"/>
          </a:xfrm>
          <a:prstGeom prst="rect">
            <a:avLst/>
          </a:prstGeom>
        </p:spPr>
      </p:pic>
      <p:pic>
        <p:nvPicPr>
          <p:cNvPr id="6" name="Picture 5">
            <a:extLst>
              <a:ext uri="{FF2B5EF4-FFF2-40B4-BE49-F238E27FC236}">
                <a16:creationId xmlns:a16="http://schemas.microsoft.com/office/drawing/2014/main" id="{13145F43-BC0A-BF45-9A53-76C11BC5001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1017" t="37273" r="12299" b="44538"/>
          <a:stretch/>
        </p:blipFill>
        <p:spPr>
          <a:xfrm>
            <a:off x="4846205" y="1821934"/>
            <a:ext cx="3555577" cy="1229847"/>
          </a:xfrm>
          <a:prstGeom prst="rect">
            <a:avLst/>
          </a:prstGeom>
        </p:spPr>
      </p:pic>
      <p:sp>
        <p:nvSpPr>
          <p:cNvPr id="7" name="TextBox 6">
            <a:extLst>
              <a:ext uri="{FF2B5EF4-FFF2-40B4-BE49-F238E27FC236}">
                <a16:creationId xmlns:a16="http://schemas.microsoft.com/office/drawing/2014/main" id="{019CE19D-D0C2-AF4A-A47B-46B216B032C7}"/>
              </a:ext>
            </a:extLst>
          </p:cNvPr>
          <p:cNvSpPr txBox="1"/>
          <p:nvPr/>
        </p:nvSpPr>
        <p:spPr>
          <a:xfrm>
            <a:off x="5325491" y="2944977"/>
            <a:ext cx="3076291" cy="307777"/>
          </a:xfrm>
          <a:prstGeom prst="rect">
            <a:avLst/>
          </a:prstGeom>
          <a:noFill/>
        </p:spPr>
        <p:txBody>
          <a:bodyPr wrap="none" rtlCol="0">
            <a:spAutoFit/>
          </a:bodyPr>
          <a:lstStyle/>
          <a:p>
            <a:r>
              <a:rPr lang="en-US" sz="1400" dirty="0"/>
              <a:t>Meta-analysis: Wertheim &amp; </a:t>
            </a:r>
            <a:r>
              <a:rPr lang="en-US" sz="1400" dirty="0" err="1"/>
              <a:t>Ragni</a:t>
            </a:r>
            <a:r>
              <a:rPr lang="en-US" sz="1400" dirty="0"/>
              <a:t> 2020 </a:t>
            </a:r>
          </a:p>
        </p:txBody>
      </p:sp>
      <p:sp>
        <p:nvSpPr>
          <p:cNvPr id="8" name="Slide Number Placeholder 7">
            <a:extLst>
              <a:ext uri="{FF2B5EF4-FFF2-40B4-BE49-F238E27FC236}">
                <a16:creationId xmlns:a16="http://schemas.microsoft.com/office/drawing/2014/main" id="{E3D2BD49-DDCE-374C-82C1-7415854C5300}"/>
              </a:ext>
            </a:extLst>
          </p:cNvPr>
          <p:cNvSpPr>
            <a:spLocks noGrp="1"/>
          </p:cNvSpPr>
          <p:nvPr>
            <p:ph type="sldNum" sz="quarter" idx="12"/>
          </p:nvPr>
        </p:nvSpPr>
        <p:spPr/>
        <p:txBody>
          <a:bodyPr/>
          <a:lstStyle/>
          <a:p>
            <a:fld id="{EB758557-4864-B843-846A-CC5B038DA050}" type="slidenum">
              <a:rPr lang="en-US" smtClean="0"/>
              <a:t>6</a:t>
            </a:fld>
            <a:endParaRPr lang="en-US"/>
          </a:p>
        </p:txBody>
      </p:sp>
    </p:spTree>
    <p:extLst>
      <p:ext uri="{BB962C8B-B14F-4D97-AF65-F5344CB8AC3E}">
        <p14:creationId xmlns:p14="http://schemas.microsoft.com/office/powerpoint/2010/main" val="362726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1A6B-B31F-8049-9EF0-E29E1C6FE61F}"/>
              </a:ext>
            </a:extLst>
          </p:cNvPr>
          <p:cNvSpPr>
            <a:spLocks noGrp="1"/>
          </p:cNvSpPr>
          <p:nvPr>
            <p:ph type="title"/>
          </p:nvPr>
        </p:nvSpPr>
        <p:spPr/>
        <p:txBody>
          <a:bodyPr/>
          <a:lstStyle/>
          <a:p>
            <a:r>
              <a:rPr lang="en-US" dirty="0">
                <a:latin typeface="Adobe Garamond Pro" panose="02020502060506020403" pitchFamily="18" charset="77"/>
              </a:rPr>
              <a:t>Spatial Reasoning (Mental Scanning)</a:t>
            </a:r>
          </a:p>
        </p:txBody>
      </p:sp>
      <p:sp>
        <p:nvSpPr>
          <p:cNvPr id="3" name="Content Placeholder 2">
            <a:extLst>
              <a:ext uri="{FF2B5EF4-FFF2-40B4-BE49-F238E27FC236}">
                <a16:creationId xmlns:a16="http://schemas.microsoft.com/office/drawing/2014/main" id="{2E472556-9988-6947-85A1-38FF03CE0B88}"/>
              </a:ext>
            </a:extLst>
          </p:cNvPr>
          <p:cNvSpPr>
            <a:spLocks noGrp="1"/>
          </p:cNvSpPr>
          <p:nvPr>
            <p:ph idx="1"/>
          </p:nvPr>
        </p:nvSpPr>
        <p:spPr>
          <a:xfrm>
            <a:off x="628650" y="1825625"/>
            <a:ext cx="4460185" cy="4351338"/>
          </a:xfrm>
        </p:spPr>
        <p:txBody>
          <a:bodyPr/>
          <a:lstStyle/>
          <a:p>
            <a:r>
              <a:rPr lang="en-US" dirty="0">
                <a:latin typeface="Adobe Garamond Pro" panose="02020502060506020403" pitchFamily="18" charset="77"/>
              </a:rPr>
              <a:t>Mental scanning between two objects on a fictional map increases as the distance between them increases</a:t>
            </a:r>
          </a:p>
        </p:txBody>
      </p:sp>
      <p:pic>
        <p:nvPicPr>
          <p:cNvPr id="4" name="Picture 3">
            <a:extLst>
              <a:ext uri="{FF2B5EF4-FFF2-40B4-BE49-F238E27FC236}">
                <a16:creationId xmlns:a16="http://schemas.microsoft.com/office/drawing/2014/main" id="{2A7C1030-07C2-DB4A-9813-2559C5105C72}"/>
              </a:ext>
            </a:extLst>
          </p:cNvPr>
          <p:cNvPicPr>
            <a:picLocks noChangeAspect="1"/>
          </p:cNvPicPr>
          <p:nvPr/>
        </p:nvPicPr>
        <p:blipFill>
          <a:blip r:embed="rId3"/>
          <a:stretch>
            <a:fillRect/>
          </a:stretch>
        </p:blipFill>
        <p:spPr>
          <a:xfrm>
            <a:off x="5088835" y="2269133"/>
            <a:ext cx="2896679" cy="3318808"/>
          </a:xfrm>
          <a:prstGeom prst="rect">
            <a:avLst/>
          </a:prstGeom>
        </p:spPr>
      </p:pic>
      <p:sp>
        <p:nvSpPr>
          <p:cNvPr id="5" name="Rectangle 4">
            <a:extLst>
              <a:ext uri="{FF2B5EF4-FFF2-40B4-BE49-F238E27FC236}">
                <a16:creationId xmlns:a16="http://schemas.microsoft.com/office/drawing/2014/main" id="{F5AAD77A-A270-D044-92D9-E077E733F1B5}"/>
              </a:ext>
            </a:extLst>
          </p:cNvPr>
          <p:cNvSpPr/>
          <p:nvPr/>
        </p:nvSpPr>
        <p:spPr>
          <a:xfrm>
            <a:off x="5531037" y="5662117"/>
            <a:ext cx="2753318" cy="369332"/>
          </a:xfrm>
          <a:prstGeom prst="rect">
            <a:avLst/>
          </a:prstGeom>
        </p:spPr>
        <p:txBody>
          <a:bodyPr wrap="none">
            <a:spAutoFit/>
          </a:bodyPr>
          <a:lstStyle/>
          <a:p>
            <a:r>
              <a:rPr lang="en-US" dirty="0" err="1"/>
              <a:t>Kosslyn</a:t>
            </a:r>
            <a:r>
              <a:rPr lang="en-US" dirty="0"/>
              <a:t>, Ball, &amp; </a:t>
            </a:r>
            <a:r>
              <a:rPr lang="en-US" dirty="0" err="1"/>
              <a:t>Rieser</a:t>
            </a:r>
            <a:r>
              <a:rPr lang="en-US" dirty="0"/>
              <a:t> 1978</a:t>
            </a:r>
          </a:p>
        </p:txBody>
      </p:sp>
      <p:pic>
        <p:nvPicPr>
          <p:cNvPr id="6" name="Picture 5">
            <a:extLst>
              <a:ext uri="{FF2B5EF4-FFF2-40B4-BE49-F238E27FC236}">
                <a16:creationId xmlns:a16="http://schemas.microsoft.com/office/drawing/2014/main" id="{6084012E-30DD-0949-9723-BD55E1BA9977}"/>
              </a:ext>
            </a:extLst>
          </p:cNvPr>
          <p:cNvPicPr>
            <a:picLocks noChangeAspect="1"/>
          </p:cNvPicPr>
          <p:nvPr/>
        </p:nvPicPr>
        <p:blipFill>
          <a:blip r:embed="rId4"/>
          <a:stretch>
            <a:fillRect/>
          </a:stretch>
        </p:blipFill>
        <p:spPr>
          <a:xfrm>
            <a:off x="577424" y="3809172"/>
            <a:ext cx="3973167" cy="2738264"/>
          </a:xfrm>
          <a:prstGeom prst="rect">
            <a:avLst/>
          </a:prstGeom>
        </p:spPr>
      </p:pic>
      <p:sp>
        <p:nvSpPr>
          <p:cNvPr id="7" name="Slide Number Placeholder 6">
            <a:extLst>
              <a:ext uri="{FF2B5EF4-FFF2-40B4-BE49-F238E27FC236}">
                <a16:creationId xmlns:a16="http://schemas.microsoft.com/office/drawing/2014/main" id="{62A66774-51E2-0243-A9C8-98225D6A8B7E}"/>
              </a:ext>
            </a:extLst>
          </p:cNvPr>
          <p:cNvSpPr>
            <a:spLocks noGrp="1"/>
          </p:cNvSpPr>
          <p:nvPr>
            <p:ph type="sldNum" sz="quarter" idx="12"/>
          </p:nvPr>
        </p:nvSpPr>
        <p:spPr/>
        <p:txBody>
          <a:bodyPr/>
          <a:lstStyle/>
          <a:p>
            <a:fld id="{EB758557-4864-B843-846A-CC5B038DA050}" type="slidenum">
              <a:rPr lang="en-US" smtClean="0"/>
              <a:t>7</a:t>
            </a:fld>
            <a:endParaRPr lang="en-US"/>
          </a:p>
        </p:txBody>
      </p:sp>
    </p:spTree>
    <p:extLst>
      <p:ext uri="{BB962C8B-B14F-4D97-AF65-F5344CB8AC3E}">
        <p14:creationId xmlns:p14="http://schemas.microsoft.com/office/powerpoint/2010/main" val="806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574-EC78-D548-96C6-CEE71FCB3CC2}"/>
              </a:ext>
            </a:extLst>
          </p:cNvPr>
          <p:cNvSpPr>
            <a:spLocks noGrp="1"/>
          </p:cNvSpPr>
          <p:nvPr>
            <p:ph type="title"/>
          </p:nvPr>
        </p:nvSpPr>
        <p:spPr/>
        <p:txBody>
          <a:bodyPr/>
          <a:lstStyle/>
          <a:p>
            <a:r>
              <a:rPr lang="en-US" dirty="0">
                <a:latin typeface="Adobe Garamond Pro" panose="02020502060506020403" pitchFamily="18" charset="77"/>
              </a:rPr>
              <a:t>Mental Rotation &amp; Object Detection</a:t>
            </a:r>
          </a:p>
        </p:txBody>
      </p:sp>
      <p:pic>
        <p:nvPicPr>
          <p:cNvPr id="4" name="Content Placeholder 3">
            <a:extLst>
              <a:ext uri="{FF2B5EF4-FFF2-40B4-BE49-F238E27FC236}">
                <a16:creationId xmlns:a16="http://schemas.microsoft.com/office/drawing/2014/main" id="{02B37E5F-8692-CF4E-A39F-1068362B42C4}"/>
              </a:ext>
            </a:extLst>
          </p:cNvPr>
          <p:cNvPicPr>
            <a:picLocks noGrp="1" noChangeAspect="1"/>
          </p:cNvPicPr>
          <p:nvPr>
            <p:ph idx="1"/>
          </p:nvPr>
        </p:nvPicPr>
        <p:blipFill>
          <a:blip r:embed="rId3"/>
          <a:stretch>
            <a:fillRect/>
          </a:stretch>
        </p:blipFill>
        <p:spPr>
          <a:xfrm>
            <a:off x="287020" y="1859117"/>
            <a:ext cx="4426715" cy="3832082"/>
          </a:xfrm>
          <a:prstGeom prst="rect">
            <a:avLst/>
          </a:prstGeom>
        </p:spPr>
      </p:pic>
      <p:sp>
        <p:nvSpPr>
          <p:cNvPr id="6" name="TextBox 5">
            <a:extLst>
              <a:ext uri="{FF2B5EF4-FFF2-40B4-BE49-F238E27FC236}">
                <a16:creationId xmlns:a16="http://schemas.microsoft.com/office/drawing/2014/main" id="{5F06EFE1-A813-1742-B079-C66538B1D0B5}"/>
              </a:ext>
            </a:extLst>
          </p:cNvPr>
          <p:cNvSpPr txBox="1"/>
          <p:nvPr/>
        </p:nvSpPr>
        <p:spPr>
          <a:xfrm>
            <a:off x="6484745" y="6336701"/>
            <a:ext cx="2383088" cy="369332"/>
          </a:xfrm>
          <a:prstGeom prst="rect">
            <a:avLst/>
          </a:prstGeom>
          <a:noFill/>
        </p:spPr>
        <p:txBody>
          <a:bodyPr wrap="none" rtlCol="0">
            <a:spAutoFit/>
          </a:bodyPr>
          <a:lstStyle/>
          <a:p>
            <a:r>
              <a:rPr lang="en-US" dirty="0" err="1"/>
              <a:t>Schendan</a:t>
            </a:r>
            <a:r>
              <a:rPr lang="en-US" dirty="0"/>
              <a:t> &amp; Stern 2007</a:t>
            </a:r>
          </a:p>
        </p:txBody>
      </p:sp>
      <p:pic>
        <p:nvPicPr>
          <p:cNvPr id="7" name="Picture 6">
            <a:extLst>
              <a:ext uri="{FF2B5EF4-FFF2-40B4-BE49-F238E27FC236}">
                <a16:creationId xmlns:a16="http://schemas.microsoft.com/office/drawing/2014/main" id="{C7EC951C-0D04-A746-84A9-34403616800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72923" y="1027907"/>
            <a:ext cx="3025707" cy="2877384"/>
          </a:xfrm>
          <a:prstGeom prst="rect">
            <a:avLst/>
          </a:prstGeom>
        </p:spPr>
      </p:pic>
      <p:pic>
        <p:nvPicPr>
          <p:cNvPr id="5" name="Picture 4">
            <a:extLst>
              <a:ext uri="{FF2B5EF4-FFF2-40B4-BE49-F238E27FC236}">
                <a16:creationId xmlns:a16="http://schemas.microsoft.com/office/drawing/2014/main" id="{924ACDFB-2EB3-784A-A670-DE1B948D4213}"/>
              </a:ext>
            </a:extLst>
          </p:cNvPr>
          <p:cNvPicPr>
            <a:picLocks noChangeAspect="1"/>
          </p:cNvPicPr>
          <p:nvPr/>
        </p:nvPicPr>
        <p:blipFill>
          <a:blip r:embed="rId5"/>
          <a:stretch>
            <a:fillRect/>
          </a:stretch>
        </p:blipFill>
        <p:spPr>
          <a:xfrm>
            <a:off x="5184015" y="3179285"/>
            <a:ext cx="3603524" cy="3027551"/>
          </a:xfrm>
          <a:prstGeom prst="rect">
            <a:avLst/>
          </a:prstGeom>
        </p:spPr>
      </p:pic>
      <p:sp>
        <p:nvSpPr>
          <p:cNvPr id="9" name="Slide Number Placeholder 8">
            <a:extLst>
              <a:ext uri="{FF2B5EF4-FFF2-40B4-BE49-F238E27FC236}">
                <a16:creationId xmlns:a16="http://schemas.microsoft.com/office/drawing/2014/main" id="{28112764-9AF5-584D-A582-7CC6571BAD83}"/>
              </a:ext>
            </a:extLst>
          </p:cNvPr>
          <p:cNvSpPr>
            <a:spLocks noGrp="1"/>
          </p:cNvSpPr>
          <p:nvPr>
            <p:ph type="sldNum" sz="quarter" idx="12"/>
          </p:nvPr>
        </p:nvSpPr>
        <p:spPr/>
        <p:txBody>
          <a:bodyPr/>
          <a:lstStyle/>
          <a:p>
            <a:fld id="{EB758557-4864-B843-846A-CC5B038DA050}" type="slidenum">
              <a:rPr lang="en-US" smtClean="0"/>
              <a:t>8</a:t>
            </a:fld>
            <a:endParaRPr lang="en-US"/>
          </a:p>
        </p:txBody>
      </p:sp>
    </p:spTree>
    <p:extLst>
      <p:ext uri="{BB962C8B-B14F-4D97-AF65-F5344CB8AC3E}">
        <p14:creationId xmlns:p14="http://schemas.microsoft.com/office/powerpoint/2010/main" val="18481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1401-478B-D241-8610-AB9AE1CFFE6F}"/>
              </a:ext>
            </a:extLst>
          </p:cNvPr>
          <p:cNvSpPr>
            <a:spLocks noGrp="1"/>
          </p:cNvSpPr>
          <p:nvPr>
            <p:ph type="title"/>
          </p:nvPr>
        </p:nvSpPr>
        <p:spPr/>
        <p:txBody>
          <a:bodyPr/>
          <a:lstStyle/>
          <a:p>
            <a:r>
              <a:rPr lang="en-US" dirty="0"/>
              <a:t>Symbolic Distance Effect</a:t>
            </a:r>
          </a:p>
        </p:txBody>
      </p:sp>
      <p:sp>
        <p:nvSpPr>
          <p:cNvPr id="4" name="Slide Number Placeholder 3">
            <a:extLst>
              <a:ext uri="{FF2B5EF4-FFF2-40B4-BE49-F238E27FC236}">
                <a16:creationId xmlns:a16="http://schemas.microsoft.com/office/drawing/2014/main" id="{50D623B7-9C9C-1941-83C8-6EC41FE7D1FF}"/>
              </a:ext>
            </a:extLst>
          </p:cNvPr>
          <p:cNvSpPr>
            <a:spLocks noGrp="1"/>
          </p:cNvSpPr>
          <p:nvPr>
            <p:ph type="sldNum" sz="quarter" idx="12"/>
          </p:nvPr>
        </p:nvSpPr>
        <p:spPr/>
        <p:txBody>
          <a:bodyPr/>
          <a:lstStyle/>
          <a:p>
            <a:fld id="{22DEBE38-50D4-3A44-892D-B8FC7ED8BB67}" type="slidenum">
              <a:rPr lang="en-US" smtClean="0"/>
              <a:t>9</a:t>
            </a:fld>
            <a:endParaRPr lang="en-US" dirty="0"/>
          </a:p>
        </p:txBody>
      </p:sp>
      <p:pic>
        <p:nvPicPr>
          <p:cNvPr id="5" name="Picture 4">
            <a:extLst>
              <a:ext uri="{FF2B5EF4-FFF2-40B4-BE49-F238E27FC236}">
                <a16:creationId xmlns:a16="http://schemas.microsoft.com/office/drawing/2014/main" id="{A1267027-9F8A-C844-8B35-1E85F68BAF87}"/>
              </a:ext>
            </a:extLst>
          </p:cNvPr>
          <p:cNvPicPr>
            <a:picLocks noChangeAspect="1"/>
          </p:cNvPicPr>
          <p:nvPr/>
        </p:nvPicPr>
        <p:blipFill>
          <a:blip r:embed="rId2"/>
          <a:stretch>
            <a:fillRect/>
          </a:stretch>
        </p:blipFill>
        <p:spPr>
          <a:xfrm>
            <a:off x="628650" y="1946275"/>
            <a:ext cx="4000500" cy="3403600"/>
          </a:xfrm>
          <a:prstGeom prst="rect">
            <a:avLst/>
          </a:prstGeom>
        </p:spPr>
      </p:pic>
      <p:pic>
        <p:nvPicPr>
          <p:cNvPr id="6" name="Picture 5">
            <a:extLst>
              <a:ext uri="{FF2B5EF4-FFF2-40B4-BE49-F238E27FC236}">
                <a16:creationId xmlns:a16="http://schemas.microsoft.com/office/drawing/2014/main" id="{56733F7D-781B-DB4F-8C91-B0DD61BF1394}"/>
              </a:ext>
            </a:extLst>
          </p:cNvPr>
          <p:cNvPicPr>
            <a:picLocks noChangeAspect="1"/>
          </p:cNvPicPr>
          <p:nvPr/>
        </p:nvPicPr>
        <p:blipFill>
          <a:blip r:embed="rId3"/>
          <a:stretch>
            <a:fillRect/>
          </a:stretch>
        </p:blipFill>
        <p:spPr>
          <a:xfrm>
            <a:off x="4725100" y="1719362"/>
            <a:ext cx="4038600" cy="3644900"/>
          </a:xfrm>
          <a:prstGeom prst="rect">
            <a:avLst/>
          </a:prstGeom>
        </p:spPr>
      </p:pic>
      <p:sp>
        <p:nvSpPr>
          <p:cNvPr id="7" name="TextBox 6">
            <a:extLst>
              <a:ext uri="{FF2B5EF4-FFF2-40B4-BE49-F238E27FC236}">
                <a16:creationId xmlns:a16="http://schemas.microsoft.com/office/drawing/2014/main" id="{6E5E9523-A4E4-9248-816A-0787A68F85B1}"/>
              </a:ext>
            </a:extLst>
          </p:cNvPr>
          <p:cNvSpPr txBox="1"/>
          <p:nvPr/>
        </p:nvSpPr>
        <p:spPr>
          <a:xfrm>
            <a:off x="5679480" y="6356351"/>
            <a:ext cx="2752677" cy="307777"/>
          </a:xfrm>
          <a:prstGeom prst="rect">
            <a:avLst/>
          </a:prstGeom>
          <a:noFill/>
        </p:spPr>
        <p:txBody>
          <a:bodyPr wrap="none" rtlCol="0">
            <a:spAutoFit/>
          </a:bodyPr>
          <a:lstStyle/>
          <a:p>
            <a:r>
              <a:rPr lang="en-US" sz="1400" dirty="0">
                <a:latin typeface="Helvetica Neue Light" panose="02000403000000020004" pitchFamily="2" charset="0"/>
                <a:ea typeface="Helvetica Neue Light" panose="02000403000000020004" pitchFamily="2" charset="0"/>
              </a:rPr>
              <a:t>Moyer &amp; </a:t>
            </a:r>
            <a:r>
              <a:rPr lang="en-US" sz="1400" dirty="0" err="1">
                <a:latin typeface="Helvetica Neue Light" panose="02000403000000020004" pitchFamily="2" charset="0"/>
                <a:ea typeface="Helvetica Neue Light" panose="02000403000000020004" pitchFamily="2" charset="0"/>
              </a:rPr>
              <a:t>Landauer</a:t>
            </a:r>
            <a:r>
              <a:rPr lang="en-US" sz="1400" dirty="0">
                <a:latin typeface="Helvetica Neue Light" panose="02000403000000020004" pitchFamily="2" charset="0"/>
                <a:ea typeface="Helvetica Neue Light" panose="02000403000000020004" pitchFamily="2" charset="0"/>
              </a:rPr>
              <a:t> 1967 </a:t>
            </a:r>
            <a:r>
              <a:rPr lang="en-US" sz="1400" i="1" dirty="0">
                <a:latin typeface="Helvetica Neue Light" panose="02000403000000020004" pitchFamily="2" charset="0"/>
                <a:ea typeface="Helvetica Neue Light" panose="02000403000000020004" pitchFamily="2" charset="0"/>
              </a:rPr>
              <a:t>(Nature)</a:t>
            </a:r>
            <a:r>
              <a:rPr lang="en-US" sz="1400" dirty="0">
                <a:latin typeface="Helvetica Neue Light" panose="02000403000000020004" pitchFamily="2" charset="0"/>
                <a:ea typeface="Helvetica Neue Light" panose="02000403000000020004" pitchFamily="2" charset="0"/>
              </a:rPr>
              <a:t> </a:t>
            </a:r>
          </a:p>
        </p:txBody>
      </p:sp>
    </p:spTree>
    <p:extLst>
      <p:ext uri="{BB962C8B-B14F-4D97-AF65-F5344CB8AC3E}">
        <p14:creationId xmlns:p14="http://schemas.microsoft.com/office/powerpoint/2010/main" val="45656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7238</TotalTime>
  <Words>2562</Words>
  <Application>Microsoft Macintosh PowerPoint</Application>
  <PresentationFormat>On-screen Show (4:3)</PresentationFormat>
  <Paragraphs>375</Paragraphs>
  <Slides>55</Slides>
  <Notes>36</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Adobe Garamond Pro</vt:lpstr>
      <vt:lpstr>Arial</vt:lpstr>
      <vt:lpstr>Calibri</vt:lpstr>
      <vt:lpstr>Calibri Light</vt:lpstr>
      <vt:lpstr>Helvetica Neue</vt:lpstr>
      <vt:lpstr>Helvetica Neue Light</vt:lpstr>
      <vt:lpstr>Office Theme</vt:lpstr>
      <vt:lpstr>Cognitive Neuroscience of Reasoning</vt:lpstr>
      <vt:lpstr>PowerPoint Presentation</vt:lpstr>
      <vt:lpstr>What is reasoning?</vt:lpstr>
      <vt:lpstr>Agenda: How Does a Brain Reason?</vt:lpstr>
      <vt:lpstr>Inductive vs. Deductive Reasoning</vt:lpstr>
      <vt:lpstr>Syllogisms</vt:lpstr>
      <vt:lpstr>Spatial Reasoning (Mental Scanning)</vt:lpstr>
      <vt:lpstr>Mental Rotation &amp; Object Detection</vt:lpstr>
      <vt:lpstr>Symbolic Distance Effect</vt:lpstr>
      <vt:lpstr>Symbolic Distance Effect</vt:lpstr>
      <vt:lpstr>Analogy</vt:lpstr>
      <vt:lpstr>Semantic Distance Modulates Analogy-related activity</vt:lpstr>
      <vt:lpstr>Abstract Reasoning Corpus</vt:lpstr>
      <vt:lpstr>Agenda: How Does a Brain Reason?</vt:lpstr>
      <vt:lpstr>History: Intelligence Testing</vt:lpstr>
      <vt:lpstr>Impact of Intelligence Tests</vt:lpstr>
      <vt:lpstr>Wason Selection Task  (a role for context)</vt:lpstr>
      <vt:lpstr>Wason Selection Task  (a role for context)</vt:lpstr>
      <vt:lpstr>Psychometric Theories of Intelligence</vt:lpstr>
      <vt:lpstr>Biological Theories of Intelligence</vt:lpstr>
      <vt:lpstr>Parieto-Frontal Integration Theory (PFIT)</vt:lpstr>
      <vt:lpstr>Agenda: How Does a Brain Reason?</vt:lpstr>
      <vt:lpstr>Functional Connectivity</vt:lpstr>
      <vt:lpstr>Functional Connectivity Networks</vt:lpstr>
      <vt:lpstr>Resting State Networks</vt:lpstr>
      <vt:lpstr>Dorsal Attention</vt:lpstr>
      <vt:lpstr>Default Mode</vt:lpstr>
      <vt:lpstr>Frontoparietal Control</vt:lpstr>
      <vt:lpstr>Frontoparietal Activity Contributes to Relational Reasoning</vt:lpstr>
      <vt:lpstr>Agenda: How Does a Brain Reason?</vt:lpstr>
      <vt:lpstr>Matrix Reasoning (Raven’s Progressive Matrices)</vt:lpstr>
      <vt:lpstr>Past Raven’s Studies</vt:lpstr>
      <vt:lpstr>Past Raven’s Studies</vt:lpstr>
      <vt:lpstr>Past Raven’s Studies</vt:lpstr>
      <vt:lpstr>Previous Work on the Raven’s Progressive Matrices Task</vt:lpstr>
      <vt:lpstr>Abstract reasoning is an essential basic feature of human cognition</vt:lpstr>
      <vt:lpstr>Proposed Components of Abstract Reasoning</vt:lpstr>
      <vt:lpstr>Motivation</vt:lpstr>
      <vt:lpstr>Task Conditions</vt:lpstr>
      <vt:lpstr>Sample Trial</vt:lpstr>
      <vt:lpstr>Activity During Symbolic and Perceptual Reasoning</vt:lpstr>
      <vt:lpstr>Yeo-7 Network ROI Analysis</vt:lpstr>
      <vt:lpstr>Conclusions</vt:lpstr>
      <vt:lpstr>Acknowledgements</vt:lpstr>
      <vt:lpstr>Frontoparietal Activity Contributes to Abstract Reasoning</vt:lpstr>
      <vt:lpstr>Computational Models of the Raven’s Progressive Matrices</vt:lpstr>
      <vt:lpstr>Computational Models of the Raven’s Progressive Matrices Task</vt:lpstr>
      <vt:lpstr>PowerPoint Presentation</vt:lpstr>
      <vt:lpstr>PowerPoint Presentation</vt:lpstr>
      <vt:lpstr>PowerPoint Presentation</vt:lpstr>
      <vt:lpstr>PowerPoint Presentation</vt:lpstr>
      <vt:lpstr>PowerPoint Presentation</vt:lpstr>
      <vt:lpstr>Syllogisms</vt:lpstr>
      <vt:lpstr>Spatial Reasoning (Mental Rotation)</vt:lpstr>
      <vt:lpstr>Semantic Distance Effect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40</cp:revision>
  <dcterms:created xsi:type="dcterms:W3CDTF">2021-03-25T17:34:49Z</dcterms:created>
  <dcterms:modified xsi:type="dcterms:W3CDTF">2021-03-30T18:13:27Z</dcterms:modified>
</cp:coreProperties>
</file>