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88" r:id="rId3"/>
    <p:sldId id="292" r:id="rId4"/>
    <p:sldId id="289" r:id="rId5"/>
    <p:sldId id="279" r:id="rId6"/>
    <p:sldId id="257" r:id="rId7"/>
    <p:sldId id="278" r:id="rId8"/>
    <p:sldId id="282" r:id="rId9"/>
    <p:sldId id="266" r:id="rId10"/>
    <p:sldId id="284" r:id="rId11"/>
    <p:sldId id="285" r:id="rId12"/>
    <p:sldId id="271" r:id="rId13"/>
    <p:sldId id="286" r:id="rId14"/>
    <p:sldId id="273" r:id="rId15"/>
    <p:sldId id="274" r:id="rId16"/>
    <p:sldId id="287" r:id="rId17"/>
    <p:sldId id="261" r:id="rId18"/>
    <p:sldId id="277" r:id="rId19"/>
    <p:sldId id="262" r:id="rId20"/>
    <p:sldId id="29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siao-Ying Wey" initials="" lastIdx="9" clrIdx="0"/>
  <p:cmAuthor id="1" name="Thomas Morin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DF7"/>
    <a:srgbClr val="C8D5ED"/>
    <a:srgbClr val="A8B2C5"/>
    <a:srgbClr val="9E1AE5"/>
    <a:srgbClr val="AD00EA"/>
    <a:srgbClr val="FF00FF"/>
    <a:srgbClr val="7DDA00"/>
    <a:srgbClr val="D94940"/>
    <a:srgbClr val="576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28T08:46:11.587" idx="8">
    <p:pos x="5924" y="3254"/>
    <p:text>Athinoula A. Martinos Center for Biomedical Imaging
Massachusetts General Hospital
Harvard Medical School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28T08:32:14.173" idx="1">
    <p:pos x="-453" y="2858"/>
    <p:text>*Evaluate study feasilibility (conserve resources)
*Strategically choose and optimize experimental design
*facilitate new methods development 
</p:text>
  </p:cm>
  <p:cm authorId="0" dt="2015-07-28T08:33:44.395" idx="2">
    <p:pos x="-289" y="2255"/>
    <p:text>Maybe don't need this here (b/c you are showing it in the next slidse)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28T08:34:40.557" idx="3">
    <p:pos x="6343" y="3936"/>
    <p:text>kinetic models are generic, probably don't need ref.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28T08:35:21.442" idx="4">
    <p:pos x="-248" y="4"/>
    <p:text>Excellent!! :)</p:text>
  </p:cm>
  <p:cm authorId="0" dt="2015-07-28T08:36:45.709" idx="5">
    <p:pos x="-441" y="695"/>
    <p:text>need this somewhere (maybe above the plots)</p:text>
  </p:cm>
  <p:cm authorId="1" dt="2015-07-28T22:55:05.321" idx="4">
    <p:pos x="10" y="10"/>
    <p:text>Show only red lines first?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28T22:54:05.708" idx="1">
    <p:pos x="205" y="1264"/>
    <p:text>Get rid of Endogenous/Exogenous &amp; just keep the diagram?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28T22:54:27.517" idx="2">
    <p:pos x="10" y="10"/>
    <p:text>Make this two slides?
Get rid of the math and bring back the compartment model diagram?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28T08:44:02.282" idx="7">
    <p:pos x="6061" y="435"/>
    <p:text>Since you are planning to show competition with B/I, I would delete "optimization" here (leave it only on the next slide)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28T08:43:05.636" idx="6">
    <p:pos x="5626" y="754"/>
    <p:text>I adjusted the format. You may want to consider showing another plot on the lower right, where you can optimize B/I with a simulated radiotracer (not real data)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AC66-42A2-0743-ABF8-8248A962EDF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A617-7C31-7F4D-BEDD-AC827607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comments" Target="../comments/commen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comments" Target="../comments/comment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comments" Target="../comments/commen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comments" Target="../comments/comment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8.png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6792"/>
            <a:ext cx="9144000" cy="2057693"/>
          </a:xfrm>
          <a:solidFill>
            <a:srgbClr val="576297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  <a:cs typeface="Impact"/>
              </a:rPr>
              <a:t>Designing a Computer Simulation Tool </a:t>
            </a:r>
            <a:br>
              <a:rPr lang="en-US" b="1" dirty="0" smtClean="0">
                <a:solidFill>
                  <a:srgbClr val="FFFFFF"/>
                </a:solidFill>
                <a:latin typeface="+mn-lt"/>
                <a:cs typeface="Impact"/>
              </a:rPr>
            </a:br>
            <a:r>
              <a:rPr lang="en-US" b="1" dirty="0" smtClean="0">
                <a:solidFill>
                  <a:srgbClr val="FFFFFF"/>
                </a:solidFill>
                <a:latin typeface="+mn-lt"/>
                <a:cs typeface="Impact"/>
              </a:rPr>
              <a:t>for PET Neuroimaging</a:t>
            </a:r>
            <a:endParaRPr lang="en-US" b="1" dirty="0">
              <a:solidFill>
                <a:srgbClr val="FFFFFF"/>
              </a:solidFill>
              <a:latin typeface="+mn-l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81038"/>
            <a:ext cx="9143999" cy="170736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Tom Morin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Hooker Research Group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Athinoula</a:t>
            </a:r>
            <a:r>
              <a:rPr lang="en-US" sz="1700" dirty="0" smtClean="0">
                <a:solidFill>
                  <a:schemeClr val="tx1"/>
                </a:solidFill>
              </a:rPr>
              <a:t> A. </a:t>
            </a:r>
            <a:r>
              <a:rPr lang="en-US" sz="1700" dirty="0" err="1" smtClean="0">
                <a:solidFill>
                  <a:schemeClr val="tx1"/>
                </a:solidFill>
              </a:rPr>
              <a:t>Martinos</a:t>
            </a:r>
            <a:r>
              <a:rPr lang="en-US" sz="1700" dirty="0" smtClean="0">
                <a:solidFill>
                  <a:schemeClr val="tx1"/>
                </a:solidFill>
              </a:rPr>
              <a:t> Center for Biomedical Imaging 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Massachusetts General Hospital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Harvard Medical School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96" y="57579"/>
            <a:ext cx="1787905" cy="806299"/>
            <a:chOff x="2560690" y="114420"/>
            <a:chExt cx="2138310" cy="964323"/>
          </a:xfrm>
        </p:grpSpPr>
        <p:sp>
          <p:nvSpPr>
            <p:cNvPr id="8" name="Rectangle 7"/>
            <p:cNvSpPr/>
            <p:nvPr/>
          </p:nvSpPr>
          <p:spPr>
            <a:xfrm>
              <a:off x="2560690" y="114420"/>
              <a:ext cx="2138310" cy="946180"/>
            </a:xfrm>
            <a:prstGeom prst="rect">
              <a:avLst/>
            </a:prstGeom>
            <a:solidFill>
              <a:srgbClr val="3D7B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8367" t="26193" r="19059" b="23797"/>
            <a:stretch/>
          </p:blipFill>
          <p:spPr>
            <a:xfrm>
              <a:off x="2633261" y="132563"/>
              <a:ext cx="2011311" cy="94618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446" r="31093" b="74067"/>
          <a:stretch/>
        </p:blipFill>
        <p:spPr>
          <a:xfrm>
            <a:off x="3928539" y="53860"/>
            <a:ext cx="2399058" cy="787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81" y="53860"/>
            <a:ext cx="678331" cy="791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22" r="100000">
                        <a14:foregroundMark x1="52244" y1="75000" x2="52244" y2="75000"/>
                        <a14:foregroundMark x1="81731" y1="38623" x2="81731" y2="38623"/>
                        <a14:foregroundMark x1="40865" y1="47156" x2="40865" y2="47156"/>
                        <a14:foregroundMark x1="64904" y1="62874" x2="64904" y2="62874"/>
                        <a14:foregroundMark x1="80449" y1="55689" x2="80449" y2="55689"/>
                        <a14:foregroundMark x1="26763" y1="75000" x2="57853" y2="84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6530" y="53860"/>
            <a:ext cx="678331" cy="79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4592" y="57579"/>
            <a:ext cx="608258" cy="7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3" y="2095136"/>
            <a:ext cx="4689874" cy="28842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70590"/>
            <a:ext cx="9144000" cy="924843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Radiotracers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20" y="2781511"/>
            <a:ext cx="1805186" cy="1291042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204006" y="2781512"/>
            <a:ext cx="1026172" cy="36978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04006" y="4072553"/>
            <a:ext cx="1026172" cy="255148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567" t="23798" r="59942" b="32532"/>
          <a:stretch/>
        </p:blipFill>
        <p:spPr>
          <a:xfrm>
            <a:off x="3230178" y="3151292"/>
            <a:ext cx="4977120" cy="3472741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0063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2137120"/>
            <a:ext cx="4709663" cy="28842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70590"/>
            <a:ext cx="9144000" cy="924843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Plasma Input Functions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20" y="2781511"/>
            <a:ext cx="1805186" cy="90268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204006" y="2781512"/>
            <a:ext cx="1026172" cy="36978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04006" y="3684192"/>
            <a:ext cx="1026172" cy="2277689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83" t="22342" r="59887" b="46361"/>
          <a:stretch/>
        </p:blipFill>
        <p:spPr>
          <a:xfrm>
            <a:off x="3230178" y="3151292"/>
            <a:ext cx="5620642" cy="2810589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4245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ey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3" t="26449" r="45546" b="45357"/>
          <a:stretch/>
        </p:blipFill>
        <p:spPr>
          <a:xfrm>
            <a:off x="5618886" y="4819302"/>
            <a:ext cx="2319751" cy="1368822"/>
          </a:xfrm>
          <a:prstGeom prst="rect">
            <a:avLst/>
          </a:prstGeom>
          <a:ln w="19050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886883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Plasma Input Functions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24" name="Picture 23" descr="Bolus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45136"/>
          <a:stretch/>
        </p:blipFill>
        <p:spPr>
          <a:xfrm>
            <a:off x="608723" y="1621723"/>
            <a:ext cx="3515913" cy="2352897"/>
          </a:xfrm>
          <a:prstGeom prst="rect">
            <a:avLst/>
          </a:prstGeom>
          <a:ln w="19050" cap="sq" cmpd="sng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9" name="Picture 28" descr="Infusion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44333"/>
          <a:stretch/>
        </p:blipFill>
        <p:spPr>
          <a:xfrm>
            <a:off x="5022201" y="1636925"/>
            <a:ext cx="3577596" cy="2352897"/>
          </a:xfrm>
          <a:prstGeom prst="rect">
            <a:avLst/>
          </a:prstGeom>
          <a:ln w="19050" cap="sq" cmpd="sng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0" name="Picture 29" descr="BI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45021"/>
          <a:stretch/>
        </p:blipFill>
        <p:spPr>
          <a:xfrm>
            <a:off x="619219" y="4408313"/>
            <a:ext cx="3505417" cy="2340007"/>
          </a:xfrm>
          <a:prstGeom prst="rect">
            <a:avLst/>
          </a:prstGeom>
          <a:ln w="19050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0" y="1267593"/>
            <a:ext cx="47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Bolus Input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28731" y="1272562"/>
            <a:ext cx="47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Constant Infusion Input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043729"/>
            <a:ext cx="47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Bolus + Constant Infusion (B/I) Input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893357"/>
            <a:ext cx="9144000" cy="400110"/>
          </a:xfrm>
          <a:prstGeom prst="rect">
            <a:avLst/>
          </a:prstGeom>
          <a:solidFill>
            <a:srgbClr val="D0DD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Example. [</a:t>
            </a:r>
            <a:r>
              <a:rPr lang="en-US" sz="2000" b="1" baseline="30000" dirty="0" smtClean="0"/>
              <a:t>11</a:t>
            </a:r>
            <a:r>
              <a:rPr lang="en-US" sz="2000" b="1" dirty="0" smtClean="0"/>
              <a:t>C]</a:t>
            </a:r>
            <a:r>
              <a:rPr lang="en-US" sz="2000" b="1" dirty="0" err="1"/>
              <a:t>R</a:t>
            </a:r>
            <a:r>
              <a:rPr lang="en-US" sz="2000" b="1" dirty="0" err="1" smtClean="0"/>
              <a:t>aclopride</a:t>
            </a:r>
            <a:r>
              <a:rPr lang="en-US" sz="2000" b="1" dirty="0" smtClean="0"/>
              <a:t> (dopamine D2/3 selective)</a:t>
            </a:r>
            <a:endParaRPr lang="en-US" sz="2000" b="1" dirty="0"/>
          </a:p>
        </p:txBody>
      </p:sp>
      <p:pic>
        <p:nvPicPr>
          <p:cNvPr id="4" name="Picture 3" descr="BOLUS.bmp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r="36602" b="12521"/>
          <a:stretch/>
        </p:blipFill>
        <p:spPr>
          <a:xfrm>
            <a:off x="904041" y="1618270"/>
            <a:ext cx="3220595" cy="1992691"/>
          </a:xfrm>
          <a:prstGeom prst="rect">
            <a:avLst/>
          </a:prstGeom>
        </p:spPr>
      </p:pic>
      <p:pic>
        <p:nvPicPr>
          <p:cNvPr id="5" name="Picture 4" descr="INFUSION.bmp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43770" b="11509"/>
          <a:stretch/>
        </p:blipFill>
        <p:spPr>
          <a:xfrm>
            <a:off x="5307088" y="1762514"/>
            <a:ext cx="3104395" cy="1843242"/>
          </a:xfrm>
          <a:prstGeom prst="rect">
            <a:avLst/>
          </a:prstGeom>
        </p:spPr>
      </p:pic>
      <p:pic>
        <p:nvPicPr>
          <p:cNvPr id="7" name="Picture 6" descr="BI.bmp"/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8170" r="38551" b="36715"/>
          <a:stretch/>
        </p:blipFill>
        <p:spPr>
          <a:xfrm>
            <a:off x="904041" y="4534790"/>
            <a:ext cx="3110955" cy="185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2628" y="4820015"/>
            <a:ext cx="17360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Plasma Input</a:t>
            </a:r>
            <a:endParaRPr lang="en-US" sz="2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18886" y="5257282"/>
            <a:ext cx="231975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2628" y="5271553"/>
            <a:ext cx="17360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Free</a:t>
            </a:r>
            <a:endParaRPr lang="en-US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02628" y="5701759"/>
            <a:ext cx="17360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Bound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5536573" y="5271553"/>
            <a:ext cx="2531056" cy="950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1916704"/>
            <a:ext cx="4693915" cy="28842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70590"/>
            <a:ext cx="9144000" cy="924843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Competition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857" y="3820648"/>
            <a:ext cx="1962616" cy="90268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77474" y="3820648"/>
            <a:ext cx="952703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77475" y="4723328"/>
            <a:ext cx="952702" cy="1645509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66012" r="58188" b="2690"/>
          <a:stretch/>
        </p:blipFill>
        <p:spPr>
          <a:xfrm>
            <a:off x="3230177" y="3831151"/>
            <a:ext cx="5517463" cy="2537686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459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361"/>
            <a:ext cx="8229600" cy="22453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Endogenous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x. [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C]</a:t>
            </a:r>
            <a:r>
              <a:rPr lang="en-US" sz="2400" dirty="0" err="1" smtClean="0"/>
              <a:t>raclopride</a:t>
            </a:r>
            <a:r>
              <a:rPr lang="en-US" sz="2400" dirty="0" smtClean="0"/>
              <a:t> &amp; dopamine-releasing reward task</a:t>
            </a:r>
          </a:p>
          <a:p>
            <a:r>
              <a:rPr lang="en-US" sz="2800" b="1" dirty="0" smtClean="0"/>
              <a:t>Exogenous </a:t>
            </a:r>
            <a:r>
              <a:rPr lang="en-US" sz="2800" dirty="0" smtClean="0"/>
              <a:t>(</a:t>
            </a:r>
            <a:r>
              <a:rPr lang="en-US" sz="2800" dirty="0"/>
              <a:t>p</a:t>
            </a:r>
            <a:r>
              <a:rPr lang="en-US" sz="2800" dirty="0" smtClean="0"/>
              <a:t>harmacological challenge)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x. [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C]</a:t>
            </a:r>
            <a:r>
              <a:rPr lang="en-US" sz="2400" dirty="0" err="1" smtClean="0"/>
              <a:t>carfentanil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m</a:t>
            </a:r>
            <a:r>
              <a:rPr lang="en-US" sz="2400" dirty="0" smtClean="0"/>
              <a:t>orphine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120844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Competition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132633" y="4507888"/>
            <a:ext cx="1671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After </a:t>
            </a:r>
          </a:p>
          <a:p>
            <a:pPr algn="ctr"/>
            <a:r>
              <a:rPr lang="en-US" sz="2800" b="1" dirty="0" smtClean="0"/>
              <a:t>Challenge</a:t>
            </a:r>
          </a:p>
        </p:txBody>
      </p:sp>
      <p:pic>
        <p:nvPicPr>
          <p:cNvPr id="63" name="Picture 62" descr="after_challen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5653" r="2131" b="8639"/>
          <a:stretch/>
        </p:blipFill>
        <p:spPr>
          <a:xfrm>
            <a:off x="4717289" y="3364613"/>
            <a:ext cx="2196482" cy="3334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" name="Picture 128" descr="before_challen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5831" r="2131" b="9174"/>
          <a:stretch/>
        </p:blipFill>
        <p:spPr>
          <a:xfrm>
            <a:off x="2136198" y="3364613"/>
            <a:ext cx="2229562" cy="3334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254458" y="4507888"/>
            <a:ext cx="1671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Before </a:t>
            </a:r>
          </a:p>
          <a:p>
            <a:pPr algn="ctr"/>
            <a:r>
              <a:rPr lang="en-US" sz="2800" b="1" dirty="0" smtClean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99188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708435" y="724243"/>
            <a:ext cx="2984" cy="61337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R_Bolus_Chal_Show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r="55048"/>
          <a:stretch/>
        </p:blipFill>
        <p:spPr>
          <a:xfrm>
            <a:off x="22217" y="1415208"/>
            <a:ext cx="4665228" cy="5136611"/>
          </a:xfrm>
          <a:prstGeom prst="rect">
            <a:avLst/>
          </a:prstGeom>
          <a:ln w="19050" cap="sq" cmpd="sng">
            <a:noFill/>
            <a:prstDash val="solid"/>
            <a:miter lim="800000"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60694"/>
            <a:ext cx="4687446" cy="568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/>
              <a:t>Endogenous</a:t>
            </a:r>
            <a:r>
              <a:rPr lang="en-US" sz="2400" b="1" dirty="0" smtClean="0"/>
              <a:t> Pulse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725414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cs typeface="Courier New"/>
              </a:rPr>
              <a:t>Simulating Competition</a:t>
            </a:r>
            <a:endParaRPr lang="en-US" sz="4000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87445" y="963048"/>
            <a:ext cx="4456555" cy="682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00" b="1" dirty="0" smtClean="0"/>
              <a:t>Alter Rate Constants</a:t>
            </a:r>
          </a:p>
          <a:p>
            <a:pPr marL="0" indent="0" algn="ctr">
              <a:buNone/>
            </a:pPr>
            <a:r>
              <a:rPr lang="en-US" sz="2600" b="1" dirty="0" smtClean="0"/>
              <a:t>(One </a:t>
            </a:r>
            <a:r>
              <a:rPr lang="en-US" sz="2600" b="1" dirty="0"/>
              <a:t>M</a:t>
            </a:r>
            <a:r>
              <a:rPr lang="en-US" sz="2600" b="1" dirty="0" smtClean="0"/>
              <a:t>ethod to Simulate </a:t>
            </a:r>
            <a:r>
              <a:rPr lang="en-US" sz="2600" b="1" dirty="0"/>
              <a:t>E</a:t>
            </a:r>
            <a:r>
              <a:rPr lang="en-US" sz="2600" b="1" dirty="0" smtClean="0"/>
              <a:t>xogenous </a:t>
            </a:r>
            <a:r>
              <a:rPr lang="en-US" sz="2600" b="1" dirty="0"/>
              <a:t>C</a:t>
            </a:r>
            <a:r>
              <a:rPr lang="en-US" sz="2600" b="1" dirty="0" smtClean="0"/>
              <a:t>hallenge)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987" r="27057" b="7326"/>
          <a:stretch/>
        </p:blipFill>
        <p:spPr>
          <a:xfrm>
            <a:off x="5373576" y="1761160"/>
            <a:ext cx="2980655" cy="1626923"/>
          </a:xfrm>
          <a:prstGeom prst="rect">
            <a:avLst/>
          </a:prstGeom>
        </p:spPr>
      </p:pic>
      <p:pic>
        <p:nvPicPr>
          <p:cNvPr id="13" name="Picture 12" descr="challenge_change_k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32472" r="55049"/>
          <a:stretch/>
        </p:blipFill>
        <p:spPr>
          <a:xfrm>
            <a:off x="4734126" y="3495260"/>
            <a:ext cx="4409874" cy="3289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669" y="3618720"/>
            <a:ext cx="1353889" cy="6977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73576" y="3967590"/>
            <a:ext cx="1353889" cy="6977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217248" y="3784733"/>
            <a:ext cx="3788506" cy="2461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713483" y="4188708"/>
            <a:ext cx="1496659" cy="883138"/>
            <a:chOff x="3451535" y="3728650"/>
            <a:chExt cx="1496659" cy="883138"/>
          </a:xfrm>
        </p:grpSpPr>
        <p:pic>
          <p:nvPicPr>
            <p:cNvPr id="50" name="Picture 49" descr="key.bmp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3" t="26449" r="45546" b="45357"/>
            <a:stretch/>
          </p:blipFill>
          <p:spPr>
            <a:xfrm>
              <a:off x="3451535" y="3728650"/>
              <a:ext cx="1496659" cy="883138"/>
            </a:xfrm>
            <a:prstGeom prst="rect">
              <a:avLst/>
            </a:prstGeom>
            <a:ln w="9525" cap="sq" cmpd="sng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3835866" y="3739860"/>
              <a:ext cx="1061376" cy="276999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Plasma Input</a:t>
              </a:r>
              <a:endParaRPr lang="en-US" sz="12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46090" y="4022737"/>
              <a:ext cx="1061376" cy="276999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Free</a:t>
              </a:r>
              <a:endParaRPr lang="en-US" sz="1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46090" y="4299736"/>
              <a:ext cx="1061376" cy="276999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Bound</a:t>
              </a:r>
              <a:endParaRPr lang="en-US" sz="1200" b="1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550779" y="3478553"/>
            <a:ext cx="3915637" cy="25834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184557" y="3917581"/>
            <a:ext cx="1496659" cy="883138"/>
            <a:chOff x="3451535" y="3728650"/>
            <a:chExt cx="1496659" cy="883138"/>
          </a:xfrm>
        </p:grpSpPr>
        <p:pic>
          <p:nvPicPr>
            <p:cNvPr id="45" name="Picture 44" descr="key.bmp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3" t="26449" r="45546" b="45357"/>
            <a:stretch/>
          </p:blipFill>
          <p:spPr>
            <a:xfrm>
              <a:off x="3451535" y="3728650"/>
              <a:ext cx="1496659" cy="883138"/>
            </a:xfrm>
            <a:prstGeom prst="rect">
              <a:avLst/>
            </a:prstGeom>
            <a:ln w="9525" cap="sq" cmpd="sng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46" name="TextBox 45"/>
            <p:cNvSpPr txBox="1"/>
            <p:nvPr/>
          </p:nvSpPr>
          <p:spPr>
            <a:xfrm>
              <a:off x="3835866" y="3739860"/>
              <a:ext cx="1061376" cy="276999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Plasma Input</a:t>
              </a:r>
              <a:endParaRPr lang="en-US" sz="1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46090" y="4022737"/>
              <a:ext cx="1061376" cy="276999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Free</a:t>
              </a:r>
              <a:endParaRPr lang="en-US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46090" y="4299736"/>
              <a:ext cx="1061376" cy="276999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Bound</a:t>
              </a:r>
              <a:endParaRPr lang="en-US" sz="1200" b="1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734126" y="724244"/>
            <a:ext cx="4419048" cy="612546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28591" y="3456839"/>
            <a:ext cx="181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Tissue Response</a:t>
            </a:r>
            <a:endParaRPr lang="en-US" sz="1600" b="1" dirty="0"/>
          </a:p>
        </p:txBody>
      </p:sp>
      <p:grpSp>
        <p:nvGrpSpPr>
          <p:cNvPr id="6" name="Group 5"/>
          <p:cNvGrpSpPr/>
          <p:nvPr/>
        </p:nvGrpSpPr>
        <p:grpSpPr>
          <a:xfrm rot="21418572">
            <a:off x="-66911" y="776167"/>
            <a:ext cx="5010608" cy="2764850"/>
            <a:chOff x="479" y="1719323"/>
            <a:chExt cx="5010608" cy="2764850"/>
          </a:xfrm>
        </p:grpSpPr>
        <p:sp>
          <p:nvSpPr>
            <p:cNvPr id="4" name="Cloud 3"/>
            <p:cNvSpPr/>
            <p:nvPr/>
          </p:nvSpPr>
          <p:spPr>
            <a:xfrm rot="290167">
              <a:off x="479" y="1719323"/>
              <a:ext cx="5010608" cy="2764850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>
                    <a:alpha val="0"/>
                  </a:srgbClr>
                </a:gs>
                <a:gs pos="99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2192" y="2247254"/>
              <a:ext cx="3523804" cy="1552396"/>
              <a:chOff x="5259364" y="1986580"/>
              <a:chExt cx="3762865" cy="162220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59364" y="2857670"/>
                <a:ext cx="905387" cy="728644"/>
              </a:xfrm>
              <a:prstGeom prst="rect">
                <a:avLst/>
              </a:prstGeom>
              <a:solidFill>
                <a:srgbClr val="D9494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C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p</a:t>
                </a:r>
                <a:endParaRPr lang="en-US" b="1" baseline="-25000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92434" y="2857670"/>
                <a:ext cx="905387" cy="7286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C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116842" y="2857670"/>
                <a:ext cx="905387" cy="7286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C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6164751" y="3112848"/>
                <a:ext cx="52768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589159" y="3112848"/>
                <a:ext cx="52768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597821" y="3265248"/>
                <a:ext cx="52768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6164751" y="3264790"/>
                <a:ext cx="52768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/>
              <p:cNvSpPr/>
              <p:nvPr/>
            </p:nvSpPr>
            <p:spPr>
              <a:xfrm>
                <a:off x="5259364" y="1986580"/>
                <a:ext cx="905387" cy="380607"/>
              </a:xfrm>
              <a:prstGeom prst="roundRect">
                <a:avLst/>
              </a:prstGeom>
              <a:solidFill>
                <a:srgbClr val="D9494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  <a:cs typeface="Courier New"/>
                  </a:rPr>
                  <a:t>Plasma</a:t>
                </a:r>
                <a:endParaRPr lang="en-US" sz="1400" b="1" dirty="0">
                  <a:solidFill>
                    <a:srgbClr val="000000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692434" y="1986580"/>
                <a:ext cx="896725" cy="3806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  <a:cs typeface="Courier New"/>
                  </a:rPr>
                  <a:t>Free</a:t>
                </a:r>
                <a:endParaRPr lang="en-US" sz="1600" b="1" dirty="0">
                  <a:solidFill>
                    <a:srgbClr val="000000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8106379" y="1995335"/>
                <a:ext cx="915850" cy="380607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  <a:cs typeface="Courier New"/>
                  </a:rPr>
                  <a:t>Bound</a:t>
                </a:r>
                <a:endParaRPr lang="en-US" sz="1600" b="1" dirty="0">
                  <a:solidFill>
                    <a:srgbClr val="000000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164751" y="2750106"/>
                <a:ext cx="508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  <a:cs typeface="Courier New"/>
                  </a:rPr>
                  <a:t>K</a:t>
                </a:r>
                <a:r>
                  <a:rPr lang="en-US" sz="1600" b="1" baseline="-25000" dirty="0" smtClean="0">
                    <a:latin typeface="+mj-lt"/>
                    <a:cs typeface="Courier New"/>
                  </a:rPr>
                  <a:t>1</a:t>
                </a:r>
                <a:endParaRPr lang="en-US" b="1" baseline="-25000" dirty="0">
                  <a:latin typeface="+mj-lt"/>
                  <a:cs typeface="Courier New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185507" y="3246719"/>
                <a:ext cx="508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  <a:cs typeface="Courier New"/>
                  </a:rPr>
                  <a:t>K</a:t>
                </a:r>
                <a:r>
                  <a:rPr lang="en-US" sz="1600" b="1" baseline="-25000" dirty="0">
                    <a:latin typeface="+mj-lt"/>
                    <a:cs typeface="Courier New"/>
                  </a:rPr>
                  <a:t>2</a:t>
                </a:r>
                <a:endParaRPr lang="en-US" b="1" baseline="-25000" dirty="0">
                  <a:latin typeface="+mj-lt"/>
                  <a:cs typeface="Courier New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597821" y="2750778"/>
                <a:ext cx="508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  <a:cs typeface="Courier New"/>
                  </a:rPr>
                  <a:t>k</a:t>
                </a:r>
                <a:r>
                  <a:rPr lang="en-US" sz="1600" b="1" baseline="-25000" dirty="0" smtClean="0">
                    <a:latin typeface="+mj-lt"/>
                    <a:cs typeface="Courier New"/>
                  </a:rPr>
                  <a:t>3</a:t>
                </a:r>
                <a:endParaRPr lang="en-US" b="1" baseline="-25000" dirty="0">
                  <a:latin typeface="+mj-lt"/>
                  <a:cs typeface="Courier New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621339" y="3270235"/>
                <a:ext cx="508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  <a:cs typeface="Courier New"/>
                  </a:rPr>
                  <a:t>k</a:t>
                </a:r>
                <a:r>
                  <a:rPr lang="en-US" sz="1600" b="1" baseline="-25000" dirty="0" smtClean="0">
                    <a:latin typeface="+mj-lt"/>
                    <a:cs typeface="Courier New"/>
                  </a:rPr>
                  <a:t>4</a:t>
                </a:r>
                <a:endParaRPr lang="en-US" b="1" baseline="-25000" dirty="0">
                  <a:latin typeface="+mj-lt"/>
                  <a:cs typeface="Courier New"/>
                </a:endParaRPr>
              </a:p>
            </p:txBody>
          </p:sp>
        </p:grpSp>
      </p:grpSp>
      <p:sp>
        <p:nvSpPr>
          <p:cNvPr id="8" name="Oval 7"/>
          <p:cNvSpPr/>
          <p:nvPr/>
        </p:nvSpPr>
        <p:spPr>
          <a:xfrm>
            <a:off x="2845901" y="2048041"/>
            <a:ext cx="442550" cy="291749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08037" y="2835038"/>
            <a:ext cx="854499" cy="291749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8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70590"/>
            <a:ext cx="9144000" cy="924843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Bolus + Constant Infusion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1919595"/>
            <a:ext cx="2980656" cy="1653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819" y="2340674"/>
            <a:ext cx="1028537" cy="493319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8819" y="2833994"/>
            <a:ext cx="0" cy="1196573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1691" t="4849" r="19014" b="41718"/>
          <a:stretch/>
        </p:blipFill>
        <p:spPr>
          <a:xfrm>
            <a:off x="4520206" y="2231464"/>
            <a:ext cx="4331787" cy="3266850"/>
          </a:xfrm>
          <a:prstGeom prst="rect">
            <a:avLst/>
          </a:prstGeom>
          <a:ln w="57150" cmpd="sng">
            <a:solidFill>
              <a:srgbClr val="FF66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817" t="25472" r="62676" b="47777"/>
          <a:stretch/>
        </p:blipFill>
        <p:spPr>
          <a:xfrm>
            <a:off x="398817" y="4030567"/>
            <a:ext cx="3413903" cy="1467747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 flipV="1">
            <a:off x="1427358" y="2833995"/>
            <a:ext cx="2385362" cy="1196572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05249" y="5151937"/>
            <a:ext cx="2405712" cy="243145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410961" y="2231465"/>
            <a:ext cx="1109246" cy="2920472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410961" y="5395082"/>
            <a:ext cx="1109245" cy="103232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120844"/>
          </a:xfrm>
          <a:solidFill>
            <a:srgbClr val="576297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Bolus + Constant Infusion Optimization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7042" y="3221175"/>
            <a:ext cx="3129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Advantages:</a:t>
            </a:r>
            <a:endParaRPr lang="en-US" b="1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Challenges easier to see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No blood/plasma data needed</a:t>
            </a:r>
          </a:p>
          <a:p>
            <a:r>
              <a:rPr lang="en-US" b="1" dirty="0" smtClean="0"/>
              <a:t>Disadvantages:</a:t>
            </a:r>
            <a:endParaRPr lang="en-US" b="1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Optimal K</a:t>
            </a:r>
            <a:r>
              <a:rPr lang="en-US" baseline="-25000" dirty="0" smtClean="0"/>
              <a:t>bol</a:t>
            </a:r>
            <a:r>
              <a:rPr lang="en-US" dirty="0" smtClean="0"/>
              <a:t> varies between subjects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An initial bolus study (with blood data) must be performed to establish K</a:t>
            </a:r>
            <a:r>
              <a:rPr lang="en-US" baseline="-25000" dirty="0" smtClean="0"/>
              <a:t>bol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148" y="1119673"/>
            <a:ext cx="8703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Regular bolus injection followed by continuous infusion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bol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olus </a:t>
            </a:r>
            <a:r>
              <a:rPr lang="en-US" sz="2000" dirty="0"/>
              <a:t>dose measured in minutes of infusion </a:t>
            </a:r>
            <a:r>
              <a:rPr lang="en-US" sz="2000" dirty="0" smtClean="0"/>
              <a:t>dose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Units = minutes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Adjusting </a:t>
            </a:r>
            <a:r>
              <a:rPr lang="en-US" sz="2000" dirty="0" err="1"/>
              <a:t>K</a:t>
            </a:r>
            <a:r>
              <a:rPr lang="en-US" sz="2000" baseline="-25000" dirty="0" err="1"/>
              <a:t>bol</a:t>
            </a:r>
            <a:r>
              <a:rPr lang="en-US" sz="2000" dirty="0"/>
              <a:t> (adjusting how much radiotracer is initially injected), allows tracer to reach equilibrium more </a:t>
            </a:r>
            <a:r>
              <a:rPr lang="en-US" sz="2000" dirty="0" smtClean="0"/>
              <a:t>quickly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Optimal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bol</a:t>
            </a:r>
            <a:r>
              <a:rPr lang="en-US" sz="2000" dirty="0" smtClean="0"/>
              <a:t> will vary slightly between subjects and must be determined for each radiotracer</a:t>
            </a:r>
          </a:p>
        </p:txBody>
      </p:sp>
      <p:pic>
        <p:nvPicPr>
          <p:cNvPr id="9" name="Picture 8" descr="kbol_optimization_SIM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826" r="35380" b="25790"/>
          <a:stretch/>
        </p:blipFill>
        <p:spPr>
          <a:xfrm>
            <a:off x="4574018" y="3770426"/>
            <a:ext cx="4497544" cy="2963927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kbol_optimization_REAL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826" r="35380" b="23742"/>
          <a:stretch/>
        </p:blipFill>
        <p:spPr>
          <a:xfrm>
            <a:off x="75337" y="3770426"/>
            <a:ext cx="4373797" cy="2963927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20132" y="3971129"/>
            <a:ext cx="4165113" cy="24577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9756" y="3971129"/>
            <a:ext cx="4033024" cy="2391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kbol_optimization_REAL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1" t="36563" r="44265" b="39187"/>
          <a:stretch/>
        </p:blipFill>
        <p:spPr>
          <a:xfrm>
            <a:off x="2917684" y="5153668"/>
            <a:ext cx="818630" cy="965657"/>
          </a:xfrm>
          <a:prstGeom prst="rect">
            <a:avLst/>
          </a:prstGeom>
          <a:ln w="28575" cap="sq" cmpd="sng">
            <a:noFill/>
            <a:prstDash val="solid"/>
            <a:miter lim="800000"/>
          </a:ln>
          <a:effectLst/>
        </p:spPr>
      </p:pic>
      <p:pic>
        <p:nvPicPr>
          <p:cNvPr id="13" name="Picture 12" descr="kbol_optimization_SIM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9" t="35607" r="43185" b="37734"/>
          <a:stretch/>
        </p:blipFill>
        <p:spPr>
          <a:xfrm>
            <a:off x="7430648" y="5153669"/>
            <a:ext cx="997050" cy="1091612"/>
          </a:xfrm>
          <a:prstGeom prst="rect">
            <a:avLst/>
          </a:prstGeom>
          <a:ln w="28575" cap="sq" cmpd="sng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662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lus Challenge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6888" r="33773" b="2361"/>
          <a:stretch/>
        </p:blipFill>
        <p:spPr>
          <a:xfrm>
            <a:off x="62982" y="2277705"/>
            <a:ext cx="4457014" cy="3463765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Picture 5" descr="BI Challenge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6888" r="33773" b="2361"/>
          <a:stretch/>
        </p:blipFill>
        <p:spPr>
          <a:xfrm>
            <a:off x="4624942" y="2277705"/>
            <a:ext cx="4457015" cy="3463768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" name="Picture 1" descr="BI Challenge Noise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6888" r="33429" b="2361"/>
          <a:stretch/>
        </p:blipFill>
        <p:spPr>
          <a:xfrm>
            <a:off x="4624943" y="2277705"/>
            <a:ext cx="4457014" cy="3463768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24943" y="1875648"/>
            <a:ext cx="4457015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BOLUS + CONSTANT INFUSION Input</a:t>
            </a:r>
            <a:endParaRPr lang="en-US" sz="2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120844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cs typeface="Courier New"/>
              </a:rPr>
              <a:t>Competition </a:t>
            </a:r>
            <a:r>
              <a:rPr lang="en-US" sz="3600" b="1" dirty="0">
                <a:solidFill>
                  <a:srgbClr val="FFFFFF"/>
                </a:solidFill>
                <a:cs typeface="Courier New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cs typeface="Courier New"/>
              </a:rPr>
              <a:t>ith Bolus + Constant Infusion</a:t>
            </a:r>
            <a:endParaRPr lang="en-US" sz="3600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4" name="Picture 3" descr="Bolus Challenge Noise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6888" r="33773" b="2361"/>
          <a:stretch/>
        </p:blipFill>
        <p:spPr>
          <a:xfrm>
            <a:off x="62981" y="2277705"/>
            <a:ext cx="4457015" cy="3463768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263965"/>
            <a:ext cx="9144000" cy="430887"/>
          </a:xfrm>
          <a:prstGeom prst="rect">
            <a:avLst/>
          </a:prstGeom>
          <a:solidFill>
            <a:srgbClr val="D0DD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Example: [</a:t>
            </a:r>
            <a:r>
              <a:rPr lang="en-US" sz="2200" b="1" baseline="30000" dirty="0" smtClean="0"/>
              <a:t>11</a:t>
            </a:r>
            <a:r>
              <a:rPr lang="en-US" sz="2200" b="1" dirty="0" smtClean="0"/>
              <a:t>C]</a:t>
            </a:r>
            <a:r>
              <a:rPr lang="en-US" sz="2200" b="1" dirty="0" err="1"/>
              <a:t>R</a:t>
            </a:r>
            <a:r>
              <a:rPr lang="en-US" sz="2200" b="1" dirty="0" err="1" smtClean="0"/>
              <a:t>aclopride</a:t>
            </a:r>
            <a:r>
              <a:rPr lang="en-US" sz="2200" b="1" dirty="0" smtClean="0"/>
              <a:t> with Endogenous Dopamine Challenge at 60 min.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979" y="1860540"/>
            <a:ext cx="445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BOLUS Input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23341" y="2277705"/>
            <a:ext cx="3984669" cy="31278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4363" y="2284320"/>
            <a:ext cx="3984669" cy="31278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21224" y="6014363"/>
            <a:ext cx="6008369" cy="619280"/>
            <a:chOff x="1889148" y="5909400"/>
            <a:chExt cx="6008369" cy="619280"/>
          </a:xfrm>
        </p:grpSpPr>
        <p:pic>
          <p:nvPicPr>
            <p:cNvPr id="13" name="Picture 12" descr="key.bmp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3" t="36518" r="45546" b="54834"/>
            <a:stretch/>
          </p:blipFill>
          <p:spPr>
            <a:xfrm>
              <a:off x="4355485" y="6018298"/>
              <a:ext cx="2319751" cy="419851"/>
            </a:xfrm>
            <a:prstGeom prst="rect">
              <a:avLst/>
            </a:prstGeom>
            <a:ln w="19050" cap="sq" cmpd="sng">
              <a:noFill/>
              <a:prstDash val="solid"/>
              <a:miter lim="800000"/>
            </a:ln>
            <a:effectLst/>
          </p:spPr>
        </p:pic>
        <p:pic>
          <p:nvPicPr>
            <p:cNvPr id="14" name="Picture 13" descr="key.bmp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3" t="26449" r="45546" b="64903"/>
            <a:stretch/>
          </p:blipFill>
          <p:spPr>
            <a:xfrm>
              <a:off x="2009693" y="5986810"/>
              <a:ext cx="2319751" cy="419851"/>
            </a:xfrm>
            <a:prstGeom prst="rect">
              <a:avLst/>
            </a:prstGeom>
            <a:ln w="19050" cap="sq" cmpd="sng">
              <a:noFill/>
              <a:prstDash val="solid"/>
              <a:miter lim="800000"/>
            </a:ln>
            <a:effectLst/>
          </p:spPr>
        </p:pic>
        <p:pic>
          <p:nvPicPr>
            <p:cNvPr id="15" name="Picture 14" descr="key.bmp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3" t="45443" r="45546" b="45909"/>
            <a:stretch/>
          </p:blipFill>
          <p:spPr>
            <a:xfrm>
              <a:off x="5577766" y="5997306"/>
              <a:ext cx="2319751" cy="419851"/>
            </a:xfrm>
            <a:prstGeom prst="rect">
              <a:avLst/>
            </a:prstGeom>
            <a:ln w="19050" cap="sq" cmpd="sng">
              <a:noFill/>
              <a:prstDash val="solid"/>
              <a:miter lim="800000"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1889148" y="5909400"/>
              <a:ext cx="5300109" cy="61928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25510" y="6101729"/>
            <a:ext cx="17360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Plasma Input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71301" y="6093918"/>
            <a:ext cx="7282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Free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24493" y="6091233"/>
            <a:ext cx="9656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Bound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145304" y="5800095"/>
            <a:ext cx="113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25% </a:t>
            </a:r>
            <a:r>
              <a:rPr lang="en-US" dirty="0" err="1" smtClean="0"/>
              <a:t>deltaBP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28482" y="5691197"/>
            <a:ext cx="113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21% </a:t>
            </a:r>
            <a:r>
              <a:rPr lang="en-US" dirty="0" err="1" smtClean="0"/>
              <a:t>deltaBP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6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2720"/>
            <a:ext cx="8575040" cy="5069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Receptor Internalization Models: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120844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Future Direction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14" y="2259790"/>
            <a:ext cx="5553274" cy="3851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18" y="6100498"/>
            <a:ext cx="48229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http://</a:t>
            </a:r>
            <a:r>
              <a:rPr lang="en-US" sz="1050" dirty="0" err="1"/>
              <a:t>www.nexcelom.com</a:t>
            </a:r>
            <a:r>
              <a:rPr lang="en-US" sz="1050" dirty="0"/>
              <a:t>/</a:t>
            </a:r>
            <a:r>
              <a:rPr lang="en-US" sz="1050" dirty="0" err="1"/>
              <a:t>Celigo</a:t>
            </a:r>
            <a:r>
              <a:rPr lang="en-US" sz="1050" dirty="0"/>
              <a:t>/receptor-internalization-</a:t>
            </a:r>
            <a:r>
              <a:rPr lang="en-US" sz="1050" dirty="0" err="1"/>
              <a:t>assay.php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8070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171"/>
            <a:ext cx="9144000" cy="1107226"/>
          </a:xfrm>
          <a:prstGeom prst="rect">
            <a:avLst/>
          </a:prstGeom>
          <a:solidFill>
            <a:srgbClr val="57629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Positron Emission Tomography (PET)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2503" b="2503"/>
          <a:stretch>
            <a:fillRect/>
          </a:stretch>
        </p:blipFill>
        <p:spPr>
          <a:xfrm>
            <a:off x="843716" y="1479219"/>
            <a:ext cx="3891104" cy="2139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3716" y="3983163"/>
            <a:ext cx="7084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Procedure: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/>
              <a:t>Inject a Radiotracer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/>
              <a:t>Take the Scan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/>
              <a:t>Get Blood </a:t>
            </a:r>
            <a:r>
              <a:rPr lang="en-US" sz="3200" dirty="0"/>
              <a:t>D</a:t>
            </a:r>
            <a:r>
              <a:rPr lang="en-US" sz="3200" dirty="0" smtClean="0"/>
              <a:t>ata (optional)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/>
              <a:t>Analyze Data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18" y="1479219"/>
            <a:ext cx="1894202" cy="2139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698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4320" y="1442720"/>
            <a:ext cx="8575040" cy="506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u="sng" dirty="0" smtClean="0"/>
              <a:t>Reference Tissue Models: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171"/>
            <a:ext cx="9144000" cy="1120844"/>
          </a:xfrm>
          <a:prstGeom prst="rect">
            <a:avLst/>
          </a:prstGeom>
          <a:solidFill>
            <a:srgbClr val="57629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FFFF"/>
                </a:solidFill>
                <a:cs typeface="Courier New"/>
              </a:rPr>
              <a:t>Future Direction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007146" y="4756531"/>
            <a:ext cx="56404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doc.pmod.com</a:t>
            </a:r>
            <a:r>
              <a:rPr lang="en-US" sz="1000" dirty="0"/>
              <a:t>/</a:t>
            </a:r>
            <a:r>
              <a:rPr lang="en-US" sz="1000" dirty="0" err="1"/>
              <a:t>pkin</a:t>
            </a:r>
            <a:r>
              <a:rPr lang="en-US" sz="1000" dirty="0"/>
              <a:t>/pmclass.lib.pmkin.models.PKlammertsma96NonInvasive.htm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3878156" y="1941878"/>
            <a:ext cx="3511417" cy="2814653"/>
            <a:chOff x="1474152" y="2241228"/>
            <a:chExt cx="3511417" cy="2814653"/>
          </a:xfrm>
        </p:grpSpPr>
        <p:grpSp>
          <p:nvGrpSpPr>
            <p:cNvPr id="9" name="Group 8"/>
            <p:cNvGrpSpPr/>
            <p:nvPr/>
          </p:nvGrpSpPr>
          <p:grpSpPr>
            <a:xfrm>
              <a:off x="1474152" y="2241228"/>
              <a:ext cx="3511417" cy="2814653"/>
              <a:chOff x="1281378" y="2241228"/>
              <a:chExt cx="3511417" cy="2814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1378" y="2241228"/>
                <a:ext cx="3511417" cy="2814653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687494" y="2571212"/>
                <a:ext cx="758248" cy="5813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C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868928" y="4175161"/>
              <a:ext cx="758248" cy="5813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+mj-lt"/>
                  <a:cs typeface="Courier New"/>
                </a:rPr>
                <a:t>C</a:t>
              </a:r>
              <a:r>
                <a:rPr lang="en-US" b="1" baseline="-25000" dirty="0" smtClean="0">
                  <a:solidFill>
                    <a:schemeClr val="tx1"/>
                  </a:solidFill>
                  <a:latin typeface="+mj-lt"/>
                  <a:cs typeface="Courier New"/>
                </a:rPr>
                <a:t>1</a:t>
              </a:r>
              <a:r>
                <a:rPr lang="en-US" b="1" dirty="0" smtClean="0">
                  <a:solidFill>
                    <a:schemeClr val="tx1"/>
                  </a:solidFill>
                  <a:latin typeface="+mj-lt"/>
                  <a:cs typeface="Courier New"/>
                </a:rPr>
                <a:t>’</a:t>
              </a:r>
              <a:endParaRPr lang="en-US" b="1" baseline="-25000" dirty="0">
                <a:solidFill>
                  <a:schemeClr val="tx1"/>
                </a:solidFill>
                <a:latin typeface="+mj-lt"/>
                <a:cs typeface="Courier New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6613" r="30845"/>
          <a:stretch/>
        </p:blipFill>
        <p:spPr>
          <a:xfrm>
            <a:off x="483257" y="2273651"/>
            <a:ext cx="2691454" cy="2230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8820" b="47119"/>
          <a:stretch/>
        </p:blipFill>
        <p:spPr>
          <a:xfrm>
            <a:off x="182083" y="4756531"/>
            <a:ext cx="3196916" cy="2008295"/>
          </a:xfrm>
          <a:prstGeom prst="rect">
            <a:avLst/>
          </a:prstGeom>
        </p:spPr>
      </p:pic>
      <p:pic>
        <p:nvPicPr>
          <p:cNvPr id="2" name="Picture 1" descr="SRT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6341" r="10658"/>
          <a:stretch/>
        </p:blipFill>
        <p:spPr>
          <a:xfrm>
            <a:off x="3378999" y="2575358"/>
            <a:ext cx="5289386" cy="3741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7176001" y="4056515"/>
            <a:ext cx="3146211" cy="33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Radioactivity (</a:t>
            </a:r>
            <a:r>
              <a:rPr lang="en-US" sz="1600" dirty="0" err="1" smtClean="0"/>
              <a:t>arb</a:t>
            </a:r>
            <a:r>
              <a:rPr lang="en-US" sz="1600" dirty="0" smtClean="0"/>
              <a:t>. units)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835450" y="5615079"/>
            <a:ext cx="368323" cy="395667"/>
          </a:xfrm>
          <a:prstGeom prst="ellipse">
            <a:avLst/>
          </a:prstGeom>
          <a:noFill/>
          <a:ln w="57150" cmpd="sng">
            <a:solidFill>
              <a:srgbClr val="AD00E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87064" y="6199983"/>
            <a:ext cx="308391" cy="331285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7"/>
          </p:cNvCxnSpPr>
          <p:nvPr/>
        </p:nvCxnSpPr>
        <p:spPr>
          <a:xfrm flipV="1">
            <a:off x="1450292" y="4756531"/>
            <a:ext cx="2760376" cy="1491968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7"/>
          </p:cNvCxnSpPr>
          <p:nvPr/>
        </p:nvCxnSpPr>
        <p:spPr>
          <a:xfrm flipV="1">
            <a:off x="1149833" y="4194598"/>
            <a:ext cx="3060835" cy="1478425"/>
          </a:xfrm>
          <a:prstGeom prst="straightConnector1">
            <a:avLst/>
          </a:prstGeom>
          <a:ln w="57150" cmpd="sng">
            <a:solidFill>
              <a:srgbClr val="AD00E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033062" y="3586788"/>
            <a:ext cx="784029" cy="785091"/>
          </a:xfrm>
          <a:prstGeom prst="round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33062" y="2407612"/>
            <a:ext cx="784029" cy="785091"/>
          </a:xfrm>
          <a:prstGeom prst="roundRect">
            <a:avLst/>
          </a:prstGeom>
          <a:noFill/>
          <a:ln w="57150" cmpd="sng">
            <a:solidFill>
              <a:srgbClr val="AD00E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590" y="2866230"/>
            <a:ext cx="388714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Project Mentor: </a:t>
            </a:r>
          </a:p>
          <a:p>
            <a:pPr algn="just"/>
            <a:r>
              <a:rPr lang="en-US" dirty="0" smtClean="0"/>
              <a:t>Dr. Hsiao-Ying (Monica) Wey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sz="1000" dirty="0" smtClean="0"/>
          </a:p>
          <a:p>
            <a:pPr algn="just"/>
            <a:r>
              <a:rPr lang="en-US" b="1" dirty="0" smtClean="0"/>
              <a:t>Principle Investigator: </a:t>
            </a:r>
          </a:p>
          <a:p>
            <a:pPr algn="just"/>
            <a:r>
              <a:rPr lang="en-US" dirty="0" smtClean="0"/>
              <a:t>Dr. Jacob Hooker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1543" y="1655783"/>
            <a:ext cx="37595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Hooker Research Group Members:</a:t>
            </a:r>
          </a:p>
          <a:p>
            <a:pPr algn="just"/>
            <a:r>
              <a:rPr lang="en-US" dirty="0"/>
              <a:t>Dr. Changing Wang</a:t>
            </a:r>
          </a:p>
          <a:p>
            <a:pPr algn="just"/>
            <a:r>
              <a:rPr lang="en-US" dirty="0"/>
              <a:t>Dr. Frederick (Al) Schroeder</a:t>
            </a:r>
          </a:p>
          <a:p>
            <a:pPr algn="just"/>
            <a:r>
              <a:rPr lang="en-US" dirty="0"/>
              <a:t>Dr. </a:t>
            </a:r>
            <a:r>
              <a:rPr lang="en-US" dirty="0" err="1"/>
              <a:t>Wenjun</a:t>
            </a:r>
            <a:r>
              <a:rPr lang="en-US" dirty="0"/>
              <a:t> Zhao</a:t>
            </a:r>
          </a:p>
          <a:p>
            <a:pPr algn="just"/>
            <a:r>
              <a:rPr lang="en-US" dirty="0"/>
              <a:t>Dr. Genevieve van de Bittner</a:t>
            </a:r>
          </a:p>
          <a:p>
            <a:pPr algn="just"/>
            <a:r>
              <a:rPr lang="en-US" dirty="0" err="1"/>
              <a:t>Misha</a:t>
            </a:r>
            <a:r>
              <a:rPr lang="en-US" dirty="0"/>
              <a:t> Riley</a:t>
            </a:r>
          </a:p>
          <a:p>
            <a:pPr algn="just"/>
            <a:r>
              <a:rPr lang="en-US" dirty="0"/>
              <a:t>Michael </a:t>
            </a:r>
            <a:r>
              <a:rPr lang="en-US" dirty="0" err="1"/>
              <a:t>Placzek</a:t>
            </a:r>
            <a:endParaRPr lang="en-US" dirty="0"/>
          </a:p>
          <a:p>
            <a:pPr algn="just"/>
            <a:r>
              <a:rPr lang="en-US" dirty="0"/>
              <a:t>Dr. Tonya Gilbert</a:t>
            </a:r>
          </a:p>
          <a:p>
            <a:pPr algn="just"/>
            <a:r>
              <a:rPr lang="en-US" dirty="0"/>
              <a:t>Dr. Nicole </a:t>
            </a:r>
            <a:r>
              <a:rPr lang="en-US" dirty="0" err="1"/>
              <a:t>Zurcher</a:t>
            </a:r>
            <a:endParaRPr lang="en-US" dirty="0"/>
          </a:p>
          <a:p>
            <a:pPr algn="just"/>
            <a:r>
              <a:rPr lang="en-US" dirty="0" err="1"/>
              <a:t>Anisha</a:t>
            </a:r>
            <a:r>
              <a:rPr lang="en-US" dirty="0"/>
              <a:t> </a:t>
            </a:r>
            <a:r>
              <a:rPr lang="en-US" dirty="0" err="1"/>
              <a:t>Bhanot</a:t>
            </a:r>
            <a:endParaRPr lang="en-US" dirty="0"/>
          </a:p>
          <a:p>
            <a:pPr algn="just"/>
            <a:r>
              <a:rPr lang="en-US" dirty="0"/>
              <a:t>Emily </a:t>
            </a:r>
            <a:r>
              <a:rPr lang="en-US" dirty="0" err="1"/>
              <a:t>Ricq</a:t>
            </a:r>
            <a:endParaRPr lang="en-US" dirty="0"/>
          </a:p>
          <a:p>
            <a:pPr algn="just"/>
            <a:r>
              <a:rPr lang="en-US" dirty="0"/>
              <a:t>Martin </a:t>
            </a:r>
            <a:r>
              <a:rPr lang="en-US" dirty="0" err="1" smtClean="0"/>
              <a:t>Strebl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98" y="1417638"/>
            <a:ext cx="953982" cy="1430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5274" r="21609"/>
          <a:stretch/>
        </p:blipFill>
        <p:spPr>
          <a:xfrm>
            <a:off x="1268898" y="3806692"/>
            <a:ext cx="953983" cy="143097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107226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Acknowledgements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52039" y="6035674"/>
            <a:ext cx="1787905" cy="806299"/>
            <a:chOff x="2560690" y="114420"/>
            <a:chExt cx="2138310" cy="964323"/>
          </a:xfrm>
        </p:grpSpPr>
        <p:sp>
          <p:nvSpPr>
            <p:cNvPr id="17" name="Rectangle 16"/>
            <p:cNvSpPr/>
            <p:nvPr/>
          </p:nvSpPr>
          <p:spPr>
            <a:xfrm>
              <a:off x="2560690" y="114420"/>
              <a:ext cx="2138310" cy="946180"/>
            </a:xfrm>
            <a:prstGeom prst="rect">
              <a:avLst/>
            </a:prstGeom>
            <a:solidFill>
              <a:srgbClr val="3D7B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8367" t="26193" r="19059" b="23797"/>
            <a:stretch/>
          </p:blipFill>
          <p:spPr>
            <a:xfrm>
              <a:off x="2633261" y="132563"/>
              <a:ext cx="2011311" cy="94618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446" r="31093" b="74067"/>
          <a:stretch/>
        </p:blipFill>
        <p:spPr>
          <a:xfrm>
            <a:off x="6699582" y="6031955"/>
            <a:ext cx="2399058" cy="7874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624" y="6031955"/>
            <a:ext cx="678331" cy="791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22" r="100000">
                        <a14:foregroundMark x1="52244" y1="75000" x2="52244" y2="75000"/>
                        <a14:foregroundMark x1="81731" y1="38623" x2="81731" y2="38623"/>
                        <a14:foregroundMark x1="40865" y1="47156" x2="40865" y2="47156"/>
                        <a14:foregroundMark x1="64904" y1="62874" x2="64904" y2="62874"/>
                        <a14:foregroundMark x1="80449" y1="55689" x2="80449" y2="55689"/>
                        <a14:foregroundMark x1="26763" y1="75000" x2="57853" y2="84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7573" y="6031955"/>
            <a:ext cx="678331" cy="791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5635" y="6035674"/>
            <a:ext cx="608258" cy="7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98" y="3978971"/>
            <a:ext cx="4361866" cy="2652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98" y="1419344"/>
            <a:ext cx="4361866" cy="216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6" y="1912789"/>
            <a:ext cx="3538368" cy="4237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422110" y="1419344"/>
            <a:ext cx="32387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www.medscape.com</a:t>
            </a:r>
            <a:r>
              <a:rPr lang="en-US" sz="1050" dirty="0"/>
              <a:t>/</a:t>
            </a:r>
            <a:r>
              <a:rPr lang="en-US" sz="1050" dirty="0" err="1"/>
              <a:t>viewarticle</a:t>
            </a:r>
            <a:r>
              <a:rPr lang="en-US" sz="1050" dirty="0"/>
              <a:t>/471906</a:t>
            </a:r>
          </a:p>
        </p:txBody>
      </p:sp>
      <p:sp>
        <p:nvSpPr>
          <p:cNvPr id="9" name="Rectangle 8"/>
          <p:cNvSpPr/>
          <p:nvPr/>
        </p:nvSpPr>
        <p:spPr>
          <a:xfrm>
            <a:off x="9389306" y="166656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www.auntminnie.com</a:t>
            </a:r>
            <a:r>
              <a:rPr lang="en-US" sz="1000" dirty="0"/>
              <a:t>/</a:t>
            </a:r>
            <a:r>
              <a:rPr lang="en-US" sz="1000" dirty="0" err="1"/>
              <a:t>index.aspx?sec</a:t>
            </a:r>
            <a:r>
              <a:rPr lang="en-US" sz="1000" dirty="0"/>
              <a:t>=</a:t>
            </a:r>
            <a:r>
              <a:rPr lang="en-US" sz="1000" dirty="0" err="1"/>
              <a:t>ser&amp;sub</a:t>
            </a:r>
            <a:r>
              <a:rPr lang="en-US" sz="1000" dirty="0"/>
              <a:t>=</a:t>
            </a:r>
            <a:r>
              <a:rPr lang="en-US" sz="1000" dirty="0" err="1"/>
              <a:t>def&amp;pag</a:t>
            </a:r>
            <a:r>
              <a:rPr lang="en-US" sz="1000" dirty="0"/>
              <a:t>=</a:t>
            </a:r>
            <a:r>
              <a:rPr lang="en-US" sz="1000" dirty="0" err="1"/>
              <a:t>dis&amp;ItemID</a:t>
            </a:r>
            <a:r>
              <a:rPr lang="en-US" sz="1000" dirty="0"/>
              <a:t>=91172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89306" y="58427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www.genengnews.com</a:t>
            </a:r>
            <a:r>
              <a:rPr lang="en-US" sz="1000" dirty="0"/>
              <a:t>/gen-articles/in-vivo-imaging-accelerates-development/3174/?page=2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171"/>
            <a:ext cx="9144000" cy="1107226"/>
          </a:xfrm>
          <a:prstGeom prst="rect">
            <a:avLst/>
          </a:prstGeom>
          <a:solidFill>
            <a:srgbClr val="57629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Applications of PET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8463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171"/>
            <a:ext cx="9144000" cy="1107226"/>
          </a:xfrm>
          <a:prstGeom prst="rect">
            <a:avLst/>
          </a:prstGeom>
          <a:solidFill>
            <a:srgbClr val="57629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Time Activity Curves (TACs)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70" y="1346092"/>
            <a:ext cx="2043253" cy="2308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rea1.jpg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33253"/>
          <a:stretch/>
        </p:blipFill>
        <p:spPr>
          <a:xfrm>
            <a:off x="614490" y="4921883"/>
            <a:ext cx="2519827" cy="1590055"/>
          </a:xfrm>
          <a:prstGeom prst="rect">
            <a:avLst/>
          </a:prstGeom>
        </p:spPr>
      </p:pic>
      <p:pic>
        <p:nvPicPr>
          <p:cNvPr id="7" name="Picture 6" descr="area2.jp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33253"/>
          <a:stretch/>
        </p:blipFill>
        <p:spPr>
          <a:xfrm>
            <a:off x="3134318" y="4448510"/>
            <a:ext cx="2709150" cy="2151633"/>
          </a:xfrm>
          <a:prstGeom prst="rect">
            <a:avLst/>
          </a:prstGeom>
        </p:spPr>
      </p:pic>
      <p:pic>
        <p:nvPicPr>
          <p:cNvPr id="8" name="Picture 7" descr="area3.jpg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33253"/>
          <a:stretch/>
        </p:blipFill>
        <p:spPr>
          <a:xfrm>
            <a:off x="5835852" y="4921883"/>
            <a:ext cx="2701781" cy="164297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127699" y="2134580"/>
            <a:ext cx="355542" cy="355542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96751" y="2851497"/>
            <a:ext cx="355542" cy="355542"/>
          </a:xfrm>
          <a:prstGeom prst="ellipse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0493" y="2490122"/>
            <a:ext cx="355542" cy="355542"/>
          </a:xfrm>
          <a:prstGeom prst="ellipse">
            <a:avLst/>
          </a:prstGeom>
          <a:noFill/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2" idx="3"/>
            <a:endCxn id="26" idx="0"/>
          </p:cNvCxnSpPr>
          <p:nvPr/>
        </p:nvCxnSpPr>
        <p:spPr>
          <a:xfrm flipH="1">
            <a:off x="1878633" y="2438054"/>
            <a:ext cx="2301134" cy="192225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4"/>
            <a:endCxn id="7" idx="0"/>
          </p:cNvCxnSpPr>
          <p:nvPr/>
        </p:nvCxnSpPr>
        <p:spPr>
          <a:xfrm flipH="1">
            <a:off x="4488893" y="3207039"/>
            <a:ext cx="285629" cy="1241471"/>
          </a:xfrm>
          <a:prstGeom prst="straightConnector1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5"/>
          </p:cNvCxnSpPr>
          <p:nvPr/>
        </p:nvCxnSpPr>
        <p:spPr>
          <a:xfrm>
            <a:off x="5343967" y="2793596"/>
            <a:ext cx="1958885" cy="1654005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8509" y="4360305"/>
            <a:ext cx="2240247" cy="1990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7837" y="4395587"/>
            <a:ext cx="2361286" cy="1990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26434" y="4447600"/>
            <a:ext cx="2370082" cy="1920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8508" y="6353167"/>
            <a:ext cx="22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27837" y="6386099"/>
            <a:ext cx="22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56269" y="6381688"/>
            <a:ext cx="22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509613" y="5170895"/>
            <a:ext cx="1990514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7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171"/>
            <a:ext cx="9144000" cy="1107226"/>
          </a:xfrm>
          <a:prstGeom prst="rect">
            <a:avLst/>
          </a:prstGeom>
          <a:solidFill>
            <a:srgbClr val="57629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Problems With PET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73" y="1513580"/>
            <a:ext cx="8220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/>
              <a:t>High cost machinery &amp; staff</a:t>
            </a:r>
          </a:p>
          <a:p>
            <a:endParaRPr lang="en-US" sz="4000" dirty="0" smtClean="0"/>
          </a:p>
          <a:p>
            <a:pPr marL="342900" indent="-342900">
              <a:buFont typeface="Arial"/>
              <a:buChar char="•"/>
            </a:pPr>
            <a:r>
              <a:rPr lang="en-US" sz="4000" dirty="0" smtClean="0"/>
              <a:t>Scan requires intense coordination and advanced planning</a:t>
            </a:r>
          </a:p>
          <a:p>
            <a:endParaRPr lang="en-US" sz="4000" dirty="0" smtClean="0"/>
          </a:p>
          <a:p>
            <a:pPr marL="342900" indent="-342900">
              <a:buFont typeface="Arial"/>
              <a:buChar char="•"/>
            </a:pPr>
            <a:r>
              <a:rPr lang="en-US" sz="4000" dirty="0" smtClean="0"/>
              <a:t>Small procedural changes can have a big impact on results</a:t>
            </a:r>
          </a:p>
        </p:txBody>
      </p:sp>
    </p:spTree>
    <p:extLst>
      <p:ext uri="{BB962C8B-B14F-4D97-AF65-F5344CB8AC3E}">
        <p14:creationId xmlns:p14="http://schemas.microsoft.com/office/powerpoint/2010/main" val="245072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44" y="1569997"/>
            <a:ext cx="8448688" cy="3310768"/>
          </a:xfrm>
        </p:spPr>
        <p:txBody>
          <a:bodyPr>
            <a:noAutofit/>
          </a:bodyPr>
          <a:lstStyle/>
          <a:p>
            <a:r>
              <a:rPr lang="en-US" sz="4000" dirty="0" smtClean="0"/>
              <a:t>Evaluate </a:t>
            </a:r>
            <a:r>
              <a:rPr lang="en-US" sz="4000" dirty="0"/>
              <a:t>s</a:t>
            </a:r>
            <a:r>
              <a:rPr lang="en-US" sz="4000" dirty="0" smtClean="0"/>
              <a:t>tudy feasibility (conserve resources)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Strategically choose and optimize experimental design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Facilitate new methods development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171"/>
            <a:ext cx="9144000" cy="1107226"/>
          </a:xfrm>
          <a:prstGeom prst="rect">
            <a:avLst/>
          </a:prstGeom>
          <a:solidFill>
            <a:srgbClr val="57629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Why Use Simulation?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1127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254100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Simulation Tool Screenshot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929"/>
            <a:ext cx="9144000" cy="56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6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3" y="2131559"/>
            <a:ext cx="4691383" cy="28842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70590"/>
            <a:ext cx="9144000" cy="924843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Kinetic Models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20" y="2781511"/>
            <a:ext cx="1805186" cy="755731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66" t="22535" r="59956" b="51263"/>
          <a:stretch/>
        </p:blipFill>
        <p:spPr>
          <a:xfrm>
            <a:off x="3230178" y="3151292"/>
            <a:ext cx="5390489" cy="2256698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H="1" flipV="1">
            <a:off x="2204006" y="2781511"/>
            <a:ext cx="1026172" cy="36978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04006" y="3508166"/>
            <a:ext cx="1026172" cy="1899824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6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0" y="1106053"/>
            <a:ext cx="5115044" cy="5854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43748" y="3168983"/>
            <a:ext cx="2843284" cy="1619365"/>
            <a:chOff x="2504175" y="3261054"/>
            <a:chExt cx="3024161" cy="1648782"/>
          </a:xfrm>
        </p:grpSpPr>
        <p:sp>
          <p:nvSpPr>
            <p:cNvPr id="8" name="Oval 7"/>
            <p:cNvSpPr/>
            <p:nvPr/>
          </p:nvSpPr>
          <p:spPr>
            <a:xfrm>
              <a:off x="2504175" y="3644437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50801" y="3261054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78677" y="4733462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691873" y="3685966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928517" y="4570801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701837" y="3918010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363712" y="4347634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04175" y="4539516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190289" y="4016070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182665" y="1106053"/>
            <a:ext cx="1326669" cy="5854832"/>
            <a:chOff x="623221" y="1422747"/>
            <a:chExt cx="1411065" cy="5687940"/>
          </a:xfrm>
        </p:grpSpPr>
        <p:sp>
          <p:nvSpPr>
            <p:cNvPr id="22" name="Freeform 21"/>
            <p:cNvSpPr/>
            <p:nvPr/>
          </p:nvSpPr>
          <p:spPr>
            <a:xfrm>
              <a:off x="623221" y="1422747"/>
              <a:ext cx="1411065" cy="5687940"/>
            </a:xfrm>
            <a:custGeom>
              <a:avLst/>
              <a:gdLst>
                <a:gd name="connsiteX0" fmla="*/ 0 w 1411065"/>
                <a:gd name="connsiteY0" fmla="*/ 5432312 h 5455829"/>
                <a:gd name="connsiteX1" fmla="*/ 82312 w 1411065"/>
                <a:gd name="connsiteY1" fmla="*/ 5103081 h 5455829"/>
                <a:gd name="connsiteX2" fmla="*/ 70553 w 1411065"/>
                <a:gd name="connsiteY2" fmla="*/ 4668026 h 5455829"/>
                <a:gd name="connsiteX3" fmla="*/ 129347 w 1411065"/>
                <a:gd name="connsiteY3" fmla="*/ 4232971 h 5455829"/>
                <a:gd name="connsiteX4" fmla="*/ 199901 w 1411065"/>
                <a:gd name="connsiteY4" fmla="*/ 3668575 h 5455829"/>
                <a:gd name="connsiteX5" fmla="*/ 235177 w 1411065"/>
                <a:gd name="connsiteY5" fmla="*/ 2869014 h 5455829"/>
                <a:gd name="connsiteX6" fmla="*/ 435078 w 1411065"/>
                <a:gd name="connsiteY6" fmla="*/ 1846046 h 5455829"/>
                <a:gd name="connsiteX7" fmla="*/ 482114 w 1411065"/>
                <a:gd name="connsiteY7" fmla="*/ 1469782 h 5455829"/>
                <a:gd name="connsiteX8" fmla="*/ 517390 w 1411065"/>
                <a:gd name="connsiteY8" fmla="*/ 1199342 h 5455829"/>
                <a:gd name="connsiteX9" fmla="*/ 599703 w 1411065"/>
                <a:gd name="connsiteY9" fmla="*/ 964177 h 5455829"/>
                <a:gd name="connsiteX10" fmla="*/ 682015 w 1411065"/>
                <a:gd name="connsiteY10" fmla="*/ 729012 h 5455829"/>
                <a:gd name="connsiteX11" fmla="*/ 776086 w 1411065"/>
                <a:gd name="connsiteY11" fmla="*/ 223407 h 5455829"/>
                <a:gd name="connsiteX12" fmla="*/ 834880 w 1411065"/>
                <a:gd name="connsiteY12" fmla="*/ 0 h 5455829"/>
                <a:gd name="connsiteX13" fmla="*/ 1411065 w 1411065"/>
                <a:gd name="connsiteY13" fmla="*/ 0 h 5455829"/>
                <a:gd name="connsiteX14" fmla="*/ 1375789 w 1411065"/>
                <a:gd name="connsiteY14" fmla="*/ 317473 h 5455829"/>
                <a:gd name="connsiteX15" fmla="*/ 1269959 w 1411065"/>
                <a:gd name="connsiteY15" fmla="*/ 658462 h 5455829"/>
                <a:gd name="connsiteX16" fmla="*/ 1222923 w 1411065"/>
                <a:gd name="connsiteY16" fmla="*/ 952419 h 5455829"/>
                <a:gd name="connsiteX17" fmla="*/ 1140611 w 1411065"/>
                <a:gd name="connsiteY17" fmla="*/ 1269892 h 5455829"/>
                <a:gd name="connsiteX18" fmla="*/ 1070058 w 1411065"/>
                <a:gd name="connsiteY18" fmla="*/ 1704947 h 5455829"/>
                <a:gd name="connsiteX19" fmla="*/ 952469 w 1411065"/>
                <a:gd name="connsiteY19" fmla="*/ 2269343 h 5455829"/>
                <a:gd name="connsiteX20" fmla="*/ 858398 w 1411065"/>
                <a:gd name="connsiteY20" fmla="*/ 3045387 h 5455829"/>
                <a:gd name="connsiteX21" fmla="*/ 881916 w 1411065"/>
                <a:gd name="connsiteY21" fmla="*/ 3386377 h 5455829"/>
                <a:gd name="connsiteX22" fmla="*/ 834880 w 1411065"/>
                <a:gd name="connsiteY22" fmla="*/ 3950773 h 5455829"/>
                <a:gd name="connsiteX23" fmla="*/ 764327 w 1411065"/>
                <a:gd name="connsiteY23" fmla="*/ 4362312 h 5455829"/>
                <a:gd name="connsiteX24" fmla="*/ 776086 w 1411065"/>
                <a:gd name="connsiteY24" fmla="*/ 4797367 h 5455829"/>
                <a:gd name="connsiteX25" fmla="*/ 752568 w 1411065"/>
                <a:gd name="connsiteY25" fmla="*/ 5103081 h 5455829"/>
                <a:gd name="connsiteX26" fmla="*/ 705533 w 1411065"/>
                <a:gd name="connsiteY26" fmla="*/ 5455829 h 5455829"/>
                <a:gd name="connsiteX27" fmla="*/ 0 w 1411065"/>
                <a:gd name="connsiteY27" fmla="*/ 5432312 h 54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11065" h="5455829">
                  <a:moveTo>
                    <a:pt x="0" y="5432312"/>
                  </a:moveTo>
                  <a:lnTo>
                    <a:pt x="82312" y="5103081"/>
                  </a:lnTo>
                  <a:lnTo>
                    <a:pt x="70553" y="4668026"/>
                  </a:lnTo>
                  <a:lnTo>
                    <a:pt x="129347" y="4232971"/>
                  </a:lnTo>
                  <a:lnTo>
                    <a:pt x="199901" y="3668575"/>
                  </a:lnTo>
                  <a:lnTo>
                    <a:pt x="235177" y="2869014"/>
                  </a:lnTo>
                  <a:lnTo>
                    <a:pt x="435078" y="1846046"/>
                  </a:lnTo>
                  <a:lnTo>
                    <a:pt x="482114" y="1469782"/>
                  </a:lnTo>
                  <a:lnTo>
                    <a:pt x="517390" y="1199342"/>
                  </a:lnTo>
                  <a:lnTo>
                    <a:pt x="599703" y="964177"/>
                  </a:lnTo>
                  <a:lnTo>
                    <a:pt x="682015" y="729012"/>
                  </a:lnTo>
                  <a:lnTo>
                    <a:pt x="776086" y="223407"/>
                  </a:lnTo>
                  <a:lnTo>
                    <a:pt x="834880" y="0"/>
                  </a:lnTo>
                  <a:lnTo>
                    <a:pt x="1411065" y="0"/>
                  </a:lnTo>
                  <a:lnTo>
                    <a:pt x="1375789" y="317473"/>
                  </a:lnTo>
                  <a:lnTo>
                    <a:pt x="1269959" y="658462"/>
                  </a:lnTo>
                  <a:lnTo>
                    <a:pt x="1222923" y="952419"/>
                  </a:lnTo>
                  <a:lnTo>
                    <a:pt x="1140611" y="1269892"/>
                  </a:lnTo>
                  <a:lnTo>
                    <a:pt x="1070058" y="1704947"/>
                  </a:lnTo>
                  <a:lnTo>
                    <a:pt x="952469" y="2269343"/>
                  </a:lnTo>
                  <a:lnTo>
                    <a:pt x="858398" y="3045387"/>
                  </a:lnTo>
                  <a:lnTo>
                    <a:pt x="881916" y="3386377"/>
                  </a:lnTo>
                  <a:lnTo>
                    <a:pt x="834880" y="3950773"/>
                  </a:lnTo>
                  <a:lnTo>
                    <a:pt x="764327" y="4362312"/>
                  </a:lnTo>
                  <a:lnTo>
                    <a:pt x="776086" y="4797367"/>
                  </a:lnTo>
                  <a:lnTo>
                    <a:pt x="752568" y="5103081"/>
                  </a:lnTo>
                  <a:lnTo>
                    <a:pt x="705533" y="5455829"/>
                  </a:lnTo>
                  <a:lnTo>
                    <a:pt x="0" y="5432312"/>
                  </a:lnTo>
                  <a:close/>
                </a:path>
              </a:pathLst>
            </a:custGeom>
            <a:solidFill>
              <a:srgbClr val="D9494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05334" y="3740079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411065" y="3135511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7646" y="4828866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940710" y="5522436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127920" y="6133865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716329" y="1783312"/>
              <a:ext cx="164624" cy="176374"/>
            </a:xfrm>
            <a:prstGeom prst="ellipse">
              <a:avLst/>
            </a:prstGeom>
            <a:solidFill>
              <a:srgbClr val="7DDA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Freeform 38"/>
          <p:cNvSpPr/>
          <p:nvPr/>
        </p:nvSpPr>
        <p:spPr>
          <a:xfrm>
            <a:off x="2288826" y="2749333"/>
            <a:ext cx="276389" cy="314257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141759">
            <a:off x="3202588" y="2687312"/>
            <a:ext cx="276389" cy="314257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481878">
            <a:off x="4199454" y="2914025"/>
            <a:ext cx="265601" cy="314257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47032" y="1029952"/>
            <a:ext cx="2950067" cy="1958851"/>
          </a:xfrm>
          <a:custGeom>
            <a:avLst/>
            <a:gdLst>
              <a:gd name="connsiteX0" fmla="*/ 743647 w 2253823"/>
              <a:gd name="connsiteY0" fmla="*/ 0 h 2185407"/>
              <a:gd name="connsiteX1" fmla="*/ 720766 w 2253823"/>
              <a:gd name="connsiteY1" fmla="*/ 503445 h 2185407"/>
              <a:gd name="connsiteX2" fmla="*/ 697884 w 2253823"/>
              <a:gd name="connsiteY2" fmla="*/ 1052657 h 2185407"/>
              <a:gd name="connsiteX3" fmla="*/ 617799 w 2253823"/>
              <a:gd name="connsiteY3" fmla="*/ 1132750 h 2185407"/>
              <a:gd name="connsiteX4" fmla="*/ 480510 w 2253823"/>
              <a:gd name="connsiteY4" fmla="*/ 1167076 h 2185407"/>
              <a:gd name="connsiteX5" fmla="*/ 297459 w 2253823"/>
              <a:gd name="connsiteY5" fmla="*/ 1167076 h 2185407"/>
              <a:gd name="connsiteX6" fmla="*/ 183051 w 2253823"/>
              <a:gd name="connsiteY6" fmla="*/ 1224286 h 2185407"/>
              <a:gd name="connsiteX7" fmla="*/ 183051 w 2253823"/>
              <a:gd name="connsiteY7" fmla="*/ 1224286 h 2185407"/>
              <a:gd name="connsiteX8" fmla="*/ 57204 w 2253823"/>
              <a:gd name="connsiteY8" fmla="*/ 1395914 h 2185407"/>
              <a:gd name="connsiteX9" fmla="*/ 34322 w 2253823"/>
              <a:gd name="connsiteY9" fmla="*/ 1544659 h 2185407"/>
              <a:gd name="connsiteX10" fmla="*/ 0 w 2253823"/>
              <a:gd name="connsiteY10" fmla="*/ 1659079 h 2185407"/>
              <a:gd name="connsiteX11" fmla="*/ 34322 w 2253823"/>
              <a:gd name="connsiteY11" fmla="*/ 1830707 h 2185407"/>
              <a:gd name="connsiteX12" fmla="*/ 80085 w 2253823"/>
              <a:gd name="connsiteY12" fmla="*/ 1933685 h 2185407"/>
              <a:gd name="connsiteX13" fmla="*/ 194492 w 2253823"/>
              <a:gd name="connsiteY13" fmla="*/ 1968010 h 2185407"/>
              <a:gd name="connsiteX14" fmla="*/ 366103 w 2253823"/>
              <a:gd name="connsiteY14" fmla="*/ 1990894 h 2185407"/>
              <a:gd name="connsiteX15" fmla="*/ 572036 w 2253823"/>
              <a:gd name="connsiteY15" fmla="*/ 1922243 h 2185407"/>
              <a:gd name="connsiteX16" fmla="*/ 755088 w 2253823"/>
              <a:gd name="connsiteY16" fmla="*/ 1899359 h 2185407"/>
              <a:gd name="connsiteX17" fmla="*/ 926699 w 2253823"/>
              <a:gd name="connsiteY17" fmla="*/ 1910801 h 2185407"/>
              <a:gd name="connsiteX18" fmla="*/ 1109750 w 2253823"/>
              <a:gd name="connsiteY18" fmla="*/ 1968010 h 2185407"/>
              <a:gd name="connsiteX19" fmla="*/ 1315683 w 2253823"/>
              <a:gd name="connsiteY19" fmla="*/ 2070988 h 2185407"/>
              <a:gd name="connsiteX20" fmla="*/ 1475853 w 2253823"/>
              <a:gd name="connsiteY20" fmla="*/ 2162523 h 2185407"/>
              <a:gd name="connsiteX21" fmla="*/ 1830516 w 2253823"/>
              <a:gd name="connsiteY21" fmla="*/ 2185407 h 2185407"/>
              <a:gd name="connsiteX22" fmla="*/ 1990686 w 2253823"/>
              <a:gd name="connsiteY22" fmla="*/ 2185407 h 2185407"/>
              <a:gd name="connsiteX23" fmla="*/ 2082212 w 2253823"/>
              <a:gd name="connsiteY23" fmla="*/ 2116755 h 2185407"/>
              <a:gd name="connsiteX24" fmla="*/ 2173738 w 2253823"/>
              <a:gd name="connsiteY24" fmla="*/ 2013778 h 2185407"/>
              <a:gd name="connsiteX25" fmla="*/ 2219501 w 2253823"/>
              <a:gd name="connsiteY25" fmla="*/ 1865033 h 2185407"/>
              <a:gd name="connsiteX26" fmla="*/ 2253823 w 2253823"/>
              <a:gd name="connsiteY26" fmla="*/ 1647637 h 2185407"/>
              <a:gd name="connsiteX27" fmla="*/ 2230941 w 2253823"/>
              <a:gd name="connsiteY27" fmla="*/ 1590427 h 2185407"/>
              <a:gd name="connsiteX28" fmla="*/ 2208060 w 2253823"/>
              <a:gd name="connsiteY28" fmla="*/ 1487450 h 2185407"/>
              <a:gd name="connsiteX29" fmla="*/ 2162297 w 2253823"/>
              <a:gd name="connsiteY29" fmla="*/ 1384472 h 2185407"/>
              <a:gd name="connsiteX30" fmla="*/ 2150856 w 2253823"/>
              <a:gd name="connsiteY30" fmla="*/ 1304379 h 2185407"/>
              <a:gd name="connsiteX31" fmla="*/ 2036449 w 2253823"/>
              <a:gd name="connsiteY31" fmla="*/ 1189960 h 2185407"/>
              <a:gd name="connsiteX32" fmla="*/ 1887720 w 2253823"/>
              <a:gd name="connsiteY32" fmla="*/ 1132750 h 2185407"/>
              <a:gd name="connsiteX33" fmla="*/ 1693227 w 2253823"/>
              <a:gd name="connsiteY33" fmla="*/ 1098425 h 2185407"/>
              <a:gd name="connsiteX34" fmla="*/ 1693227 w 2253823"/>
              <a:gd name="connsiteY34" fmla="*/ 1098425 h 2185407"/>
              <a:gd name="connsiteX35" fmla="*/ 1510176 w 2253823"/>
              <a:gd name="connsiteY35" fmla="*/ 961121 h 2185407"/>
              <a:gd name="connsiteX36" fmla="*/ 1510176 w 2253823"/>
              <a:gd name="connsiteY36" fmla="*/ 835260 h 2185407"/>
              <a:gd name="connsiteX37" fmla="*/ 1510176 w 2253823"/>
              <a:gd name="connsiteY37" fmla="*/ 675074 h 2185407"/>
              <a:gd name="connsiteX38" fmla="*/ 1487294 w 2253823"/>
              <a:gd name="connsiteY38" fmla="*/ 400467 h 2185407"/>
              <a:gd name="connsiteX39" fmla="*/ 1521616 w 2253823"/>
              <a:gd name="connsiteY39" fmla="*/ 263164 h 2185407"/>
              <a:gd name="connsiteX40" fmla="*/ 1521616 w 2253823"/>
              <a:gd name="connsiteY40" fmla="*/ 45768 h 2185407"/>
              <a:gd name="connsiteX41" fmla="*/ 1521616 w 2253823"/>
              <a:gd name="connsiteY41" fmla="*/ 45768 h 2185407"/>
              <a:gd name="connsiteX42" fmla="*/ 743647 w 2253823"/>
              <a:gd name="connsiteY42" fmla="*/ 0 h 21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53823" h="2185407">
                <a:moveTo>
                  <a:pt x="743647" y="0"/>
                </a:moveTo>
                <a:lnTo>
                  <a:pt x="720766" y="503445"/>
                </a:lnTo>
                <a:lnTo>
                  <a:pt x="697884" y="1052657"/>
                </a:lnTo>
                <a:lnTo>
                  <a:pt x="617799" y="1132750"/>
                </a:lnTo>
                <a:lnTo>
                  <a:pt x="480510" y="1167076"/>
                </a:lnTo>
                <a:lnTo>
                  <a:pt x="297459" y="1167076"/>
                </a:lnTo>
                <a:lnTo>
                  <a:pt x="183051" y="1224286"/>
                </a:lnTo>
                <a:lnTo>
                  <a:pt x="183051" y="1224286"/>
                </a:lnTo>
                <a:lnTo>
                  <a:pt x="57204" y="1395914"/>
                </a:lnTo>
                <a:lnTo>
                  <a:pt x="34322" y="1544659"/>
                </a:lnTo>
                <a:lnTo>
                  <a:pt x="0" y="1659079"/>
                </a:lnTo>
                <a:lnTo>
                  <a:pt x="34322" y="1830707"/>
                </a:lnTo>
                <a:lnTo>
                  <a:pt x="80085" y="1933685"/>
                </a:lnTo>
                <a:lnTo>
                  <a:pt x="194492" y="1968010"/>
                </a:lnTo>
                <a:lnTo>
                  <a:pt x="366103" y="1990894"/>
                </a:lnTo>
                <a:lnTo>
                  <a:pt x="572036" y="1922243"/>
                </a:lnTo>
                <a:lnTo>
                  <a:pt x="755088" y="1899359"/>
                </a:lnTo>
                <a:lnTo>
                  <a:pt x="926699" y="1910801"/>
                </a:lnTo>
                <a:lnTo>
                  <a:pt x="1109750" y="1968010"/>
                </a:lnTo>
                <a:lnTo>
                  <a:pt x="1315683" y="2070988"/>
                </a:lnTo>
                <a:lnTo>
                  <a:pt x="1475853" y="2162523"/>
                </a:lnTo>
                <a:lnTo>
                  <a:pt x="1830516" y="2185407"/>
                </a:lnTo>
                <a:lnTo>
                  <a:pt x="1990686" y="2185407"/>
                </a:lnTo>
                <a:lnTo>
                  <a:pt x="2082212" y="2116755"/>
                </a:lnTo>
                <a:lnTo>
                  <a:pt x="2173738" y="2013778"/>
                </a:lnTo>
                <a:lnTo>
                  <a:pt x="2219501" y="1865033"/>
                </a:lnTo>
                <a:lnTo>
                  <a:pt x="2253823" y="1647637"/>
                </a:lnTo>
                <a:lnTo>
                  <a:pt x="2230941" y="1590427"/>
                </a:lnTo>
                <a:lnTo>
                  <a:pt x="2208060" y="1487450"/>
                </a:lnTo>
                <a:lnTo>
                  <a:pt x="2162297" y="1384472"/>
                </a:lnTo>
                <a:lnTo>
                  <a:pt x="2150856" y="1304379"/>
                </a:lnTo>
                <a:lnTo>
                  <a:pt x="2036449" y="1189960"/>
                </a:lnTo>
                <a:lnTo>
                  <a:pt x="1887720" y="1132750"/>
                </a:lnTo>
                <a:lnTo>
                  <a:pt x="1693227" y="1098425"/>
                </a:lnTo>
                <a:lnTo>
                  <a:pt x="1693227" y="1098425"/>
                </a:lnTo>
                <a:lnTo>
                  <a:pt x="1510176" y="961121"/>
                </a:lnTo>
                <a:lnTo>
                  <a:pt x="1510176" y="835260"/>
                </a:lnTo>
                <a:lnTo>
                  <a:pt x="1510176" y="675074"/>
                </a:lnTo>
                <a:lnTo>
                  <a:pt x="1487294" y="400467"/>
                </a:lnTo>
                <a:lnTo>
                  <a:pt x="1521616" y="263164"/>
                </a:lnTo>
                <a:lnTo>
                  <a:pt x="1521616" y="45768"/>
                </a:lnTo>
                <a:lnTo>
                  <a:pt x="1521616" y="45768"/>
                </a:lnTo>
                <a:lnTo>
                  <a:pt x="743647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4212195" y="3090651"/>
            <a:ext cx="154778" cy="181302"/>
          </a:xfrm>
          <a:prstGeom prst="ellipse">
            <a:avLst/>
          </a:prstGeom>
          <a:solidFill>
            <a:srgbClr val="7DDA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228795" y="2886874"/>
            <a:ext cx="154778" cy="181302"/>
          </a:xfrm>
          <a:prstGeom prst="ellipse">
            <a:avLst/>
          </a:prstGeom>
          <a:solidFill>
            <a:srgbClr val="7DDA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 rot="11111203">
            <a:off x="4617454" y="4953873"/>
            <a:ext cx="265601" cy="300260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1295748">
            <a:off x="4048085" y="5055980"/>
            <a:ext cx="265601" cy="300260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2299938">
            <a:off x="3434577" y="5080511"/>
            <a:ext cx="265601" cy="300260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0154079">
            <a:off x="2832000" y="4964646"/>
            <a:ext cx="265601" cy="300260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8922559">
            <a:off x="1986693" y="5054969"/>
            <a:ext cx="265601" cy="300260"/>
          </a:xfrm>
          <a:custGeom>
            <a:avLst/>
            <a:gdLst>
              <a:gd name="connsiteX0" fmla="*/ 58794 w 293972"/>
              <a:gd name="connsiteY0" fmla="*/ 305715 h 305715"/>
              <a:gd name="connsiteX1" fmla="*/ 70553 w 293972"/>
              <a:gd name="connsiteY1" fmla="*/ 223407 h 305715"/>
              <a:gd name="connsiteX2" fmla="*/ 129347 w 293972"/>
              <a:gd name="connsiteY2" fmla="*/ 188132 h 305715"/>
              <a:gd name="connsiteX3" fmla="*/ 129347 w 293972"/>
              <a:gd name="connsiteY3" fmla="*/ 188132 h 305715"/>
              <a:gd name="connsiteX4" fmla="*/ 129347 w 293972"/>
              <a:gd name="connsiteY4" fmla="*/ 188132 h 305715"/>
              <a:gd name="connsiteX5" fmla="*/ 235177 w 293972"/>
              <a:gd name="connsiteY5" fmla="*/ 199891 h 305715"/>
              <a:gd name="connsiteX6" fmla="*/ 293972 w 293972"/>
              <a:gd name="connsiteY6" fmla="*/ 305715 h 305715"/>
              <a:gd name="connsiteX7" fmla="*/ 293972 w 293972"/>
              <a:gd name="connsiteY7" fmla="*/ 305715 h 305715"/>
              <a:gd name="connsiteX8" fmla="*/ 293972 w 293972"/>
              <a:gd name="connsiteY8" fmla="*/ 141099 h 305715"/>
              <a:gd name="connsiteX9" fmla="*/ 293972 w 293972"/>
              <a:gd name="connsiteY9" fmla="*/ 141099 h 305715"/>
              <a:gd name="connsiteX10" fmla="*/ 176383 w 293972"/>
              <a:gd name="connsiteY10" fmla="*/ 117583 h 305715"/>
              <a:gd name="connsiteX11" fmla="*/ 176383 w 293972"/>
              <a:gd name="connsiteY11" fmla="*/ 117583 h 305715"/>
              <a:gd name="connsiteX12" fmla="*/ 176383 w 293972"/>
              <a:gd name="connsiteY12" fmla="*/ 117583 h 305715"/>
              <a:gd name="connsiteX13" fmla="*/ 152865 w 293972"/>
              <a:gd name="connsiteY13" fmla="*/ 0 h 305715"/>
              <a:gd name="connsiteX14" fmla="*/ 152865 w 293972"/>
              <a:gd name="connsiteY14" fmla="*/ 0 h 305715"/>
              <a:gd name="connsiteX15" fmla="*/ 152865 w 293972"/>
              <a:gd name="connsiteY15" fmla="*/ 0 h 305715"/>
              <a:gd name="connsiteX16" fmla="*/ 47035 w 293972"/>
              <a:gd name="connsiteY16" fmla="*/ 11759 h 305715"/>
              <a:gd name="connsiteX17" fmla="*/ 82312 w 293972"/>
              <a:gd name="connsiteY17" fmla="*/ 117583 h 305715"/>
              <a:gd name="connsiteX18" fmla="*/ 0 w 293972"/>
              <a:gd name="connsiteY18" fmla="*/ 176374 h 305715"/>
              <a:gd name="connsiteX19" fmla="*/ 58794 w 293972"/>
              <a:gd name="connsiteY19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972" h="305715">
                <a:moveTo>
                  <a:pt x="58794" y="305715"/>
                </a:moveTo>
                <a:lnTo>
                  <a:pt x="70553" y="223407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129347" y="188132"/>
                </a:lnTo>
                <a:lnTo>
                  <a:pt x="235177" y="199891"/>
                </a:lnTo>
                <a:lnTo>
                  <a:pt x="293972" y="305715"/>
                </a:lnTo>
                <a:lnTo>
                  <a:pt x="293972" y="305715"/>
                </a:lnTo>
                <a:lnTo>
                  <a:pt x="293972" y="141099"/>
                </a:lnTo>
                <a:lnTo>
                  <a:pt x="293972" y="141099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76383" y="117583"/>
                </a:lnTo>
                <a:lnTo>
                  <a:pt x="152865" y="0"/>
                </a:lnTo>
                <a:lnTo>
                  <a:pt x="152865" y="0"/>
                </a:lnTo>
                <a:lnTo>
                  <a:pt x="152865" y="0"/>
                </a:lnTo>
                <a:lnTo>
                  <a:pt x="47035" y="11759"/>
                </a:lnTo>
                <a:lnTo>
                  <a:pt x="82312" y="117583"/>
                </a:lnTo>
                <a:lnTo>
                  <a:pt x="0" y="176374"/>
                </a:lnTo>
                <a:lnTo>
                  <a:pt x="58794" y="30571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369113">
            <a:off x="2051309" y="5122786"/>
            <a:ext cx="3020229" cy="2161708"/>
          </a:xfrm>
          <a:custGeom>
            <a:avLst/>
            <a:gdLst>
              <a:gd name="connsiteX0" fmla="*/ 743647 w 2253823"/>
              <a:gd name="connsiteY0" fmla="*/ 0 h 2185407"/>
              <a:gd name="connsiteX1" fmla="*/ 720766 w 2253823"/>
              <a:gd name="connsiteY1" fmla="*/ 503445 h 2185407"/>
              <a:gd name="connsiteX2" fmla="*/ 697884 w 2253823"/>
              <a:gd name="connsiteY2" fmla="*/ 1052657 h 2185407"/>
              <a:gd name="connsiteX3" fmla="*/ 617799 w 2253823"/>
              <a:gd name="connsiteY3" fmla="*/ 1132750 h 2185407"/>
              <a:gd name="connsiteX4" fmla="*/ 480510 w 2253823"/>
              <a:gd name="connsiteY4" fmla="*/ 1167076 h 2185407"/>
              <a:gd name="connsiteX5" fmla="*/ 297459 w 2253823"/>
              <a:gd name="connsiteY5" fmla="*/ 1167076 h 2185407"/>
              <a:gd name="connsiteX6" fmla="*/ 183051 w 2253823"/>
              <a:gd name="connsiteY6" fmla="*/ 1224286 h 2185407"/>
              <a:gd name="connsiteX7" fmla="*/ 183051 w 2253823"/>
              <a:gd name="connsiteY7" fmla="*/ 1224286 h 2185407"/>
              <a:gd name="connsiteX8" fmla="*/ 57204 w 2253823"/>
              <a:gd name="connsiteY8" fmla="*/ 1395914 h 2185407"/>
              <a:gd name="connsiteX9" fmla="*/ 34322 w 2253823"/>
              <a:gd name="connsiteY9" fmla="*/ 1544659 h 2185407"/>
              <a:gd name="connsiteX10" fmla="*/ 0 w 2253823"/>
              <a:gd name="connsiteY10" fmla="*/ 1659079 h 2185407"/>
              <a:gd name="connsiteX11" fmla="*/ 34322 w 2253823"/>
              <a:gd name="connsiteY11" fmla="*/ 1830707 h 2185407"/>
              <a:gd name="connsiteX12" fmla="*/ 80085 w 2253823"/>
              <a:gd name="connsiteY12" fmla="*/ 1933685 h 2185407"/>
              <a:gd name="connsiteX13" fmla="*/ 194492 w 2253823"/>
              <a:gd name="connsiteY13" fmla="*/ 1968010 h 2185407"/>
              <a:gd name="connsiteX14" fmla="*/ 366103 w 2253823"/>
              <a:gd name="connsiteY14" fmla="*/ 1990894 h 2185407"/>
              <a:gd name="connsiteX15" fmla="*/ 572036 w 2253823"/>
              <a:gd name="connsiteY15" fmla="*/ 1922243 h 2185407"/>
              <a:gd name="connsiteX16" fmla="*/ 755088 w 2253823"/>
              <a:gd name="connsiteY16" fmla="*/ 1899359 h 2185407"/>
              <a:gd name="connsiteX17" fmla="*/ 926699 w 2253823"/>
              <a:gd name="connsiteY17" fmla="*/ 1910801 h 2185407"/>
              <a:gd name="connsiteX18" fmla="*/ 1109750 w 2253823"/>
              <a:gd name="connsiteY18" fmla="*/ 1968010 h 2185407"/>
              <a:gd name="connsiteX19" fmla="*/ 1315683 w 2253823"/>
              <a:gd name="connsiteY19" fmla="*/ 2070988 h 2185407"/>
              <a:gd name="connsiteX20" fmla="*/ 1475853 w 2253823"/>
              <a:gd name="connsiteY20" fmla="*/ 2162523 h 2185407"/>
              <a:gd name="connsiteX21" fmla="*/ 1830516 w 2253823"/>
              <a:gd name="connsiteY21" fmla="*/ 2185407 h 2185407"/>
              <a:gd name="connsiteX22" fmla="*/ 1990686 w 2253823"/>
              <a:gd name="connsiteY22" fmla="*/ 2185407 h 2185407"/>
              <a:gd name="connsiteX23" fmla="*/ 2082212 w 2253823"/>
              <a:gd name="connsiteY23" fmla="*/ 2116755 h 2185407"/>
              <a:gd name="connsiteX24" fmla="*/ 2173738 w 2253823"/>
              <a:gd name="connsiteY24" fmla="*/ 2013778 h 2185407"/>
              <a:gd name="connsiteX25" fmla="*/ 2219501 w 2253823"/>
              <a:gd name="connsiteY25" fmla="*/ 1865033 h 2185407"/>
              <a:gd name="connsiteX26" fmla="*/ 2253823 w 2253823"/>
              <a:gd name="connsiteY26" fmla="*/ 1647637 h 2185407"/>
              <a:gd name="connsiteX27" fmla="*/ 2230941 w 2253823"/>
              <a:gd name="connsiteY27" fmla="*/ 1590427 h 2185407"/>
              <a:gd name="connsiteX28" fmla="*/ 2208060 w 2253823"/>
              <a:gd name="connsiteY28" fmla="*/ 1487450 h 2185407"/>
              <a:gd name="connsiteX29" fmla="*/ 2162297 w 2253823"/>
              <a:gd name="connsiteY29" fmla="*/ 1384472 h 2185407"/>
              <a:gd name="connsiteX30" fmla="*/ 2150856 w 2253823"/>
              <a:gd name="connsiteY30" fmla="*/ 1304379 h 2185407"/>
              <a:gd name="connsiteX31" fmla="*/ 2036449 w 2253823"/>
              <a:gd name="connsiteY31" fmla="*/ 1189960 h 2185407"/>
              <a:gd name="connsiteX32" fmla="*/ 1887720 w 2253823"/>
              <a:gd name="connsiteY32" fmla="*/ 1132750 h 2185407"/>
              <a:gd name="connsiteX33" fmla="*/ 1693227 w 2253823"/>
              <a:gd name="connsiteY33" fmla="*/ 1098425 h 2185407"/>
              <a:gd name="connsiteX34" fmla="*/ 1693227 w 2253823"/>
              <a:gd name="connsiteY34" fmla="*/ 1098425 h 2185407"/>
              <a:gd name="connsiteX35" fmla="*/ 1510176 w 2253823"/>
              <a:gd name="connsiteY35" fmla="*/ 961121 h 2185407"/>
              <a:gd name="connsiteX36" fmla="*/ 1510176 w 2253823"/>
              <a:gd name="connsiteY36" fmla="*/ 835260 h 2185407"/>
              <a:gd name="connsiteX37" fmla="*/ 1510176 w 2253823"/>
              <a:gd name="connsiteY37" fmla="*/ 675074 h 2185407"/>
              <a:gd name="connsiteX38" fmla="*/ 1487294 w 2253823"/>
              <a:gd name="connsiteY38" fmla="*/ 400467 h 2185407"/>
              <a:gd name="connsiteX39" fmla="*/ 1521616 w 2253823"/>
              <a:gd name="connsiteY39" fmla="*/ 263164 h 2185407"/>
              <a:gd name="connsiteX40" fmla="*/ 1521616 w 2253823"/>
              <a:gd name="connsiteY40" fmla="*/ 45768 h 2185407"/>
              <a:gd name="connsiteX41" fmla="*/ 1521616 w 2253823"/>
              <a:gd name="connsiteY41" fmla="*/ 45768 h 2185407"/>
              <a:gd name="connsiteX42" fmla="*/ 743647 w 2253823"/>
              <a:gd name="connsiteY42" fmla="*/ 0 h 21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53823" h="2185407">
                <a:moveTo>
                  <a:pt x="743647" y="0"/>
                </a:moveTo>
                <a:lnTo>
                  <a:pt x="720766" y="503445"/>
                </a:lnTo>
                <a:lnTo>
                  <a:pt x="697884" y="1052657"/>
                </a:lnTo>
                <a:lnTo>
                  <a:pt x="617799" y="1132750"/>
                </a:lnTo>
                <a:lnTo>
                  <a:pt x="480510" y="1167076"/>
                </a:lnTo>
                <a:lnTo>
                  <a:pt x="297459" y="1167076"/>
                </a:lnTo>
                <a:lnTo>
                  <a:pt x="183051" y="1224286"/>
                </a:lnTo>
                <a:lnTo>
                  <a:pt x="183051" y="1224286"/>
                </a:lnTo>
                <a:lnTo>
                  <a:pt x="57204" y="1395914"/>
                </a:lnTo>
                <a:lnTo>
                  <a:pt x="34322" y="1544659"/>
                </a:lnTo>
                <a:lnTo>
                  <a:pt x="0" y="1659079"/>
                </a:lnTo>
                <a:lnTo>
                  <a:pt x="34322" y="1830707"/>
                </a:lnTo>
                <a:lnTo>
                  <a:pt x="80085" y="1933685"/>
                </a:lnTo>
                <a:lnTo>
                  <a:pt x="194492" y="1968010"/>
                </a:lnTo>
                <a:lnTo>
                  <a:pt x="366103" y="1990894"/>
                </a:lnTo>
                <a:lnTo>
                  <a:pt x="572036" y="1922243"/>
                </a:lnTo>
                <a:lnTo>
                  <a:pt x="755088" y="1899359"/>
                </a:lnTo>
                <a:lnTo>
                  <a:pt x="926699" y="1910801"/>
                </a:lnTo>
                <a:lnTo>
                  <a:pt x="1109750" y="1968010"/>
                </a:lnTo>
                <a:lnTo>
                  <a:pt x="1315683" y="2070988"/>
                </a:lnTo>
                <a:lnTo>
                  <a:pt x="1475853" y="2162523"/>
                </a:lnTo>
                <a:lnTo>
                  <a:pt x="1830516" y="2185407"/>
                </a:lnTo>
                <a:lnTo>
                  <a:pt x="1990686" y="2185407"/>
                </a:lnTo>
                <a:lnTo>
                  <a:pt x="2082212" y="2116755"/>
                </a:lnTo>
                <a:lnTo>
                  <a:pt x="2173738" y="2013778"/>
                </a:lnTo>
                <a:lnTo>
                  <a:pt x="2219501" y="1865033"/>
                </a:lnTo>
                <a:lnTo>
                  <a:pt x="2253823" y="1647637"/>
                </a:lnTo>
                <a:lnTo>
                  <a:pt x="2230941" y="1590427"/>
                </a:lnTo>
                <a:lnTo>
                  <a:pt x="2208060" y="1487450"/>
                </a:lnTo>
                <a:lnTo>
                  <a:pt x="2162297" y="1384472"/>
                </a:lnTo>
                <a:lnTo>
                  <a:pt x="2150856" y="1304379"/>
                </a:lnTo>
                <a:lnTo>
                  <a:pt x="2036449" y="1189960"/>
                </a:lnTo>
                <a:lnTo>
                  <a:pt x="1887720" y="1132750"/>
                </a:lnTo>
                <a:lnTo>
                  <a:pt x="1693227" y="1098425"/>
                </a:lnTo>
                <a:lnTo>
                  <a:pt x="1693227" y="1098425"/>
                </a:lnTo>
                <a:lnTo>
                  <a:pt x="1510176" y="961121"/>
                </a:lnTo>
                <a:lnTo>
                  <a:pt x="1510176" y="835260"/>
                </a:lnTo>
                <a:lnTo>
                  <a:pt x="1510176" y="675074"/>
                </a:lnTo>
                <a:lnTo>
                  <a:pt x="1487294" y="400467"/>
                </a:lnTo>
                <a:lnTo>
                  <a:pt x="1521616" y="263164"/>
                </a:lnTo>
                <a:lnTo>
                  <a:pt x="1521616" y="45768"/>
                </a:lnTo>
                <a:lnTo>
                  <a:pt x="1521616" y="45768"/>
                </a:lnTo>
                <a:lnTo>
                  <a:pt x="743647" y="0"/>
                </a:lnTo>
                <a:close/>
              </a:path>
            </a:pathLst>
          </a:custGeom>
          <a:solidFill>
            <a:srgbClr val="A6A6A6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 rot="21169113">
            <a:off x="2847562" y="4893703"/>
            <a:ext cx="154778" cy="173227"/>
          </a:xfrm>
          <a:prstGeom prst="ellipse">
            <a:avLst/>
          </a:prstGeom>
          <a:solidFill>
            <a:srgbClr val="7DDA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1169113">
            <a:off x="3507648" y="4991132"/>
            <a:ext cx="154778" cy="173227"/>
          </a:xfrm>
          <a:prstGeom prst="ellipse">
            <a:avLst/>
          </a:prstGeom>
          <a:solidFill>
            <a:srgbClr val="7DDA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1169113">
            <a:off x="4096834" y="4989313"/>
            <a:ext cx="154778" cy="173227"/>
          </a:xfrm>
          <a:prstGeom prst="ellipse">
            <a:avLst/>
          </a:prstGeom>
          <a:solidFill>
            <a:srgbClr val="7DDA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rot="21169113">
            <a:off x="4672291" y="4895523"/>
            <a:ext cx="154778" cy="173227"/>
          </a:xfrm>
          <a:prstGeom prst="ellipse">
            <a:avLst/>
          </a:prstGeom>
          <a:solidFill>
            <a:srgbClr val="7DDA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02781" y="3632139"/>
            <a:ext cx="1063578" cy="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6119" y="3223572"/>
            <a:ext cx="50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Courier New"/>
              </a:rPr>
              <a:t>K</a:t>
            </a:r>
            <a:r>
              <a:rPr lang="en-US" b="1" baseline="-25000" dirty="0" smtClean="0">
                <a:latin typeface="+mj-lt"/>
                <a:cs typeface="Courier New"/>
              </a:rPr>
              <a:t>1</a:t>
            </a:r>
            <a:endParaRPr lang="en-US" b="1" baseline="-25000" dirty="0">
              <a:latin typeface="+mj-lt"/>
              <a:cs typeface="Courier New"/>
            </a:endParaRPr>
          </a:p>
        </p:txBody>
      </p:sp>
      <p:cxnSp>
        <p:nvCxnSpPr>
          <p:cNvPr id="51" name="Straight Arrow Connector 50"/>
          <p:cNvCxnSpPr>
            <a:endCxn id="22" idx="21"/>
          </p:cNvCxnSpPr>
          <p:nvPr/>
        </p:nvCxnSpPr>
        <p:spPr>
          <a:xfrm flipH="1">
            <a:off x="646503" y="4597862"/>
            <a:ext cx="919857" cy="1422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9842" y="4215192"/>
            <a:ext cx="44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Courier New"/>
              </a:rPr>
              <a:t>K</a:t>
            </a:r>
            <a:r>
              <a:rPr lang="en-US" b="1" baseline="-25000" dirty="0">
                <a:latin typeface="+mj-lt"/>
                <a:cs typeface="Courier New"/>
              </a:rPr>
              <a:t>2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942031" y="3353066"/>
            <a:ext cx="1218122" cy="30813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127699" y="3143229"/>
            <a:ext cx="50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Courier New"/>
              </a:rPr>
              <a:t>k</a:t>
            </a:r>
            <a:r>
              <a:rPr lang="en-US" b="1" baseline="-25000" dirty="0">
                <a:latin typeface="+mj-lt"/>
                <a:cs typeface="Courier New"/>
              </a:rPr>
              <a:t>3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3210951" y="4597862"/>
            <a:ext cx="820430" cy="38427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97780" y="4399858"/>
            <a:ext cx="4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Courier New"/>
              </a:rPr>
              <a:t>k</a:t>
            </a:r>
            <a:r>
              <a:rPr lang="en-US" b="1" baseline="-25000" dirty="0" smtClean="0">
                <a:latin typeface="+mj-lt"/>
                <a:cs typeface="Courier New"/>
              </a:rPr>
              <a:t>4</a:t>
            </a:r>
            <a:endParaRPr lang="en-US" b="1" baseline="-25000" dirty="0">
              <a:latin typeface="+mj-lt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1"/>
            <a:ext cx="9144000" cy="1107226"/>
          </a:xfrm>
          <a:solidFill>
            <a:srgbClr val="576297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Courier New"/>
              </a:rPr>
              <a:t>2-Tissue Compartment Model</a:t>
            </a:r>
            <a:endParaRPr lang="en-US" b="1" dirty="0">
              <a:solidFill>
                <a:srgbClr val="FFFFFF"/>
              </a:solidFill>
              <a:cs typeface="Courier New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259364" y="2857670"/>
            <a:ext cx="905387" cy="728644"/>
          </a:xfrm>
          <a:prstGeom prst="rect">
            <a:avLst/>
          </a:prstGeom>
          <a:solidFill>
            <a:srgbClr val="D9494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  <a:cs typeface="Courier New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+mj-lt"/>
                <a:cs typeface="Courier New"/>
              </a:rPr>
              <a:t>p</a:t>
            </a:r>
            <a:endParaRPr lang="en-US" b="1" baseline="-25000" dirty="0">
              <a:solidFill>
                <a:schemeClr val="tx1"/>
              </a:solidFill>
              <a:latin typeface="+mj-lt"/>
              <a:cs typeface="Courier New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692434" y="2857670"/>
            <a:ext cx="905387" cy="728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  <a:cs typeface="Courier New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+mj-lt"/>
                <a:cs typeface="Courier New"/>
              </a:rPr>
              <a:t>1</a:t>
            </a:r>
            <a:endParaRPr lang="en-US" b="1" baseline="-25000" dirty="0">
              <a:solidFill>
                <a:schemeClr val="tx1"/>
              </a:solidFill>
              <a:latin typeface="+mj-lt"/>
              <a:cs typeface="Courier New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116842" y="2857670"/>
            <a:ext cx="905387" cy="728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  <a:cs typeface="Courier New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+mj-lt"/>
                <a:cs typeface="Courier New"/>
              </a:rPr>
              <a:t>2</a:t>
            </a:r>
            <a:endParaRPr lang="en-US" b="1" baseline="-25000" dirty="0">
              <a:solidFill>
                <a:schemeClr val="tx1"/>
              </a:solidFill>
              <a:latin typeface="+mj-lt"/>
              <a:cs typeface="Courier New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164751" y="3112848"/>
            <a:ext cx="5276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589159" y="3112848"/>
            <a:ext cx="5276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597821" y="3265248"/>
            <a:ext cx="5276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164751" y="3264790"/>
            <a:ext cx="5276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5259364" y="1986580"/>
            <a:ext cx="905387" cy="380607"/>
          </a:xfrm>
          <a:prstGeom prst="roundRect">
            <a:avLst/>
          </a:prstGeom>
          <a:solidFill>
            <a:srgbClr val="D9494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cs typeface="Courier New"/>
              </a:rPr>
              <a:t>Plasma</a:t>
            </a:r>
            <a:endParaRPr lang="en-US" sz="1400" b="1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692434" y="1986580"/>
            <a:ext cx="896725" cy="380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j-lt"/>
                <a:cs typeface="Courier New"/>
              </a:rPr>
              <a:t>Free</a:t>
            </a:r>
            <a:endParaRPr lang="en-US" sz="1600" b="1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8106379" y="1995335"/>
            <a:ext cx="915850" cy="38060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j-lt"/>
                <a:cs typeface="Courier New"/>
              </a:rPr>
              <a:t>Bound</a:t>
            </a:r>
            <a:endParaRPr lang="en-US" sz="1600" b="1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64751" y="2750106"/>
            <a:ext cx="50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Courier New"/>
              </a:rPr>
              <a:t>K</a:t>
            </a:r>
            <a:r>
              <a:rPr lang="en-US" sz="1600" b="1" baseline="-25000" dirty="0" smtClean="0">
                <a:latin typeface="+mj-lt"/>
                <a:cs typeface="Courier New"/>
              </a:rPr>
              <a:t>1</a:t>
            </a:r>
            <a:endParaRPr lang="en-US" b="1" baseline="-25000" dirty="0">
              <a:latin typeface="+mj-lt"/>
              <a:cs typeface="Courier New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85507" y="3246719"/>
            <a:ext cx="50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Courier New"/>
              </a:rPr>
              <a:t>K</a:t>
            </a:r>
            <a:r>
              <a:rPr lang="en-US" sz="1600" b="1" baseline="-25000" dirty="0">
                <a:latin typeface="+mj-lt"/>
                <a:cs typeface="Courier New"/>
              </a:rPr>
              <a:t>2</a:t>
            </a:r>
            <a:endParaRPr lang="en-US" b="1" baseline="-25000" dirty="0">
              <a:latin typeface="+mj-lt"/>
              <a:cs typeface="Courier New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97821" y="2750778"/>
            <a:ext cx="50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Courier New"/>
              </a:rPr>
              <a:t>k</a:t>
            </a:r>
            <a:r>
              <a:rPr lang="en-US" sz="1600" b="1" baseline="-25000" dirty="0" smtClean="0">
                <a:latin typeface="+mj-lt"/>
                <a:cs typeface="Courier New"/>
              </a:rPr>
              <a:t>3</a:t>
            </a:r>
            <a:endParaRPr lang="en-US" b="1" baseline="-25000" dirty="0">
              <a:latin typeface="+mj-lt"/>
              <a:cs typeface="Courier New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21339" y="3270235"/>
            <a:ext cx="50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Courier New"/>
              </a:rPr>
              <a:t>k</a:t>
            </a:r>
            <a:r>
              <a:rPr lang="en-US" sz="1600" b="1" baseline="-25000" dirty="0" smtClean="0">
                <a:latin typeface="+mj-lt"/>
                <a:cs typeface="Courier New"/>
              </a:rPr>
              <a:t>4</a:t>
            </a:r>
            <a:endParaRPr lang="en-US" b="1" baseline="-25000" dirty="0">
              <a:latin typeface="+mj-lt"/>
              <a:cs typeface="Courier New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64" y="4399446"/>
            <a:ext cx="3774776" cy="1086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9392" y="3809742"/>
            <a:ext cx="1834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really free and bound or is it free and non=specifically bound?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03331" y="5687119"/>
            <a:ext cx="3938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www.pmod.com</a:t>
            </a:r>
            <a:r>
              <a:rPr lang="en-US" sz="1050" dirty="0"/>
              <a:t>/files/download/v31/doc/</a:t>
            </a:r>
            <a:r>
              <a:rPr lang="en-US" sz="1050" dirty="0" err="1"/>
              <a:t>pkin</a:t>
            </a:r>
            <a:r>
              <a:rPr lang="en-US" sz="1050" dirty="0"/>
              <a:t>/2264.htm</a:t>
            </a:r>
          </a:p>
        </p:txBody>
      </p:sp>
    </p:spTree>
    <p:extLst>
      <p:ext uri="{BB962C8B-B14F-4D97-AF65-F5344CB8AC3E}">
        <p14:creationId xmlns:p14="http://schemas.microsoft.com/office/powerpoint/2010/main" val="8689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570</Words>
  <Application>Microsoft Macintosh PowerPoint</Application>
  <PresentationFormat>On-screen Show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Designing a Computer Simulation Tool  for PET Neuroimaging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Tool Screenshot</vt:lpstr>
      <vt:lpstr>Kinetic Models</vt:lpstr>
      <vt:lpstr>2-Tissue Compartment Model</vt:lpstr>
      <vt:lpstr>Radiotracers</vt:lpstr>
      <vt:lpstr>Plasma Input Functions</vt:lpstr>
      <vt:lpstr>Plasma Input Functions</vt:lpstr>
      <vt:lpstr>Competition</vt:lpstr>
      <vt:lpstr>Competition</vt:lpstr>
      <vt:lpstr>Simulating Competition</vt:lpstr>
      <vt:lpstr>Bolus + Constant Infusion</vt:lpstr>
      <vt:lpstr>Bolus + Constant Infusion Optimization</vt:lpstr>
      <vt:lpstr>Competition with Bolus + Constant Infusion</vt:lpstr>
      <vt:lpstr>Future Direction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tmorin</dc:creator>
  <cp:lastModifiedBy>Thomas Morin</cp:lastModifiedBy>
  <cp:revision>100</cp:revision>
  <dcterms:created xsi:type="dcterms:W3CDTF">2015-07-13T14:08:38Z</dcterms:created>
  <dcterms:modified xsi:type="dcterms:W3CDTF">2016-09-13T17:48:23Z</dcterms:modified>
</cp:coreProperties>
</file>